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media/image12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1242" r:id="rId2"/>
    <p:sldId id="1186" r:id="rId3"/>
    <p:sldId id="1172" r:id="rId4"/>
    <p:sldId id="1173" r:id="rId5"/>
    <p:sldId id="1174" r:id="rId6"/>
    <p:sldId id="1237" r:id="rId7"/>
    <p:sldId id="1238" r:id="rId8"/>
    <p:sldId id="1236" r:id="rId9"/>
    <p:sldId id="1402" r:id="rId10"/>
    <p:sldId id="1403" r:id="rId11"/>
    <p:sldId id="1405" r:id="rId12"/>
    <p:sldId id="1139" r:id="rId13"/>
    <p:sldId id="1234" r:id="rId14"/>
    <p:sldId id="1215" r:id="rId15"/>
    <p:sldId id="1406" r:id="rId16"/>
    <p:sldId id="1277" r:id="rId17"/>
    <p:sldId id="1308" r:id="rId18"/>
    <p:sldId id="1275" r:id="rId19"/>
    <p:sldId id="1411" r:id="rId20"/>
    <p:sldId id="1278" r:id="rId21"/>
    <p:sldId id="1309" r:id="rId22"/>
    <p:sldId id="915" r:id="rId23"/>
    <p:sldId id="1179" r:id="rId24"/>
    <p:sldId id="1096" r:id="rId25"/>
    <p:sldId id="1306" r:id="rId26"/>
    <p:sldId id="1307" r:id="rId27"/>
    <p:sldId id="1211" r:id="rId28"/>
    <p:sldId id="1297" r:id="rId29"/>
    <p:sldId id="1303" r:id="rId30"/>
    <p:sldId id="1401" r:id="rId31"/>
    <p:sldId id="1244" r:id="rId32"/>
    <p:sldId id="1407" r:id="rId33"/>
    <p:sldId id="1410" r:id="rId34"/>
    <p:sldId id="1408" r:id="rId35"/>
    <p:sldId id="1409" r:id="rId36"/>
    <p:sldId id="910" r:id="rId37"/>
    <p:sldId id="874" r:id="rId38"/>
    <p:sldId id="1180" r:id="rId39"/>
    <p:sldId id="1185" r:id="rId40"/>
    <p:sldId id="946" r:id="rId41"/>
    <p:sldId id="1181" r:id="rId42"/>
    <p:sldId id="1182" r:id="rId43"/>
    <p:sldId id="1203" r:id="rId44"/>
    <p:sldId id="1187" r:id="rId45"/>
    <p:sldId id="1204" r:id="rId46"/>
    <p:sldId id="1184" r:id="rId47"/>
    <p:sldId id="1188" r:id="rId48"/>
    <p:sldId id="1189" r:id="rId49"/>
    <p:sldId id="1191" r:id="rId50"/>
    <p:sldId id="1193" r:id="rId51"/>
    <p:sldId id="1192" r:id="rId52"/>
    <p:sldId id="1194" r:id="rId53"/>
    <p:sldId id="1199" r:id="rId54"/>
    <p:sldId id="943" r:id="rId55"/>
    <p:sldId id="965" r:id="rId56"/>
    <p:sldId id="1200" r:id="rId57"/>
    <p:sldId id="1201" r:id="rId58"/>
    <p:sldId id="1202" r:id="rId59"/>
    <p:sldId id="1249" r:id="rId60"/>
    <p:sldId id="1223" r:id="rId61"/>
    <p:sldId id="888" r:id="rId62"/>
  </p:sldIdLst>
  <p:sldSz cx="9144000" cy="6858000" type="screen4x3"/>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cmAuthor id="3" name="Author 4" initials="A4" lastIdx="1" clrIdx="2"/>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14F"/>
    <a:srgbClr val="069845"/>
    <a:srgbClr val="FFE6E4"/>
    <a:srgbClr val="0063AA"/>
    <a:srgbClr val="FFE6A1"/>
    <a:srgbClr val="FFDC7C"/>
    <a:srgbClr val="8FE1FF"/>
    <a:srgbClr val="9393FC"/>
    <a:srgbClr val="2D96CF"/>
    <a:srgbClr val="4D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84488" autoAdjust="0"/>
  </p:normalViewPr>
  <p:slideViewPr>
    <p:cSldViewPr>
      <p:cViewPr>
        <p:scale>
          <a:sx n="87" d="100"/>
          <a:sy n="87" d="100"/>
        </p:scale>
        <p:origin x="4352" y="1216"/>
      </p:cViewPr>
      <p:guideLst>
        <p:guide orient="horz" pos="2160"/>
        <p:guide pos="288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2021/8/20</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2021/8/20</a:t>
            </a:fld>
            <a:endParaRPr lang="zh-CN"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大家好，我是来自中国人民大学的王涵之，导师是魏哲巍教授。首先很感谢</a:t>
            </a:r>
            <a:r>
              <a:rPr kumimoji="1" lang="en-US" altLang="zh-CN" dirty="0"/>
              <a:t>datafun</a:t>
            </a:r>
            <a:r>
              <a:rPr kumimoji="1" lang="zh-CN" altLang="en-US" dirty="0"/>
              <a:t>的邀请，非常荣幸可以在这里和大家学习交流。今天我报告的题目是：随机游走的高效计算及在图表示学习中的应用</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3763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2DDC4F1D-1D03-9042-9F22-2C854B1DB92D}"/>
              </a:ext>
            </a:extLst>
          </p:cNvPr>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9122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148530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sz="1050"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47134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Moreover, the generalized graph propagation equation also covers the feature propagation process in Graph Neural Networks. In the work SGC, it proposes that we can decouple the feature propagation process and the prediction process for high scalability. That is, [Click!]given the feature matrix X, [Click!] we can first assign these features to corresponding nodes on the graph,and [Click!]propagate these features following the graph structures.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37921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5B1D84D-BA1B-E643-A5BE-65B6050CB08F}" type="slidenum">
              <a:rPr kumimoji="1" lang="zh-CN" altLang="en-US" smtClean="0"/>
              <a:t>20</a:t>
            </a:fld>
            <a:endParaRPr kumimoji="1" lang="zh-CN" altLang="en-US"/>
          </a:p>
        </p:txBody>
      </p:sp>
    </p:spTree>
    <p:extLst>
      <p:ext uri="{BB962C8B-B14F-4D97-AF65-F5344CB8AC3E}">
        <p14:creationId xmlns:p14="http://schemas.microsoft.com/office/powerpoint/2010/main" val="192231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4592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dirty="0"/>
              <a:t>Personalized PageRank</a:t>
            </a:r>
            <a:r>
              <a:rPr kumimoji="1" lang="zh-CN" altLang="en-US" dirty="0"/>
              <a:t>就是图结构下关于节点邻近度的一种衡量方式。大家可能对</a:t>
            </a:r>
            <a:r>
              <a:rPr kumimoji="1" lang="en-US" altLang="zh-CN" dirty="0"/>
              <a:t>Personalized PageRank</a:t>
            </a:r>
            <a:r>
              <a:rPr kumimoji="1" lang="zh-CN" altLang="en-US" dirty="0"/>
              <a:t>感到陌生，但是很可能听说过</a:t>
            </a:r>
            <a:r>
              <a:rPr kumimoji="1" lang="en-US" altLang="zh-CN" dirty="0"/>
              <a:t>PageRank</a:t>
            </a:r>
            <a:r>
              <a:rPr kumimoji="1" lang="zh-CN" altLang="en-US" dirty="0"/>
              <a:t>，它是由谷歌的两位创始人提出的一种衡量</a:t>
            </a:r>
            <a:r>
              <a:rPr kumimoji="1" lang="en-US" altLang="zh-CN" dirty="0"/>
              <a:t>web</a:t>
            </a:r>
            <a:r>
              <a:rPr kumimoji="1" lang="zh-CN" altLang="en-US" dirty="0"/>
              <a:t>网络上网页重要性的方法。其定义的核心思想为：如果一个网页被很多网页或者重要的网页所引用，则其重要性较高。如果我们将一个</a:t>
            </a:r>
            <a:r>
              <a:rPr kumimoji="1" lang="en-US" altLang="zh-CN" dirty="0"/>
              <a:t>web</a:t>
            </a:r>
            <a:r>
              <a:rPr kumimoji="1" lang="zh-CN" altLang="en-US" dirty="0"/>
              <a:t>网络抽象为图结构，则基于这一思想，我们可以抽象得到一个迭代形式的定义式。在这一定义式中，</a:t>
            </a:r>
            <a:r>
              <a:rPr kumimoji="1" lang="en-US" altLang="zh-CN" dirty="0"/>
              <a:t>pi</a:t>
            </a:r>
            <a:r>
              <a:rPr kumimoji="1" lang="zh-CN" altLang="en-US" dirty="0"/>
              <a:t>表示</a:t>
            </a:r>
            <a:r>
              <a:rPr kumimoji="1" lang="en-US" altLang="zh-CN" dirty="0" err="1"/>
              <a:t>pagerank</a:t>
            </a:r>
            <a:r>
              <a:rPr kumimoji="1" lang="zh-CN" altLang="en-US" dirty="0"/>
              <a:t>向量，</a:t>
            </a:r>
            <a:r>
              <a:rPr kumimoji="1" lang="en-US" altLang="zh-CN" dirty="0"/>
              <a:t>e</a:t>
            </a:r>
            <a:r>
              <a:rPr kumimoji="1" lang="zh-CN" altLang="en-US" dirty="0"/>
              <a:t>为起始向量，</a:t>
            </a:r>
            <a:r>
              <a:rPr kumimoji="1" lang="en-US" altLang="zh-CN" dirty="0"/>
              <a:t>P</a:t>
            </a:r>
            <a:r>
              <a:rPr kumimoji="1" lang="zh-CN" altLang="en-US" dirty="0"/>
              <a:t>为概率转移矩阵，</a:t>
            </a:r>
            <a:r>
              <a:rPr kumimoji="1" lang="en-US" altLang="zh-CN" dirty="0"/>
              <a:t>alpha</a:t>
            </a:r>
            <a:r>
              <a:rPr kumimoji="1" lang="zh-CN" altLang="en-US" dirty="0"/>
              <a:t>为衰减系数。在每次迭代中，各节点的新的</a:t>
            </a:r>
            <a:r>
              <a:rPr kumimoji="1" lang="en-US" altLang="zh-CN" dirty="0" err="1"/>
              <a:t>pagerank</a:t>
            </a:r>
            <a:r>
              <a:rPr kumimoji="1" lang="zh-CN" altLang="en-US" dirty="0"/>
              <a:t>值可以由其邻居节点在上一轮的</a:t>
            </a:r>
            <a:r>
              <a:rPr kumimoji="1" lang="en-US" altLang="zh-CN" dirty="0" err="1"/>
              <a:t>pagerank</a:t>
            </a:r>
            <a:r>
              <a:rPr kumimoji="1" lang="zh-CN" altLang="en-US" dirty="0"/>
              <a:t>值融合得到，另外，每次迭代中，还会有</a:t>
            </a:r>
            <a:r>
              <a:rPr kumimoji="1" lang="en-US" altLang="zh-CN" dirty="0"/>
              <a:t>alpha</a:t>
            </a:r>
            <a:r>
              <a:rPr kumimoji="1" lang="zh-CN" altLang="en-US" dirty="0"/>
              <a:t>的概率变为初始值。由于</a:t>
            </a:r>
            <a:r>
              <a:rPr kumimoji="1" lang="en-US" altLang="zh-CN" dirty="0" err="1"/>
              <a:t>pagerank</a:t>
            </a:r>
            <a:r>
              <a:rPr kumimoji="1" lang="zh-CN" altLang="en-US" dirty="0"/>
              <a:t>希望衡量网络上各网页的全局重要性，即</a:t>
            </a:r>
            <a:r>
              <a:rPr kumimoji="1" lang="en-US" altLang="zh-CN" dirty="0"/>
              <a:t>web</a:t>
            </a:r>
            <a:r>
              <a:rPr kumimoji="1" lang="zh-CN" altLang="en-US" dirty="0"/>
              <a:t>网络对应的图结构上，各节点的全局重要性，因此</a:t>
            </a:r>
            <a:r>
              <a:rPr kumimoji="1" lang="en-US" altLang="zh-CN" dirty="0" err="1"/>
              <a:t>pagerank</a:t>
            </a:r>
            <a:r>
              <a:rPr kumimoji="1" lang="zh-CN" altLang="en-US" dirty="0"/>
              <a:t>计算时，其初始向量</a:t>
            </a:r>
            <a:r>
              <a:rPr kumimoji="1" lang="en-US" altLang="zh-CN" dirty="0"/>
              <a:t>e</a:t>
            </a:r>
            <a:r>
              <a:rPr kumimoji="1" lang="zh-CN" altLang="en-US" dirty="0"/>
              <a:t>的各维度均为</a:t>
            </a:r>
            <a:r>
              <a:rPr kumimoji="1" lang="en-US" altLang="zh-CN" dirty="0"/>
              <a:t>1/n</a:t>
            </a:r>
            <a:r>
              <a:rPr kumimoji="1" lang="zh-CN" altLang="en-US" dirty="0"/>
              <a:t>，表示在一开始图上各节点的全局重要性相同。</a:t>
            </a:r>
            <a:r>
              <a:rPr kumimoji="1" lang="en-US" altLang="zh-CN" dirty="0"/>
              <a:t>Personalized PageRank(</a:t>
            </a:r>
            <a:r>
              <a:rPr kumimoji="1" lang="zh-CN" altLang="en-US" dirty="0"/>
              <a:t>或者简称</a:t>
            </a:r>
            <a:r>
              <a:rPr kumimoji="1" lang="en-US" altLang="zh-CN" dirty="0"/>
              <a:t>PPR)</a:t>
            </a:r>
            <a:r>
              <a:rPr kumimoji="1" lang="zh-CN" altLang="en-US" dirty="0"/>
              <a:t>其实是</a:t>
            </a:r>
            <a:r>
              <a:rPr kumimoji="1" lang="en-US" altLang="zh-CN" dirty="0"/>
              <a:t>PageRank</a:t>
            </a:r>
            <a:r>
              <a:rPr kumimoji="1" lang="zh-CN" altLang="en-US" dirty="0"/>
              <a:t>的一种特殊形式，它希望衡量图上各节点关于给定源节点</a:t>
            </a:r>
            <a:r>
              <a:rPr kumimoji="1" lang="en-US" altLang="zh-CN" dirty="0"/>
              <a:t>s</a:t>
            </a:r>
            <a:r>
              <a:rPr kumimoji="1" lang="zh-CN" altLang="en-US" dirty="0"/>
              <a:t>的相对重要性，因此</a:t>
            </a:r>
            <a:r>
              <a:rPr kumimoji="1" lang="en-US" altLang="zh-CN" dirty="0"/>
              <a:t>PPR</a:t>
            </a:r>
            <a:r>
              <a:rPr kumimoji="1" lang="zh-CN" altLang="en-US" dirty="0"/>
              <a:t>的迭代定义式基本与</a:t>
            </a:r>
            <a:r>
              <a:rPr kumimoji="1" lang="en-US" altLang="zh-CN" dirty="0"/>
              <a:t>PageRank</a:t>
            </a:r>
            <a:r>
              <a:rPr kumimoji="1" lang="zh-CN" altLang="en-US" dirty="0"/>
              <a:t>相同，只有初始向量</a:t>
            </a:r>
            <a:r>
              <a:rPr kumimoji="1" lang="en-US" altLang="zh-CN" dirty="0"/>
              <a:t>e</a:t>
            </a:r>
            <a:r>
              <a:rPr kumimoji="1" lang="zh-CN" altLang="en-US" dirty="0"/>
              <a:t>设置为一个只有第</a:t>
            </a:r>
            <a:r>
              <a:rPr kumimoji="1" lang="en-US" altLang="zh-CN" dirty="0"/>
              <a:t>s</a:t>
            </a:r>
            <a:r>
              <a:rPr kumimoji="1" lang="zh-CN" altLang="en-US" dirty="0"/>
              <a:t>项为</a:t>
            </a:r>
            <a:r>
              <a:rPr kumimoji="1" lang="en-US" altLang="zh-CN" dirty="0"/>
              <a:t>1</a:t>
            </a:r>
            <a:r>
              <a:rPr kumimoji="1" lang="zh-CN" altLang="en-US" dirty="0"/>
              <a:t>，其它项均为</a:t>
            </a:r>
            <a:r>
              <a:rPr kumimoji="1" lang="en-US" altLang="zh-CN" dirty="0"/>
              <a:t>0</a:t>
            </a:r>
            <a:r>
              <a:rPr kumimoji="1" lang="zh-CN" altLang="en-US" dirty="0"/>
              <a:t>的</a:t>
            </a:r>
            <a:r>
              <a:rPr kumimoji="1" lang="en-US" altLang="zh-CN" dirty="0"/>
              <a:t>one hot</a:t>
            </a:r>
            <a:r>
              <a:rPr kumimoji="1" lang="zh-CN" altLang="en-US" dirty="0"/>
              <a:t>向量</a:t>
            </a:r>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3376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0825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a:t>社区发现是图挖掘中的重要任务，旨在得到内部关联紧密、与外界关联稀疏的“社区”，也被称作“图聚类”、“图分割”；任务目标如示意图所示（点击），不同的颜色代表所得到的不同“社区”。</a:t>
            </a:r>
          </a:p>
          <a:p>
            <a:endParaRPr kumimoji="1" lang="zh-CN" altLang="en-US"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34974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a:t>社区发现是图挖掘中的重要任务，旨在得到内部关联紧密、与外界关联稀疏的“社区”，也被称作“图聚类”、“图分割”；任务目标如示意图所示（点击），不同的颜色代表所得到的不同“社区”。</a:t>
            </a:r>
          </a:p>
          <a:p>
            <a:endParaRPr kumimoji="1" lang="zh-CN" altLang="en-US"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394505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58936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endParaRPr kumimoji="1" lang="en-US" altLang="zh-CN"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324743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endParaRPr kumimoji="1" lang="en-US" altLang="zh-CN"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28</a:t>
            </a:fld>
            <a:endParaRPr lang="zh-CN" altLang="en-US"/>
          </a:p>
        </p:txBody>
      </p:sp>
    </p:spTree>
    <p:extLst>
      <p:ext uri="{BB962C8B-B14F-4D97-AF65-F5344CB8AC3E}">
        <p14:creationId xmlns:p14="http://schemas.microsoft.com/office/powerpoint/2010/main" val="65374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a:t>社区发现是图挖掘中的重要任务，旨在得到内部关联紧密、与外界关联稀疏的“社区”，也被称作“图聚类”、“图分割”；任务目标如示意图所示（点击），不同的颜色代表所得到的不同“社区”。</a:t>
            </a:r>
          </a:p>
          <a:p>
            <a:endParaRPr kumimoji="1" lang="zh-CN" altLang="en-US"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29</a:t>
            </a:fld>
            <a:endParaRPr lang="zh-CN" altLang="en-US"/>
          </a:p>
        </p:txBody>
      </p:sp>
    </p:spTree>
    <p:extLst>
      <p:ext uri="{BB962C8B-B14F-4D97-AF65-F5344CB8AC3E}">
        <p14:creationId xmlns:p14="http://schemas.microsoft.com/office/powerpoint/2010/main" val="1985188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(Click!) Furthermore, Heat Kernel PageRank is a</a:t>
            </a:r>
            <a:r>
              <a:rPr kumimoji="1" lang="zh-CN" altLang="en-US" dirty="0"/>
              <a:t> </a:t>
            </a:r>
            <a:r>
              <a:rPr kumimoji="1" lang="en-US" altLang="zh-CN" dirty="0"/>
              <a:t>variant of Personalized PageRank. Heat kernel PageRank uses the teleport probability of a random walk starting from the given source node to compute the node proximity. The length of the random walk in heat kernel PageRank follows the poisson</a:t>
            </a:r>
            <a:r>
              <a:rPr lang="en-US" altLang="zh-CN" sz="1200" b="0" i="0" u="none" strike="noStrike" kern="1200">
                <a:solidFill>
                  <a:schemeClr val="tx1"/>
                </a:solidFill>
                <a:effectLst/>
                <a:latin typeface="+mn-lt"/>
                <a:ea typeface="+mn-ea"/>
                <a:cs typeface="+mn-cs"/>
              </a:rPr>
              <a:t> [pwa:sɔn]</a:t>
            </a:r>
            <a:r>
              <a:rPr kumimoji="1" lang="en-US" altLang="zh-CN" dirty="0"/>
              <a:t> distribution with parameter 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30</a:t>
            </a:fld>
            <a:endParaRPr lang="zh-CN" altLang="en-US"/>
          </a:p>
        </p:txBody>
      </p:sp>
    </p:spTree>
    <p:extLst>
      <p:ext uri="{BB962C8B-B14F-4D97-AF65-F5344CB8AC3E}">
        <p14:creationId xmlns:p14="http://schemas.microsoft.com/office/powerpoint/2010/main" val="1173369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 For L-hop transition proability, it uses the transition probability of a random walk to measure the node proximity. The random walk starts from the source node s. And the length of the walk is given by a fixed number L. In each step, the walk picks a random neighbor node to move.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32</a:t>
            </a:fld>
            <a:endParaRPr lang="zh-CN" altLang="en-US"/>
          </a:p>
        </p:txBody>
      </p:sp>
    </p:spTree>
    <p:extLst>
      <p:ext uri="{BB962C8B-B14F-4D97-AF65-F5344CB8AC3E}">
        <p14:creationId xmlns:p14="http://schemas.microsoft.com/office/powerpoint/2010/main" val="3951740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0263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(Click!) Furthermore, Heat Kernel PageRank is a</a:t>
            </a:r>
            <a:r>
              <a:rPr kumimoji="1" lang="zh-CN" altLang="en-US" dirty="0"/>
              <a:t> </a:t>
            </a:r>
            <a:r>
              <a:rPr kumimoji="1" lang="en-US" altLang="zh-CN" dirty="0"/>
              <a:t>variant of Personalized PageRank. Heat kernel PageRank uses the teleport probability of a random walk starting from the given source node to compute the node proximity. The length of the random walk in heat kernel PageRank follows the poisson</a:t>
            </a:r>
            <a:r>
              <a:rPr lang="en-US" altLang="zh-CN" sz="1200" b="0" i="0" u="none" strike="noStrike" kern="1200">
                <a:solidFill>
                  <a:schemeClr val="tx1"/>
                </a:solidFill>
                <a:effectLst/>
                <a:latin typeface="+mn-lt"/>
                <a:ea typeface="+mn-ea"/>
                <a:cs typeface="+mn-cs"/>
              </a:rPr>
              <a:t> [pwa:sɔn]</a:t>
            </a:r>
            <a:r>
              <a:rPr kumimoji="1" lang="en-US" altLang="zh-CN" dirty="0"/>
              <a:t> distribution with parameter 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34</a:t>
            </a:fld>
            <a:endParaRPr lang="zh-CN" altLang="en-US"/>
          </a:p>
        </p:txBody>
      </p:sp>
    </p:spTree>
    <p:extLst>
      <p:ext uri="{BB962C8B-B14F-4D97-AF65-F5344CB8AC3E}">
        <p14:creationId xmlns:p14="http://schemas.microsoft.com/office/powerpoint/2010/main" val="1173369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 Things become a little different in Katz. Katz index is another popular proximity measurement. It uses the number of reachable paths from the source node to other nodes on the graph as node proximities. Katz also adds a parameter beta to guarantee convergence </a:t>
            </a:r>
            <a:r>
              <a:rPr lang="en-US" altLang="zh-CN" sz="1200" b="0" i="0" u="none" strike="noStrike" kern="1200">
                <a:solidFill>
                  <a:schemeClr val="tx1"/>
                </a:solidFill>
                <a:effectLst/>
                <a:latin typeface="+mn-lt"/>
                <a:ea typeface="+mn-ea"/>
                <a:cs typeface="+mn-cs"/>
              </a:rPr>
              <a:t>[kənˈvɜːrdʒəns]</a:t>
            </a:r>
            <a:r>
              <a:rPr kumimoji="1" lang="en-US" altLang="zh-CN" dirty="0"/>
              <a: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35</a:t>
            </a:fld>
            <a:endParaRPr lang="zh-CN" altLang="en-US"/>
          </a:p>
        </p:txBody>
      </p:sp>
    </p:spTree>
    <p:extLst>
      <p:ext uri="{BB962C8B-B14F-4D97-AF65-F5344CB8AC3E}">
        <p14:creationId xmlns:p14="http://schemas.microsoft.com/office/powerpoint/2010/main" val="3111547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So here comes an interesting question: since we can generalize various node proximity metrics and GNN models into a graph propagation equation. Is there a unified algorithm to compute the generalized propagation equation?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36</a:t>
            </a:fld>
            <a:endParaRPr lang="zh-CN" altLang="en-US"/>
          </a:p>
        </p:txBody>
      </p:sp>
    </p:spTree>
    <p:extLst>
      <p:ext uri="{BB962C8B-B14F-4D97-AF65-F5344CB8AC3E}">
        <p14:creationId xmlns:p14="http://schemas.microsoft.com/office/powerpoint/2010/main" val="1377952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37</a:t>
            </a:fld>
            <a:endParaRPr lang="zh-CN" altLang="en-US"/>
          </a:p>
        </p:txBody>
      </p:sp>
    </p:spTree>
    <p:extLst>
      <p:ext uri="{BB962C8B-B14F-4D97-AF65-F5344CB8AC3E}">
        <p14:creationId xmlns:p14="http://schemas.microsoft.com/office/powerpoint/2010/main" val="328892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135998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Reviewing all these node proximity metrics, we can summarize a generalized graph propagation equation. [Click!] The weighted sequence w_i controls the length of the random walk. [CLICK!] The parameters a and b determine the propagation structures, such as forward propagation or backward propagation. [Click!] The vector x represents the initial distribution of the probability mass to be propagated. In these proximity metrics we mentioned before, x is set as the one-hot vector corresponding to the given source node.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38</a:t>
            </a:fld>
            <a:endParaRPr lang="zh-CN" altLang="en-US"/>
          </a:p>
        </p:txBody>
      </p:sp>
    </p:spTree>
    <p:extLst>
      <p:ext uri="{BB962C8B-B14F-4D97-AF65-F5344CB8AC3E}">
        <p14:creationId xmlns:p14="http://schemas.microsoft.com/office/powerpoint/2010/main" val="1493354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Since these GNN models apply the node proximity metrics to propagate features. [Click!]We can summarize these GNN models into the generalized graph propagation equation,[Click!] with the paramters wi, a, b, and vector x. Note that in GNN’s feature propagation, the vector x denotes the columns of the given feature matrix.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39</a:t>
            </a:fld>
            <a:endParaRPr lang="zh-CN" altLang="en-US"/>
          </a:p>
        </p:txBody>
      </p:sp>
    </p:spTree>
    <p:extLst>
      <p:ext uri="{BB962C8B-B14F-4D97-AF65-F5344CB8AC3E}">
        <p14:creationId xmlns:p14="http://schemas.microsoft.com/office/powerpoint/2010/main" val="345584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Moreover, the generalized graph propagation equation also covers the feature propagation process in Graph Neural Networks. In the work SGC, it proposes that we can decouple the feature propagation process and the prediction process for high scalability. That is, [Click!]given the feature matrix X, [Click!] we can first assign these features to corresponding nodes on the graph,and [Click!]propagate these features following the graph structures.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40</a:t>
            </a:fld>
            <a:endParaRPr lang="zh-CN" altLang="en-US"/>
          </a:p>
        </p:txBody>
      </p:sp>
    </p:spTree>
    <p:extLst>
      <p:ext uri="{BB962C8B-B14F-4D97-AF65-F5344CB8AC3E}">
        <p14:creationId xmlns:p14="http://schemas.microsoft.com/office/powerpoint/2010/main" val="2130260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(Click!)(Click!)</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41</a:t>
            </a:fld>
            <a:endParaRPr lang="zh-CN" altLang="en-US"/>
          </a:p>
        </p:txBody>
      </p:sp>
    </p:spTree>
    <p:extLst>
      <p:ext uri="{BB962C8B-B14F-4D97-AF65-F5344CB8AC3E}">
        <p14:creationId xmlns:p14="http://schemas.microsoft.com/office/powerpoint/2010/main" val="2308389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 Then we feed the final propagation matrix [Click!]to the prediction structures for downstream tasks.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42</a:t>
            </a:fld>
            <a:endParaRPr lang="zh-CN" altLang="en-US"/>
          </a:p>
        </p:txBody>
      </p:sp>
    </p:spTree>
    <p:extLst>
      <p:ext uri="{BB962C8B-B14F-4D97-AF65-F5344CB8AC3E}">
        <p14:creationId xmlns:p14="http://schemas.microsoft.com/office/powerpoint/2010/main" val="2452387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To compute the generalized graph propagation equation, a simple algorithm is the Monte-Carlo methods. </a:t>
            </a:r>
            <a:r>
              <a:rPr kumimoji="1" lang="zh-CN" altLang="en-US" dirty="0"/>
              <a:t>（</a:t>
            </a:r>
            <a:r>
              <a:rPr kumimoji="1" lang="en-US" altLang="zh-CN" dirty="0"/>
              <a:t>Click!</a:t>
            </a:r>
            <a:r>
              <a:rPr kumimoji="1" lang="zh-CN" altLang="en-US" dirty="0"/>
              <a:t>）</a:t>
            </a:r>
            <a:r>
              <a:rPr kumimoji="1" lang="en-US" altLang="zh-CN" dirty="0"/>
              <a:t>That we can generate multiply random walks to approximate the final probability distribution. While there are two main drawbacks of random walks. The first one is the Monte-Carlo method often needs to generate too many walks and cost lots of time. The second one is the Monte-Carlo method can not deal with the situation that a plus b doesn’t equal 1, such as in the Katz model.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43</a:t>
            </a:fld>
            <a:endParaRPr lang="zh-CN" altLang="en-US"/>
          </a:p>
        </p:txBody>
      </p:sp>
    </p:spTree>
    <p:extLst>
      <p:ext uri="{BB962C8B-B14F-4D97-AF65-F5344CB8AC3E}">
        <p14:creationId xmlns:p14="http://schemas.microsoft.com/office/powerpoint/2010/main" val="3733372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On the other hand, how about applying a deterministic propagation to compute the generalized propagation equation? In detail, we can view the vector x as the initial probability distribution and tries to propagate the probability mass step by step. [Click!]In the propagation process, we maintain two values for each node at each propagation level: residue and reserve. Specifcally, the residue records the probability mass transferred to the node at each step. And the reserve records the probability mass transferred to the node and permernantly stayed at the node. For example, in the given graph, [Click!] we suppose the initial probability distribution is an one-hot vector, that the source node 4 has all probability mass. [Click!]In the first propagation step, node 4 leaves some probability mass to its reserve, and transfers the other probability mass to its neighbors. Repeat this process until the increment of probability mass is below the error threshold. Then we can derive the final propagation vector \pi.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44</a:t>
            </a:fld>
            <a:endParaRPr lang="zh-CN" altLang="en-US"/>
          </a:p>
        </p:txBody>
      </p:sp>
    </p:spTree>
    <p:extLst>
      <p:ext uri="{BB962C8B-B14F-4D97-AF65-F5344CB8AC3E}">
        <p14:creationId xmlns:p14="http://schemas.microsoft.com/office/powerpoint/2010/main" val="1972418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However, the deterministic propagation method may suffer from unnecessary cost. For example in the given graph, if we want to approximate the propagation results of pi(s,t). The deterministic propagation method has to propagate from s to each of v, then to t. While we find that, in this graph, the optimal solution is to generate only one random walks(Click!), which can definitely walks from s to t and only cost consant time.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45</a:t>
            </a:fld>
            <a:endParaRPr lang="zh-CN" altLang="en-US"/>
          </a:p>
        </p:txBody>
      </p:sp>
    </p:spTree>
    <p:extLst>
      <p:ext uri="{BB962C8B-B14F-4D97-AF65-F5344CB8AC3E}">
        <p14:creationId xmlns:p14="http://schemas.microsoft.com/office/powerpoint/2010/main" val="884041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Hence, We propose an approximate graph propagtion algorithm AGP. In AGP, we combines the strengths of Monte-Carlo methods and the deterministic propagation methods. As a unifed approximate graph propagation algorithm, AGP achieves near optimal tim complexity. [Click!] Compared to prior studies, AGP gets rid of the case-by-case algorithm structure and uses a unfied algorithm to cover various proximity metrics and GNN models in near optimal time complexity. Now we show how AGP works.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46</a:t>
            </a:fld>
            <a:endParaRPr lang="zh-CN" altLang="en-US"/>
          </a:p>
        </p:txBody>
      </p:sp>
    </p:spTree>
    <p:extLst>
      <p:ext uri="{BB962C8B-B14F-4D97-AF65-F5344CB8AC3E}">
        <p14:creationId xmlns:p14="http://schemas.microsoft.com/office/powerpoint/2010/main" val="2704216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(Click!) we notice that the transferred probability mass is</a:t>
            </a:r>
            <a:r>
              <a:rPr kumimoji="1" lang="zh-CN" altLang="en-US" dirty="0"/>
              <a:t> </a:t>
            </a:r>
            <a:r>
              <a:rPr lang="en-US" altLang="zh-CN" sz="1200" b="0" i="0" u="none" strike="noStrike" kern="1200">
                <a:solidFill>
                  <a:schemeClr val="tx1"/>
                </a:solidFill>
                <a:effectLst/>
                <a:latin typeface="+mn-lt"/>
                <a:ea typeface="+mn-ea"/>
                <a:cs typeface="+mn-cs"/>
              </a:rPr>
              <a:t>in inverse proportion</a:t>
            </a:r>
            <a:r>
              <a:rPr kumimoji="1" lang="en-US" altLang="zh-CN" dirty="0"/>
              <a:t> to the node degrees. That is, (Click!)the larger the node degrees are, the smaller the probability mass we transferred. A common sense is we can ignore those propagation with small transferred probability mass to save time.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47</a:t>
            </a:fld>
            <a:endParaRPr lang="zh-CN" altLang="en-US"/>
          </a:p>
        </p:txBody>
      </p:sp>
    </p:spTree>
    <p:extLst>
      <p:ext uri="{BB962C8B-B14F-4D97-AF65-F5344CB8AC3E}">
        <p14:creationId xmlns:p14="http://schemas.microsoft.com/office/powerpoint/2010/main" val="4249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2630126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Hence, based on this intuition, (Click!) we can sort each node’s adjacent list in the ascending order of the neighbor nodes’ degrees. This sorting process can be finished when reading the graph. In the query phase, (Click!)we can scan the ordered adjacent list. (Click!)Once we find a probability mass to be transferred is below the error threshold. Then we straightly break the propagation from node u to save time. (Click!) However, this simple idea may confront with some bad cases and suffers from large approximation error.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48</a:t>
            </a:fld>
            <a:endParaRPr lang="zh-CN" altLang="en-US"/>
          </a:p>
        </p:txBody>
      </p:sp>
    </p:spTree>
    <p:extLst>
      <p:ext uri="{BB962C8B-B14F-4D97-AF65-F5344CB8AC3E}">
        <p14:creationId xmlns:p14="http://schemas.microsoft.com/office/powerpoint/2010/main" val="4197680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As shown in the given example where node v1 to vn has the same degrees, when we propagate probability mass from node u to any node v, the proability mass to be transferred from u to v is also the same. Note that u’s degree is n and is large. Hence, the probability mass transferred to node v is small.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49</a:t>
            </a:fld>
            <a:endParaRPr lang="zh-CN" altLang="en-US"/>
          </a:p>
        </p:txBody>
      </p:sp>
    </p:spTree>
    <p:extLst>
      <p:ext uri="{BB962C8B-B14F-4D97-AF65-F5344CB8AC3E}">
        <p14:creationId xmlns:p14="http://schemas.microsoft.com/office/powerpoint/2010/main" val="225331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According to our previous idea, if the probability increment is smaller than the error threshold, we can ignore all the adjacent nodes with the same or the larger degrees. However, in this example, if we ignore all the adjacent nodes v, we will propagate nothing from u to v, then to q. (Click!) Hence, the approximation of pi(u,q) is zero. While, we find that even though the probability mass transferred to each v is small, but there are n edges to propagate mass, leading to an unavoidable value of pi(u,q).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50</a:t>
            </a:fld>
            <a:endParaRPr lang="zh-CN" altLang="en-US"/>
          </a:p>
        </p:txBody>
      </p:sp>
    </p:spTree>
    <p:extLst>
      <p:ext uri="{BB962C8B-B14F-4D97-AF65-F5344CB8AC3E}">
        <p14:creationId xmlns:p14="http://schemas.microsoft.com/office/powerpoint/2010/main" val="1591917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So in order to return the qualified approximation results, we cannot ignore all these edges. (Click!) And this can lead to large time cost because we need to do the propagation from node u to each v.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51</a:t>
            </a:fld>
            <a:endParaRPr lang="zh-CN" altLang="en-US"/>
          </a:p>
        </p:txBody>
      </p:sp>
    </p:spTree>
    <p:extLst>
      <p:ext uri="{BB962C8B-B14F-4D97-AF65-F5344CB8AC3E}">
        <p14:creationId xmlns:p14="http://schemas.microsoft.com/office/powerpoint/2010/main" val="229509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In order to figure out this problems, in AGP,(Click!) we propses to sample some nodes to propagate probability mass. By this means, we will not cost much time, and (Click!) we can modify the sampling probability to guarantee unbiasedness of the approximation. However, (Click!) there comes another difficiulty: how can we sample the neighbors without checking each of them one by one.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52</a:t>
            </a:fld>
            <a:endParaRPr lang="zh-CN" altLang="en-US"/>
          </a:p>
        </p:txBody>
      </p:sp>
    </p:spTree>
    <p:extLst>
      <p:ext uri="{BB962C8B-B14F-4D97-AF65-F5344CB8AC3E}">
        <p14:creationId xmlns:p14="http://schemas.microsoft.com/office/powerpoint/2010/main" val="1874224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To summarize, (Click!)AGP only deterministically propagate the large probability mass. For other edges, (Click!)AGP applies the subset sampling technique to sample some nodes to propagate probability. In this way, AGP saves much time without obvious error increment.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53</a:t>
            </a:fld>
            <a:endParaRPr lang="zh-CN" altLang="en-US"/>
          </a:p>
        </p:txBody>
      </p:sp>
    </p:spTree>
    <p:extLst>
      <p:ext uri="{BB962C8B-B14F-4D97-AF65-F5344CB8AC3E}">
        <p14:creationId xmlns:p14="http://schemas.microsoft.com/office/powerpoint/2010/main" val="3668955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experiment part, we conduct two kinds of experiments: local clustering with HKPR proximity metrics, and node classification with GNN models. In the local clustering experiments, we use four large datasets and choose maxError and conductance to evaluate the performace of AGP.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65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first plot the trade-offs between </a:t>
            </a:r>
            <a:r>
              <a:rPr kumimoji="1" lang="en-US" altLang="zh-CN" dirty="0" err="1"/>
              <a:t>maxError</a:t>
            </a:r>
            <a:r>
              <a:rPr kumimoji="1" lang="en-US" altLang="zh-CN" dirty="0"/>
              <a:t> and query time. We use the red line with circle to denote the results of AGP. We compare AGP with four baseline methods. Among them, TEA+ is the state-of-the-art of local clustering as far as we know. We observe that AGP outperforms other competitors in terms of query efficiency.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597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Besides, we also compare the conductance of each clustering methods. Conductance is a metric to evaluet the clustering’ quality. The smaller conductance means the better performance. We note that AGP can always achieve the smallest conductance on all datasets.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508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experiments of node classification with GNN Models, we select four datasets. (Click!)Among them, papers100M is the largest available GNN dataset with 1 billion edges.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1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1643269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consider three GNN models: SGC, APPNP and GDC. (Click!)We augment the three models with AGP to abtain three variants SGC-AGP, APPNP-AGP and GDC-AGP. (Click!) We observe that the AGP-variant models adhieve 10 times speedup in the propagation timw without sacrificing the classification accuracy.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134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61</a:t>
            </a:fld>
            <a:endParaRPr lang="zh-CN" altLang="en-US"/>
          </a:p>
        </p:txBody>
      </p:sp>
    </p:spTree>
    <p:extLst>
      <p:ext uri="{BB962C8B-B14F-4D97-AF65-F5344CB8AC3E}">
        <p14:creationId xmlns:p14="http://schemas.microsoft.com/office/powerpoint/2010/main" val="222504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291524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361233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95174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90866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1858473" y="2996952"/>
            <a:ext cx="6019800" cy="1656184"/>
          </a:xfrm>
        </p:spPr>
        <p:txBody>
          <a:bodyPr/>
          <a:lstStyle>
            <a:lvl1pPr algn="ctr">
              <a:defRPr sz="3800">
                <a:solidFill>
                  <a:schemeClr val="tx1"/>
                </a:solidFill>
                <a:latin typeface="+mj-ea"/>
                <a:ea typeface="+mj-ea"/>
              </a:defRPr>
            </a:lvl1pPr>
          </a:lstStyle>
          <a:p>
            <a:r>
              <a:rPr lang="zh-CN" altLang="en-US" dirty="0"/>
              <a:t>单击此处编辑母版标题样式</a:t>
            </a:r>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14313" y="115888"/>
            <a:ext cx="8572500" cy="6456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4414" y="115888"/>
            <a:ext cx="7358114" cy="1128712"/>
          </a:xfrm>
        </p:spPr>
        <p:txBody>
          <a:bodyPr/>
          <a:lstStyle/>
          <a:p>
            <a:r>
              <a:rPr lang="zh-CN" altLang="en-US" dirty="0"/>
              <a:t>单击此处编辑母版标题样式</a:t>
            </a:r>
          </a:p>
        </p:txBody>
      </p:sp>
      <p:sp>
        <p:nvSpPr>
          <p:cNvPr id="3" name="内容占位符 2"/>
          <p:cNvSpPr>
            <a:spLocks noGrp="1"/>
          </p:cNvSpPr>
          <p:nvPr>
            <p:ph idx="1"/>
          </p:nvPr>
        </p:nvSpPr>
        <p:spPr>
          <a:xfrm>
            <a:off x="457200" y="1340768"/>
            <a:ext cx="8229600" cy="532859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表格占位符 2"/>
          <p:cNvSpPr>
            <a:spLocks noGrp="1"/>
          </p:cNvSpPr>
          <p:nvPr>
            <p:ph type="tbl" idx="1"/>
          </p:nvPr>
        </p:nvSpPr>
        <p:spPr>
          <a:xfrm>
            <a:off x="457200" y="1412875"/>
            <a:ext cx="8229600" cy="4752975"/>
          </a:xfrm>
        </p:spPr>
        <p:txBody>
          <a:bodyPr/>
          <a:lstStyle/>
          <a:p>
            <a:pPr lvl="0"/>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5288" y="115888"/>
            <a:ext cx="8229600" cy="1128712"/>
          </a:xfrm>
        </p:spPr>
        <p:txBody>
          <a:bodyPr/>
          <a:lstStyle/>
          <a:p>
            <a:r>
              <a:rPr lang="zh-CN" altLang="en-US"/>
              <a:t>单击此处编辑母版标题样式</a:t>
            </a:r>
          </a:p>
        </p:txBody>
      </p:sp>
      <p:sp>
        <p:nvSpPr>
          <p:cNvPr id="3" name="内容占位符 2"/>
          <p:cNvSpPr>
            <a:spLocks noGrp="1"/>
          </p:cNvSpPr>
          <p:nvPr>
            <p:ph sz="quarter" idx="1"/>
          </p:nvPr>
        </p:nvSpPr>
        <p:spPr>
          <a:xfrm>
            <a:off x="457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5875" y="115888"/>
            <a:ext cx="7215188" cy="1128712"/>
          </a:xfrm>
        </p:spPr>
        <p:txBody>
          <a:bodyPr/>
          <a:lstStyle/>
          <a:p>
            <a:r>
              <a:rPr lang="zh-CN" altLang="en-US"/>
              <a:t>单击此处编辑母版标题样式</a:t>
            </a:r>
          </a:p>
        </p:txBody>
      </p:sp>
      <p:sp>
        <p:nvSpPr>
          <p:cNvPr id="3" name="内容占位符 2"/>
          <p:cNvSpPr>
            <a:spLocks noGrp="1"/>
          </p:cNvSpPr>
          <p:nvPr>
            <p:ph sz="half" idx="1"/>
          </p:nvPr>
        </p:nvSpPr>
        <p:spPr>
          <a:xfrm>
            <a:off x="21431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676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023938" y="284163"/>
            <a:ext cx="7215187"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220663" y="1539875"/>
            <a:ext cx="8572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8532813" y="6546850"/>
            <a:ext cx="762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100193" y="980728"/>
            <a:ext cx="7720279"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18754" y="312900"/>
            <a:ext cx="688480" cy="69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png"/><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7.png"/><Relationship Id="rId10" Type="http://schemas.openxmlformats.org/officeDocument/2006/relationships/image" Target="../media/image160.png"/><Relationship Id="rId4" Type="http://schemas.openxmlformats.org/officeDocument/2006/relationships/image" Target="../media/image100.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1.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1.png"/></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60.png"/><Relationship Id="rId3" Type="http://schemas.openxmlformats.org/officeDocument/2006/relationships/image" Target="../media/image1010.png"/><Relationship Id="rId7" Type="http://schemas.openxmlformats.org/officeDocument/2006/relationships/image" Target="../media/image180.png"/><Relationship Id="rId12"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40.png"/><Relationship Id="rId5" Type="http://schemas.openxmlformats.org/officeDocument/2006/relationships/image" Target="../media/image150.png"/><Relationship Id="rId15" Type="http://schemas.openxmlformats.org/officeDocument/2006/relationships/image" Target="../media/image280.png"/><Relationship Id="rId10" Type="http://schemas.openxmlformats.org/officeDocument/2006/relationships/image" Target="../media/image221.png"/><Relationship Id="rId4" Type="http://schemas.openxmlformats.org/officeDocument/2006/relationships/image" Target="../media/image1110.png"/><Relationship Id="rId9" Type="http://schemas.openxmlformats.org/officeDocument/2006/relationships/image" Target="../media/image210.png"/><Relationship Id="rId14" Type="http://schemas.openxmlformats.org/officeDocument/2006/relationships/image" Target="../media/image2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2.png"/><Relationship Id="rId7" Type="http://schemas.openxmlformats.org/officeDocument/2006/relationships/image" Target="../media/image230.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27.gif"/><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5" Type="http://schemas.openxmlformats.org/officeDocument/2006/relationships/image" Target="../media/image2100.png"/><Relationship Id="rId15" Type="http://schemas.openxmlformats.org/officeDocument/2006/relationships/image" Target="../media/image31.png"/><Relationship Id="rId10" Type="http://schemas.openxmlformats.org/officeDocument/2006/relationships/image" Target="../media/image2600.png"/><Relationship Id="rId19" Type="http://schemas.openxmlformats.org/officeDocument/2006/relationships/image" Target="../media/image35.png"/><Relationship Id="rId4" Type="http://schemas.openxmlformats.org/officeDocument/2006/relationships/image" Target="../media/image2000.png"/><Relationship Id="rId9" Type="http://schemas.openxmlformats.org/officeDocument/2006/relationships/image" Target="../media/image2500.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1.png"/><Relationship Id="rId4" Type="http://schemas.openxmlformats.org/officeDocument/2006/relationships/image" Target="../media/image311.png"/></Relationships>
</file>

<file path=ppt/slides/_rels/slide24.xml.rels><?xml version="1.0" encoding="UTF-8" standalone="yes"?>
<Relationships xmlns="http://schemas.openxmlformats.org/package/2006/relationships"><Relationship Id="rId39" Type="http://schemas.openxmlformats.org/officeDocument/2006/relationships/image" Target="../media/image390.png"/><Relationship Id="rId3" Type="http://schemas.openxmlformats.org/officeDocument/2006/relationships/notesSlide" Target="../notesSlides/notesSlide17.xml"/><Relationship Id="rId34" Type="http://schemas.openxmlformats.org/officeDocument/2006/relationships/image" Target="../media/image331.png"/><Relationship Id="rId33" Type="http://schemas.openxmlformats.org/officeDocument/2006/relationships/image" Target="../media/image320.png"/><Relationship Id="rId38" Type="http://schemas.openxmlformats.org/officeDocument/2006/relationships/image" Target="../media/image380.png"/><Relationship Id="rId2" Type="http://schemas.openxmlformats.org/officeDocument/2006/relationships/slideLayout" Target="../slideLayouts/slideLayout2.xml"/><Relationship Id="rId29" Type="http://schemas.openxmlformats.org/officeDocument/2006/relationships/image" Target="../media/image300.png"/><Relationship Id="rId41" Type="http://schemas.openxmlformats.org/officeDocument/2006/relationships/image" Target="../media/image410.png"/><Relationship Id="rId1" Type="http://schemas.openxmlformats.org/officeDocument/2006/relationships/tags" Target="../tags/tag1.xml"/><Relationship Id="rId32" Type="http://schemas.openxmlformats.org/officeDocument/2006/relationships/image" Target="../media/image3110.png"/><Relationship Id="rId37" Type="http://schemas.openxmlformats.org/officeDocument/2006/relationships/image" Target="../media/image2300.png"/><Relationship Id="rId40" Type="http://schemas.openxmlformats.org/officeDocument/2006/relationships/image" Target="../media/image400.png"/><Relationship Id="rId28" Type="http://schemas.openxmlformats.org/officeDocument/2006/relationships/image" Target="../media/image290.png"/><Relationship Id="rId36" Type="http://schemas.openxmlformats.org/officeDocument/2006/relationships/image" Target="../media/image1900.png"/><Relationship Id="rId31" Type="http://schemas.openxmlformats.org/officeDocument/2006/relationships/image" Target="../media/image2800.png"/><Relationship Id="rId27" Type="http://schemas.openxmlformats.org/officeDocument/2006/relationships/image" Target="../media/image2200.png"/><Relationship Id="rId30" Type="http://schemas.openxmlformats.org/officeDocument/2006/relationships/image" Target="../media/image1710.png"/><Relationship Id="rId35" Type="http://schemas.openxmlformats.org/officeDocument/2006/relationships/image" Target="../media/image341.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29.png"/><Relationship Id="rId7" Type="http://schemas.openxmlformats.org/officeDocument/2006/relationships/image" Target="../media/image16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41.png"/><Relationship Id="rId10" Type="http://schemas.openxmlformats.org/officeDocument/2006/relationships/image" Target="../media/image190.png"/><Relationship Id="rId4" Type="http://schemas.openxmlformats.org/officeDocument/2006/relationships/image" Target="../media/image131.png"/><Relationship Id="rId9" Type="http://schemas.openxmlformats.org/officeDocument/2006/relationships/image" Target="../media/image181.png"/></Relationships>
</file>

<file path=ppt/slides/_rels/slide33.xml.rels><?xml version="1.0" encoding="UTF-8" standalone="yes"?>
<Relationships xmlns="http://schemas.openxmlformats.org/package/2006/relationships"><Relationship Id="rId39" Type="http://schemas.openxmlformats.org/officeDocument/2006/relationships/image" Target="../media/image59.png"/><Relationship Id="rId3" Type="http://schemas.openxmlformats.org/officeDocument/2006/relationships/notesSlide" Target="../notesSlides/notesSlide25.xml"/><Relationship Id="rId34" Type="http://schemas.openxmlformats.org/officeDocument/2006/relationships/image" Target="../media/image331.png"/><Relationship Id="rId42" Type="http://schemas.openxmlformats.org/officeDocument/2006/relationships/image" Target="../media/image62.png"/><Relationship Id="rId33" Type="http://schemas.openxmlformats.org/officeDocument/2006/relationships/image" Target="../media/image320.png"/><Relationship Id="rId38" Type="http://schemas.openxmlformats.org/officeDocument/2006/relationships/image" Target="../media/image58.png"/><Relationship Id="rId2" Type="http://schemas.openxmlformats.org/officeDocument/2006/relationships/slideLayout" Target="../slideLayouts/slideLayout2.xml"/><Relationship Id="rId29" Type="http://schemas.openxmlformats.org/officeDocument/2006/relationships/image" Target="../media/image300.png"/><Relationship Id="rId41" Type="http://schemas.openxmlformats.org/officeDocument/2006/relationships/image" Target="../media/image61.png"/><Relationship Id="rId1" Type="http://schemas.openxmlformats.org/officeDocument/2006/relationships/tags" Target="../tags/tag2.xml"/><Relationship Id="rId32" Type="http://schemas.openxmlformats.org/officeDocument/2006/relationships/image" Target="../media/image3110.png"/><Relationship Id="rId37" Type="http://schemas.openxmlformats.org/officeDocument/2006/relationships/image" Target="../media/image2300.png"/><Relationship Id="rId40" Type="http://schemas.openxmlformats.org/officeDocument/2006/relationships/image" Target="../media/image60.png"/><Relationship Id="rId28" Type="http://schemas.openxmlformats.org/officeDocument/2006/relationships/image" Target="../media/image290.png"/><Relationship Id="rId36" Type="http://schemas.openxmlformats.org/officeDocument/2006/relationships/image" Target="../media/image1900.png"/><Relationship Id="rId31" Type="http://schemas.openxmlformats.org/officeDocument/2006/relationships/image" Target="../media/image2800.png"/><Relationship Id="rId27" Type="http://schemas.openxmlformats.org/officeDocument/2006/relationships/image" Target="../media/image2200.png"/><Relationship Id="rId30" Type="http://schemas.openxmlformats.org/officeDocument/2006/relationships/image" Target="../media/image1710.png"/><Relationship Id="rId35" Type="http://schemas.openxmlformats.org/officeDocument/2006/relationships/image" Target="../media/image341.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tiff"/></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1.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1.png"/><Relationship Id="rId4" Type="http://schemas.openxmlformats.org/officeDocument/2006/relationships/image" Target="../media/image40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1.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77.png"/><Relationship Id="rId3" Type="http://schemas.openxmlformats.org/officeDocument/2006/relationships/image" Target="../media/image75.png"/><Relationship Id="rId7" Type="http://schemas.openxmlformats.org/officeDocument/2006/relationships/image" Target="../media/image490.png"/><Relationship Id="rId12"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30.png"/><Relationship Id="rId5" Type="http://schemas.openxmlformats.org/officeDocument/2006/relationships/image" Target="../media/image76.png"/><Relationship Id="rId10" Type="http://schemas.openxmlformats.org/officeDocument/2006/relationships/image" Target="../media/image521.png"/><Relationship Id="rId4" Type="http://schemas.openxmlformats.org/officeDocument/2006/relationships/image" Target="../media/image46.png"/><Relationship Id="rId9" Type="http://schemas.openxmlformats.org/officeDocument/2006/relationships/image" Target="../media/image511.png"/></Relationships>
</file>

<file path=ppt/slides/_rels/slide45.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75.png"/><Relationship Id="rId7" Type="http://schemas.openxmlformats.org/officeDocument/2006/relationships/image" Target="../media/image59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56.png"/><Relationship Id="rId9"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0.png"/><Relationship Id="rId7"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21.png"/><Relationship Id="rId5" Type="http://schemas.openxmlformats.org/officeDocument/2006/relationships/image" Target="../media/image511.png"/><Relationship Id="rId4" Type="http://schemas.openxmlformats.org/officeDocument/2006/relationships/image" Target="../media/image500.png"/></Relationships>
</file>

<file path=ppt/slides/_rels/slide48.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3.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image" Target="../media/image84.png"/><Relationship Id="rId15" Type="http://schemas.openxmlformats.org/officeDocument/2006/relationships/image" Target="../media/image95.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4.png"/></Relationships>
</file>

<file path=ppt/slides/_rels/slide49.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image" Target="../media/image780.png"/><Relationship Id="rId7" Type="http://schemas.openxmlformats.org/officeDocument/2006/relationships/image" Target="../media/image820.png"/><Relationship Id="rId12"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96.png"/><Relationship Id="rId5" Type="http://schemas.openxmlformats.org/officeDocument/2006/relationships/image" Target="../media/image800.png"/><Relationship Id="rId10" Type="http://schemas.openxmlformats.org/officeDocument/2006/relationships/image" Target="../media/image850.png"/><Relationship Id="rId4" Type="http://schemas.openxmlformats.org/officeDocument/2006/relationships/image" Target="../media/image79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870.png"/><Relationship Id="rId7" Type="http://schemas.openxmlformats.org/officeDocument/2006/relationships/image" Target="../media/image910.png"/><Relationship Id="rId12" Type="http://schemas.openxmlformats.org/officeDocument/2006/relationships/image" Target="../media/image9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00.png"/><Relationship Id="rId11" Type="http://schemas.openxmlformats.org/officeDocument/2006/relationships/image" Target="../media/image940.png"/><Relationship Id="rId5" Type="http://schemas.openxmlformats.org/officeDocument/2006/relationships/image" Target="../media/image890.png"/><Relationship Id="rId10" Type="http://schemas.openxmlformats.org/officeDocument/2006/relationships/image" Target="../media/image930.png"/><Relationship Id="rId4" Type="http://schemas.openxmlformats.org/officeDocument/2006/relationships/image" Target="../media/image880.png"/></Relationships>
</file>

<file path=ppt/slides/_rels/slide51.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50.png"/><Relationship Id="rId7" Type="http://schemas.openxmlformats.org/officeDocument/2006/relationships/image" Target="../media/image9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940.png"/><Relationship Id="rId5" Type="http://schemas.openxmlformats.org/officeDocument/2006/relationships/image" Target="../media/image970.png"/><Relationship Id="rId10" Type="http://schemas.openxmlformats.org/officeDocument/2006/relationships/image" Target="../media/image930.png"/><Relationship Id="rId4" Type="http://schemas.openxmlformats.org/officeDocument/2006/relationships/image" Target="../media/image960.png"/></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5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29.jpg"/><Relationship Id="rId4" Type="http://schemas.openxmlformats.org/officeDocument/2006/relationships/image" Target="../media/image12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descr="ppt_header2.jpg">
            <a:extLst>
              <a:ext uri="{FF2B5EF4-FFF2-40B4-BE49-F238E27FC236}">
                <a16:creationId xmlns:a16="http://schemas.microsoft.com/office/drawing/2014/main" id="{E5C77243-5926-E84F-897F-543467E83C1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556891"/>
            <a:ext cx="10044113" cy="2016125"/>
          </a:xfrm>
          <a:prstGeom prst="rect">
            <a:avLst/>
          </a:prstGeom>
          <a:noFill/>
          <a:ln w="9525">
            <a:noFill/>
            <a:miter lim="800000"/>
            <a:headEnd/>
            <a:tailEnd/>
          </a:ln>
        </p:spPr>
      </p:pic>
      <p:sp>
        <p:nvSpPr>
          <p:cNvPr id="12" name="标题 1">
            <a:extLst>
              <a:ext uri="{FF2B5EF4-FFF2-40B4-BE49-F238E27FC236}">
                <a16:creationId xmlns:a16="http://schemas.microsoft.com/office/drawing/2014/main" id="{7ABDECD3-43FF-014D-93C9-3C727D9CE401}"/>
              </a:ext>
            </a:extLst>
          </p:cNvPr>
          <p:cNvSpPr txBox="1">
            <a:spLocks noChangeArrowheads="1"/>
          </p:cNvSpPr>
          <p:nvPr/>
        </p:nvSpPr>
        <p:spPr bwMode="auto">
          <a:xfrm>
            <a:off x="0" y="1743521"/>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pPr algn="ctr" eaLnBrk="1" hangingPunct="1"/>
            <a:r>
              <a:rPr lang="zh-CN" altLang="en-US" sz="4400" kern="0" dirty="0">
                <a:solidFill>
                  <a:schemeClr val="bg1"/>
                </a:solidFill>
                <a:effectLst/>
                <a:latin typeface="SimHei" panose="02010609060101010101" pitchFamily="49" charset="-122"/>
                <a:ea typeface="SimHei" panose="02010609060101010101" pitchFamily="49" charset="-122"/>
              </a:rPr>
              <a:t>随机游走的高效计算</a:t>
            </a:r>
            <a:endParaRPr lang="en-US" altLang="zh-CN" sz="4400" kern="0" dirty="0">
              <a:solidFill>
                <a:schemeClr val="bg1"/>
              </a:solidFill>
              <a:effectLst/>
              <a:latin typeface="SimHei" panose="02010609060101010101" pitchFamily="49" charset="-122"/>
              <a:ea typeface="SimHei" panose="02010609060101010101" pitchFamily="49" charset="-122"/>
            </a:endParaRPr>
          </a:p>
          <a:p>
            <a:pPr algn="ctr" eaLnBrk="1" hangingPunct="1"/>
            <a:r>
              <a:rPr lang="zh-CN" altLang="en-US" sz="4400" kern="0" dirty="0">
                <a:solidFill>
                  <a:schemeClr val="bg1"/>
                </a:solidFill>
                <a:effectLst/>
                <a:latin typeface="SimHei" panose="02010609060101010101" pitchFamily="49" charset="-122"/>
                <a:ea typeface="SimHei" panose="02010609060101010101" pitchFamily="49" charset="-122"/>
              </a:rPr>
              <a:t>及在图表示学习中的应用</a:t>
            </a:r>
            <a:endParaRPr lang="zh-CN" altLang="zh-CN" sz="4400" kern="0" dirty="0">
              <a:solidFill>
                <a:schemeClr val="bg1"/>
              </a:solidFill>
              <a:effectLst/>
              <a:latin typeface="SimHei" panose="02010609060101010101" pitchFamily="49" charset="-122"/>
              <a:ea typeface="SimHei" panose="02010609060101010101" pitchFamily="49" charset="-122"/>
            </a:endParaRPr>
          </a:p>
        </p:txBody>
      </p:sp>
      <p:pic>
        <p:nvPicPr>
          <p:cNvPr id="15" name="图片 14" descr="ruclogo.jpg">
            <a:extLst>
              <a:ext uri="{FF2B5EF4-FFF2-40B4-BE49-F238E27FC236}">
                <a16:creationId xmlns:a16="http://schemas.microsoft.com/office/drawing/2014/main" id="{9359ADB4-A18A-1442-AACE-B7F5C68CD00D}"/>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75441" y="164781"/>
            <a:ext cx="3408727" cy="815947"/>
          </a:xfrm>
          <a:prstGeom prst="rect">
            <a:avLst/>
          </a:prstGeom>
          <a:noFill/>
          <a:ln w="9525">
            <a:noFill/>
            <a:miter lim="800000"/>
            <a:headEnd/>
            <a:tailEnd/>
          </a:ln>
        </p:spPr>
      </p:pic>
      <p:sp>
        <p:nvSpPr>
          <p:cNvPr id="8" name="矩形 7">
            <a:extLst>
              <a:ext uri="{FF2B5EF4-FFF2-40B4-BE49-F238E27FC236}">
                <a16:creationId xmlns:a16="http://schemas.microsoft.com/office/drawing/2014/main" id="{93420F61-133D-584C-ACB0-F8673B47D92A}"/>
              </a:ext>
            </a:extLst>
          </p:cNvPr>
          <p:cNvSpPr/>
          <p:nvPr/>
        </p:nvSpPr>
        <p:spPr>
          <a:xfrm>
            <a:off x="3077580" y="3939094"/>
            <a:ext cx="3006588" cy="1113766"/>
          </a:xfrm>
          <a:prstGeom prst="rect">
            <a:avLst/>
          </a:prstGeom>
        </p:spPr>
        <p:txBody>
          <a:bodyPr wrap="square">
            <a:spAutoFit/>
          </a:bodyPr>
          <a:lstStyle/>
          <a:p>
            <a:pPr>
              <a:lnSpc>
                <a:spcPct val="150000"/>
              </a:lnSpc>
            </a:pPr>
            <a:r>
              <a:rPr lang="zh-CN" altLang="en-US" sz="2400" dirty="0">
                <a:latin typeface="SimHei" panose="02010609060101010101" pitchFamily="49" charset="-122"/>
                <a:ea typeface="SimHei" panose="02010609060101010101" pitchFamily="49" charset="-122"/>
              </a:rPr>
              <a:t>报告人：王涵之      </a:t>
            </a:r>
            <a:endParaRPr lang="en-US" altLang="zh-CN" sz="2400" dirty="0">
              <a:latin typeface="SimHei" panose="02010609060101010101" pitchFamily="49" charset="-122"/>
              <a:ea typeface="SimHei" panose="02010609060101010101" pitchFamily="49" charset="-122"/>
            </a:endParaRPr>
          </a:p>
          <a:p>
            <a:pPr>
              <a:lnSpc>
                <a:spcPct val="150000"/>
              </a:lnSpc>
            </a:pPr>
            <a:r>
              <a:rPr lang="zh-CN" altLang="en-US" sz="2400" dirty="0">
                <a:latin typeface="SimHei" panose="02010609060101010101" pitchFamily="49" charset="-122"/>
                <a:ea typeface="SimHei" panose="02010609060101010101" pitchFamily="49" charset="-122"/>
              </a:rPr>
              <a:t>导  师：魏哲巍教授  </a:t>
            </a:r>
            <a:endParaRPr lang="en-US" altLang="zh-CN" sz="2400" dirty="0">
              <a:latin typeface="SimHei" panose="02010609060101010101" pitchFamily="49" charset="-122"/>
              <a:ea typeface="SimHei" panose="02010609060101010101" pitchFamily="49" charset="-122"/>
            </a:endParaRPr>
          </a:p>
        </p:txBody>
      </p:sp>
      <p:sp>
        <p:nvSpPr>
          <p:cNvPr id="2" name="矩形 1">
            <a:extLst>
              <a:ext uri="{FF2B5EF4-FFF2-40B4-BE49-F238E27FC236}">
                <a16:creationId xmlns:a16="http://schemas.microsoft.com/office/drawing/2014/main" id="{DA235F46-787D-FA48-9791-3965D122DB41}"/>
              </a:ext>
            </a:extLst>
          </p:cNvPr>
          <p:cNvSpPr/>
          <p:nvPr/>
        </p:nvSpPr>
        <p:spPr>
          <a:xfrm>
            <a:off x="3397640" y="5445224"/>
            <a:ext cx="2348720" cy="637675"/>
          </a:xfrm>
          <a:prstGeom prst="rect">
            <a:avLst/>
          </a:prstGeom>
        </p:spPr>
        <p:txBody>
          <a:bodyPr wrap="none">
            <a:spAutoFit/>
          </a:bodyPr>
          <a:lstStyle/>
          <a:p>
            <a:pPr algn="ctr">
              <a:lnSpc>
                <a:spcPct val="150000"/>
              </a:lnSpc>
            </a:pPr>
            <a:r>
              <a:rPr lang="zh-CN" altLang="en-US" sz="2800" dirty="0">
                <a:latin typeface="SimHei" panose="02010609060101010101" pitchFamily="49" charset="-122"/>
                <a:ea typeface="SimHei" panose="02010609060101010101" pitchFamily="49" charset="-122"/>
              </a:rPr>
              <a:t>中国人民大学</a:t>
            </a:r>
            <a:endParaRPr lang="en-US" altLang="zh-CN" sz="28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2096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物体, 照片, 钟表, 橙子&#10;&#10;描述已自动生成">
            <a:extLst>
              <a:ext uri="{FF2B5EF4-FFF2-40B4-BE49-F238E27FC236}">
                <a16:creationId xmlns:a16="http://schemas.microsoft.com/office/drawing/2014/main" id="{AE6254B0-D719-1D4F-BDD2-2C7FD27C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4624"/>
            <a:ext cx="1889622" cy="2301223"/>
          </a:xfrm>
          <a:prstGeom prst="rect">
            <a:avLst/>
          </a:prstGeom>
        </p:spPr>
      </p:pic>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088B9C3-1B20-FE47-95A8-1771FF38F490}"/>
                  </a:ext>
                </a:extLst>
              </p:cNvPr>
              <p:cNvSpPr>
                <a:spLocks noGrp="1"/>
              </p:cNvSpPr>
              <p:nvPr>
                <p:ph idx="1"/>
              </p:nvPr>
            </p:nvSpPr>
            <p:spPr>
              <a:xfrm>
                <a:off x="590872" y="1196752"/>
                <a:ext cx="8229600" cy="5328592"/>
              </a:xfrm>
            </p:spPr>
            <p:txBody>
              <a:bodyPr/>
              <a:lstStyle/>
              <a:p>
                <a:r>
                  <a:rPr kumimoji="1" lang="zh-CN" altLang="en-US" sz="2800" dirty="0"/>
                  <a:t>度数矩阵</a:t>
                </a:r>
                <a:r>
                  <a:rPr kumimoji="1" lang="en-US" altLang="zh-CN" sz="2800" dirty="0"/>
                  <a:t> </a:t>
                </a:r>
                <a14:m>
                  <m:oMath xmlns:m="http://schemas.openxmlformats.org/officeDocument/2006/math">
                    <m:r>
                      <a:rPr kumimoji="1" lang="en-US" altLang="zh-CN" sz="2800" b="0" i="1" dirty="0">
                        <a:latin typeface="Cambria Math" panose="02040503050406030204" pitchFamily="18" charset="0"/>
                      </a:rPr>
                      <m:t>𝐷</m:t>
                    </m:r>
                  </m:oMath>
                </a14:m>
                <a:endParaRPr kumimoji="1" lang="en-US" altLang="zh-CN" sz="2000" dirty="0"/>
              </a:p>
            </p:txBody>
          </p:sp>
        </mc:Choice>
        <mc:Fallback>
          <p:sp>
            <p:nvSpPr>
              <p:cNvPr id="3" name="内容占位符 2">
                <a:extLst>
                  <a:ext uri="{FF2B5EF4-FFF2-40B4-BE49-F238E27FC236}">
                    <a16:creationId xmlns:a16="http://schemas.microsoft.com/office/drawing/2014/main" id="{7088B9C3-1B20-FE47-95A8-1771FF38F490}"/>
                  </a:ext>
                </a:extLst>
              </p:cNvPr>
              <p:cNvSpPr>
                <a:spLocks noGrp="1" noRot="1" noChangeAspect="1" noMove="1" noResize="1" noEditPoints="1" noAdjustHandles="1" noChangeArrowheads="1" noChangeShapeType="1" noTextEdit="1"/>
              </p:cNvSpPr>
              <p:nvPr>
                <p:ph idx="1"/>
              </p:nvPr>
            </p:nvSpPr>
            <p:spPr>
              <a:xfrm>
                <a:off x="590872" y="1196752"/>
                <a:ext cx="8229600" cy="5328592"/>
              </a:xfrm>
              <a:blipFill>
                <a:blip r:embed="rId3"/>
                <a:stretch>
                  <a:fillRect l="-770" t="-1429"/>
                </a:stretch>
              </a:blipFill>
            </p:spPr>
            <p:txBody>
              <a:bodyPr/>
              <a:lstStyle/>
              <a:p>
                <a:r>
                  <a:rPr lang="en-US">
                    <a:noFill/>
                  </a:rPr>
                  <a:t> </a:t>
                </a:r>
              </a:p>
            </p:txBody>
          </p:sp>
        </mc:Fallback>
      </mc:AlternateContent>
      <p:sp>
        <p:nvSpPr>
          <p:cNvPr id="2" name="标题 1">
            <a:extLst>
              <a:ext uri="{FF2B5EF4-FFF2-40B4-BE49-F238E27FC236}">
                <a16:creationId xmlns:a16="http://schemas.microsoft.com/office/drawing/2014/main" id="{06659894-A62C-2D43-B470-8A23DFC82957}"/>
              </a:ext>
            </a:extLst>
          </p:cNvPr>
          <p:cNvSpPr>
            <a:spLocks noGrp="1"/>
          </p:cNvSpPr>
          <p:nvPr>
            <p:ph type="title"/>
          </p:nvPr>
        </p:nvSpPr>
        <p:spPr/>
        <p:txBody>
          <a:bodyPr/>
          <a:lstStyle/>
          <a:p>
            <a:r>
              <a:rPr kumimoji="1" lang="zh-CN" altLang="en-US" dirty="0"/>
              <a:t>图</a:t>
            </a:r>
            <a:r>
              <a:rPr kumimoji="1" lang="en-US" altLang="zh-CN" dirty="0"/>
              <a:t>(graph)</a:t>
            </a:r>
            <a:r>
              <a:rPr kumimoji="1" lang="zh-CN" altLang="en-US" dirty="0"/>
              <a:t>的定义</a:t>
            </a: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D3E19C42-6BA4-BC41-9D9E-0FD3F2B0D9A0}"/>
                  </a:ext>
                </a:extLst>
              </p:cNvPr>
              <p:cNvSpPr txBox="1"/>
              <p:nvPr/>
            </p:nvSpPr>
            <p:spPr>
              <a:xfrm>
                <a:off x="420809" y="3789040"/>
                <a:ext cx="224259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a:solidFill>
                            <a:srgbClr val="FF0000"/>
                          </a:solidFill>
                          <a:latin typeface="Cambria Math" panose="02040503050406030204" pitchFamily="18" charset="0"/>
                        </a:rPr>
                        <m:t>𝑫</m:t>
                      </m:r>
                      <m:r>
                        <a:rPr kumimoji="1" lang="en-US" altLang="zh-CN" sz="2800" i="1">
                          <a:latin typeface="Cambria Math" panose="02040503050406030204" pitchFamily="18" charset="0"/>
                        </a:rPr>
                        <m:t>=</m:t>
                      </m:r>
                    </m:oMath>
                  </m:oMathPara>
                </a14:m>
                <a:endParaRPr kumimoji="1" lang="zh-CN" altLang="en-US" dirty="0"/>
              </a:p>
            </p:txBody>
          </p:sp>
        </mc:Choice>
        <mc:Fallback>
          <p:sp>
            <p:nvSpPr>
              <p:cNvPr id="29" name="文本框 28">
                <a:extLst>
                  <a:ext uri="{FF2B5EF4-FFF2-40B4-BE49-F238E27FC236}">
                    <a16:creationId xmlns:a16="http://schemas.microsoft.com/office/drawing/2014/main" id="{D3E19C42-6BA4-BC41-9D9E-0FD3F2B0D9A0}"/>
                  </a:ext>
                </a:extLst>
              </p:cNvPr>
              <p:cNvSpPr txBox="1">
                <a:spLocks noRot="1" noChangeAspect="1" noMove="1" noResize="1" noEditPoints="1" noAdjustHandles="1" noChangeArrowheads="1" noChangeShapeType="1" noTextEdit="1"/>
              </p:cNvSpPr>
              <p:nvPr/>
            </p:nvSpPr>
            <p:spPr>
              <a:xfrm>
                <a:off x="420809" y="3789040"/>
                <a:ext cx="2242592" cy="430887"/>
              </a:xfrm>
              <a:prstGeom prst="rect">
                <a:avLst/>
              </a:prstGeom>
              <a:blipFill>
                <a:blip r:embed="rId4"/>
                <a:stretch>
                  <a:fillRect b="-8571"/>
                </a:stretch>
              </a:blipFill>
            </p:spPr>
            <p:txBody>
              <a:bodyPr/>
              <a:lstStyle/>
              <a:p>
                <a:r>
                  <a:rPr lang="en-US">
                    <a:noFill/>
                  </a:rPr>
                  <a:t> </a:t>
                </a:r>
              </a:p>
            </p:txBody>
          </p:sp>
        </mc:Fallback>
      </mc:AlternateContent>
      <p:graphicFrame>
        <p:nvGraphicFramePr>
          <p:cNvPr id="4" name="表格 4">
            <a:extLst>
              <a:ext uri="{FF2B5EF4-FFF2-40B4-BE49-F238E27FC236}">
                <a16:creationId xmlns:a16="http://schemas.microsoft.com/office/drawing/2014/main" id="{4DABD45D-297D-48C1-86AC-E4489DE962FD}"/>
              </a:ext>
            </a:extLst>
          </p:cNvPr>
          <p:cNvGraphicFramePr>
            <a:graphicFrameLocks noGrp="1"/>
          </p:cNvGraphicFramePr>
          <p:nvPr>
            <p:extLst>
              <p:ext uri="{D42A27DB-BD31-4B8C-83A1-F6EECF244321}">
                <p14:modId xmlns:p14="http://schemas.microsoft.com/office/powerpoint/2010/main" val="3388115575"/>
              </p:ext>
            </p:extLst>
          </p:nvPr>
        </p:nvGraphicFramePr>
        <p:xfrm>
          <a:off x="2195336" y="1956663"/>
          <a:ext cx="4967998" cy="4568684"/>
        </p:xfrm>
        <a:graphic>
          <a:graphicData uri="http://schemas.openxmlformats.org/drawingml/2006/table">
            <a:tbl>
              <a:tblPr>
                <a:tableStyleId>{5C22544A-7EE6-4342-B048-85BDC9FD1C3A}</a:tableStyleId>
              </a:tblPr>
              <a:tblGrid>
                <a:gridCol w="709714">
                  <a:extLst>
                    <a:ext uri="{9D8B030D-6E8A-4147-A177-3AD203B41FA5}">
                      <a16:colId xmlns:a16="http://schemas.microsoft.com/office/drawing/2014/main" val="166325529"/>
                    </a:ext>
                  </a:extLst>
                </a:gridCol>
                <a:gridCol w="709714">
                  <a:extLst>
                    <a:ext uri="{9D8B030D-6E8A-4147-A177-3AD203B41FA5}">
                      <a16:colId xmlns:a16="http://schemas.microsoft.com/office/drawing/2014/main" val="3858449199"/>
                    </a:ext>
                  </a:extLst>
                </a:gridCol>
                <a:gridCol w="709714">
                  <a:extLst>
                    <a:ext uri="{9D8B030D-6E8A-4147-A177-3AD203B41FA5}">
                      <a16:colId xmlns:a16="http://schemas.microsoft.com/office/drawing/2014/main" val="2993772052"/>
                    </a:ext>
                  </a:extLst>
                </a:gridCol>
                <a:gridCol w="709714">
                  <a:extLst>
                    <a:ext uri="{9D8B030D-6E8A-4147-A177-3AD203B41FA5}">
                      <a16:colId xmlns:a16="http://schemas.microsoft.com/office/drawing/2014/main" val="206193031"/>
                    </a:ext>
                  </a:extLst>
                </a:gridCol>
                <a:gridCol w="709714">
                  <a:extLst>
                    <a:ext uri="{9D8B030D-6E8A-4147-A177-3AD203B41FA5}">
                      <a16:colId xmlns:a16="http://schemas.microsoft.com/office/drawing/2014/main" val="2252843965"/>
                    </a:ext>
                  </a:extLst>
                </a:gridCol>
                <a:gridCol w="709714">
                  <a:extLst>
                    <a:ext uri="{9D8B030D-6E8A-4147-A177-3AD203B41FA5}">
                      <a16:colId xmlns:a16="http://schemas.microsoft.com/office/drawing/2014/main" val="4004410169"/>
                    </a:ext>
                  </a:extLst>
                </a:gridCol>
                <a:gridCol w="709714">
                  <a:extLst>
                    <a:ext uri="{9D8B030D-6E8A-4147-A177-3AD203B41FA5}">
                      <a16:colId xmlns:a16="http://schemas.microsoft.com/office/drawing/2014/main" val="389788704"/>
                    </a:ext>
                  </a:extLst>
                </a:gridCol>
              </a:tblGrid>
              <a:tr h="641420">
                <a:tc>
                  <a:txBody>
                    <a:bodyPr/>
                    <a:lstStyle/>
                    <a:p>
                      <a:pPr algn="ctr"/>
                      <a:r>
                        <a:rPr lang="en-GB" sz="2800" b="1" dirty="0">
                          <a:solidFill>
                            <a:srgbClr val="FF0000"/>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969770"/>
                  </a:ext>
                </a:extLst>
              </a:tr>
              <a:tr h="654544">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866914"/>
                  </a:ext>
                </a:extLst>
              </a:tr>
              <a:tr h="654544">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491392"/>
                  </a:ext>
                </a:extLst>
              </a:tr>
              <a:tr h="654544">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8758726"/>
                  </a:ext>
                </a:extLst>
              </a:tr>
              <a:tr h="654544">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03416"/>
                  </a:ext>
                </a:extLst>
              </a:tr>
              <a:tr h="654544">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640508"/>
                  </a:ext>
                </a:extLst>
              </a:tr>
              <a:tr h="654544">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a:solidFill>
                            <a:srgbClr val="FF0000"/>
                          </a:solidFill>
                          <a:latin typeface="+mn-lt"/>
                        </a:rPr>
                        <a:t>2</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1249368"/>
                  </a:ext>
                </a:extLst>
              </a:tr>
            </a:tbl>
          </a:graphicData>
        </a:graphic>
      </p:graphicFrame>
      <p:sp>
        <p:nvSpPr>
          <p:cNvPr id="9" name="左中括号 8">
            <a:extLst>
              <a:ext uri="{FF2B5EF4-FFF2-40B4-BE49-F238E27FC236}">
                <a16:creationId xmlns:a16="http://schemas.microsoft.com/office/drawing/2014/main" id="{A08BE4B1-99C5-4A91-A696-BB3ABF2D1434}"/>
              </a:ext>
            </a:extLst>
          </p:cNvPr>
          <p:cNvSpPr/>
          <p:nvPr/>
        </p:nvSpPr>
        <p:spPr>
          <a:xfrm>
            <a:off x="2114353" y="1805856"/>
            <a:ext cx="129874" cy="4790456"/>
          </a:xfrm>
          <a:prstGeom prst="leftBracket">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28" name="左中括号 27">
            <a:extLst>
              <a:ext uri="{FF2B5EF4-FFF2-40B4-BE49-F238E27FC236}">
                <a16:creationId xmlns:a16="http://schemas.microsoft.com/office/drawing/2014/main" id="{8235F9CE-1400-4BB7-BD71-C9F467314D29}"/>
              </a:ext>
            </a:extLst>
          </p:cNvPr>
          <p:cNvSpPr/>
          <p:nvPr/>
        </p:nvSpPr>
        <p:spPr>
          <a:xfrm rot="10800000">
            <a:off x="7106422" y="1806896"/>
            <a:ext cx="129874" cy="4790456"/>
          </a:xfrm>
          <a:prstGeom prst="leftBracket">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72729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物体, 照片, 钟表, 橙子&#10;&#10;描述已自动生成">
            <a:extLst>
              <a:ext uri="{FF2B5EF4-FFF2-40B4-BE49-F238E27FC236}">
                <a16:creationId xmlns:a16="http://schemas.microsoft.com/office/drawing/2014/main" id="{AE6254B0-D719-1D4F-BDD2-2C7FD27C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4624"/>
            <a:ext cx="1889622" cy="2301223"/>
          </a:xfrm>
          <a:prstGeom prst="rect">
            <a:avLst/>
          </a:prstGeom>
        </p:spPr>
      </p:pic>
      <p:sp>
        <p:nvSpPr>
          <p:cNvPr id="2" name="标题 1">
            <a:extLst>
              <a:ext uri="{FF2B5EF4-FFF2-40B4-BE49-F238E27FC236}">
                <a16:creationId xmlns:a16="http://schemas.microsoft.com/office/drawing/2014/main" id="{06659894-A62C-2D43-B470-8A23DFC82957}"/>
              </a:ext>
            </a:extLst>
          </p:cNvPr>
          <p:cNvSpPr>
            <a:spLocks noGrp="1"/>
          </p:cNvSpPr>
          <p:nvPr>
            <p:ph type="title"/>
          </p:nvPr>
        </p:nvSpPr>
        <p:spPr/>
        <p:txBody>
          <a:bodyPr/>
          <a:lstStyle/>
          <a:p>
            <a:r>
              <a:rPr kumimoji="1" lang="zh-CN" altLang="en-US" dirty="0"/>
              <a:t>图</a:t>
            </a:r>
            <a:r>
              <a:rPr kumimoji="1" lang="en-US" altLang="zh-CN" dirty="0"/>
              <a:t>(graph)</a:t>
            </a:r>
            <a:r>
              <a:rPr kumimoji="1" lang="zh-CN" altLang="en-US" dirty="0"/>
              <a:t>的定义</a:t>
            </a: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D3E19C42-6BA4-BC41-9D9E-0FD3F2B0D9A0}"/>
                  </a:ext>
                </a:extLst>
              </p:cNvPr>
              <p:cNvSpPr txBox="1"/>
              <p:nvPr/>
            </p:nvSpPr>
            <p:spPr>
              <a:xfrm>
                <a:off x="420809" y="3789040"/>
                <a:ext cx="224259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solidFill>
                            <a:srgbClr val="FF0000"/>
                          </a:solidFill>
                          <a:latin typeface="Cambria Math" panose="02040503050406030204" pitchFamily="18" charset="0"/>
                        </a:rPr>
                        <m:t>𝑷</m:t>
                      </m:r>
                      <m:r>
                        <a:rPr kumimoji="1" lang="en-US" altLang="zh-CN" sz="2800" i="1">
                          <a:latin typeface="Cambria Math" panose="02040503050406030204" pitchFamily="18" charset="0"/>
                        </a:rPr>
                        <m:t>=</m:t>
                      </m:r>
                    </m:oMath>
                  </m:oMathPara>
                </a14:m>
                <a:endParaRPr kumimoji="1" lang="zh-CN" altLang="en-US" dirty="0"/>
              </a:p>
            </p:txBody>
          </p:sp>
        </mc:Choice>
        <mc:Fallback>
          <p:sp>
            <p:nvSpPr>
              <p:cNvPr id="29" name="文本框 28">
                <a:extLst>
                  <a:ext uri="{FF2B5EF4-FFF2-40B4-BE49-F238E27FC236}">
                    <a16:creationId xmlns:a16="http://schemas.microsoft.com/office/drawing/2014/main" id="{D3E19C42-6BA4-BC41-9D9E-0FD3F2B0D9A0}"/>
                  </a:ext>
                </a:extLst>
              </p:cNvPr>
              <p:cNvSpPr txBox="1">
                <a:spLocks noRot="1" noChangeAspect="1" noMove="1" noResize="1" noEditPoints="1" noAdjustHandles="1" noChangeArrowheads="1" noChangeShapeType="1" noTextEdit="1"/>
              </p:cNvSpPr>
              <p:nvPr/>
            </p:nvSpPr>
            <p:spPr>
              <a:xfrm>
                <a:off x="420809" y="3789040"/>
                <a:ext cx="2242592" cy="430887"/>
              </a:xfrm>
              <a:prstGeom prst="rect">
                <a:avLst/>
              </a:prstGeom>
              <a:blipFill>
                <a:blip r:embed="rId3"/>
                <a:stretch>
                  <a:fillRect b="-8571"/>
                </a:stretch>
              </a:blipFill>
            </p:spPr>
            <p:txBody>
              <a:bodyPr/>
              <a:lstStyle/>
              <a:p>
                <a:r>
                  <a:rPr lang="en-US">
                    <a:noFill/>
                  </a:rPr>
                  <a:t> </a:t>
                </a:r>
              </a:p>
            </p:txBody>
          </p:sp>
        </mc:Fallback>
      </mc:AlternateContent>
      <p:graphicFrame>
        <p:nvGraphicFramePr>
          <p:cNvPr id="4" name="表格 4">
            <a:extLst>
              <a:ext uri="{FF2B5EF4-FFF2-40B4-BE49-F238E27FC236}">
                <a16:creationId xmlns:a16="http://schemas.microsoft.com/office/drawing/2014/main" id="{4DABD45D-297D-48C1-86AC-E4489DE962FD}"/>
              </a:ext>
            </a:extLst>
          </p:cNvPr>
          <p:cNvGraphicFramePr>
            <a:graphicFrameLocks noGrp="1"/>
          </p:cNvGraphicFramePr>
          <p:nvPr>
            <p:extLst>
              <p:ext uri="{D42A27DB-BD31-4B8C-83A1-F6EECF244321}">
                <p14:modId xmlns:p14="http://schemas.microsoft.com/office/powerpoint/2010/main" val="841129941"/>
              </p:ext>
            </p:extLst>
          </p:nvPr>
        </p:nvGraphicFramePr>
        <p:xfrm>
          <a:off x="2195336" y="1956663"/>
          <a:ext cx="4967998" cy="4568684"/>
        </p:xfrm>
        <a:graphic>
          <a:graphicData uri="http://schemas.openxmlformats.org/drawingml/2006/table">
            <a:tbl>
              <a:tblPr>
                <a:tableStyleId>{5C22544A-7EE6-4342-B048-85BDC9FD1C3A}</a:tableStyleId>
              </a:tblPr>
              <a:tblGrid>
                <a:gridCol w="709714">
                  <a:extLst>
                    <a:ext uri="{9D8B030D-6E8A-4147-A177-3AD203B41FA5}">
                      <a16:colId xmlns:a16="http://schemas.microsoft.com/office/drawing/2014/main" val="166325529"/>
                    </a:ext>
                  </a:extLst>
                </a:gridCol>
                <a:gridCol w="709714">
                  <a:extLst>
                    <a:ext uri="{9D8B030D-6E8A-4147-A177-3AD203B41FA5}">
                      <a16:colId xmlns:a16="http://schemas.microsoft.com/office/drawing/2014/main" val="3858449199"/>
                    </a:ext>
                  </a:extLst>
                </a:gridCol>
                <a:gridCol w="709714">
                  <a:extLst>
                    <a:ext uri="{9D8B030D-6E8A-4147-A177-3AD203B41FA5}">
                      <a16:colId xmlns:a16="http://schemas.microsoft.com/office/drawing/2014/main" val="2993772052"/>
                    </a:ext>
                  </a:extLst>
                </a:gridCol>
                <a:gridCol w="709714">
                  <a:extLst>
                    <a:ext uri="{9D8B030D-6E8A-4147-A177-3AD203B41FA5}">
                      <a16:colId xmlns:a16="http://schemas.microsoft.com/office/drawing/2014/main" val="206193031"/>
                    </a:ext>
                  </a:extLst>
                </a:gridCol>
                <a:gridCol w="709714">
                  <a:extLst>
                    <a:ext uri="{9D8B030D-6E8A-4147-A177-3AD203B41FA5}">
                      <a16:colId xmlns:a16="http://schemas.microsoft.com/office/drawing/2014/main" val="2252843965"/>
                    </a:ext>
                  </a:extLst>
                </a:gridCol>
                <a:gridCol w="709714">
                  <a:extLst>
                    <a:ext uri="{9D8B030D-6E8A-4147-A177-3AD203B41FA5}">
                      <a16:colId xmlns:a16="http://schemas.microsoft.com/office/drawing/2014/main" val="4004410169"/>
                    </a:ext>
                  </a:extLst>
                </a:gridCol>
                <a:gridCol w="709714">
                  <a:extLst>
                    <a:ext uri="{9D8B030D-6E8A-4147-A177-3AD203B41FA5}">
                      <a16:colId xmlns:a16="http://schemas.microsoft.com/office/drawing/2014/main" val="389788704"/>
                    </a:ext>
                  </a:extLst>
                </a:gridCol>
              </a:tblGrid>
              <a:tr h="641420">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969770"/>
                  </a:ext>
                </a:extLst>
              </a:tr>
              <a:tr h="654544">
                <a:tc>
                  <a:txBody>
                    <a:bodyPr/>
                    <a:lstStyle/>
                    <a:p>
                      <a:pPr algn="ctr"/>
                      <a:r>
                        <a:rPr lang="en-GB" sz="2800" b="1" dirty="0">
                          <a:solidFill>
                            <a:srgbClr val="FF0000"/>
                          </a:solidFill>
                          <a:latin typeface="+mn-lt"/>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866914"/>
                  </a:ext>
                </a:extLst>
              </a:tr>
              <a:tr h="654544">
                <a:tc>
                  <a:txBody>
                    <a:bodyPr/>
                    <a:lstStyle/>
                    <a:p>
                      <a:pPr algn="ctr"/>
                      <a:r>
                        <a:rPr lang="en-GB" sz="2800" b="1" dirty="0">
                          <a:solidFill>
                            <a:srgbClr val="FF0000"/>
                          </a:solidFill>
                          <a:latin typeface="+mn-lt"/>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491392"/>
                  </a:ext>
                </a:extLst>
              </a:tr>
              <a:tr h="654544">
                <a:tc>
                  <a:txBody>
                    <a:bodyPr/>
                    <a:lstStyle/>
                    <a:p>
                      <a:pPr algn="ctr"/>
                      <a:r>
                        <a:rPr lang="en-GB" sz="2800" b="1" dirty="0">
                          <a:solidFill>
                            <a:srgbClr val="FF0000"/>
                          </a:solidFill>
                          <a:latin typeface="+mn-lt"/>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1/3</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1/4</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8758726"/>
                  </a:ext>
                </a:extLst>
              </a:tr>
              <a:tr h="654544">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1/3</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1/2</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03416"/>
                  </a:ext>
                </a:extLst>
              </a:tr>
              <a:tr h="654544">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1/3</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1/2</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640508"/>
                  </a:ext>
                </a:extLst>
              </a:tr>
              <a:tr h="654544">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1/3</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1/4</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1249368"/>
                  </a:ext>
                </a:extLst>
              </a:tr>
            </a:tbl>
          </a:graphicData>
        </a:graphic>
      </p:graphicFrame>
      <p:sp>
        <p:nvSpPr>
          <p:cNvPr id="9" name="左中括号 8">
            <a:extLst>
              <a:ext uri="{FF2B5EF4-FFF2-40B4-BE49-F238E27FC236}">
                <a16:creationId xmlns:a16="http://schemas.microsoft.com/office/drawing/2014/main" id="{A08BE4B1-99C5-4A91-A696-BB3ABF2D1434}"/>
              </a:ext>
            </a:extLst>
          </p:cNvPr>
          <p:cNvSpPr/>
          <p:nvPr/>
        </p:nvSpPr>
        <p:spPr>
          <a:xfrm>
            <a:off x="2114353" y="1805856"/>
            <a:ext cx="129874" cy="4790456"/>
          </a:xfrm>
          <a:prstGeom prst="leftBracket">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28" name="左中括号 27">
            <a:extLst>
              <a:ext uri="{FF2B5EF4-FFF2-40B4-BE49-F238E27FC236}">
                <a16:creationId xmlns:a16="http://schemas.microsoft.com/office/drawing/2014/main" id="{8235F9CE-1400-4BB7-BD71-C9F467314D29}"/>
              </a:ext>
            </a:extLst>
          </p:cNvPr>
          <p:cNvSpPr/>
          <p:nvPr/>
        </p:nvSpPr>
        <p:spPr>
          <a:xfrm rot="10800000">
            <a:off x="7106422" y="1806896"/>
            <a:ext cx="129874" cy="4790456"/>
          </a:xfrm>
          <a:prstGeom prst="leftBracket">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0" name="内容占位符 2">
                <a:extLst>
                  <a:ext uri="{FF2B5EF4-FFF2-40B4-BE49-F238E27FC236}">
                    <a16:creationId xmlns:a16="http://schemas.microsoft.com/office/drawing/2014/main" id="{5C3D7065-FDFC-6544-B254-E30117E1F277}"/>
                  </a:ext>
                </a:extLst>
              </p:cNvPr>
              <p:cNvSpPr>
                <a:spLocks noGrp="1"/>
              </p:cNvSpPr>
              <p:nvPr>
                <p:ph idx="1"/>
              </p:nvPr>
            </p:nvSpPr>
            <p:spPr>
              <a:xfrm>
                <a:off x="590872" y="1196752"/>
                <a:ext cx="8229600" cy="5328592"/>
              </a:xfrm>
            </p:spPr>
            <p:txBody>
              <a:bodyPr/>
              <a:lstStyle/>
              <a:p>
                <a:r>
                  <a:rPr kumimoji="1" lang="zh-CN" altLang="en-US" sz="2800" dirty="0"/>
                  <a:t>转移矩阵</a:t>
                </a:r>
                <a:r>
                  <a:rPr kumimoji="1" lang="en-US" altLang="zh-CN" sz="2800" dirty="0"/>
                  <a:t> </a:t>
                </a:r>
                <a14:m>
                  <m:oMath xmlns:m="http://schemas.openxmlformats.org/officeDocument/2006/math">
                    <m:r>
                      <a:rPr kumimoji="1" lang="en-US" altLang="zh-CN" sz="2800" b="0" i="1" dirty="0">
                        <a:latin typeface="Cambria Math" panose="02040503050406030204" pitchFamily="18" charset="0"/>
                      </a:rPr>
                      <m:t>𝑃</m:t>
                    </m:r>
                    <m:r>
                      <a:rPr kumimoji="1" lang="en-US" altLang="zh-CN" sz="2800" b="0" i="1" dirty="0">
                        <a:latin typeface="Cambria Math" panose="02040503050406030204" pitchFamily="18" charset="0"/>
                      </a:rPr>
                      <m:t>=</m:t>
                    </m:r>
                    <m:r>
                      <a:rPr kumimoji="1" lang="en-US" altLang="zh-CN" sz="2800" b="0" i="1" dirty="0">
                        <a:latin typeface="Cambria Math" panose="02040503050406030204" pitchFamily="18" charset="0"/>
                      </a:rPr>
                      <m:t>𝐴</m:t>
                    </m:r>
                    <m:sSup>
                      <m:sSupPr>
                        <m:ctrlPr>
                          <a:rPr kumimoji="1" lang="en-US" altLang="zh-CN" sz="2800" b="0" i="1" dirty="0">
                            <a:latin typeface="Cambria Math" panose="02040503050406030204" pitchFamily="18" charset="0"/>
                          </a:rPr>
                        </m:ctrlPr>
                      </m:sSupPr>
                      <m:e>
                        <m:r>
                          <a:rPr kumimoji="1" lang="en-US" altLang="zh-CN" sz="2800" b="0" i="1" dirty="0">
                            <a:latin typeface="Cambria Math" panose="02040503050406030204" pitchFamily="18" charset="0"/>
                          </a:rPr>
                          <m:t>𝐷</m:t>
                        </m:r>
                      </m:e>
                      <m:sup>
                        <m:r>
                          <a:rPr kumimoji="1" lang="en-US" altLang="zh-CN" sz="2800" b="0" i="1" dirty="0">
                            <a:latin typeface="Cambria Math" panose="02040503050406030204" pitchFamily="18" charset="0"/>
                          </a:rPr>
                          <m:t>−1</m:t>
                        </m:r>
                      </m:sup>
                    </m:sSup>
                  </m:oMath>
                </a14:m>
                <a:endParaRPr kumimoji="1" lang="en-US" altLang="zh-CN" sz="2000" dirty="0"/>
              </a:p>
            </p:txBody>
          </p:sp>
        </mc:Choice>
        <mc:Fallback>
          <p:sp>
            <p:nvSpPr>
              <p:cNvPr id="10" name="内容占位符 2">
                <a:extLst>
                  <a:ext uri="{FF2B5EF4-FFF2-40B4-BE49-F238E27FC236}">
                    <a16:creationId xmlns:a16="http://schemas.microsoft.com/office/drawing/2014/main" id="{5C3D7065-FDFC-6544-B254-E30117E1F277}"/>
                  </a:ext>
                </a:extLst>
              </p:cNvPr>
              <p:cNvSpPr>
                <a:spLocks noGrp="1" noRot="1" noChangeAspect="1" noMove="1" noResize="1" noEditPoints="1" noAdjustHandles="1" noChangeArrowheads="1" noChangeShapeType="1" noTextEdit="1"/>
              </p:cNvSpPr>
              <p:nvPr>
                <p:ph idx="1"/>
              </p:nvPr>
            </p:nvSpPr>
            <p:spPr>
              <a:xfrm>
                <a:off x="590872" y="1196752"/>
                <a:ext cx="8229600" cy="5328592"/>
              </a:xfrm>
              <a:blipFill>
                <a:blip r:embed="rId4"/>
                <a:stretch>
                  <a:fillRect l="-770" t="-1429"/>
                </a:stretch>
              </a:blipFill>
            </p:spPr>
            <p:txBody>
              <a:bodyPr/>
              <a:lstStyle/>
              <a:p>
                <a:r>
                  <a:rPr lang="en-US">
                    <a:noFill/>
                  </a:rPr>
                  <a:t> </a:t>
                </a:r>
              </a:p>
            </p:txBody>
          </p:sp>
        </mc:Fallback>
      </mc:AlternateContent>
    </p:spTree>
    <p:extLst>
      <p:ext uri="{BB962C8B-B14F-4D97-AF65-F5344CB8AC3E}">
        <p14:creationId xmlns:p14="http://schemas.microsoft.com/office/powerpoint/2010/main" val="258963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直线箭头连接符 125">
            <a:extLst>
              <a:ext uri="{FF2B5EF4-FFF2-40B4-BE49-F238E27FC236}">
                <a16:creationId xmlns:a16="http://schemas.microsoft.com/office/drawing/2014/main" id="{6E8E7C4C-8229-6743-A967-44EA1071E8A8}"/>
              </a:ext>
            </a:extLst>
          </p:cNvPr>
          <p:cNvCxnSpPr>
            <a:cxnSpLocks/>
            <a:endCxn id="81" idx="4"/>
          </p:cNvCxnSpPr>
          <p:nvPr/>
        </p:nvCxnSpPr>
        <p:spPr>
          <a:xfrm flipH="1" flipV="1">
            <a:off x="4785825" y="2099871"/>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6" name="直线箭头连接符 115">
            <a:extLst>
              <a:ext uri="{FF2B5EF4-FFF2-40B4-BE49-F238E27FC236}">
                <a16:creationId xmlns:a16="http://schemas.microsoft.com/office/drawing/2014/main" id="{5503BCD9-B828-C541-AA38-77468DF86F47}"/>
              </a:ext>
            </a:extLst>
          </p:cNvPr>
          <p:cNvCxnSpPr>
            <a:cxnSpLocks/>
            <a:stCxn id="78" idx="7"/>
            <a:endCxn id="83" idx="3"/>
          </p:cNvCxnSpPr>
          <p:nvPr/>
        </p:nvCxnSpPr>
        <p:spPr>
          <a:xfrm flipV="1">
            <a:off x="3284797" y="3200236"/>
            <a:ext cx="1387904" cy="1717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2B263B14-E407-4A4F-B2B9-19205C259A95}"/>
              </a:ext>
            </a:extLst>
          </p:cNvPr>
          <p:cNvCxnSpPr>
            <a:cxnSpLocks/>
            <a:stCxn id="75" idx="5"/>
          </p:cNvCxnSpPr>
          <p:nvPr/>
        </p:nvCxnSpPr>
        <p:spPr>
          <a:xfrm>
            <a:off x="1872414" y="4387538"/>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78A713F6-7C22-6F40-9C5D-A9361B5E0277}"/>
              </a:ext>
            </a:extLst>
          </p:cNvPr>
          <p:cNvCxnSpPr>
            <a:cxnSpLocks/>
          </p:cNvCxnSpPr>
          <p:nvPr/>
        </p:nvCxnSpPr>
        <p:spPr>
          <a:xfrm>
            <a:off x="2256568" y="2522994"/>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D93DC64F-5875-8A49-B365-EDCEAAA8FD2E}"/>
              </a:ext>
            </a:extLst>
          </p:cNvPr>
          <p:cNvCxnSpPr>
            <a:cxnSpLocks/>
          </p:cNvCxnSpPr>
          <p:nvPr/>
        </p:nvCxnSpPr>
        <p:spPr>
          <a:xfrm flipH="1" flipV="1">
            <a:off x="2167759" y="2732907"/>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E68C86C6-0559-5947-BE09-5BD2AA5B1BF3}"/>
              </a:ext>
            </a:extLst>
          </p:cNvPr>
          <p:cNvCxnSpPr>
            <a:cxnSpLocks/>
            <a:stCxn id="75" idx="7"/>
          </p:cNvCxnSpPr>
          <p:nvPr/>
        </p:nvCxnSpPr>
        <p:spPr>
          <a:xfrm flipV="1">
            <a:off x="1872414" y="3643365"/>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B2C08475-EC05-8E47-8EA9-EB6F5703940C}"/>
              </a:ext>
            </a:extLst>
          </p:cNvPr>
          <p:cNvCxnSpPr>
            <a:cxnSpLocks/>
            <a:stCxn id="75" idx="5"/>
            <a:endCxn id="78" idx="1"/>
          </p:cNvCxnSpPr>
          <p:nvPr/>
        </p:nvCxnSpPr>
        <p:spPr>
          <a:xfrm>
            <a:off x="1872414" y="4387538"/>
            <a:ext cx="984366" cy="5300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1CC7D2AC-10B1-6841-89AD-6FA6B1B3420A}"/>
              </a:ext>
            </a:extLst>
          </p:cNvPr>
          <p:cNvCxnSpPr>
            <a:cxnSpLocks/>
            <a:stCxn id="78" idx="7"/>
            <a:endCxn id="83" idx="3"/>
          </p:cNvCxnSpPr>
          <p:nvPr/>
        </p:nvCxnSpPr>
        <p:spPr>
          <a:xfrm flipV="1">
            <a:off x="3284797" y="3200236"/>
            <a:ext cx="1387904" cy="1717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C804A16D-E99B-48B7-9A85-D1E0EC6083BA}"/>
              </a:ext>
            </a:extLst>
          </p:cNvPr>
          <p:cNvSpPr>
            <a:spLocks noGrp="1"/>
          </p:cNvSpPr>
          <p:nvPr>
            <p:ph type="title"/>
          </p:nvPr>
        </p:nvSpPr>
        <p:spPr/>
        <p:txBody>
          <a:bodyPr/>
          <a:lstStyle/>
          <a:p>
            <a:r>
              <a:rPr lang="zh-CN" altLang="en-US" sz="3200" dirty="0"/>
              <a:t>随机游走</a:t>
            </a:r>
          </a:p>
        </p:txBody>
      </p:sp>
      <p:grpSp>
        <p:nvGrpSpPr>
          <p:cNvPr id="73" name="Group 2">
            <a:extLst>
              <a:ext uri="{FF2B5EF4-FFF2-40B4-BE49-F238E27FC236}">
                <a16:creationId xmlns:a16="http://schemas.microsoft.com/office/drawing/2014/main" id="{1530E91E-C1B1-124E-8F72-FE47523BAE84}"/>
              </a:ext>
            </a:extLst>
          </p:cNvPr>
          <p:cNvGrpSpPr>
            <a:grpSpLocks/>
          </p:cNvGrpSpPr>
          <p:nvPr/>
        </p:nvGrpSpPr>
        <p:grpSpPr bwMode="auto">
          <a:xfrm>
            <a:off x="649560" y="1268760"/>
            <a:ext cx="7162800" cy="5105400"/>
            <a:chOff x="1152" y="1344"/>
            <a:chExt cx="3408" cy="2064"/>
          </a:xfrm>
        </p:grpSpPr>
        <p:sp>
          <p:nvSpPr>
            <p:cNvPr id="74" name="Oval 3">
              <a:extLst>
                <a:ext uri="{FF2B5EF4-FFF2-40B4-BE49-F238E27FC236}">
                  <a16:creationId xmlns:a16="http://schemas.microsoft.com/office/drawing/2014/main" id="{365079A8-9A87-BF47-831A-F532BDA3C0A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5" name="Oval 4">
              <a:extLst>
                <a:ext uri="{FF2B5EF4-FFF2-40B4-BE49-F238E27FC236}">
                  <a16:creationId xmlns:a16="http://schemas.microsoft.com/office/drawing/2014/main" id="{2D8C9D45-11B4-B342-85D0-AEECC6A53BD1}"/>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6" name="Oval 5">
              <a:extLst>
                <a:ext uri="{FF2B5EF4-FFF2-40B4-BE49-F238E27FC236}">
                  <a16:creationId xmlns:a16="http://schemas.microsoft.com/office/drawing/2014/main" id="{66BAEF88-6507-3342-8209-35410BBF1976}"/>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7" name="Oval 6">
              <a:extLst>
                <a:ext uri="{FF2B5EF4-FFF2-40B4-BE49-F238E27FC236}">
                  <a16:creationId xmlns:a16="http://schemas.microsoft.com/office/drawing/2014/main" id="{C2509F4C-9680-D741-B0B3-626E69B77781}"/>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2</a:t>
              </a:r>
            </a:p>
          </p:txBody>
        </p:sp>
        <p:sp>
          <p:nvSpPr>
            <p:cNvPr id="78" name="Oval 7">
              <a:extLst>
                <a:ext uri="{FF2B5EF4-FFF2-40B4-BE49-F238E27FC236}">
                  <a16:creationId xmlns:a16="http://schemas.microsoft.com/office/drawing/2014/main" id="{8D38510B-A8C6-C442-BA29-7E71B041BF04}"/>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A078D254-07AD-D643-9A7C-86B0FAECAA3E}"/>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0" name="Oval 9">
              <a:extLst>
                <a:ext uri="{FF2B5EF4-FFF2-40B4-BE49-F238E27FC236}">
                  <a16:creationId xmlns:a16="http://schemas.microsoft.com/office/drawing/2014/main" id="{8B57CE9A-6BA1-5C4B-B9EF-284ADBE49F37}"/>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81" name="Oval 10">
              <a:extLst>
                <a:ext uri="{FF2B5EF4-FFF2-40B4-BE49-F238E27FC236}">
                  <a16:creationId xmlns:a16="http://schemas.microsoft.com/office/drawing/2014/main" id="{6F39FADA-89D3-C146-B600-BD5BABF78574}"/>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82" name="Oval 11">
              <a:extLst>
                <a:ext uri="{FF2B5EF4-FFF2-40B4-BE49-F238E27FC236}">
                  <a16:creationId xmlns:a16="http://schemas.microsoft.com/office/drawing/2014/main" id="{0886EF12-AFFA-A64D-A64E-E60C81116EEF}"/>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83" name="Oval 12">
              <a:extLst>
                <a:ext uri="{FF2B5EF4-FFF2-40B4-BE49-F238E27FC236}">
                  <a16:creationId xmlns:a16="http://schemas.microsoft.com/office/drawing/2014/main" id="{9F7A5BA3-3A41-F446-82C7-94B5C1EB760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84" name="Oval 13">
              <a:extLst>
                <a:ext uri="{FF2B5EF4-FFF2-40B4-BE49-F238E27FC236}">
                  <a16:creationId xmlns:a16="http://schemas.microsoft.com/office/drawing/2014/main" id="{AD1282C5-3C9B-B64C-8154-0C3D1AF29C26}"/>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85" name="Oval 14">
              <a:extLst>
                <a:ext uri="{FF2B5EF4-FFF2-40B4-BE49-F238E27FC236}">
                  <a16:creationId xmlns:a16="http://schemas.microsoft.com/office/drawing/2014/main" id="{ADD45834-AE5F-AB46-ADC9-BF391F0655F3}"/>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D3370FF9-5C4D-2047-88B4-C3860BB64A4A}"/>
                  </a:ext>
                </a:extLst>
              </p:cNvPr>
              <p:cNvSpPr txBox="1"/>
              <p:nvPr/>
            </p:nvSpPr>
            <p:spPr>
              <a:xfrm>
                <a:off x="1912932" y="3784522"/>
                <a:ext cx="6053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dirty="0"/>
              </a:p>
            </p:txBody>
          </p:sp>
        </mc:Choice>
        <mc:Fallback xmlns="">
          <p:sp>
            <p:nvSpPr>
              <p:cNvPr id="94" name="文本框 93">
                <a:extLst>
                  <a:ext uri="{FF2B5EF4-FFF2-40B4-BE49-F238E27FC236}">
                    <a16:creationId xmlns:a16="http://schemas.microsoft.com/office/drawing/2014/main" id="{D3370FF9-5C4D-2047-88B4-C3860BB64A4A}"/>
                  </a:ext>
                </a:extLst>
              </p:cNvPr>
              <p:cNvSpPr txBox="1">
                <a:spLocks noRot="1" noChangeAspect="1" noMove="1" noResize="1" noEditPoints="1" noAdjustHandles="1" noChangeArrowheads="1" noChangeShapeType="1" noTextEdit="1"/>
              </p:cNvSpPr>
              <p:nvPr/>
            </p:nvSpPr>
            <p:spPr>
              <a:xfrm>
                <a:off x="1912932" y="3784522"/>
                <a:ext cx="605307" cy="338554"/>
              </a:xfrm>
              <a:prstGeom prst="rect">
                <a:avLst/>
              </a:prstGeom>
              <a:blipFill>
                <a:blip r:embed="rId3"/>
                <a:stretch>
                  <a:fillRect b="-74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FBD7BFA9-514A-0D41-B938-EF42171E250B}"/>
                  </a:ext>
                </a:extLst>
              </p:cNvPr>
              <p:cNvSpPr txBox="1"/>
              <p:nvPr/>
            </p:nvSpPr>
            <p:spPr>
              <a:xfrm>
                <a:off x="3366587" y="4962199"/>
                <a:ext cx="6988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95" name="文本框 94">
                <a:extLst>
                  <a:ext uri="{FF2B5EF4-FFF2-40B4-BE49-F238E27FC236}">
                    <a16:creationId xmlns:a16="http://schemas.microsoft.com/office/drawing/2014/main" id="{FBD7BFA9-514A-0D41-B938-EF42171E250B}"/>
                  </a:ext>
                </a:extLst>
              </p:cNvPr>
              <p:cNvSpPr txBox="1">
                <a:spLocks noRot="1" noChangeAspect="1" noMove="1" noResize="1" noEditPoints="1" noAdjustHandles="1" noChangeArrowheads="1" noChangeShapeType="1" noTextEdit="1"/>
              </p:cNvSpPr>
              <p:nvPr/>
            </p:nvSpPr>
            <p:spPr>
              <a:xfrm>
                <a:off x="3366587" y="4962199"/>
                <a:ext cx="698884" cy="338554"/>
              </a:xfrm>
              <a:prstGeom prst="rect">
                <a:avLst/>
              </a:prstGeom>
              <a:blipFill>
                <a:blip r:embed="rId4"/>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3724A656-BD1A-0748-88DF-37E9E250EFF7}"/>
                  </a:ext>
                </a:extLst>
              </p:cNvPr>
              <p:cNvSpPr txBox="1"/>
              <p:nvPr/>
            </p:nvSpPr>
            <p:spPr>
              <a:xfrm>
                <a:off x="1766591" y="4526763"/>
                <a:ext cx="61981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3600" dirty="0"/>
              </a:p>
            </p:txBody>
          </p:sp>
        </mc:Choice>
        <mc:Fallback xmlns="">
          <p:sp>
            <p:nvSpPr>
              <p:cNvPr id="98" name="文本框 97">
                <a:extLst>
                  <a:ext uri="{FF2B5EF4-FFF2-40B4-BE49-F238E27FC236}">
                    <a16:creationId xmlns:a16="http://schemas.microsoft.com/office/drawing/2014/main" id="{3724A656-BD1A-0748-88DF-37E9E250EFF7}"/>
                  </a:ext>
                </a:extLst>
              </p:cNvPr>
              <p:cNvSpPr txBox="1">
                <a:spLocks noRot="1" noChangeAspect="1" noMove="1" noResize="1" noEditPoints="1" noAdjustHandles="1" noChangeArrowheads="1" noChangeShapeType="1" noTextEdit="1"/>
              </p:cNvSpPr>
              <p:nvPr/>
            </p:nvSpPr>
            <p:spPr>
              <a:xfrm>
                <a:off x="1766591" y="4526763"/>
                <a:ext cx="619814" cy="338554"/>
              </a:xfrm>
              <a:prstGeom prst="rect">
                <a:avLst/>
              </a:prstGeom>
              <a:blipFill>
                <a:blip r:embed="rId6"/>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4736D5A9-3609-8544-8771-20E1017446D7}"/>
                  </a:ext>
                </a:extLst>
              </p:cNvPr>
              <p:cNvSpPr txBox="1"/>
              <p:nvPr/>
            </p:nvSpPr>
            <p:spPr>
              <a:xfrm>
                <a:off x="892043" y="3685902"/>
                <a:ext cx="5799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2800" dirty="0"/>
              </a:p>
            </p:txBody>
          </p:sp>
        </mc:Choice>
        <mc:Fallback xmlns="">
          <p:sp>
            <p:nvSpPr>
              <p:cNvPr id="101" name="文本框 100">
                <a:extLst>
                  <a:ext uri="{FF2B5EF4-FFF2-40B4-BE49-F238E27FC236}">
                    <a16:creationId xmlns:a16="http://schemas.microsoft.com/office/drawing/2014/main" id="{4736D5A9-3609-8544-8771-20E1017446D7}"/>
                  </a:ext>
                </a:extLst>
              </p:cNvPr>
              <p:cNvSpPr txBox="1">
                <a:spLocks noRot="1" noChangeAspect="1" noMove="1" noResize="1" noEditPoints="1" noAdjustHandles="1" noChangeArrowheads="1" noChangeShapeType="1" noTextEdit="1"/>
              </p:cNvSpPr>
              <p:nvPr/>
            </p:nvSpPr>
            <p:spPr>
              <a:xfrm>
                <a:off x="892043" y="3685902"/>
                <a:ext cx="579909" cy="338554"/>
              </a:xfrm>
              <a:prstGeom prst="rect">
                <a:avLst/>
              </a:prstGeom>
              <a:blipFill>
                <a:blip r:embed="rId7"/>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A402B88F-6A5E-824B-A10F-A4D2CEC6BEEB}"/>
                  </a:ext>
                </a:extLst>
              </p:cNvPr>
              <p:cNvSpPr txBox="1"/>
              <p:nvPr/>
            </p:nvSpPr>
            <p:spPr>
              <a:xfrm>
                <a:off x="2869310" y="5476466"/>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p>
            </p:txBody>
          </p:sp>
        </mc:Choice>
        <mc:Fallback xmlns="">
          <p:sp>
            <p:nvSpPr>
              <p:cNvPr id="107" name="文本框 106">
                <a:extLst>
                  <a:ext uri="{FF2B5EF4-FFF2-40B4-BE49-F238E27FC236}">
                    <a16:creationId xmlns:a16="http://schemas.microsoft.com/office/drawing/2014/main" id="{A402B88F-6A5E-824B-A10F-A4D2CEC6BEEB}"/>
                  </a:ext>
                </a:extLst>
              </p:cNvPr>
              <p:cNvSpPr txBox="1">
                <a:spLocks noRot="1" noChangeAspect="1" noMove="1" noResize="1" noEditPoints="1" noAdjustHandles="1" noChangeArrowheads="1" noChangeShapeType="1" noTextEdit="1"/>
              </p:cNvSpPr>
              <p:nvPr/>
            </p:nvSpPr>
            <p:spPr>
              <a:xfrm>
                <a:off x="2869310" y="5476466"/>
                <a:ext cx="933757" cy="338554"/>
              </a:xfrm>
              <a:prstGeom prst="rect">
                <a:avLst/>
              </a:prstGeom>
              <a:blipFill>
                <a:blip r:embed="rId8"/>
                <a:stretch>
                  <a:fillRect b="-7407"/>
                </a:stretch>
              </a:blipFill>
            </p:spPr>
            <p:txBody>
              <a:bodyPr/>
              <a:lstStyle/>
              <a:p>
                <a:r>
                  <a:rPr lang="zh-CN" altLang="en-US">
                    <a:noFill/>
                  </a:rPr>
                  <a:t> </a:t>
                </a:r>
              </a:p>
            </p:txBody>
          </p:sp>
        </mc:Fallback>
      </mc:AlternateContent>
      <p:cxnSp>
        <p:nvCxnSpPr>
          <p:cNvPr id="111" name="直线箭头连接符 110">
            <a:extLst>
              <a:ext uri="{FF2B5EF4-FFF2-40B4-BE49-F238E27FC236}">
                <a16:creationId xmlns:a16="http://schemas.microsoft.com/office/drawing/2014/main" id="{C0FFDF40-05F3-F947-BC0C-005A96A85B9D}"/>
              </a:ext>
            </a:extLst>
          </p:cNvPr>
          <p:cNvCxnSpPr>
            <a:cxnSpLocks/>
            <a:stCxn id="75" idx="1"/>
            <a:endCxn id="74" idx="5"/>
          </p:cNvCxnSpPr>
          <p:nvPr/>
        </p:nvCxnSpPr>
        <p:spPr>
          <a:xfrm flipH="1" flipV="1">
            <a:off x="1166222" y="3318966"/>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49712528-2B48-F341-9BE8-36D960B75047}"/>
              </a:ext>
            </a:extLst>
          </p:cNvPr>
          <p:cNvCxnSpPr>
            <a:cxnSpLocks/>
          </p:cNvCxnSpPr>
          <p:nvPr/>
        </p:nvCxnSpPr>
        <p:spPr>
          <a:xfrm flipV="1">
            <a:off x="1164459" y="2522994"/>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95C937FB-F64D-8649-8430-9DE13CBF94E0}"/>
              </a:ext>
            </a:extLst>
          </p:cNvPr>
          <p:cNvCxnSpPr>
            <a:cxnSpLocks/>
            <a:stCxn id="74" idx="6"/>
            <a:endCxn id="76" idx="2"/>
          </p:cNvCxnSpPr>
          <p:nvPr/>
        </p:nvCxnSpPr>
        <p:spPr>
          <a:xfrm>
            <a:off x="1254867" y="3109079"/>
            <a:ext cx="1109730" cy="35619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8" name="直线箭头连接符 117">
            <a:extLst>
              <a:ext uri="{FF2B5EF4-FFF2-40B4-BE49-F238E27FC236}">
                <a16:creationId xmlns:a16="http://schemas.microsoft.com/office/drawing/2014/main" id="{32FF6E05-6383-FB4C-B0D3-1A32ED7B404E}"/>
              </a:ext>
            </a:extLst>
          </p:cNvPr>
          <p:cNvCxnSpPr>
            <a:cxnSpLocks/>
            <a:endCxn id="79" idx="2"/>
          </p:cNvCxnSpPr>
          <p:nvPr/>
        </p:nvCxnSpPr>
        <p:spPr>
          <a:xfrm flipV="1">
            <a:off x="3373710" y="4890033"/>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D208803F-4D44-7643-B4E3-8350772B0EC7}"/>
              </a:ext>
            </a:extLst>
          </p:cNvPr>
          <p:cNvCxnSpPr>
            <a:cxnSpLocks/>
            <a:stCxn id="78" idx="5"/>
            <a:endCxn id="80" idx="1"/>
          </p:cNvCxnSpPr>
          <p:nvPr/>
        </p:nvCxnSpPr>
        <p:spPr>
          <a:xfrm>
            <a:off x="3284797" y="5337380"/>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0" name="直线箭头连接符 119">
            <a:extLst>
              <a:ext uri="{FF2B5EF4-FFF2-40B4-BE49-F238E27FC236}">
                <a16:creationId xmlns:a16="http://schemas.microsoft.com/office/drawing/2014/main" id="{493E8CD2-9455-BA46-BD00-A3AFAFEB298C}"/>
              </a:ext>
            </a:extLst>
          </p:cNvPr>
          <p:cNvCxnSpPr>
            <a:cxnSpLocks/>
            <a:stCxn id="80" idx="0"/>
          </p:cNvCxnSpPr>
          <p:nvPr/>
        </p:nvCxnSpPr>
        <p:spPr>
          <a:xfrm flipV="1">
            <a:off x="4018683" y="5172423"/>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1" name="直线箭头连接符 120">
            <a:extLst>
              <a:ext uri="{FF2B5EF4-FFF2-40B4-BE49-F238E27FC236}">
                <a16:creationId xmlns:a16="http://schemas.microsoft.com/office/drawing/2014/main" id="{895D535C-DAD0-9A4F-9762-6274176C506B}"/>
              </a:ext>
            </a:extLst>
          </p:cNvPr>
          <p:cNvCxnSpPr>
            <a:cxnSpLocks/>
            <a:endCxn id="84" idx="2"/>
          </p:cNvCxnSpPr>
          <p:nvPr/>
        </p:nvCxnSpPr>
        <p:spPr>
          <a:xfrm>
            <a:off x="5112583" y="3203890"/>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2" name="直线箭头连接符 121">
            <a:extLst>
              <a:ext uri="{FF2B5EF4-FFF2-40B4-BE49-F238E27FC236}">
                <a16:creationId xmlns:a16="http://schemas.microsoft.com/office/drawing/2014/main" id="{71D4E359-D175-1943-9855-27194E6023D2}"/>
              </a:ext>
            </a:extLst>
          </p:cNvPr>
          <p:cNvCxnSpPr>
            <a:cxnSpLocks/>
          </p:cNvCxnSpPr>
          <p:nvPr/>
        </p:nvCxnSpPr>
        <p:spPr>
          <a:xfrm flipV="1">
            <a:off x="6412276" y="2477211"/>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7EE6771-8693-9B44-8D41-277CF461B1B5}"/>
              </a:ext>
            </a:extLst>
          </p:cNvPr>
          <p:cNvCxnSpPr>
            <a:cxnSpLocks/>
            <a:endCxn id="82" idx="4"/>
          </p:cNvCxnSpPr>
          <p:nvPr/>
        </p:nvCxnSpPr>
        <p:spPr>
          <a:xfrm flipV="1">
            <a:off x="6197873" y="1862411"/>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74F54613-6603-FD44-A77D-B2E6BF6C8D1E}"/>
              </a:ext>
            </a:extLst>
          </p:cNvPr>
          <p:cNvCxnSpPr>
            <a:cxnSpLocks/>
            <a:stCxn id="81" idx="6"/>
          </p:cNvCxnSpPr>
          <p:nvPr/>
        </p:nvCxnSpPr>
        <p:spPr>
          <a:xfrm flipV="1">
            <a:off x="5088478" y="1565623"/>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13BE3713-3115-AA4E-BB9F-394BBB2195CF}"/>
              </a:ext>
            </a:extLst>
          </p:cNvPr>
          <p:cNvCxnSpPr>
            <a:cxnSpLocks/>
            <a:stCxn id="85" idx="1"/>
            <a:endCxn id="82" idx="6"/>
          </p:cNvCxnSpPr>
          <p:nvPr/>
        </p:nvCxnSpPr>
        <p:spPr>
          <a:xfrm flipH="1" flipV="1">
            <a:off x="6500861" y="1565586"/>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2" name="文本框 141">
                <a:extLst>
                  <a:ext uri="{FF2B5EF4-FFF2-40B4-BE49-F238E27FC236}">
                    <a16:creationId xmlns:a16="http://schemas.microsoft.com/office/drawing/2014/main" id="{37EFCD3D-8DE3-E04B-A3D4-4B6A6A73BADD}"/>
                  </a:ext>
                </a:extLst>
              </p:cNvPr>
              <p:cNvSpPr txBox="1"/>
              <p:nvPr/>
            </p:nvSpPr>
            <p:spPr>
              <a:xfrm>
                <a:off x="5193250" y="4311486"/>
                <a:ext cx="3843246" cy="1115690"/>
              </a:xfrm>
              <a:prstGeom prst="rect">
                <a:avLst/>
              </a:prstGeom>
              <a:noFill/>
            </p:spPr>
            <p:txBody>
              <a:bodyPr wrap="square" rtlCol="0">
                <a:spAutoFit/>
              </a:bodyPr>
              <a:lstStyle/>
              <a:p>
                <a:pPr marL="342900" indent="-342900">
                  <a:buFont typeface="Wingdings" pitchFamily="2" charset="2"/>
                  <a:buChar char="Ø"/>
                </a:pPr>
                <a:r>
                  <a:rPr kumimoji="1" lang="zh-CN" altLang="en-US" sz="2200" dirty="0">
                    <a:latin typeface="Candara" panose="020E0502030303020204" pitchFamily="34" charset="0"/>
                    <a:ea typeface="Cambria Math" panose="02040503050406030204" pitchFamily="18" charset="0"/>
                  </a:rPr>
                  <a:t>每步游走时随机走向当前节点的邻居节点</a:t>
                </a:r>
                <a:endParaRPr kumimoji="1" lang="en-US" altLang="zh-CN" sz="2200" dirty="0">
                  <a:latin typeface="Candara" panose="020E0502030303020204" pitchFamily="34" charset="0"/>
                  <a:ea typeface="Cambria Math" panose="02040503050406030204" pitchFamily="18" charset="0"/>
                </a:endParaRPr>
              </a:p>
              <a:p>
                <a:pPr marL="342900" indent="-342900">
                  <a:buFont typeface="Wingdings" pitchFamily="2" charset="2"/>
                  <a:buChar char="Ø"/>
                </a:pPr>
                <a:r>
                  <a:rPr kumimoji="1" lang="zh-CN" altLang="en-US" sz="2200" dirty="0">
                    <a:ea typeface="Cambria Math" panose="02040503050406030204" pitchFamily="18" charset="0"/>
                  </a:rPr>
                  <a:t>概率转移矩阵</a:t>
                </a:r>
                <a14:m>
                  <m:oMath xmlns:m="http://schemas.openxmlformats.org/officeDocument/2006/math">
                    <m:r>
                      <a:rPr kumimoji="1" lang="en-US" altLang="zh-CN" sz="2200" b="1" i="1" smtClean="0">
                        <a:solidFill>
                          <a:srgbClr val="C00000"/>
                        </a:solidFill>
                        <a:latin typeface="Cambria Math" panose="02040503050406030204" pitchFamily="18" charset="0"/>
                        <a:ea typeface="Cambria Math" panose="02040503050406030204" pitchFamily="18" charset="0"/>
                      </a:rPr>
                      <m:t>𝑷</m:t>
                    </m:r>
                    <m:r>
                      <a:rPr kumimoji="1" lang="en-US" altLang="zh-CN" sz="2200" b="1" i="1" smtClean="0">
                        <a:solidFill>
                          <a:srgbClr val="C00000"/>
                        </a:solidFill>
                        <a:latin typeface="Cambria Math" panose="02040503050406030204" pitchFamily="18" charset="0"/>
                        <a:ea typeface="Cambria Math" panose="02040503050406030204" pitchFamily="18" charset="0"/>
                      </a:rPr>
                      <m:t>=</m:t>
                    </m:r>
                    <m:r>
                      <a:rPr kumimoji="1" lang="en-US" altLang="zh-CN" sz="2200" b="1" i="1" smtClean="0">
                        <a:solidFill>
                          <a:srgbClr val="C00000"/>
                        </a:solidFill>
                        <a:latin typeface="Cambria Math" panose="02040503050406030204" pitchFamily="18" charset="0"/>
                        <a:ea typeface="Cambria Math" panose="02040503050406030204" pitchFamily="18" charset="0"/>
                      </a:rPr>
                      <m:t>𝑨</m:t>
                    </m:r>
                    <m:sSup>
                      <m:sSupPr>
                        <m:ctrlPr>
                          <a:rPr kumimoji="1" lang="en-US" altLang="zh-CN" sz="2200" i="1" smtClean="0">
                            <a:solidFill>
                              <a:srgbClr val="C00000"/>
                            </a:solidFill>
                            <a:latin typeface="Cambria Math" panose="02040503050406030204" pitchFamily="18" charset="0"/>
                            <a:ea typeface="Cambria Math" panose="02040503050406030204" pitchFamily="18" charset="0"/>
                          </a:rPr>
                        </m:ctrlPr>
                      </m:sSupPr>
                      <m:e>
                        <m:r>
                          <a:rPr kumimoji="1" lang="en-US" altLang="zh-CN" sz="2200" b="1" i="1" smtClean="0">
                            <a:solidFill>
                              <a:srgbClr val="C00000"/>
                            </a:solidFill>
                            <a:latin typeface="Cambria Math" panose="02040503050406030204" pitchFamily="18" charset="0"/>
                            <a:ea typeface="Cambria Math" panose="02040503050406030204" pitchFamily="18" charset="0"/>
                          </a:rPr>
                          <m:t>𝑫</m:t>
                        </m:r>
                      </m:e>
                      <m:sup>
                        <m:r>
                          <a:rPr kumimoji="1" lang="en-US" altLang="zh-CN" sz="2200" b="1" i="1" smtClean="0">
                            <a:solidFill>
                              <a:srgbClr val="C00000"/>
                            </a:solidFill>
                            <a:latin typeface="Cambria Math" panose="02040503050406030204" pitchFamily="18" charset="0"/>
                            <a:ea typeface="Cambria Math" panose="02040503050406030204" pitchFamily="18" charset="0"/>
                          </a:rPr>
                          <m:t>−</m:t>
                        </m:r>
                        <m:r>
                          <a:rPr kumimoji="1" lang="en-US" altLang="zh-CN" sz="2200" b="1" i="1" smtClean="0">
                            <a:solidFill>
                              <a:srgbClr val="C00000"/>
                            </a:solidFill>
                            <a:latin typeface="Cambria Math" panose="02040503050406030204" pitchFamily="18" charset="0"/>
                            <a:ea typeface="Cambria Math" panose="02040503050406030204" pitchFamily="18" charset="0"/>
                          </a:rPr>
                          <m:t>𝟏</m:t>
                        </m:r>
                      </m:sup>
                    </m:sSup>
                  </m:oMath>
                </a14:m>
                <a:endParaRPr kumimoji="1" lang="en-US" altLang="zh-CN" sz="2200" dirty="0">
                  <a:latin typeface="Candara" panose="020E0502030303020204" pitchFamily="34" charset="0"/>
                  <a:ea typeface="Cambria Math" panose="02040503050406030204" pitchFamily="18" charset="0"/>
                </a:endParaRPr>
              </a:p>
            </p:txBody>
          </p:sp>
        </mc:Choice>
        <mc:Fallback>
          <p:sp>
            <p:nvSpPr>
              <p:cNvPr id="142" name="文本框 141">
                <a:extLst>
                  <a:ext uri="{FF2B5EF4-FFF2-40B4-BE49-F238E27FC236}">
                    <a16:creationId xmlns:a16="http://schemas.microsoft.com/office/drawing/2014/main" id="{37EFCD3D-8DE3-E04B-A3D4-4B6A6A73BADD}"/>
                  </a:ext>
                </a:extLst>
              </p:cNvPr>
              <p:cNvSpPr txBox="1">
                <a:spLocks noRot="1" noChangeAspect="1" noMove="1" noResize="1" noEditPoints="1" noAdjustHandles="1" noChangeArrowheads="1" noChangeShapeType="1" noTextEdit="1"/>
              </p:cNvSpPr>
              <p:nvPr/>
            </p:nvSpPr>
            <p:spPr>
              <a:xfrm>
                <a:off x="5193250" y="4311486"/>
                <a:ext cx="3843246" cy="1115690"/>
              </a:xfrm>
              <a:prstGeom prst="rect">
                <a:avLst/>
              </a:prstGeom>
              <a:blipFill>
                <a:blip r:embed="rId9"/>
                <a:stretch>
                  <a:fillRect l="-1645" t="-3371" b="-7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CE0C4B56-7387-9642-929E-5C48FB8E039E}"/>
                  </a:ext>
                </a:extLst>
              </p:cNvPr>
              <p:cNvSpPr txBox="1"/>
              <p:nvPr/>
            </p:nvSpPr>
            <p:spPr>
              <a:xfrm>
                <a:off x="2829709" y="4431834"/>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45" name="文本框 44">
                <a:extLst>
                  <a:ext uri="{FF2B5EF4-FFF2-40B4-BE49-F238E27FC236}">
                    <a16:creationId xmlns:a16="http://schemas.microsoft.com/office/drawing/2014/main" id="{CE0C4B56-7387-9642-929E-5C48FB8E039E}"/>
                  </a:ext>
                </a:extLst>
              </p:cNvPr>
              <p:cNvSpPr txBox="1">
                <a:spLocks noRot="1" noChangeAspect="1" noMove="1" noResize="1" noEditPoints="1" noAdjustHandles="1" noChangeArrowheads="1" noChangeShapeType="1" noTextEdit="1"/>
              </p:cNvSpPr>
              <p:nvPr/>
            </p:nvSpPr>
            <p:spPr>
              <a:xfrm>
                <a:off x="2829709" y="4431834"/>
                <a:ext cx="933757" cy="338554"/>
              </a:xfrm>
              <a:prstGeom prst="rect">
                <a:avLst/>
              </a:prstGeom>
              <a:blipFill>
                <a:blip r:embed="rId10"/>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60536864-6354-0E44-AB3D-6A750C8541AD}"/>
                  </a:ext>
                </a:extLst>
              </p:cNvPr>
              <p:cNvSpPr txBox="1"/>
              <p:nvPr/>
            </p:nvSpPr>
            <p:spPr>
              <a:xfrm>
                <a:off x="2067147" y="4762752"/>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p>
            </p:txBody>
          </p:sp>
        </mc:Choice>
        <mc:Fallback xmlns="">
          <p:sp>
            <p:nvSpPr>
              <p:cNvPr id="59" name="文本框 58">
                <a:extLst>
                  <a:ext uri="{FF2B5EF4-FFF2-40B4-BE49-F238E27FC236}">
                    <a16:creationId xmlns:a16="http://schemas.microsoft.com/office/drawing/2014/main" id="{60536864-6354-0E44-AB3D-6A750C8541AD}"/>
                  </a:ext>
                </a:extLst>
              </p:cNvPr>
              <p:cNvSpPr txBox="1">
                <a:spLocks noRot="1" noChangeAspect="1" noMove="1" noResize="1" noEditPoints="1" noAdjustHandles="1" noChangeArrowheads="1" noChangeShapeType="1" noTextEdit="1"/>
              </p:cNvSpPr>
              <p:nvPr/>
            </p:nvSpPr>
            <p:spPr>
              <a:xfrm>
                <a:off x="2067147" y="4762752"/>
                <a:ext cx="933757" cy="338554"/>
              </a:xfrm>
              <a:prstGeom prst="rect">
                <a:avLst/>
              </a:prstGeom>
              <a:blipFill>
                <a:blip r:embed="rId10"/>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5DC7C55C-7FE5-F146-A7CD-480E245F3090}"/>
                  </a:ext>
                </a:extLst>
              </p:cNvPr>
              <p:cNvSpPr txBox="1"/>
              <p:nvPr/>
            </p:nvSpPr>
            <p:spPr>
              <a:xfrm>
                <a:off x="4194032" y="3344384"/>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61" name="文本框 60">
                <a:extLst>
                  <a:ext uri="{FF2B5EF4-FFF2-40B4-BE49-F238E27FC236}">
                    <a16:creationId xmlns:a16="http://schemas.microsoft.com/office/drawing/2014/main" id="{5DC7C55C-7FE5-F146-A7CD-480E245F3090}"/>
                  </a:ext>
                </a:extLst>
              </p:cNvPr>
              <p:cNvSpPr txBox="1">
                <a:spLocks noRot="1" noChangeAspect="1" noMove="1" noResize="1" noEditPoints="1" noAdjustHandles="1" noChangeArrowheads="1" noChangeShapeType="1" noTextEdit="1"/>
              </p:cNvSpPr>
              <p:nvPr/>
            </p:nvSpPr>
            <p:spPr>
              <a:xfrm>
                <a:off x="4194032" y="3344384"/>
                <a:ext cx="933757" cy="338554"/>
              </a:xfrm>
              <a:prstGeom prst="rect">
                <a:avLst/>
              </a:prstGeom>
              <a:blipFill>
                <a:blip r:embed="rId13"/>
                <a:stretch>
                  <a:fillRect b="-11111"/>
                </a:stretch>
              </a:blipFill>
            </p:spPr>
            <p:txBody>
              <a:bodyPr/>
              <a:lstStyle/>
              <a:p>
                <a:r>
                  <a:rPr lang="zh-CN" altLang="en-US">
                    <a:noFill/>
                  </a:rPr>
                  <a:t> </a:t>
                </a:r>
              </a:p>
            </p:txBody>
          </p:sp>
        </mc:Fallback>
      </mc:AlternateContent>
      <p:sp>
        <p:nvSpPr>
          <p:cNvPr id="86" name="AutoShape 39">
            <a:extLst>
              <a:ext uri="{FF2B5EF4-FFF2-40B4-BE49-F238E27FC236}">
                <a16:creationId xmlns:a16="http://schemas.microsoft.com/office/drawing/2014/main" id="{2176A253-DCEB-6E46-A824-33AB060261A3}"/>
              </a:ext>
            </a:extLst>
          </p:cNvPr>
          <p:cNvSpPr>
            <a:spLocks noChangeArrowheads="1"/>
          </p:cNvSpPr>
          <p:nvPr/>
        </p:nvSpPr>
        <p:spPr bwMode="auto">
          <a:xfrm>
            <a:off x="1411560" y="3935760"/>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Tree>
    <p:extLst>
      <p:ext uri="{BB962C8B-B14F-4D97-AF65-F5344CB8AC3E}">
        <p14:creationId xmlns:p14="http://schemas.microsoft.com/office/powerpoint/2010/main" val="15027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wipe(up)">
                                      <p:cBhvr>
                                        <p:cTn id="19" dur="600"/>
                                        <p:tgtEl>
                                          <p:spTgt spid="135"/>
                                        </p:tgtEl>
                                      </p:cBhvr>
                                    </p:animEffect>
                                  </p:childTnLst>
                                </p:cTn>
                              </p:par>
                            </p:childTnLst>
                          </p:cTn>
                        </p:par>
                        <p:par>
                          <p:cTn id="20" fill="hold">
                            <p:stCondLst>
                              <p:cond delay="600"/>
                            </p:stCondLst>
                            <p:childTnLst>
                              <p:par>
                                <p:cTn id="21" presetID="0" presetClass="path" presetSubtype="0" accel="50000" decel="50000" fill="hold" grpId="1" nodeType="afterEffect">
                                  <p:stCondLst>
                                    <p:cond delay="0"/>
                                  </p:stCondLst>
                                  <p:childTnLst>
                                    <p:animMotion origin="layout" path="M 3.05556E-6 4.07407E-6 L 0.15833 0.13796 " pathEditMode="relative" rAng="0" ptsTypes="AA">
                                      <p:cBhvr>
                                        <p:cTn id="22" dur="1000" fill="hold"/>
                                        <p:tgtEl>
                                          <p:spTgt spid="86"/>
                                        </p:tgtEl>
                                        <p:attrNameLst>
                                          <p:attrName>ppt_x</p:attrName>
                                          <p:attrName>ppt_y</p:attrName>
                                        </p:attrNameLst>
                                      </p:cBhvr>
                                      <p:rCtr x="7917" y="6898"/>
                                    </p:animMotion>
                                  </p:childTnLst>
                                </p:cTn>
                              </p:par>
                              <p:par>
                                <p:cTn id="23" presetID="1" presetClass="exit" presetSubtype="0" fill="hold" grpId="1" nodeType="withEffect">
                                  <p:stCondLst>
                                    <p:cond delay="0"/>
                                  </p:stCondLst>
                                  <p:childTnLst>
                                    <p:set>
                                      <p:cBhvr>
                                        <p:cTn id="24" dur="1" fill="hold">
                                          <p:stCondLst>
                                            <p:cond delay="0"/>
                                          </p:stCondLst>
                                        </p:cTn>
                                        <p:tgtEl>
                                          <p:spTgt spid="9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down)">
                                      <p:cBhvr>
                                        <p:cTn id="43" dur="600"/>
                                        <p:tgtEl>
                                          <p:spTgt spid="136"/>
                                        </p:tgtEl>
                                      </p:cBhvr>
                                    </p:animEffect>
                                  </p:childTnLst>
                                </p:cTn>
                              </p:par>
                            </p:childTnLst>
                          </p:cTn>
                        </p:par>
                        <p:par>
                          <p:cTn id="44" fill="hold">
                            <p:stCondLst>
                              <p:cond delay="600"/>
                            </p:stCondLst>
                            <p:childTnLst>
                              <p:par>
                                <p:cTn id="45" presetID="0" presetClass="path" presetSubtype="0" accel="50000" decel="50000" fill="hold" grpId="2" nodeType="afterEffect">
                                  <p:stCondLst>
                                    <p:cond delay="0"/>
                                  </p:stCondLst>
                                  <p:childTnLst>
                                    <p:animMotion origin="layout" path="M 0.15833 0.13796 L 0.35312 -0.17014 " pathEditMode="relative" rAng="0" ptsTypes="AA">
                                      <p:cBhvr>
                                        <p:cTn id="46" dur="1000" fill="hold"/>
                                        <p:tgtEl>
                                          <p:spTgt spid="86"/>
                                        </p:tgtEl>
                                        <p:attrNameLst>
                                          <p:attrName>ppt_x</p:attrName>
                                          <p:attrName>ppt_y</p:attrName>
                                        </p:attrNameLst>
                                      </p:cBhvr>
                                      <p:rCtr x="9740" y="-15417"/>
                                    </p:animMotion>
                                  </p:childTnLst>
                                </p:cTn>
                              </p:par>
                              <p:par>
                                <p:cTn id="47" presetID="1" presetClass="exit" presetSubtype="0" fill="hold" grpId="1" nodeType="withEffect">
                                  <p:stCondLst>
                                    <p:cond delay="0"/>
                                  </p:stCondLst>
                                  <p:childTnLst>
                                    <p:set>
                                      <p:cBhvr>
                                        <p:cTn id="48" dur="1" fill="hold">
                                          <p:stCondLst>
                                            <p:cond delay="0"/>
                                          </p:stCondLst>
                                        </p:cTn>
                                        <p:tgtEl>
                                          <p:spTgt spid="10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4" grpId="1"/>
      <p:bldP spid="95" grpId="0"/>
      <p:bldP spid="95" grpId="1"/>
      <p:bldP spid="98" grpId="0"/>
      <p:bldP spid="98" grpId="1"/>
      <p:bldP spid="101" grpId="0"/>
      <p:bldP spid="101" grpId="1"/>
      <p:bldP spid="107" grpId="0"/>
      <p:bldP spid="107" grpId="1"/>
      <p:bldP spid="45" grpId="0"/>
      <p:bldP spid="45" grpId="1"/>
      <p:bldP spid="59" grpId="0"/>
      <p:bldP spid="59" grpId="1"/>
      <p:bldP spid="61" grpId="0"/>
      <p:bldP spid="61" grpId="1"/>
      <p:bldP spid="86" grpId="0" animBg="1"/>
      <p:bldP spid="86" grpId="1" animBg="1"/>
      <p:bldP spid="8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04A16D-E99B-48B7-9A85-D1E0EC6083BA}"/>
              </a:ext>
            </a:extLst>
          </p:cNvPr>
          <p:cNvSpPr>
            <a:spLocks noGrp="1"/>
          </p:cNvSpPr>
          <p:nvPr>
            <p:ph type="title"/>
          </p:nvPr>
        </p:nvSpPr>
        <p:spPr/>
        <p:txBody>
          <a:bodyPr/>
          <a:lstStyle/>
          <a:p>
            <a:r>
              <a:rPr lang="zh-CN" altLang="en-US" sz="3200" dirty="0"/>
              <a:t>随机游走</a:t>
            </a:r>
          </a:p>
        </p:txBody>
      </p:sp>
      <mc:AlternateContent xmlns:mc="http://schemas.openxmlformats.org/markup-compatibility/2006" xmlns:a14="http://schemas.microsoft.com/office/drawing/2010/main">
        <mc:Choice Requires="a14">
          <p:sp>
            <p:nvSpPr>
              <p:cNvPr id="142" name="文本框 141">
                <a:extLst>
                  <a:ext uri="{FF2B5EF4-FFF2-40B4-BE49-F238E27FC236}">
                    <a16:creationId xmlns:a16="http://schemas.microsoft.com/office/drawing/2014/main" id="{37EFCD3D-8DE3-E04B-A3D4-4B6A6A73BADD}"/>
                  </a:ext>
                </a:extLst>
              </p:cNvPr>
              <p:cNvSpPr txBox="1"/>
              <p:nvPr/>
            </p:nvSpPr>
            <p:spPr>
              <a:xfrm>
                <a:off x="1079154" y="1232079"/>
                <a:ext cx="7237262" cy="1223989"/>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400" dirty="0">
                    <a:ea typeface="Cambria Math" panose="02040503050406030204" pitchFamily="18" charset="0"/>
                  </a:rPr>
                  <a:t>随机游走的矩阵形式：</a:t>
                </a:r>
                <a:endParaRPr kumimoji="1" lang="en-US" altLang="zh-CN" sz="2400" dirty="0">
                  <a:ea typeface="Cambria Math" panose="02040503050406030204" pitchFamily="18" charset="0"/>
                </a:endParaRPr>
              </a:p>
              <a:p>
                <a:pPr marL="800100" lvl="1" indent="-342900">
                  <a:buSzPct val="80000"/>
                  <a:buFont typeface="Wingdings" pitchFamily="2" charset="2"/>
                  <a:buChar char="p"/>
                </a:pPr>
                <a:r>
                  <a:rPr kumimoji="1" lang="zh-CN" altLang="en-US" sz="2400" dirty="0">
                    <a:ea typeface="Cambria Math" panose="02040503050406030204" pitchFamily="18" charset="0"/>
                  </a:rPr>
                  <a:t>概率转移矩阵：</a:t>
                </a:r>
                <a14:m>
                  <m:oMath xmlns:m="http://schemas.openxmlformats.org/officeDocument/2006/math">
                    <m:r>
                      <a:rPr kumimoji="1" lang="en-US" altLang="zh-CN" sz="2400" b="1" i="1" smtClean="0">
                        <a:solidFill>
                          <a:srgbClr val="C00000"/>
                        </a:solidFill>
                        <a:latin typeface="Cambria Math" panose="02040503050406030204" pitchFamily="18" charset="0"/>
                        <a:ea typeface="Cambria Math" panose="02040503050406030204" pitchFamily="18" charset="0"/>
                      </a:rPr>
                      <m:t>𝑷</m:t>
                    </m:r>
                    <m:r>
                      <a:rPr kumimoji="1" lang="en-US" altLang="zh-CN" sz="2400" b="1" i="1" smtClean="0">
                        <a:solidFill>
                          <a:srgbClr val="C00000"/>
                        </a:solidFill>
                        <a:latin typeface="Cambria Math" panose="02040503050406030204" pitchFamily="18" charset="0"/>
                        <a:ea typeface="Cambria Math" panose="02040503050406030204" pitchFamily="18" charset="0"/>
                      </a:rPr>
                      <m:t>=</m:t>
                    </m:r>
                    <m:r>
                      <a:rPr kumimoji="1" lang="en-US" altLang="zh-CN" sz="2400" b="1" i="1" smtClean="0">
                        <a:solidFill>
                          <a:srgbClr val="C00000"/>
                        </a:solidFill>
                        <a:latin typeface="Cambria Math" panose="02040503050406030204" pitchFamily="18" charset="0"/>
                        <a:ea typeface="Cambria Math" panose="02040503050406030204" pitchFamily="18" charset="0"/>
                      </a:rPr>
                      <m:t>𝑨</m:t>
                    </m:r>
                    <m:sSup>
                      <m:sSupPr>
                        <m:ctrlPr>
                          <a:rPr kumimoji="1" lang="en-US" altLang="zh-CN" sz="2400" i="1" smtClean="0">
                            <a:solidFill>
                              <a:srgbClr val="C00000"/>
                            </a:solidFill>
                            <a:latin typeface="Cambria Math" panose="02040503050406030204" pitchFamily="18" charset="0"/>
                            <a:ea typeface="Cambria Math" panose="02040503050406030204" pitchFamily="18" charset="0"/>
                          </a:rPr>
                        </m:ctrlPr>
                      </m:sSupPr>
                      <m:e>
                        <m:r>
                          <a:rPr kumimoji="1" lang="en-US" altLang="zh-CN" sz="2400" b="1" i="1" smtClean="0">
                            <a:solidFill>
                              <a:srgbClr val="C00000"/>
                            </a:solidFill>
                            <a:latin typeface="Cambria Math" panose="02040503050406030204" pitchFamily="18" charset="0"/>
                            <a:ea typeface="Cambria Math" panose="02040503050406030204" pitchFamily="18" charset="0"/>
                          </a:rPr>
                          <m:t>𝑫</m:t>
                        </m:r>
                      </m:e>
                      <m:sup>
                        <m:r>
                          <a:rPr kumimoji="1" lang="en-US" altLang="zh-CN" sz="2400" b="1" i="1" smtClean="0">
                            <a:solidFill>
                              <a:srgbClr val="C00000"/>
                            </a:solidFill>
                            <a:latin typeface="Cambria Math" panose="02040503050406030204" pitchFamily="18" charset="0"/>
                            <a:ea typeface="Cambria Math" panose="02040503050406030204" pitchFamily="18" charset="0"/>
                          </a:rPr>
                          <m:t>−</m:t>
                        </m:r>
                        <m:r>
                          <a:rPr kumimoji="1" lang="en-US" altLang="zh-CN" sz="2400" b="1" i="1" smtClean="0">
                            <a:solidFill>
                              <a:srgbClr val="C00000"/>
                            </a:solidFill>
                            <a:latin typeface="Cambria Math" panose="02040503050406030204" pitchFamily="18" charset="0"/>
                            <a:ea typeface="Cambria Math" panose="02040503050406030204" pitchFamily="18" charset="0"/>
                          </a:rPr>
                          <m:t>𝟏</m:t>
                        </m:r>
                      </m:sup>
                    </m:sSup>
                  </m:oMath>
                </a14:m>
                <a:endParaRPr kumimoji="1" lang="en-US" altLang="zh-CN" sz="2400" dirty="0">
                  <a:latin typeface="Candara" panose="020E0502030303020204" pitchFamily="34" charset="0"/>
                  <a:ea typeface="Cambria Math" panose="02040503050406030204" pitchFamily="18" charset="0"/>
                </a:endParaRPr>
              </a:p>
              <a:p>
                <a:pPr marL="800100" lvl="1" indent="-342900">
                  <a:buSzPct val="80000"/>
                  <a:buFont typeface="Wingdings" pitchFamily="2" charset="2"/>
                  <a:buChar char="p"/>
                </a:pPr>
                <a:r>
                  <a:rPr kumimoji="1" lang="zh-CN" altLang="en-US" sz="2400" dirty="0">
                    <a:latin typeface="Candara" panose="020E0502030303020204" pitchFamily="34" charset="0"/>
                    <a:ea typeface="Cambria Math" panose="02040503050406030204" pitchFamily="18" charset="0"/>
                  </a:rPr>
                  <a:t>一步游走：</a:t>
                </a:r>
                <a:r>
                  <a:rPr lang="en-US" altLang="zh-CN" sz="2400" b="0" kern="0" dirty="0">
                    <a:ea typeface="Cambria Math" panose="02040503050406030204" pitchFamily="18" charset="0"/>
                  </a:rPr>
                  <a:t> </a:t>
                </a:r>
                <a14:m>
                  <m:oMath xmlns:m="http://schemas.openxmlformats.org/officeDocument/2006/math">
                    <m:sSup>
                      <m:sSupPr>
                        <m:ctrlPr>
                          <a:rPr lang="en-US" altLang="zh-CN" sz="2400" b="0" i="1" kern="0">
                            <a:latin typeface="Cambria Math" panose="02040503050406030204" pitchFamily="18" charset="0"/>
                            <a:ea typeface="Cambria Math" panose="02040503050406030204" pitchFamily="18" charset="0"/>
                          </a:rPr>
                        </m:ctrlPr>
                      </m:sSupPr>
                      <m:e>
                        <m:r>
                          <a:rPr lang="en-US" altLang="zh-CN" sz="2400" b="0" i="1" kern="0">
                            <a:latin typeface="Cambria Math" panose="02040503050406030204" pitchFamily="18" charset="0"/>
                            <a:ea typeface="Cambria Math" panose="02040503050406030204" pitchFamily="18" charset="0"/>
                            <a:cs typeface="STKaiti" charset="-122"/>
                          </a:rPr>
                          <m:t>𝜋</m:t>
                        </m:r>
                      </m:e>
                      <m:sup>
                        <m:r>
                          <a:rPr lang="en-US" altLang="zh-CN" sz="2400" b="0" i="1" kern="0">
                            <a:latin typeface="Cambria Math" panose="02040503050406030204" pitchFamily="18" charset="0"/>
                            <a:ea typeface="Cambria Math" panose="02040503050406030204" pitchFamily="18" charset="0"/>
                          </a:rPr>
                          <m:t>(</m:t>
                        </m:r>
                        <m:r>
                          <a:rPr lang="en-US" altLang="zh-CN" sz="2400" b="0" i="1" kern="0">
                            <a:latin typeface="Cambria Math" panose="02040503050406030204" pitchFamily="18" charset="0"/>
                            <a:ea typeface="Cambria Math" panose="02040503050406030204" pitchFamily="18" charset="0"/>
                          </a:rPr>
                          <m:t>𝑙</m:t>
                        </m:r>
                        <m:r>
                          <a:rPr lang="en-US" altLang="zh-CN" sz="2400" b="0" i="1" kern="0">
                            <a:latin typeface="Cambria Math" panose="02040503050406030204" pitchFamily="18" charset="0"/>
                            <a:ea typeface="Cambria Math" panose="02040503050406030204" pitchFamily="18" charset="0"/>
                          </a:rPr>
                          <m:t>+1)</m:t>
                        </m:r>
                      </m:sup>
                    </m:sSup>
                    <m:r>
                      <a:rPr lang="en-US" altLang="zh-CN" sz="2400" b="0" i="1" kern="0">
                        <a:latin typeface="Cambria Math" panose="02040503050406030204" pitchFamily="18" charset="0"/>
                        <a:ea typeface="Cambria Math" panose="02040503050406030204" pitchFamily="18" charset="0"/>
                        <a:cs typeface="STKaiti" charset="-122"/>
                      </a:rPr>
                      <m:t>=</m:t>
                    </m:r>
                    <m:r>
                      <a:rPr lang="en-US" altLang="zh-CN" sz="2400" b="0" i="1" kern="0">
                        <a:latin typeface="Cambria Math" panose="02040503050406030204" pitchFamily="18" charset="0"/>
                        <a:ea typeface="Cambria Math" panose="02040503050406030204" pitchFamily="18" charset="0"/>
                      </a:rPr>
                      <m:t>𝑃</m:t>
                    </m:r>
                    <m:r>
                      <a:rPr lang="en-US" altLang="zh-CN" sz="2400" b="0" i="1" kern="0">
                        <a:latin typeface="Cambria Math" panose="02040503050406030204" pitchFamily="18" charset="0"/>
                        <a:ea typeface="Cambria Math" panose="02040503050406030204" pitchFamily="18" charset="0"/>
                      </a:rPr>
                      <m:t>∙</m:t>
                    </m:r>
                    <m:sSup>
                      <m:sSupPr>
                        <m:ctrlPr>
                          <a:rPr lang="en-US" altLang="zh-CN" sz="2400" b="0" i="1" kern="0">
                            <a:latin typeface="Cambria Math" panose="02040503050406030204" pitchFamily="18" charset="0"/>
                            <a:ea typeface="Cambria Math" panose="02040503050406030204" pitchFamily="18" charset="0"/>
                          </a:rPr>
                        </m:ctrlPr>
                      </m:sSupPr>
                      <m:e>
                        <m:r>
                          <a:rPr lang="en-US" altLang="zh-CN" sz="2400" b="0" i="1" kern="0">
                            <a:latin typeface="Cambria Math" panose="02040503050406030204" pitchFamily="18" charset="0"/>
                            <a:ea typeface="Cambria Math" panose="02040503050406030204" pitchFamily="18" charset="0"/>
                          </a:rPr>
                          <m:t>𝜋</m:t>
                        </m:r>
                      </m:e>
                      <m:sup>
                        <m:r>
                          <a:rPr lang="en-US" altLang="zh-CN" sz="2400" b="0" i="1" kern="0">
                            <a:latin typeface="Cambria Math" panose="02040503050406030204" pitchFamily="18" charset="0"/>
                            <a:ea typeface="Cambria Math" panose="02040503050406030204" pitchFamily="18" charset="0"/>
                          </a:rPr>
                          <m:t>(</m:t>
                        </m:r>
                        <m:r>
                          <a:rPr lang="en-US" altLang="zh-CN" sz="2400" b="0" i="1" kern="0">
                            <a:latin typeface="Cambria Math" panose="02040503050406030204" pitchFamily="18" charset="0"/>
                            <a:ea typeface="Cambria Math" panose="02040503050406030204" pitchFamily="18" charset="0"/>
                          </a:rPr>
                          <m:t>𝑙</m:t>
                        </m:r>
                        <m:r>
                          <a:rPr lang="en-US" altLang="zh-CN" sz="2400" b="0" i="1" kern="0">
                            <a:latin typeface="Cambria Math" panose="02040503050406030204" pitchFamily="18" charset="0"/>
                            <a:ea typeface="Cambria Math" panose="02040503050406030204" pitchFamily="18" charset="0"/>
                          </a:rPr>
                          <m:t>)</m:t>
                        </m:r>
                      </m:sup>
                    </m:sSup>
                  </m:oMath>
                </a14:m>
                <a:endParaRPr kumimoji="1" lang="en-US" altLang="zh-CN" sz="2400" dirty="0">
                  <a:latin typeface="Candara" panose="020E0502030303020204" pitchFamily="34" charset="0"/>
                  <a:ea typeface="Cambria Math" panose="02040503050406030204" pitchFamily="18" charset="0"/>
                </a:endParaRPr>
              </a:p>
            </p:txBody>
          </p:sp>
        </mc:Choice>
        <mc:Fallback xmlns="">
          <p:sp>
            <p:nvSpPr>
              <p:cNvPr id="142" name="文本框 141">
                <a:extLst>
                  <a:ext uri="{FF2B5EF4-FFF2-40B4-BE49-F238E27FC236}">
                    <a16:creationId xmlns:a16="http://schemas.microsoft.com/office/drawing/2014/main" id="{37EFCD3D-8DE3-E04B-A3D4-4B6A6A73BADD}"/>
                  </a:ext>
                </a:extLst>
              </p:cNvPr>
              <p:cNvSpPr txBox="1">
                <a:spLocks noRot="1" noChangeAspect="1" noMove="1" noResize="1" noEditPoints="1" noAdjustHandles="1" noChangeArrowheads="1" noChangeShapeType="1" noTextEdit="1"/>
              </p:cNvSpPr>
              <p:nvPr/>
            </p:nvSpPr>
            <p:spPr>
              <a:xfrm>
                <a:off x="1079154" y="1232079"/>
                <a:ext cx="7237262" cy="1223989"/>
              </a:xfrm>
              <a:prstGeom prst="rect">
                <a:avLst/>
              </a:prstGeom>
              <a:blipFill>
                <a:blip r:embed="rId3"/>
                <a:stretch>
                  <a:fillRect l="-525" t="-5102" b="-8163"/>
                </a:stretch>
              </a:blipFill>
            </p:spPr>
            <p:txBody>
              <a:bodyPr/>
              <a:lstStyle/>
              <a:p>
                <a:r>
                  <a:rPr lang="zh-CN" altLang="en-US">
                    <a:noFill/>
                  </a:rPr>
                  <a:t> </a:t>
                </a:r>
              </a:p>
            </p:txBody>
          </p:sp>
        </mc:Fallback>
      </mc:AlternateContent>
      <p:sp>
        <p:nvSpPr>
          <p:cNvPr id="46" name="椭圆 45">
            <a:extLst>
              <a:ext uri="{FF2B5EF4-FFF2-40B4-BE49-F238E27FC236}">
                <a16:creationId xmlns:a16="http://schemas.microsoft.com/office/drawing/2014/main" id="{AA387DD8-94A5-2B43-A1CE-F8F58DDFD22A}"/>
              </a:ext>
            </a:extLst>
          </p:cNvPr>
          <p:cNvSpPr/>
          <p:nvPr/>
        </p:nvSpPr>
        <p:spPr>
          <a:xfrm>
            <a:off x="1235441" y="3288469"/>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2</a:t>
            </a:r>
            <a:endParaRPr kumimoji="1" lang="zh-CN" altLang="en-US" sz="2400" b="0" dirty="0">
              <a:solidFill>
                <a:schemeClr val="tx1"/>
              </a:solidFill>
            </a:endParaRPr>
          </a:p>
        </p:txBody>
      </p:sp>
      <p:sp>
        <p:nvSpPr>
          <p:cNvPr id="47" name="椭圆 46">
            <a:extLst>
              <a:ext uri="{FF2B5EF4-FFF2-40B4-BE49-F238E27FC236}">
                <a16:creationId xmlns:a16="http://schemas.microsoft.com/office/drawing/2014/main" id="{0EAC9A8F-197F-1E4E-AB40-4397C1F14E0B}"/>
              </a:ext>
            </a:extLst>
          </p:cNvPr>
          <p:cNvSpPr/>
          <p:nvPr/>
        </p:nvSpPr>
        <p:spPr>
          <a:xfrm>
            <a:off x="413690" y="3928411"/>
            <a:ext cx="360040"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1</a:t>
            </a:r>
            <a:endParaRPr kumimoji="1" lang="zh-CN" altLang="en-US" sz="2400" b="0" dirty="0">
              <a:solidFill>
                <a:schemeClr val="tx1"/>
              </a:solidFill>
            </a:endParaRPr>
          </a:p>
        </p:txBody>
      </p:sp>
      <p:sp>
        <p:nvSpPr>
          <p:cNvPr id="48" name="椭圆 47">
            <a:extLst>
              <a:ext uri="{FF2B5EF4-FFF2-40B4-BE49-F238E27FC236}">
                <a16:creationId xmlns:a16="http://schemas.microsoft.com/office/drawing/2014/main" id="{54E238BA-AC76-6B46-9132-8EB704E6A99E}"/>
              </a:ext>
            </a:extLst>
          </p:cNvPr>
          <p:cNvSpPr/>
          <p:nvPr/>
        </p:nvSpPr>
        <p:spPr>
          <a:xfrm>
            <a:off x="1997866" y="3808993"/>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3</a:t>
            </a:r>
            <a:endParaRPr kumimoji="1" lang="zh-CN" altLang="en-US" sz="2400" b="0" dirty="0">
              <a:solidFill>
                <a:schemeClr val="tx1"/>
              </a:solidFill>
            </a:endParaRPr>
          </a:p>
        </p:txBody>
      </p:sp>
      <p:cxnSp>
        <p:nvCxnSpPr>
          <p:cNvPr id="49" name="直线箭头连接符 48">
            <a:extLst>
              <a:ext uri="{FF2B5EF4-FFF2-40B4-BE49-F238E27FC236}">
                <a16:creationId xmlns:a16="http://schemas.microsoft.com/office/drawing/2014/main" id="{AF9859B1-6073-4742-AB39-8B6C8CB6FA9E}"/>
              </a:ext>
            </a:extLst>
          </p:cNvPr>
          <p:cNvCxnSpPr>
            <a:cxnSpLocks/>
            <a:stCxn id="46" idx="2"/>
            <a:endCxn id="47" idx="7"/>
          </p:cNvCxnSpPr>
          <p:nvPr/>
        </p:nvCxnSpPr>
        <p:spPr>
          <a:xfrm flipH="1">
            <a:off x="721003" y="3468489"/>
            <a:ext cx="514438" cy="512649"/>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50" name="椭圆 49">
            <a:extLst>
              <a:ext uri="{FF2B5EF4-FFF2-40B4-BE49-F238E27FC236}">
                <a16:creationId xmlns:a16="http://schemas.microsoft.com/office/drawing/2014/main" id="{6D9E92A3-4A30-B04E-A875-0F6CE97711CD}"/>
              </a:ext>
            </a:extLst>
          </p:cNvPr>
          <p:cNvSpPr/>
          <p:nvPr/>
        </p:nvSpPr>
        <p:spPr>
          <a:xfrm>
            <a:off x="1055421" y="4388725"/>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4</a:t>
            </a:r>
            <a:endParaRPr kumimoji="1" lang="zh-CN" altLang="en-US" sz="2400" b="0" dirty="0">
              <a:solidFill>
                <a:schemeClr val="tx1"/>
              </a:solidFill>
            </a:endParaRPr>
          </a:p>
        </p:txBody>
      </p:sp>
      <p:sp>
        <p:nvSpPr>
          <p:cNvPr id="51" name="椭圆 50">
            <a:extLst>
              <a:ext uri="{FF2B5EF4-FFF2-40B4-BE49-F238E27FC236}">
                <a16:creationId xmlns:a16="http://schemas.microsoft.com/office/drawing/2014/main" id="{E5ED7E44-06E4-494C-AA25-0BB98126804D}"/>
              </a:ext>
            </a:extLst>
          </p:cNvPr>
          <p:cNvSpPr/>
          <p:nvPr/>
        </p:nvSpPr>
        <p:spPr>
          <a:xfrm>
            <a:off x="618182" y="5152547"/>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5</a:t>
            </a:r>
            <a:endParaRPr kumimoji="1" lang="zh-CN" altLang="en-US" sz="2400" b="0" dirty="0">
              <a:solidFill>
                <a:schemeClr val="tx1"/>
              </a:solidFill>
            </a:endParaRPr>
          </a:p>
        </p:txBody>
      </p:sp>
      <p:sp>
        <p:nvSpPr>
          <p:cNvPr id="52" name="椭圆 51">
            <a:extLst>
              <a:ext uri="{FF2B5EF4-FFF2-40B4-BE49-F238E27FC236}">
                <a16:creationId xmlns:a16="http://schemas.microsoft.com/office/drawing/2014/main" id="{923F6184-69C7-154D-8F7D-45A7B427876E}"/>
              </a:ext>
            </a:extLst>
          </p:cNvPr>
          <p:cNvSpPr/>
          <p:nvPr/>
        </p:nvSpPr>
        <p:spPr>
          <a:xfrm>
            <a:off x="2069874" y="4792507"/>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6</a:t>
            </a:r>
            <a:endParaRPr kumimoji="1" lang="zh-CN" altLang="en-US" sz="2400" b="0" dirty="0">
              <a:solidFill>
                <a:schemeClr val="tx1"/>
              </a:solidFill>
            </a:endParaRPr>
          </a:p>
        </p:txBody>
      </p:sp>
      <p:sp>
        <p:nvSpPr>
          <p:cNvPr id="53" name="椭圆 52">
            <a:extLst>
              <a:ext uri="{FF2B5EF4-FFF2-40B4-BE49-F238E27FC236}">
                <a16:creationId xmlns:a16="http://schemas.microsoft.com/office/drawing/2014/main" id="{0916795E-D943-0648-99F0-A5CF69397FD5}"/>
              </a:ext>
            </a:extLst>
          </p:cNvPr>
          <p:cNvSpPr/>
          <p:nvPr/>
        </p:nvSpPr>
        <p:spPr>
          <a:xfrm>
            <a:off x="1569713" y="5596001"/>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7</a:t>
            </a:r>
            <a:endParaRPr kumimoji="1" lang="zh-CN" altLang="en-US" sz="2400" b="0" dirty="0">
              <a:solidFill>
                <a:schemeClr val="tx1"/>
              </a:solidFill>
            </a:endParaRPr>
          </a:p>
        </p:txBody>
      </p:sp>
      <p:cxnSp>
        <p:nvCxnSpPr>
          <p:cNvPr id="54" name="直线箭头连接符 53">
            <a:extLst>
              <a:ext uri="{FF2B5EF4-FFF2-40B4-BE49-F238E27FC236}">
                <a16:creationId xmlns:a16="http://schemas.microsoft.com/office/drawing/2014/main" id="{5844EA4D-5B42-0841-A80A-CF739EDB0BA5}"/>
              </a:ext>
            </a:extLst>
          </p:cNvPr>
          <p:cNvCxnSpPr>
            <a:cxnSpLocks/>
            <a:stCxn id="48" idx="2"/>
            <a:endCxn id="47" idx="6"/>
          </p:cNvCxnSpPr>
          <p:nvPr/>
        </p:nvCxnSpPr>
        <p:spPr>
          <a:xfrm flipH="1">
            <a:off x="773730" y="3989013"/>
            <a:ext cx="1224136" cy="11941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7AC4E86C-CBA3-2640-A2AE-3A7A4DA46F1E}"/>
              </a:ext>
            </a:extLst>
          </p:cNvPr>
          <p:cNvCxnSpPr>
            <a:cxnSpLocks/>
            <a:stCxn id="50" idx="1"/>
            <a:endCxn id="47" idx="5"/>
          </p:cNvCxnSpPr>
          <p:nvPr/>
        </p:nvCxnSpPr>
        <p:spPr>
          <a:xfrm flipH="1" flipV="1">
            <a:off x="721003" y="4235724"/>
            <a:ext cx="387145" cy="20572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82DC026-A27F-5943-90AA-2E615254DA44}"/>
              </a:ext>
            </a:extLst>
          </p:cNvPr>
          <p:cNvCxnSpPr>
            <a:cxnSpLocks/>
            <a:stCxn id="50" idx="4"/>
            <a:endCxn id="51" idx="7"/>
          </p:cNvCxnSpPr>
          <p:nvPr/>
        </p:nvCxnSpPr>
        <p:spPr>
          <a:xfrm flipH="1">
            <a:off x="925495" y="4748765"/>
            <a:ext cx="309946" cy="45650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16809A38-2449-BF47-965B-01274E4954F6}"/>
              </a:ext>
            </a:extLst>
          </p:cNvPr>
          <p:cNvCxnSpPr>
            <a:cxnSpLocks/>
            <a:stCxn id="51" idx="6"/>
            <a:endCxn id="52" idx="2"/>
          </p:cNvCxnSpPr>
          <p:nvPr/>
        </p:nvCxnSpPr>
        <p:spPr>
          <a:xfrm flipV="1">
            <a:off x="978222" y="4972527"/>
            <a:ext cx="1091652" cy="36004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A014B9BD-93D0-E04E-AE82-D3BD91F5E0E6}"/>
              </a:ext>
            </a:extLst>
          </p:cNvPr>
          <p:cNvCxnSpPr>
            <a:cxnSpLocks/>
            <a:stCxn id="51" idx="5"/>
            <a:endCxn id="53" idx="2"/>
          </p:cNvCxnSpPr>
          <p:nvPr/>
        </p:nvCxnSpPr>
        <p:spPr>
          <a:xfrm>
            <a:off x="925495" y="5459860"/>
            <a:ext cx="644218" cy="316161"/>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65B5375A-5009-1F4A-8455-A867D89F2300}"/>
              </a:ext>
            </a:extLst>
          </p:cNvPr>
          <p:cNvCxnSpPr>
            <a:cxnSpLocks/>
            <a:stCxn id="53" idx="7"/>
          </p:cNvCxnSpPr>
          <p:nvPr/>
        </p:nvCxnSpPr>
        <p:spPr>
          <a:xfrm flipV="1">
            <a:off x="1877026" y="5124928"/>
            <a:ext cx="345248" cy="52380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A74C4D51-B767-9748-9A76-592754333969}"/>
              </a:ext>
            </a:extLst>
          </p:cNvPr>
          <p:cNvCxnSpPr>
            <a:cxnSpLocks/>
            <a:stCxn id="50" idx="6"/>
            <a:endCxn id="52" idx="1"/>
          </p:cNvCxnSpPr>
          <p:nvPr/>
        </p:nvCxnSpPr>
        <p:spPr>
          <a:xfrm>
            <a:off x="1415461" y="4568745"/>
            <a:ext cx="707140" cy="27648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0146414C-AC5B-B340-B2B3-8ED112A83445}"/>
              </a:ext>
            </a:extLst>
          </p:cNvPr>
          <p:cNvCxnSpPr>
            <a:cxnSpLocks/>
            <a:stCxn id="48" idx="4"/>
            <a:endCxn id="52" idx="0"/>
          </p:cNvCxnSpPr>
          <p:nvPr/>
        </p:nvCxnSpPr>
        <p:spPr>
          <a:xfrm>
            <a:off x="2177886" y="4169033"/>
            <a:ext cx="72008" cy="623474"/>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graphicFrame>
        <p:nvGraphicFramePr>
          <p:cNvPr id="64" name="表格 3">
            <a:extLst>
              <a:ext uri="{FF2B5EF4-FFF2-40B4-BE49-F238E27FC236}">
                <a16:creationId xmlns:a16="http://schemas.microsoft.com/office/drawing/2014/main" id="{804CF0FB-5046-2146-83A0-1B5DDDBCA8B3}"/>
              </a:ext>
            </a:extLst>
          </p:cNvPr>
          <p:cNvGraphicFramePr>
            <a:graphicFrameLocks noGrp="1"/>
          </p:cNvGraphicFramePr>
          <p:nvPr>
            <p:extLst>
              <p:ext uri="{D42A27DB-BD31-4B8C-83A1-F6EECF244321}">
                <p14:modId xmlns:p14="http://schemas.microsoft.com/office/powerpoint/2010/main" val="2849421697"/>
              </p:ext>
            </p:extLst>
          </p:nvPr>
        </p:nvGraphicFramePr>
        <p:xfrm>
          <a:off x="4382596" y="3380532"/>
          <a:ext cx="3104465" cy="2752253"/>
        </p:xfrm>
        <a:graphic>
          <a:graphicData uri="http://schemas.openxmlformats.org/drawingml/2006/table">
            <a:tbl>
              <a:tblPr firstRow="1" bandRow="1">
                <a:tableStyleId>{5940675A-B579-460E-94D1-54222C63F5DA}</a:tableStyleId>
              </a:tblPr>
              <a:tblGrid>
                <a:gridCol w="443495">
                  <a:extLst>
                    <a:ext uri="{9D8B030D-6E8A-4147-A177-3AD203B41FA5}">
                      <a16:colId xmlns:a16="http://schemas.microsoft.com/office/drawing/2014/main" val="2606244479"/>
                    </a:ext>
                  </a:extLst>
                </a:gridCol>
                <a:gridCol w="443495">
                  <a:extLst>
                    <a:ext uri="{9D8B030D-6E8A-4147-A177-3AD203B41FA5}">
                      <a16:colId xmlns:a16="http://schemas.microsoft.com/office/drawing/2014/main" val="3082720229"/>
                    </a:ext>
                  </a:extLst>
                </a:gridCol>
                <a:gridCol w="443495">
                  <a:extLst>
                    <a:ext uri="{9D8B030D-6E8A-4147-A177-3AD203B41FA5}">
                      <a16:colId xmlns:a16="http://schemas.microsoft.com/office/drawing/2014/main" val="2672454663"/>
                    </a:ext>
                  </a:extLst>
                </a:gridCol>
                <a:gridCol w="443495">
                  <a:extLst>
                    <a:ext uri="{9D8B030D-6E8A-4147-A177-3AD203B41FA5}">
                      <a16:colId xmlns:a16="http://schemas.microsoft.com/office/drawing/2014/main" val="3279763756"/>
                    </a:ext>
                  </a:extLst>
                </a:gridCol>
                <a:gridCol w="443495">
                  <a:extLst>
                    <a:ext uri="{9D8B030D-6E8A-4147-A177-3AD203B41FA5}">
                      <a16:colId xmlns:a16="http://schemas.microsoft.com/office/drawing/2014/main" val="3672282310"/>
                    </a:ext>
                  </a:extLst>
                </a:gridCol>
                <a:gridCol w="443495">
                  <a:extLst>
                    <a:ext uri="{9D8B030D-6E8A-4147-A177-3AD203B41FA5}">
                      <a16:colId xmlns:a16="http://schemas.microsoft.com/office/drawing/2014/main" val="4170785640"/>
                    </a:ext>
                  </a:extLst>
                </a:gridCol>
                <a:gridCol w="443495">
                  <a:extLst>
                    <a:ext uri="{9D8B030D-6E8A-4147-A177-3AD203B41FA5}">
                      <a16:colId xmlns:a16="http://schemas.microsoft.com/office/drawing/2014/main" val="3213260330"/>
                    </a:ext>
                  </a:extLst>
                </a:gridCol>
              </a:tblGrid>
              <a:tr h="393179">
                <a:tc>
                  <a:txBody>
                    <a:bodyPr/>
                    <a:lstStyle/>
                    <a:p>
                      <a:pPr algn="ctr"/>
                      <a:endParaRPr lang="zh-CN" altLang="en-US" sz="1400" dirty="0"/>
                    </a:p>
                  </a:txBody>
                  <a:tcPr anchor="ctr"/>
                </a:tc>
                <a:tc>
                  <a:txBody>
                    <a:bodyPr/>
                    <a:lstStyle/>
                    <a:p>
                      <a:pPr algn="ctr"/>
                      <a:r>
                        <a:rPr lang="en-US" altLang="zh-CN" sz="1400" dirty="0"/>
                        <a:t>1</a:t>
                      </a:r>
                      <a:endParaRPr lang="zh-CN" altLang="en-US" sz="1400" dirty="0"/>
                    </a:p>
                  </a:txBody>
                  <a:tcPr anchor="ctr"/>
                </a:tc>
                <a:tc>
                  <a:txBody>
                    <a:bodyPr/>
                    <a:lstStyle/>
                    <a:p>
                      <a:pPr algn="ctr"/>
                      <a:r>
                        <a:rPr lang="en-US" altLang="zh-CN" sz="1400" dirty="0"/>
                        <a:t>1/2</a:t>
                      </a: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552774226"/>
                  </a:ext>
                </a:extLst>
              </a:tr>
              <a:tr h="393179">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dirty="0"/>
                    </a:p>
                  </a:txBody>
                  <a:tcPr anchor="ctr"/>
                </a:tc>
                <a:extLst>
                  <a:ext uri="{0D108BD9-81ED-4DB2-BD59-A6C34878D82A}">
                    <a16:rowId xmlns:a16="http://schemas.microsoft.com/office/drawing/2014/main" val="1297654996"/>
                  </a:ext>
                </a:extLst>
              </a:tr>
              <a:tr h="393179">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4089904138"/>
                  </a:ext>
                </a:extLst>
              </a:tr>
              <a:tr h="393179">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3559996218"/>
                  </a:ext>
                </a:extLst>
              </a:tr>
              <a:tr h="393179">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r>
                        <a:rPr lang="en-US" altLang="zh-CN" sz="1400" dirty="0"/>
                        <a:t>1/2</a:t>
                      </a:r>
                      <a:endParaRPr lang="zh-CN" altLang="en-US" sz="1400" dirty="0"/>
                    </a:p>
                  </a:txBody>
                  <a:tcPr anchor="ctr"/>
                </a:tc>
                <a:extLst>
                  <a:ext uri="{0D108BD9-81ED-4DB2-BD59-A6C34878D82A}">
                    <a16:rowId xmlns:a16="http://schemas.microsoft.com/office/drawing/2014/main" val="2701619907"/>
                  </a:ext>
                </a:extLst>
              </a:tr>
              <a:tr h="393179">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r>
                        <a:rPr lang="en-US" altLang="zh-CN" sz="1400" dirty="0"/>
                        <a:t>1/2</a:t>
                      </a: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1/2</a:t>
                      </a:r>
                      <a:endParaRPr lang="zh-CN" altLang="en-US" sz="1400" dirty="0"/>
                    </a:p>
                  </a:txBody>
                  <a:tcPr anchor="ctr"/>
                </a:tc>
                <a:extLst>
                  <a:ext uri="{0D108BD9-81ED-4DB2-BD59-A6C34878D82A}">
                    <a16:rowId xmlns:a16="http://schemas.microsoft.com/office/drawing/2014/main" val="3902760792"/>
                  </a:ext>
                </a:extLst>
              </a:tr>
              <a:tr h="393179">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r>
                        <a:rPr lang="en-US" altLang="zh-CN" sz="1400" dirty="0"/>
                        <a:t>1/3</a:t>
                      </a: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384434659"/>
                  </a:ext>
                </a:extLst>
              </a:tr>
            </a:tbl>
          </a:graphicData>
        </a:graphic>
      </p:graphicFrame>
      <p:graphicFrame>
        <p:nvGraphicFramePr>
          <p:cNvPr id="65" name="表格 64">
            <a:extLst>
              <a:ext uri="{FF2B5EF4-FFF2-40B4-BE49-F238E27FC236}">
                <a16:creationId xmlns:a16="http://schemas.microsoft.com/office/drawing/2014/main" id="{46DC3DDC-28EE-BA47-86DB-C6B0B4AE5F9F}"/>
              </a:ext>
            </a:extLst>
          </p:cNvPr>
          <p:cNvGraphicFramePr>
            <a:graphicFrameLocks noGrp="1"/>
          </p:cNvGraphicFramePr>
          <p:nvPr>
            <p:extLst>
              <p:ext uri="{D42A27DB-BD31-4B8C-83A1-F6EECF244321}">
                <p14:modId xmlns:p14="http://schemas.microsoft.com/office/powerpoint/2010/main" val="4101980068"/>
              </p:ext>
            </p:extLst>
          </p:nvPr>
        </p:nvGraphicFramePr>
        <p:xfrm>
          <a:off x="7807037" y="3380531"/>
          <a:ext cx="604848" cy="2752253"/>
        </p:xfrm>
        <a:graphic>
          <a:graphicData uri="http://schemas.openxmlformats.org/drawingml/2006/table">
            <a:tbl>
              <a:tblPr firstRow="1" bandRow="1">
                <a:tableStyleId>{5940675A-B579-460E-94D1-54222C63F5DA}</a:tableStyleId>
              </a:tblPr>
              <a:tblGrid>
                <a:gridCol w="604848">
                  <a:extLst>
                    <a:ext uri="{9D8B030D-6E8A-4147-A177-3AD203B41FA5}">
                      <a16:colId xmlns:a16="http://schemas.microsoft.com/office/drawing/2014/main" val="3273302909"/>
                    </a:ext>
                  </a:extLst>
                </a:gridCol>
              </a:tblGrid>
              <a:tr h="393179">
                <a:tc>
                  <a:txBody>
                    <a:bodyPr/>
                    <a:lstStyle/>
                    <a:p>
                      <a:pPr algn="ctr"/>
                      <a:r>
                        <a:rPr lang="en-US" altLang="zh-CN" sz="1800" b="1" dirty="0">
                          <a:solidFill>
                            <a:srgbClr val="FF0000"/>
                          </a:solidFill>
                        </a:rPr>
                        <a:t>1</a:t>
                      </a:r>
                      <a:endParaRPr lang="zh-CN" altLang="en-US" sz="1800" b="1" dirty="0">
                        <a:solidFill>
                          <a:srgbClr val="FF0000"/>
                        </a:solidFill>
                      </a:endParaRPr>
                    </a:p>
                  </a:txBody>
                  <a:tcPr anchor="ctr"/>
                </a:tc>
                <a:extLst>
                  <a:ext uri="{0D108BD9-81ED-4DB2-BD59-A6C34878D82A}">
                    <a16:rowId xmlns:a16="http://schemas.microsoft.com/office/drawing/2014/main" val="890150810"/>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121209119"/>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3438914222"/>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1341811615"/>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863327905"/>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807542119"/>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4042846084"/>
                  </a:ext>
                </a:extLst>
              </a:tr>
            </a:tbl>
          </a:graphicData>
        </a:graphic>
      </p:graphicFrame>
      <p:graphicFrame>
        <p:nvGraphicFramePr>
          <p:cNvPr id="66" name="表格 65">
            <a:extLst>
              <a:ext uri="{FF2B5EF4-FFF2-40B4-BE49-F238E27FC236}">
                <a16:creationId xmlns:a16="http://schemas.microsoft.com/office/drawing/2014/main" id="{544CCFCD-A69E-0F43-A46F-DE1BFFB55F49}"/>
              </a:ext>
            </a:extLst>
          </p:cNvPr>
          <p:cNvGraphicFramePr>
            <a:graphicFrameLocks noGrp="1"/>
          </p:cNvGraphicFramePr>
          <p:nvPr>
            <p:extLst>
              <p:ext uri="{D42A27DB-BD31-4B8C-83A1-F6EECF244321}">
                <p14:modId xmlns:p14="http://schemas.microsoft.com/office/powerpoint/2010/main" val="1746589705"/>
              </p:ext>
            </p:extLst>
          </p:nvPr>
        </p:nvGraphicFramePr>
        <p:xfrm>
          <a:off x="3201635" y="3325529"/>
          <a:ext cx="604848" cy="2752253"/>
        </p:xfrm>
        <a:graphic>
          <a:graphicData uri="http://schemas.openxmlformats.org/drawingml/2006/table">
            <a:tbl>
              <a:tblPr firstRow="1" bandRow="1">
                <a:tableStyleId>{5940675A-B579-460E-94D1-54222C63F5DA}</a:tableStyleId>
              </a:tblPr>
              <a:tblGrid>
                <a:gridCol w="604848">
                  <a:extLst>
                    <a:ext uri="{9D8B030D-6E8A-4147-A177-3AD203B41FA5}">
                      <a16:colId xmlns:a16="http://schemas.microsoft.com/office/drawing/2014/main" val="3273302909"/>
                    </a:ext>
                  </a:extLst>
                </a:gridCol>
              </a:tblGrid>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890150810"/>
                  </a:ext>
                </a:extLst>
              </a:tr>
              <a:tr h="393179">
                <a:tc>
                  <a:txBody>
                    <a:bodyPr/>
                    <a:lstStyle/>
                    <a:p>
                      <a:pPr algn="ctr"/>
                      <a:r>
                        <a:rPr lang="en-US" altLang="zh-CN" sz="1600" b="1" dirty="0">
                          <a:solidFill>
                            <a:srgbClr val="FF0000"/>
                          </a:solidFill>
                        </a:rPr>
                        <a:t>1/3</a:t>
                      </a:r>
                      <a:endParaRPr lang="zh-CN" altLang="en-US" sz="1600" b="1" dirty="0">
                        <a:solidFill>
                          <a:srgbClr val="FF0000"/>
                        </a:solidFill>
                      </a:endParaRPr>
                    </a:p>
                  </a:txBody>
                  <a:tcPr anchor="ctr"/>
                </a:tc>
                <a:extLst>
                  <a:ext uri="{0D108BD9-81ED-4DB2-BD59-A6C34878D82A}">
                    <a16:rowId xmlns:a16="http://schemas.microsoft.com/office/drawing/2014/main" val="121209119"/>
                  </a:ext>
                </a:extLst>
              </a:tr>
              <a:tr h="393179">
                <a:tc>
                  <a:txBody>
                    <a:bodyPr/>
                    <a:lstStyle/>
                    <a:p>
                      <a:pPr algn="ctr"/>
                      <a:r>
                        <a:rPr lang="en-US" altLang="zh-CN" sz="1600" b="1" dirty="0">
                          <a:solidFill>
                            <a:srgbClr val="FF0000"/>
                          </a:solidFill>
                        </a:rPr>
                        <a:t>1/3</a:t>
                      </a:r>
                      <a:endParaRPr lang="zh-CN" altLang="en-US" sz="1600" b="1" dirty="0">
                        <a:solidFill>
                          <a:srgbClr val="FF0000"/>
                        </a:solidFill>
                      </a:endParaRPr>
                    </a:p>
                  </a:txBody>
                  <a:tcPr anchor="ctr"/>
                </a:tc>
                <a:extLst>
                  <a:ext uri="{0D108BD9-81ED-4DB2-BD59-A6C34878D82A}">
                    <a16:rowId xmlns:a16="http://schemas.microsoft.com/office/drawing/2014/main" val="3438914222"/>
                  </a:ext>
                </a:extLst>
              </a:tr>
              <a:tr h="393179">
                <a:tc>
                  <a:txBody>
                    <a:bodyPr/>
                    <a:lstStyle/>
                    <a:p>
                      <a:pPr algn="ctr"/>
                      <a:r>
                        <a:rPr lang="en-US" altLang="zh-CN" sz="1600" b="1" dirty="0">
                          <a:solidFill>
                            <a:srgbClr val="FF0000"/>
                          </a:solidFill>
                        </a:rPr>
                        <a:t>1/3</a:t>
                      </a:r>
                      <a:endParaRPr lang="zh-CN" altLang="en-US" sz="1600" b="1" dirty="0">
                        <a:solidFill>
                          <a:srgbClr val="FF0000"/>
                        </a:solidFill>
                      </a:endParaRPr>
                    </a:p>
                  </a:txBody>
                  <a:tcPr anchor="ctr"/>
                </a:tc>
                <a:extLst>
                  <a:ext uri="{0D108BD9-81ED-4DB2-BD59-A6C34878D82A}">
                    <a16:rowId xmlns:a16="http://schemas.microsoft.com/office/drawing/2014/main" val="1341811615"/>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863327905"/>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807542119"/>
                  </a:ext>
                </a:extLst>
              </a:tr>
              <a:tr h="393179">
                <a:tc>
                  <a:txBody>
                    <a:bodyPr/>
                    <a:lstStyle/>
                    <a:p>
                      <a:pPr algn="ctr"/>
                      <a:r>
                        <a:rPr lang="en-US" altLang="zh-CN" sz="1400" dirty="0"/>
                        <a:t>0</a:t>
                      </a:r>
                      <a:endParaRPr lang="zh-CN" altLang="en-US" sz="1400" dirty="0"/>
                    </a:p>
                  </a:txBody>
                  <a:tcPr anchor="ctr"/>
                </a:tc>
                <a:extLst>
                  <a:ext uri="{0D108BD9-81ED-4DB2-BD59-A6C34878D82A}">
                    <a16:rowId xmlns:a16="http://schemas.microsoft.com/office/drawing/2014/main" val="4042846084"/>
                  </a:ext>
                </a:extLst>
              </a:tr>
            </a:tbl>
          </a:graphicData>
        </a:graphic>
      </p:graphicFrame>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9B045753-B7FE-C348-81F0-6D65845BE9CF}"/>
                  </a:ext>
                </a:extLst>
              </p:cNvPr>
              <p:cNvSpPr txBox="1"/>
              <p:nvPr/>
            </p:nvSpPr>
            <p:spPr>
              <a:xfrm>
                <a:off x="4054268" y="2880579"/>
                <a:ext cx="4087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1" i="1" smtClean="0">
                          <a:solidFill>
                            <a:srgbClr val="0070C0"/>
                          </a:solidFill>
                          <a:latin typeface="Cambria Math" panose="02040503050406030204" pitchFamily="18" charset="0"/>
                        </a:rPr>
                        <m:t>=</m:t>
                      </m:r>
                    </m:oMath>
                  </m:oMathPara>
                </a14:m>
                <a:endParaRPr kumimoji="1" lang="zh-CN" altLang="en-US" dirty="0">
                  <a:solidFill>
                    <a:srgbClr val="0070C0"/>
                  </a:solidFill>
                </a:endParaRPr>
              </a:p>
            </p:txBody>
          </p:sp>
        </mc:Choice>
        <mc:Fallback xmlns="">
          <p:sp>
            <p:nvSpPr>
              <p:cNvPr id="67" name="文本框 66">
                <a:extLst>
                  <a:ext uri="{FF2B5EF4-FFF2-40B4-BE49-F238E27FC236}">
                    <a16:creationId xmlns:a16="http://schemas.microsoft.com/office/drawing/2014/main" id="{9B045753-B7FE-C348-81F0-6D65845BE9CF}"/>
                  </a:ext>
                </a:extLst>
              </p:cNvPr>
              <p:cNvSpPr txBox="1">
                <a:spLocks noRot="1" noChangeAspect="1" noMove="1" noResize="1" noEditPoints="1" noAdjustHandles="1" noChangeArrowheads="1" noChangeShapeType="1" noTextEdit="1"/>
              </p:cNvSpPr>
              <p:nvPr/>
            </p:nvSpPr>
            <p:spPr>
              <a:xfrm>
                <a:off x="4054268" y="2880579"/>
                <a:ext cx="408766" cy="492443"/>
              </a:xfrm>
              <a:prstGeom prst="rect">
                <a:avLst/>
              </a:prstGeom>
              <a:blipFill>
                <a:blip r:embed="rId4"/>
                <a:stretch>
                  <a:fillRect l="-9091" r="-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6490F09A-3D4E-8342-926F-48A2059B8717}"/>
                  </a:ext>
                </a:extLst>
              </p:cNvPr>
              <p:cNvSpPr txBox="1"/>
              <p:nvPr/>
            </p:nvSpPr>
            <p:spPr>
              <a:xfrm>
                <a:off x="7504160" y="2852936"/>
                <a:ext cx="27251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sz="4000" i="1" smtClean="0">
                          <a:solidFill>
                            <a:srgbClr val="0070C0"/>
                          </a:solidFill>
                          <a:latin typeface="Cambria Math" panose="02040503050406030204" pitchFamily="18" charset="0"/>
                        </a:rPr>
                        <m:t>∙</m:t>
                      </m:r>
                    </m:oMath>
                  </m:oMathPara>
                </a14:m>
                <a:endParaRPr kumimoji="1" lang="zh-CN" altLang="en-US" sz="4000" dirty="0">
                  <a:solidFill>
                    <a:srgbClr val="0070C0"/>
                  </a:solidFill>
                </a:endParaRPr>
              </a:p>
            </p:txBody>
          </p:sp>
        </mc:Choice>
        <mc:Fallback xmlns="">
          <p:sp>
            <p:nvSpPr>
              <p:cNvPr id="68" name="文本框 67">
                <a:extLst>
                  <a:ext uri="{FF2B5EF4-FFF2-40B4-BE49-F238E27FC236}">
                    <a16:creationId xmlns:a16="http://schemas.microsoft.com/office/drawing/2014/main" id="{6490F09A-3D4E-8342-926F-48A2059B8717}"/>
                  </a:ext>
                </a:extLst>
              </p:cNvPr>
              <p:cNvSpPr txBox="1">
                <a:spLocks noRot="1" noChangeAspect="1" noMove="1" noResize="1" noEditPoints="1" noAdjustHandles="1" noChangeArrowheads="1" noChangeShapeType="1" noTextEdit="1"/>
              </p:cNvSpPr>
              <p:nvPr/>
            </p:nvSpPr>
            <p:spPr>
              <a:xfrm>
                <a:off x="7504160" y="2852936"/>
                <a:ext cx="272510" cy="615553"/>
              </a:xfrm>
              <a:prstGeom prst="rect">
                <a:avLst/>
              </a:prstGeom>
              <a:blipFill>
                <a:blip r:embed="rId5"/>
                <a:stretch>
                  <a:fillRect l="-8696" r="-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56414AB8-C2CC-DB44-B2DB-286037F6D4E0}"/>
                  </a:ext>
                </a:extLst>
              </p:cNvPr>
              <p:cNvSpPr/>
              <p:nvPr/>
            </p:nvSpPr>
            <p:spPr>
              <a:xfrm>
                <a:off x="3137524" y="2887890"/>
                <a:ext cx="1053429"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kern="0" smtClean="0">
                              <a:solidFill>
                                <a:srgbClr val="0070C0"/>
                              </a:solidFill>
                              <a:latin typeface="Cambria Math" panose="02040503050406030204" pitchFamily="18" charset="0"/>
                              <a:ea typeface="Cambria Math" panose="02040503050406030204" pitchFamily="18" charset="0"/>
                            </a:rPr>
                          </m:ctrlPr>
                        </m:sSupPr>
                        <m:e>
                          <m:r>
                            <a:rPr lang="en-US" altLang="zh-CN" sz="2400" b="0" i="1" kern="0">
                              <a:solidFill>
                                <a:srgbClr val="0070C0"/>
                              </a:solidFill>
                              <a:latin typeface="Cambria Math" panose="02040503050406030204" pitchFamily="18" charset="0"/>
                              <a:ea typeface="Cambria Math" panose="02040503050406030204" pitchFamily="18" charset="0"/>
                              <a:cs typeface="STKaiti" charset="-122"/>
                            </a:rPr>
                            <m:t>𝜋</m:t>
                          </m:r>
                        </m:e>
                        <m:sup>
                          <m:r>
                            <a:rPr lang="en-US" altLang="zh-CN" sz="2400" b="0" i="1" kern="0">
                              <a:solidFill>
                                <a:srgbClr val="0070C0"/>
                              </a:solidFill>
                              <a:latin typeface="Cambria Math" panose="02040503050406030204" pitchFamily="18" charset="0"/>
                              <a:ea typeface="Cambria Math" panose="02040503050406030204" pitchFamily="18" charset="0"/>
                            </a:rPr>
                            <m:t>(</m:t>
                          </m:r>
                          <m:r>
                            <a:rPr lang="en-US" altLang="zh-CN" sz="2400" b="0" i="1" kern="0">
                              <a:solidFill>
                                <a:srgbClr val="0070C0"/>
                              </a:solidFill>
                              <a:latin typeface="Cambria Math" panose="02040503050406030204" pitchFamily="18" charset="0"/>
                              <a:ea typeface="Cambria Math" panose="02040503050406030204" pitchFamily="18" charset="0"/>
                            </a:rPr>
                            <m:t>𝑙</m:t>
                          </m:r>
                          <m:r>
                            <a:rPr lang="en-US" altLang="zh-CN" sz="2400" b="0" i="1" kern="0">
                              <a:solidFill>
                                <a:srgbClr val="0070C0"/>
                              </a:solidFill>
                              <a:latin typeface="Cambria Math" panose="02040503050406030204" pitchFamily="18" charset="0"/>
                              <a:ea typeface="Cambria Math" panose="02040503050406030204" pitchFamily="18" charset="0"/>
                            </a:rPr>
                            <m:t>+1)</m:t>
                          </m:r>
                        </m:sup>
                      </m:sSup>
                    </m:oMath>
                  </m:oMathPara>
                </a14:m>
                <a:endParaRPr lang="zh-CN" altLang="en-US" sz="2400" b="0" dirty="0">
                  <a:solidFill>
                    <a:srgbClr val="0070C0"/>
                  </a:solidFill>
                </a:endParaRPr>
              </a:p>
            </p:txBody>
          </p:sp>
        </mc:Choice>
        <mc:Fallback xmlns="">
          <p:sp>
            <p:nvSpPr>
              <p:cNvPr id="69" name="矩形 68">
                <a:extLst>
                  <a:ext uri="{FF2B5EF4-FFF2-40B4-BE49-F238E27FC236}">
                    <a16:creationId xmlns:a16="http://schemas.microsoft.com/office/drawing/2014/main" id="{56414AB8-C2CC-DB44-B2DB-286037F6D4E0}"/>
                  </a:ext>
                </a:extLst>
              </p:cNvPr>
              <p:cNvSpPr>
                <a:spLocks noRot="1" noChangeAspect="1" noMove="1" noResize="1" noEditPoints="1" noAdjustHandles="1" noChangeArrowheads="1" noChangeShapeType="1" noTextEdit="1"/>
              </p:cNvSpPr>
              <p:nvPr/>
            </p:nvSpPr>
            <p:spPr>
              <a:xfrm>
                <a:off x="3137524" y="2887890"/>
                <a:ext cx="1053429" cy="47699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矩形 69">
                <a:extLst>
                  <a:ext uri="{FF2B5EF4-FFF2-40B4-BE49-F238E27FC236}">
                    <a16:creationId xmlns:a16="http://schemas.microsoft.com/office/drawing/2014/main" id="{DD7F3A30-C0F3-1C4B-A5C3-3B2583F9A410}"/>
                  </a:ext>
                </a:extLst>
              </p:cNvPr>
              <p:cNvSpPr/>
              <p:nvPr/>
            </p:nvSpPr>
            <p:spPr>
              <a:xfrm>
                <a:off x="5683044" y="2936943"/>
                <a:ext cx="4732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solidFill>
                            <a:srgbClr val="0070C0"/>
                          </a:solidFill>
                          <a:latin typeface="Cambria Math" panose="02040503050406030204" pitchFamily="18" charset="0"/>
                        </a:rPr>
                        <m:t>𝑷</m:t>
                      </m:r>
                    </m:oMath>
                  </m:oMathPara>
                </a14:m>
                <a:endParaRPr lang="zh-CN" altLang="en-US" sz="2400" dirty="0">
                  <a:solidFill>
                    <a:srgbClr val="0070C0"/>
                  </a:solidFill>
                </a:endParaRPr>
              </a:p>
            </p:txBody>
          </p:sp>
        </mc:Choice>
        <mc:Fallback xmlns="">
          <p:sp>
            <p:nvSpPr>
              <p:cNvPr id="70" name="矩形 69">
                <a:extLst>
                  <a:ext uri="{FF2B5EF4-FFF2-40B4-BE49-F238E27FC236}">
                    <a16:creationId xmlns:a16="http://schemas.microsoft.com/office/drawing/2014/main" id="{DD7F3A30-C0F3-1C4B-A5C3-3B2583F9A410}"/>
                  </a:ext>
                </a:extLst>
              </p:cNvPr>
              <p:cNvSpPr>
                <a:spLocks noRot="1" noChangeAspect="1" noMove="1" noResize="1" noEditPoints="1" noAdjustHandles="1" noChangeArrowheads="1" noChangeShapeType="1" noTextEdit="1"/>
              </p:cNvSpPr>
              <p:nvPr/>
            </p:nvSpPr>
            <p:spPr>
              <a:xfrm>
                <a:off x="5683044" y="2936943"/>
                <a:ext cx="473206"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矩形 70">
                <a:extLst>
                  <a:ext uri="{FF2B5EF4-FFF2-40B4-BE49-F238E27FC236}">
                    <a16:creationId xmlns:a16="http://schemas.microsoft.com/office/drawing/2014/main" id="{337D8927-CD22-9F4C-B9F3-1E08E167AB31}"/>
                  </a:ext>
                </a:extLst>
              </p:cNvPr>
              <p:cNvSpPr/>
              <p:nvPr/>
            </p:nvSpPr>
            <p:spPr>
              <a:xfrm>
                <a:off x="7858025" y="2936943"/>
                <a:ext cx="755270"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b="0" i="1" kern="0" smtClean="0">
                              <a:solidFill>
                                <a:srgbClr val="0070C0"/>
                              </a:solidFill>
                              <a:latin typeface="Cambria Math" panose="02040503050406030204" pitchFamily="18" charset="0"/>
                              <a:ea typeface="Cambria Math" panose="02040503050406030204" pitchFamily="18" charset="0"/>
                            </a:rPr>
                          </m:ctrlPr>
                        </m:sSupPr>
                        <m:e>
                          <m:r>
                            <a:rPr lang="en-US" altLang="zh-CN" sz="2400" b="0" i="1" kern="0">
                              <a:solidFill>
                                <a:srgbClr val="0070C0"/>
                              </a:solidFill>
                              <a:latin typeface="Cambria Math" panose="02040503050406030204" pitchFamily="18" charset="0"/>
                              <a:ea typeface="Cambria Math" panose="02040503050406030204" pitchFamily="18" charset="0"/>
                            </a:rPr>
                            <m:t>𝜋</m:t>
                          </m:r>
                        </m:e>
                        <m:sup>
                          <m:r>
                            <a:rPr lang="en-US" altLang="zh-CN" sz="2400" b="0" i="1" kern="0">
                              <a:solidFill>
                                <a:srgbClr val="0070C0"/>
                              </a:solidFill>
                              <a:latin typeface="Cambria Math" panose="02040503050406030204" pitchFamily="18" charset="0"/>
                              <a:ea typeface="Cambria Math" panose="02040503050406030204" pitchFamily="18" charset="0"/>
                            </a:rPr>
                            <m:t>(</m:t>
                          </m:r>
                          <m:r>
                            <a:rPr lang="en-US" altLang="zh-CN" sz="2400" b="0" i="1" kern="0">
                              <a:solidFill>
                                <a:srgbClr val="0070C0"/>
                              </a:solidFill>
                              <a:latin typeface="Cambria Math" panose="02040503050406030204" pitchFamily="18" charset="0"/>
                              <a:ea typeface="Cambria Math" panose="02040503050406030204" pitchFamily="18" charset="0"/>
                            </a:rPr>
                            <m:t>𝑙</m:t>
                          </m:r>
                          <m:r>
                            <a:rPr lang="en-US" altLang="zh-CN" sz="2400" b="0" i="1" kern="0">
                              <a:solidFill>
                                <a:srgbClr val="0070C0"/>
                              </a:solidFill>
                              <a:latin typeface="Cambria Math" panose="02040503050406030204" pitchFamily="18" charset="0"/>
                              <a:ea typeface="Cambria Math" panose="02040503050406030204" pitchFamily="18" charset="0"/>
                            </a:rPr>
                            <m:t>)</m:t>
                          </m:r>
                        </m:sup>
                      </m:sSup>
                    </m:oMath>
                  </m:oMathPara>
                </a14:m>
                <a:endParaRPr lang="zh-CN" altLang="en-US" sz="2400" b="0" dirty="0">
                  <a:solidFill>
                    <a:srgbClr val="0070C0"/>
                  </a:solidFill>
                </a:endParaRPr>
              </a:p>
            </p:txBody>
          </p:sp>
        </mc:Choice>
        <mc:Fallback xmlns="">
          <p:sp>
            <p:nvSpPr>
              <p:cNvPr id="71" name="矩形 70">
                <a:extLst>
                  <a:ext uri="{FF2B5EF4-FFF2-40B4-BE49-F238E27FC236}">
                    <a16:creationId xmlns:a16="http://schemas.microsoft.com/office/drawing/2014/main" id="{337D8927-CD22-9F4C-B9F3-1E08E167AB31}"/>
                  </a:ext>
                </a:extLst>
              </p:cNvPr>
              <p:cNvSpPr>
                <a:spLocks noRot="1" noChangeAspect="1" noMove="1" noResize="1" noEditPoints="1" noAdjustHandles="1" noChangeArrowheads="1" noChangeShapeType="1" noTextEdit="1"/>
              </p:cNvSpPr>
              <p:nvPr/>
            </p:nvSpPr>
            <p:spPr>
              <a:xfrm>
                <a:off x="7858025" y="2936943"/>
                <a:ext cx="755270" cy="476990"/>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6963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04A16D-E99B-48B7-9A85-D1E0EC6083BA}"/>
              </a:ext>
            </a:extLst>
          </p:cNvPr>
          <p:cNvSpPr>
            <a:spLocks noGrp="1"/>
          </p:cNvSpPr>
          <p:nvPr>
            <p:ph type="title"/>
          </p:nvPr>
        </p:nvSpPr>
        <p:spPr/>
        <p:txBody>
          <a:bodyPr/>
          <a:lstStyle/>
          <a:p>
            <a:r>
              <a:rPr lang="zh-CN" altLang="en-US" sz="3200" dirty="0"/>
              <a:t>随机游走的数学性质</a:t>
            </a:r>
          </a:p>
        </p:txBody>
      </p:sp>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4B5588C0-2E65-9041-8E2F-7539EAB1FF00}"/>
                  </a:ext>
                </a:extLst>
              </p:cNvPr>
              <p:cNvSpPr txBox="1"/>
              <p:nvPr/>
            </p:nvSpPr>
            <p:spPr>
              <a:xfrm>
                <a:off x="467544" y="1168811"/>
                <a:ext cx="8488119" cy="1290097"/>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200" b="0" dirty="0"/>
                  <a:t>随机游走的稳态分布：</a:t>
                </a:r>
                <a:endParaRPr kumimoji="1" lang="en-US" altLang="zh-CN" sz="2200" b="0" dirty="0"/>
              </a:p>
              <a:p>
                <a:pPr marL="800100" lvl="1" indent="-342900">
                  <a:buSzPct val="80000"/>
                  <a:buFont typeface="Wingdings" pitchFamily="2" charset="2"/>
                  <a:buChar char="p"/>
                </a:pPr>
                <a:r>
                  <a:rPr kumimoji="1" lang="zh-CN" altLang="en-US" sz="2200" b="0" dirty="0"/>
                  <a:t>大部分随机游走有稳态分布</a:t>
                </a:r>
                <a14:m>
                  <m:oMath xmlns:m="http://schemas.openxmlformats.org/officeDocument/2006/math">
                    <m:r>
                      <a:rPr kumimoji="1" lang="zh-CN" altLang="en-US" sz="2200" b="0" i="1" smtClean="0">
                        <a:latin typeface="Cambria Math" panose="02040503050406030204" pitchFamily="18" charset="0"/>
                      </a:rPr>
                      <m:t>𝜋</m:t>
                    </m:r>
                  </m:oMath>
                </a14:m>
                <a:r>
                  <a:rPr kumimoji="1" lang="zh-CN" altLang="en-US" sz="2200" b="0" dirty="0"/>
                  <a:t>，</a:t>
                </a:r>
                <a14:m>
                  <m:oMath xmlns:m="http://schemas.openxmlformats.org/officeDocument/2006/math">
                    <m:r>
                      <a:rPr kumimoji="1" lang="zh-CN" altLang="en-US" sz="2200" b="0" i="1">
                        <a:solidFill>
                          <a:srgbClr val="C00000"/>
                        </a:solidFill>
                        <a:latin typeface="Cambria Math" panose="02040503050406030204" pitchFamily="18" charset="0"/>
                      </a:rPr>
                      <m:t>𝜋</m:t>
                    </m:r>
                    <m:r>
                      <a:rPr kumimoji="1" lang="en-US" altLang="zh-CN" sz="2200" b="0" i="1" smtClean="0">
                        <a:solidFill>
                          <a:srgbClr val="C00000"/>
                        </a:solidFill>
                        <a:latin typeface="Cambria Math" panose="02040503050406030204" pitchFamily="18" charset="0"/>
                      </a:rPr>
                      <m:t>=</m:t>
                    </m:r>
                    <m:r>
                      <a:rPr kumimoji="1" lang="en-US" altLang="zh-CN" sz="2200" b="0" i="1" smtClean="0">
                        <a:solidFill>
                          <a:srgbClr val="C00000"/>
                        </a:solidFill>
                        <a:latin typeface="Cambria Math" panose="02040503050406030204" pitchFamily="18" charset="0"/>
                      </a:rPr>
                      <m:t>𝑃</m:t>
                    </m:r>
                    <m:r>
                      <a:rPr kumimoji="1" lang="en-US" altLang="zh-CN" sz="2200" b="0" i="1">
                        <a:solidFill>
                          <a:srgbClr val="C00000"/>
                        </a:solidFill>
                        <a:latin typeface="Cambria Math" panose="02040503050406030204" pitchFamily="18" charset="0"/>
                        <a:ea typeface="Cambria Math" panose="02040503050406030204" pitchFamily="18" charset="0"/>
                      </a:rPr>
                      <m:t>∙</m:t>
                    </m:r>
                    <m:r>
                      <a:rPr kumimoji="1" lang="zh-CN" altLang="en-US" sz="2200" b="0" i="1">
                        <a:solidFill>
                          <a:srgbClr val="C00000"/>
                        </a:solidFill>
                        <a:latin typeface="Cambria Math" panose="02040503050406030204" pitchFamily="18" charset="0"/>
                      </a:rPr>
                      <m:t>𝜋</m:t>
                    </m:r>
                    <m:r>
                      <a:rPr kumimoji="1" lang="en-US" altLang="zh-CN" sz="2200" b="0" i="1" smtClean="0">
                        <a:solidFill>
                          <a:srgbClr val="C00000"/>
                        </a:solidFill>
                        <a:latin typeface="Cambria Math" panose="02040503050406030204" pitchFamily="18" charset="0"/>
                      </a:rPr>
                      <m:t>=</m:t>
                    </m:r>
                    <m:r>
                      <a:rPr kumimoji="1" lang="en-US" altLang="zh-CN" sz="2200" b="0" i="1" smtClean="0">
                        <a:solidFill>
                          <a:srgbClr val="C00000"/>
                        </a:solidFill>
                        <a:latin typeface="Cambria Math" panose="02040503050406030204" pitchFamily="18" charset="0"/>
                      </a:rPr>
                      <m:t>𝐴</m:t>
                    </m:r>
                    <m:sSup>
                      <m:sSupPr>
                        <m:ctrlPr>
                          <a:rPr kumimoji="1" lang="en-US" altLang="zh-CN" sz="2200" b="0" i="1" smtClean="0">
                            <a:solidFill>
                              <a:srgbClr val="C00000"/>
                            </a:solidFill>
                            <a:latin typeface="Cambria Math" panose="02040503050406030204" pitchFamily="18" charset="0"/>
                          </a:rPr>
                        </m:ctrlPr>
                      </m:sSupPr>
                      <m:e>
                        <m:r>
                          <a:rPr kumimoji="1" lang="en-US" altLang="zh-CN" sz="2200" b="0" i="1" smtClean="0">
                            <a:solidFill>
                              <a:srgbClr val="C00000"/>
                            </a:solidFill>
                            <a:latin typeface="Cambria Math" panose="02040503050406030204" pitchFamily="18" charset="0"/>
                          </a:rPr>
                          <m:t>𝐷</m:t>
                        </m:r>
                      </m:e>
                      <m:sup>
                        <m:r>
                          <a:rPr kumimoji="1" lang="en-US" altLang="zh-CN" sz="2200" b="0" i="1" smtClean="0">
                            <a:solidFill>
                              <a:srgbClr val="C00000"/>
                            </a:solidFill>
                            <a:latin typeface="Cambria Math" panose="02040503050406030204" pitchFamily="18" charset="0"/>
                          </a:rPr>
                          <m:t>−1</m:t>
                        </m:r>
                      </m:sup>
                    </m:sSup>
                    <m:r>
                      <a:rPr kumimoji="1" lang="en-US" altLang="zh-CN" sz="2200" b="0" i="1">
                        <a:solidFill>
                          <a:srgbClr val="C00000"/>
                        </a:solidFill>
                        <a:latin typeface="Cambria Math" panose="02040503050406030204" pitchFamily="18" charset="0"/>
                        <a:ea typeface="Cambria Math" panose="02040503050406030204" pitchFamily="18" charset="0"/>
                      </a:rPr>
                      <m:t>∙</m:t>
                    </m:r>
                    <m:r>
                      <a:rPr kumimoji="1" lang="zh-CN" altLang="en-US" sz="2200" b="0" i="1">
                        <a:solidFill>
                          <a:srgbClr val="C00000"/>
                        </a:solidFill>
                        <a:latin typeface="Cambria Math" panose="02040503050406030204" pitchFamily="18" charset="0"/>
                      </a:rPr>
                      <m:t>𝜋</m:t>
                    </m:r>
                  </m:oMath>
                </a14:m>
                <a:endParaRPr kumimoji="1" lang="en-US" altLang="zh-CN" sz="2200" b="0" dirty="0">
                  <a:solidFill>
                    <a:srgbClr val="C00000"/>
                  </a:solidFill>
                </a:endParaRPr>
              </a:p>
              <a:p>
                <a:pPr marL="800100" lvl="1" indent="-342900">
                  <a:buSzPct val="80000"/>
                  <a:buFont typeface="Wingdings" pitchFamily="2" charset="2"/>
                  <a:buChar char="p"/>
                </a:pPr>
                <a:r>
                  <a:rPr kumimoji="1" lang="zh-CN" altLang="en-US" sz="2200" b="0" dirty="0"/>
                  <a:t>无向图上随机游走的稳态分布</a:t>
                </a:r>
                <a:r>
                  <a:rPr kumimoji="1" lang="en-US" altLang="zh-CN" sz="2200" b="0" dirty="0"/>
                  <a:t>: </a:t>
                </a:r>
                <a14:m>
                  <m:oMath xmlns:m="http://schemas.openxmlformats.org/officeDocument/2006/math">
                    <m:r>
                      <a:rPr kumimoji="1" lang="zh-CN" altLang="en-US" sz="2200" b="0" i="1">
                        <a:latin typeface="Cambria Math" panose="02040503050406030204" pitchFamily="18" charset="0"/>
                      </a:rPr>
                      <m:t>𝜋</m:t>
                    </m:r>
                    <m:r>
                      <a:rPr kumimoji="1" lang="en-US" altLang="zh-CN" sz="2200" b="0" i="1" smtClean="0">
                        <a:latin typeface="Cambria Math" panose="02040503050406030204" pitchFamily="18" charset="0"/>
                      </a:rPr>
                      <m:t>(</m:t>
                    </m:r>
                    <m:r>
                      <a:rPr kumimoji="1" lang="en-US" altLang="zh-CN" sz="2200" b="0" i="1" smtClean="0">
                        <a:latin typeface="Cambria Math" panose="02040503050406030204" pitchFamily="18" charset="0"/>
                      </a:rPr>
                      <m:t>𝑣</m:t>
                    </m:r>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sSub>
                          <m:sSubPr>
                            <m:ctrlPr>
                              <a:rPr kumimoji="1" lang="en-US" altLang="zh-CN" sz="2200" b="0" i="1" smtClean="0">
                                <a:latin typeface="Cambria Math" panose="02040503050406030204" pitchFamily="18" charset="0"/>
                              </a:rPr>
                            </m:ctrlPr>
                          </m:sSubPr>
                          <m:e>
                            <m:r>
                              <a:rPr kumimoji="1" lang="en-US" altLang="zh-CN" sz="2200" b="0" i="1" smtClean="0">
                                <a:latin typeface="Cambria Math" panose="02040503050406030204" pitchFamily="18" charset="0"/>
                              </a:rPr>
                              <m:t>𝑑</m:t>
                            </m:r>
                          </m:e>
                          <m:sub>
                            <m:r>
                              <a:rPr kumimoji="1" lang="en-US" altLang="zh-CN" sz="2200" b="0" i="1" smtClean="0">
                                <a:latin typeface="Cambria Math" panose="02040503050406030204" pitchFamily="18" charset="0"/>
                              </a:rPr>
                              <m:t>𝑣</m:t>
                            </m:r>
                          </m:sub>
                        </m:sSub>
                      </m:num>
                      <m:den>
                        <m:r>
                          <a:rPr kumimoji="1" lang="en-US" altLang="zh-CN" sz="2200" b="0" i="1" smtClean="0">
                            <a:latin typeface="Cambria Math" panose="02040503050406030204" pitchFamily="18" charset="0"/>
                          </a:rPr>
                          <m:t>2</m:t>
                        </m:r>
                        <m:r>
                          <a:rPr kumimoji="1" lang="en-US" altLang="zh-CN" sz="2200" b="0" i="1" smtClean="0">
                            <a:latin typeface="Cambria Math" panose="02040503050406030204" pitchFamily="18" charset="0"/>
                            <a:ea typeface="Cambria Math" panose="02040503050406030204" pitchFamily="18" charset="0"/>
                          </a:rPr>
                          <m:t>∙</m:t>
                        </m:r>
                        <m:d>
                          <m:dPr>
                            <m:begChr m:val="|"/>
                            <m:endChr m:val="|"/>
                            <m:ctrlPr>
                              <a:rPr kumimoji="1" lang="en-US" altLang="zh-CN" sz="2200" b="0" i="1" smtClean="0">
                                <a:latin typeface="Cambria Math" panose="02040503050406030204" pitchFamily="18" charset="0"/>
                                <a:ea typeface="Cambria Math" panose="02040503050406030204" pitchFamily="18" charset="0"/>
                              </a:rPr>
                            </m:ctrlPr>
                          </m:dPr>
                          <m:e>
                            <m:r>
                              <a:rPr kumimoji="1" lang="en-US" altLang="zh-CN" sz="2200" b="0" i="1" smtClean="0">
                                <a:latin typeface="Cambria Math" panose="02040503050406030204" pitchFamily="18" charset="0"/>
                                <a:ea typeface="Cambria Math" panose="02040503050406030204" pitchFamily="18" charset="0"/>
                              </a:rPr>
                              <m:t>𝐸</m:t>
                            </m:r>
                          </m:e>
                        </m:d>
                      </m:den>
                    </m:f>
                  </m:oMath>
                </a14:m>
                <a:endParaRPr kumimoji="1" lang="en-US" altLang="zh-CN" sz="2200" b="0" dirty="0"/>
              </a:p>
            </p:txBody>
          </p:sp>
        </mc:Choice>
        <mc:Fallback xmlns="">
          <p:sp>
            <p:nvSpPr>
              <p:cNvPr id="143" name="文本框 142">
                <a:extLst>
                  <a:ext uri="{FF2B5EF4-FFF2-40B4-BE49-F238E27FC236}">
                    <a16:creationId xmlns:a16="http://schemas.microsoft.com/office/drawing/2014/main" id="{4B5588C0-2E65-9041-8E2F-7539EAB1FF00}"/>
                  </a:ext>
                </a:extLst>
              </p:cNvPr>
              <p:cNvSpPr txBox="1">
                <a:spLocks noRot="1" noChangeAspect="1" noMove="1" noResize="1" noEditPoints="1" noAdjustHandles="1" noChangeArrowheads="1" noChangeShapeType="1" noTextEdit="1"/>
              </p:cNvSpPr>
              <p:nvPr/>
            </p:nvSpPr>
            <p:spPr>
              <a:xfrm>
                <a:off x="467544" y="1168811"/>
                <a:ext cx="8488119" cy="1290097"/>
              </a:xfrm>
              <a:prstGeom prst="rect">
                <a:avLst/>
              </a:prstGeom>
              <a:blipFill>
                <a:blip r:embed="rId3"/>
                <a:stretch>
                  <a:fillRect l="-448" t="-4902"/>
                </a:stretch>
              </a:blipFill>
            </p:spPr>
            <p:txBody>
              <a:bodyPr/>
              <a:lstStyle/>
              <a:p>
                <a:r>
                  <a:rPr lang="zh-CN" altLang="en-US">
                    <a:noFill/>
                  </a:rPr>
                  <a:t> </a:t>
                </a:r>
              </a:p>
            </p:txBody>
          </p:sp>
        </mc:Fallback>
      </mc:AlternateContent>
      <p:sp>
        <p:nvSpPr>
          <p:cNvPr id="48" name="椭圆 47">
            <a:extLst>
              <a:ext uri="{FF2B5EF4-FFF2-40B4-BE49-F238E27FC236}">
                <a16:creationId xmlns:a16="http://schemas.microsoft.com/office/drawing/2014/main" id="{8E32CE33-DFE0-F247-87D4-A74947E78CBC}"/>
              </a:ext>
            </a:extLst>
          </p:cNvPr>
          <p:cNvSpPr/>
          <p:nvPr/>
        </p:nvSpPr>
        <p:spPr>
          <a:xfrm>
            <a:off x="5074510" y="1889371"/>
            <a:ext cx="1670763" cy="64880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id="{415C6563-E0D9-7F47-A1C4-23D6F53240C8}"/>
              </a:ext>
            </a:extLst>
          </p:cNvPr>
          <p:cNvSpPr txBox="1"/>
          <p:nvPr/>
        </p:nvSpPr>
        <p:spPr>
          <a:xfrm>
            <a:off x="2269747" y="2320906"/>
            <a:ext cx="3040397" cy="400110"/>
          </a:xfrm>
          <a:prstGeom prst="rect">
            <a:avLst/>
          </a:prstGeom>
          <a:noFill/>
        </p:spPr>
        <p:txBody>
          <a:bodyPr wrap="square" rtlCol="0">
            <a:spAutoFit/>
          </a:bodyPr>
          <a:lstStyle/>
          <a:p>
            <a:r>
              <a:rPr kumimoji="1" lang="zh-CN" altLang="en-US" sz="2000" dirty="0">
                <a:solidFill>
                  <a:srgbClr val="0070C0"/>
                </a:solidFill>
              </a:rPr>
              <a:t>稳态分布与起始节点无关</a:t>
            </a:r>
          </a:p>
        </p:txBody>
      </p:sp>
      <p:sp>
        <p:nvSpPr>
          <p:cNvPr id="51" name="椭圆 50">
            <a:extLst>
              <a:ext uri="{FF2B5EF4-FFF2-40B4-BE49-F238E27FC236}">
                <a16:creationId xmlns:a16="http://schemas.microsoft.com/office/drawing/2014/main" id="{8433F33B-A4CB-054C-8ED3-7BAB7B8452BF}"/>
              </a:ext>
            </a:extLst>
          </p:cNvPr>
          <p:cNvSpPr/>
          <p:nvPr/>
        </p:nvSpPr>
        <p:spPr>
          <a:xfrm>
            <a:off x="1299437" y="3474771"/>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2</a:t>
            </a:r>
            <a:endParaRPr kumimoji="1" lang="zh-CN" altLang="en-US" sz="2400" b="0" dirty="0">
              <a:solidFill>
                <a:schemeClr val="tx1"/>
              </a:solidFill>
            </a:endParaRPr>
          </a:p>
        </p:txBody>
      </p:sp>
      <p:sp>
        <p:nvSpPr>
          <p:cNvPr id="52" name="椭圆 51">
            <a:extLst>
              <a:ext uri="{FF2B5EF4-FFF2-40B4-BE49-F238E27FC236}">
                <a16:creationId xmlns:a16="http://schemas.microsoft.com/office/drawing/2014/main" id="{AC65C7E8-F8BE-6940-A5FD-3EB7A46D2A21}"/>
              </a:ext>
            </a:extLst>
          </p:cNvPr>
          <p:cNvSpPr/>
          <p:nvPr/>
        </p:nvSpPr>
        <p:spPr>
          <a:xfrm>
            <a:off x="477686" y="4114713"/>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1</a:t>
            </a:r>
            <a:endParaRPr kumimoji="1" lang="zh-CN" altLang="en-US" sz="2400" b="0" dirty="0">
              <a:solidFill>
                <a:schemeClr val="tx1"/>
              </a:solidFill>
            </a:endParaRPr>
          </a:p>
        </p:txBody>
      </p:sp>
      <p:sp>
        <p:nvSpPr>
          <p:cNvPr id="54" name="椭圆 53">
            <a:extLst>
              <a:ext uri="{FF2B5EF4-FFF2-40B4-BE49-F238E27FC236}">
                <a16:creationId xmlns:a16="http://schemas.microsoft.com/office/drawing/2014/main" id="{D4445CBE-E290-B747-8AB5-3AB83C5CAD4E}"/>
              </a:ext>
            </a:extLst>
          </p:cNvPr>
          <p:cNvSpPr/>
          <p:nvPr/>
        </p:nvSpPr>
        <p:spPr>
          <a:xfrm>
            <a:off x="2061862" y="3995295"/>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3</a:t>
            </a:r>
            <a:endParaRPr kumimoji="1" lang="zh-CN" altLang="en-US" sz="2400" b="0" dirty="0">
              <a:solidFill>
                <a:schemeClr val="tx1"/>
              </a:solidFill>
            </a:endParaRPr>
          </a:p>
        </p:txBody>
      </p:sp>
      <p:cxnSp>
        <p:nvCxnSpPr>
          <p:cNvPr id="55" name="直线箭头连接符 54">
            <a:extLst>
              <a:ext uri="{FF2B5EF4-FFF2-40B4-BE49-F238E27FC236}">
                <a16:creationId xmlns:a16="http://schemas.microsoft.com/office/drawing/2014/main" id="{5EEFF261-59BB-C64D-8EC8-D713A5D2EEA5}"/>
              </a:ext>
            </a:extLst>
          </p:cNvPr>
          <p:cNvCxnSpPr>
            <a:cxnSpLocks/>
            <a:stCxn id="51" idx="2"/>
            <a:endCxn id="52" idx="7"/>
          </p:cNvCxnSpPr>
          <p:nvPr/>
        </p:nvCxnSpPr>
        <p:spPr>
          <a:xfrm flipH="1">
            <a:off x="784999" y="3654791"/>
            <a:ext cx="514438" cy="51264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676CE380-5D6A-724F-9CBA-B313C5DD54D2}"/>
              </a:ext>
            </a:extLst>
          </p:cNvPr>
          <p:cNvSpPr/>
          <p:nvPr/>
        </p:nvSpPr>
        <p:spPr>
          <a:xfrm>
            <a:off x="1119417" y="4575027"/>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4</a:t>
            </a:r>
            <a:endParaRPr kumimoji="1" lang="zh-CN" altLang="en-US" sz="2400" b="0" dirty="0">
              <a:solidFill>
                <a:schemeClr val="tx1"/>
              </a:solidFill>
            </a:endParaRPr>
          </a:p>
        </p:txBody>
      </p:sp>
      <p:sp>
        <p:nvSpPr>
          <p:cNvPr id="58" name="椭圆 57">
            <a:extLst>
              <a:ext uri="{FF2B5EF4-FFF2-40B4-BE49-F238E27FC236}">
                <a16:creationId xmlns:a16="http://schemas.microsoft.com/office/drawing/2014/main" id="{ACB61B87-EC4F-C64A-8E56-4046C77683DF}"/>
              </a:ext>
            </a:extLst>
          </p:cNvPr>
          <p:cNvSpPr/>
          <p:nvPr/>
        </p:nvSpPr>
        <p:spPr>
          <a:xfrm>
            <a:off x="682178" y="5338849"/>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5</a:t>
            </a:r>
            <a:endParaRPr kumimoji="1" lang="zh-CN" altLang="en-US" sz="2400" b="0" dirty="0">
              <a:solidFill>
                <a:schemeClr val="tx1"/>
              </a:solidFill>
            </a:endParaRPr>
          </a:p>
        </p:txBody>
      </p:sp>
      <p:sp>
        <p:nvSpPr>
          <p:cNvPr id="60" name="椭圆 59">
            <a:extLst>
              <a:ext uri="{FF2B5EF4-FFF2-40B4-BE49-F238E27FC236}">
                <a16:creationId xmlns:a16="http://schemas.microsoft.com/office/drawing/2014/main" id="{A4C4A5F0-1174-E44A-86AE-9EB07392BBEB}"/>
              </a:ext>
            </a:extLst>
          </p:cNvPr>
          <p:cNvSpPr/>
          <p:nvPr/>
        </p:nvSpPr>
        <p:spPr>
          <a:xfrm>
            <a:off x="2133870" y="4978809"/>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6</a:t>
            </a:r>
            <a:endParaRPr kumimoji="1" lang="zh-CN" altLang="en-US" sz="2400" b="0" dirty="0">
              <a:solidFill>
                <a:schemeClr val="tx1"/>
              </a:solidFill>
            </a:endParaRPr>
          </a:p>
        </p:txBody>
      </p:sp>
      <p:sp>
        <p:nvSpPr>
          <p:cNvPr id="61" name="椭圆 60">
            <a:extLst>
              <a:ext uri="{FF2B5EF4-FFF2-40B4-BE49-F238E27FC236}">
                <a16:creationId xmlns:a16="http://schemas.microsoft.com/office/drawing/2014/main" id="{EDCD1F73-72F0-BF4F-B560-5B033753B28A}"/>
              </a:ext>
            </a:extLst>
          </p:cNvPr>
          <p:cNvSpPr/>
          <p:nvPr/>
        </p:nvSpPr>
        <p:spPr>
          <a:xfrm>
            <a:off x="1633709" y="5782303"/>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7</a:t>
            </a:r>
            <a:endParaRPr kumimoji="1" lang="zh-CN" altLang="en-US" sz="2400" b="0" dirty="0">
              <a:solidFill>
                <a:schemeClr val="tx1"/>
              </a:solidFill>
            </a:endParaRPr>
          </a:p>
        </p:txBody>
      </p:sp>
      <p:cxnSp>
        <p:nvCxnSpPr>
          <p:cNvPr id="63" name="直线箭头连接符 62">
            <a:extLst>
              <a:ext uri="{FF2B5EF4-FFF2-40B4-BE49-F238E27FC236}">
                <a16:creationId xmlns:a16="http://schemas.microsoft.com/office/drawing/2014/main" id="{B13EC33E-EE4F-4E46-A50A-523B977FC904}"/>
              </a:ext>
            </a:extLst>
          </p:cNvPr>
          <p:cNvCxnSpPr>
            <a:cxnSpLocks/>
            <a:stCxn id="54" idx="2"/>
            <a:endCxn id="52" idx="6"/>
          </p:cNvCxnSpPr>
          <p:nvPr/>
        </p:nvCxnSpPr>
        <p:spPr>
          <a:xfrm flipH="1">
            <a:off x="837726" y="4175315"/>
            <a:ext cx="1224136" cy="119418"/>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DEDCA80D-5912-5448-89E6-1010488D5A3D}"/>
              </a:ext>
            </a:extLst>
          </p:cNvPr>
          <p:cNvCxnSpPr>
            <a:cxnSpLocks/>
            <a:stCxn id="57" idx="1"/>
            <a:endCxn id="52" idx="5"/>
          </p:cNvCxnSpPr>
          <p:nvPr/>
        </p:nvCxnSpPr>
        <p:spPr>
          <a:xfrm flipH="1" flipV="1">
            <a:off x="784999" y="4422026"/>
            <a:ext cx="387145" cy="205728"/>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955E62DF-7CF6-9140-9C83-F3A27F9F08D1}"/>
              </a:ext>
            </a:extLst>
          </p:cNvPr>
          <p:cNvCxnSpPr>
            <a:cxnSpLocks/>
            <a:stCxn id="57" idx="4"/>
            <a:endCxn id="58" idx="7"/>
          </p:cNvCxnSpPr>
          <p:nvPr/>
        </p:nvCxnSpPr>
        <p:spPr>
          <a:xfrm flipH="1">
            <a:off x="989491" y="4935067"/>
            <a:ext cx="309946" cy="45650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18599F2E-27D8-C54E-9674-51D7D851A2A7}"/>
              </a:ext>
            </a:extLst>
          </p:cNvPr>
          <p:cNvCxnSpPr>
            <a:cxnSpLocks/>
            <a:stCxn id="58" idx="6"/>
            <a:endCxn id="60" idx="2"/>
          </p:cNvCxnSpPr>
          <p:nvPr/>
        </p:nvCxnSpPr>
        <p:spPr>
          <a:xfrm flipV="1">
            <a:off x="1042218" y="5158829"/>
            <a:ext cx="1091652" cy="36004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048DD1CA-1A2A-184F-86ED-64DD3A5B7CD6}"/>
              </a:ext>
            </a:extLst>
          </p:cNvPr>
          <p:cNvCxnSpPr>
            <a:cxnSpLocks/>
            <a:stCxn id="58" idx="5"/>
            <a:endCxn id="61" idx="2"/>
          </p:cNvCxnSpPr>
          <p:nvPr/>
        </p:nvCxnSpPr>
        <p:spPr>
          <a:xfrm>
            <a:off x="989491" y="5646162"/>
            <a:ext cx="644218" cy="316161"/>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5E6FC572-A02C-8041-86F1-E0B6CF3DE5AC}"/>
              </a:ext>
            </a:extLst>
          </p:cNvPr>
          <p:cNvCxnSpPr>
            <a:cxnSpLocks/>
            <a:stCxn id="61" idx="7"/>
          </p:cNvCxnSpPr>
          <p:nvPr/>
        </p:nvCxnSpPr>
        <p:spPr>
          <a:xfrm flipV="1">
            <a:off x="1941022" y="5311230"/>
            <a:ext cx="345248" cy="52380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27668D-54E8-684E-9B35-F1C381F52578}"/>
              </a:ext>
            </a:extLst>
          </p:cNvPr>
          <p:cNvCxnSpPr>
            <a:cxnSpLocks/>
            <a:stCxn id="57" idx="6"/>
            <a:endCxn id="60" idx="1"/>
          </p:cNvCxnSpPr>
          <p:nvPr/>
        </p:nvCxnSpPr>
        <p:spPr>
          <a:xfrm>
            <a:off x="1479457" y="4755047"/>
            <a:ext cx="707140" cy="27648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B8224382-230B-904E-BF10-F017BA0005CB}"/>
              </a:ext>
            </a:extLst>
          </p:cNvPr>
          <p:cNvCxnSpPr>
            <a:cxnSpLocks/>
            <a:stCxn id="54" idx="4"/>
            <a:endCxn id="60" idx="0"/>
          </p:cNvCxnSpPr>
          <p:nvPr/>
        </p:nvCxnSpPr>
        <p:spPr>
          <a:xfrm>
            <a:off x="2241882" y="4355335"/>
            <a:ext cx="72008" cy="623474"/>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graphicFrame>
        <p:nvGraphicFramePr>
          <p:cNvPr id="79" name="表格 3">
            <a:extLst>
              <a:ext uri="{FF2B5EF4-FFF2-40B4-BE49-F238E27FC236}">
                <a16:creationId xmlns:a16="http://schemas.microsoft.com/office/drawing/2014/main" id="{EDD5F660-9C6C-2E4E-A796-C0EE3C73D95C}"/>
              </a:ext>
            </a:extLst>
          </p:cNvPr>
          <p:cNvGraphicFramePr>
            <a:graphicFrameLocks noGrp="1"/>
          </p:cNvGraphicFramePr>
          <p:nvPr>
            <p:extLst>
              <p:ext uri="{D42A27DB-BD31-4B8C-83A1-F6EECF244321}">
                <p14:modId xmlns:p14="http://schemas.microsoft.com/office/powerpoint/2010/main" val="1655006385"/>
              </p:ext>
            </p:extLst>
          </p:nvPr>
        </p:nvGraphicFramePr>
        <p:xfrm>
          <a:off x="4446592" y="3566834"/>
          <a:ext cx="3104465" cy="2752253"/>
        </p:xfrm>
        <a:graphic>
          <a:graphicData uri="http://schemas.openxmlformats.org/drawingml/2006/table">
            <a:tbl>
              <a:tblPr firstRow="1" bandRow="1">
                <a:tableStyleId>{5940675A-B579-460E-94D1-54222C63F5DA}</a:tableStyleId>
              </a:tblPr>
              <a:tblGrid>
                <a:gridCol w="443495">
                  <a:extLst>
                    <a:ext uri="{9D8B030D-6E8A-4147-A177-3AD203B41FA5}">
                      <a16:colId xmlns:a16="http://schemas.microsoft.com/office/drawing/2014/main" val="2606244479"/>
                    </a:ext>
                  </a:extLst>
                </a:gridCol>
                <a:gridCol w="443495">
                  <a:extLst>
                    <a:ext uri="{9D8B030D-6E8A-4147-A177-3AD203B41FA5}">
                      <a16:colId xmlns:a16="http://schemas.microsoft.com/office/drawing/2014/main" val="3082720229"/>
                    </a:ext>
                  </a:extLst>
                </a:gridCol>
                <a:gridCol w="443495">
                  <a:extLst>
                    <a:ext uri="{9D8B030D-6E8A-4147-A177-3AD203B41FA5}">
                      <a16:colId xmlns:a16="http://schemas.microsoft.com/office/drawing/2014/main" val="2672454663"/>
                    </a:ext>
                  </a:extLst>
                </a:gridCol>
                <a:gridCol w="443495">
                  <a:extLst>
                    <a:ext uri="{9D8B030D-6E8A-4147-A177-3AD203B41FA5}">
                      <a16:colId xmlns:a16="http://schemas.microsoft.com/office/drawing/2014/main" val="3279763756"/>
                    </a:ext>
                  </a:extLst>
                </a:gridCol>
                <a:gridCol w="443495">
                  <a:extLst>
                    <a:ext uri="{9D8B030D-6E8A-4147-A177-3AD203B41FA5}">
                      <a16:colId xmlns:a16="http://schemas.microsoft.com/office/drawing/2014/main" val="3672282310"/>
                    </a:ext>
                  </a:extLst>
                </a:gridCol>
                <a:gridCol w="443495">
                  <a:extLst>
                    <a:ext uri="{9D8B030D-6E8A-4147-A177-3AD203B41FA5}">
                      <a16:colId xmlns:a16="http://schemas.microsoft.com/office/drawing/2014/main" val="4170785640"/>
                    </a:ext>
                  </a:extLst>
                </a:gridCol>
                <a:gridCol w="443495">
                  <a:extLst>
                    <a:ext uri="{9D8B030D-6E8A-4147-A177-3AD203B41FA5}">
                      <a16:colId xmlns:a16="http://schemas.microsoft.com/office/drawing/2014/main" val="3213260330"/>
                    </a:ext>
                  </a:extLst>
                </a:gridCol>
              </a:tblGrid>
              <a:tr h="393179">
                <a:tc>
                  <a:txBody>
                    <a:bodyPr/>
                    <a:lstStyle/>
                    <a:p>
                      <a:pPr algn="ctr"/>
                      <a:endParaRPr lang="zh-CN" altLang="en-US" sz="1400" dirty="0"/>
                    </a:p>
                  </a:txBody>
                  <a:tcPr anchor="ctr"/>
                </a:tc>
                <a:tc>
                  <a:txBody>
                    <a:bodyPr/>
                    <a:lstStyle/>
                    <a:p>
                      <a:pPr algn="ctr"/>
                      <a:r>
                        <a:rPr lang="en-US" altLang="zh-CN" sz="1400" dirty="0"/>
                        <a:t>1</a:t>
                      </a:r>
                      <a:endParaRPr lang="zh-CN" altLang="en-US" sz="1400" dirty="0"/>
                    </a:p>
                  </a:txBody>
                  <a:tcPr anchor="ctr"/>
                </a:tc>
                <a:tc>
                  <a:txBody>
                    <a:bodyPr/>
                    <a:lstStyle/>
                    <a:p>
                      <a:pPr algn="ctr"/>
                      <a:r>
                        <a:rPr lang="en-US" altLang="zh-CN" sz="1400" dirty="0"/>
                        <a:t>1/2</a:t>
                      </a: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552774226"/>
                  </a:ext>
                </a:extLst>
              </a:tr>
              <a:tr h="393179">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dirty="0"/>
                    </a:p>
                  </a:txBody>
                  <a:tcPr anchor="ctr"/>
                </a:tc>
                <a:extLst>
                  <a:ext uri="{0D108BD9-81ED-4DB2-BD59-A6C34878D82A}">
                    <a16:rowId xmlns:a16="http://schemas.microsoft.com/office/drawing/2014/main" val="1297654996"/>
                  </a:ext>
                </a:extLst>
              </a:tr>
              <a:tr h="393179">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4089904138"/>
                  </a:ext>
                </a:extLst>
              </a:tr>
              <a:tr h="393179">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3559996218"/>
                  </a:ext>
                </a:extLst>
              </a:tr>
              <a:tr h="393179">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r>
                        <a:rPr lang="en-US" altLang="zh-CN" sz="1400" dirty="0"/>
                        <a:t>1/2</a:t>
                      </a:r>
                      <a:endParaRPr lang="zh-CN" altLang="en-US" sz="1400" dirty="0"/>
                    </a:p>
                  </a:txBody>
                  <a:tcPr anchor="ctr"/>
                </a:tc>
                <a:extLst>
                  <a:ext uri="{0D108BD9-81ED-4DB2-BD59-A6C34878D82A}">
                    <a16:rowId xmlns:a16="http://schemas.microsoft.com/office/drawing/2014/main" val="2701619907"/>
                  </a:ext>
                </a:extLst>
              </a:tr>
              <a:tr h="393179">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r>
                        <a:rPr lang="en-US" altLang="zh-CN" sz="1400" dirty="0"/>
                        <a:t>1/2</a:t>
                      </a: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r>
                        <a:rPr lang="en-US" altLang="zh-CN" sz="1400" dirty="0"/>
                        <a:t>1/3</a:t>
                      </a:r>
                      <a:endParaRPr lang="zh-CN" altLang="en-US" sz="1400" dirty="0"/>
                    </a:p>
                  </a:txBody>
                  <a:tcPr anchor="ctr"/>
                </a:tc>
                <a:tc>
                  <a:txBody>
                    <a:bodyPr/>
                    <a:lstStyle/>
                    <a:p>
                      <a:pPr algn="ctr"/>
                      <a:endParaRPr lang="zh-CN" altLang="en-US" sz="1400" dirty="0"/>
                    </a:p>
                  </a:txBody>
                  <a:tcPr anchor="ctr"/>
                </a:tc>
                <a:tc>
                  <a:txBody>
                    <a:bodyPr/>
                    <a:lstStyle/>
                    <a:p>
                      <a:pPr algn="ctr"/>
                      <a:r>
                        <a:rPr lang="en-US" altLang="zh-CN" sz="1400" dirty="0"/>
                        <a:t>1/2</a:t>
                      </a:r>
                      <a:endParaRPr lang="zh-CN" altLang="en-US" sz="1400" dirty="0"/>
                    </a:p>
                  </a:txBody>
                  <a:tcPr anchor="ctr"/>
                </a:tc>
                <a:extLst>
                  <a:ext uri="{0D108BD9-81ED-4DB2-BD59-A6C34878D82A}">
                    <a16:rowId xmlns:a16="http://schemas.microsoft.com/office/drawing/2014/main" val="3902760792"/>
                  </a:ext>
                </a:extLst>
              </a:tr>
              <a:tr h="393179">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endParaRPr lang="zh-CN" altLang="en-US" sz="1400"/>
                    </a:p>
                  </a:txBody>
                  <a:tcPr anchor="ctr"/>
                </a:tc>
                <a:tc>
                  <a:txBody>
                    <a:bodyPr/>
                    <a:lstStyle/>
                    <a:p>
                      <a:pPr algn="ctr"/>
                      <a:r>
                        <a:rPr lang="en-US" altLang="zh-CN" sz="1400" dirty="0"/>
                        <a:t>1/3</a:t>
                      </a:r>
                      <a:endParaRPr lang="zh-CN" altLang="en-US" sz="1400" dirty="0"/>
                    </a:p>
                  </a:txBody>
                  <a:tcPr anchor="ctr"/>
                </a:tc>
                <a:tc>
                  <a:txBody>
                    <a:bodyPr/>
                    <a:lstStyle/>
                    <a:p>
                      <a:pPr algn="ctr"/>
                      <a:r>
                        <a:rPr lang="en-US" altLang="zh-CN" sz="1400" dirty="0"/>
                        <a:t>1/4</a:t>
                      </a:r>
                      <a:endParaRPr lang="zh-CN" altLang="en-US" sz="1400" dirty="0"/>
                    </a:p>
                  </a:txBody>
                  <a:tcPr anchor="ctr"/>
                </a:tc>
                <a:tc>
                  <a:txBody>
                    <a:bodyPr/>
                    <a:lstStyle/>
                    <a:p>
                      <a:pPr algn="ctr"/>
                      <a:endParaRPr lang="zh-CN" altLang="en-US" sz="1400" dirty="0"/>
                    </a:p>
                  </a:txBody>
                  <a:tcPr anchor="ctr"/>
                </a:tc>
                <a:extLst>
                  <a:ext uri="{0D108BD9-81ED-4DB2-BD59-A6C34878D82A}">
                    <a16:rowId xmlns:a16="http://schemas.microsoft.com/office/drawing/2014/main" val="384434659"/>
                  </a:ext>
                </a:extLst>
              </a:tr>
            </a:tbl>
          </a:graphicData>
        </a:graphic>
      </p:graphicFrame>
      <p:graphicFrame>
        <p:nvGraphicFramePr>
          <p:cNvPr id="80" name="表格 79">
            <a:extLst>
              <a:ext uri="{FF2B5EF4-FFF2-40B4-BE49-F238E27FC236}">
                <a16:creationId xmlns:a16="http://schemas.microsoft.com/office/drawing/2014/main" id="{EAEDC3EF-888B-814C-B048-E9723214340C}"/>
              </a:ext>
            </a:extLst>
          </p:cNvPr>
          <p:cNvGraphicFramePr>
            <a:graphicFrameLocks noGrp="1"/>
          </p:cNvGraphicFramePr>
          <p:nvPr>
            <p:extLst>
              <p:ext uri="{D42A27DB-BD31-4B8C-83A1-F6EECF244321}">
                <p14:modId xmlns:p14="http://schemas.microsoft.com/office/powerpoint/2010/main" val="2812374421"/>
              </p:ext>
            </p:extLst>
          </p:nvPr>
        </p:nvGraphicFramePr>
        <p:xfrm>
          <a:off x="7856188" y="3566833"/>
          <a:ext cx="604848" cy="2752253"/>
        </p:xfrm>
        <a:graphic>
          <a:graphicData uri="http://schemas.openxmlformats.org/drawingml/2006/table">
            <a:tbl>
              <a:tblPr firstRow="1" bandRow="1">
                <a:tableStyleId>{5940675A-B579-460E-94D1-54222C63F5DA}</a:tableStyleId>
              </a:tblPr>
              <a:tblGrid>
                <a:gridCol w="604848">
                  <a:extLst>
                    <a:ext uri="{9D8B030D-6E8A-4147-A177-3AD203B41FA5}">
                      <a16:colId xmlns:a16="http://schemas.microsoft.com/office/drawing/2014/main" val="3273302909"/>
                    </a:ext>
                  </a:extLst>
                </a:gridCol>
              </a:tblGrid>
              <a:tr h="393179">
                <a:tc>
                  <a:txBody>
                    <a:bodyPr/>
                    <a:lstStyle/>
                    <a:p>
                      <a:pPr algn="ctr"/>
                      <a:r>
                        <a:rPr lang="en-US" altLang="zh-CN" sz="1400" dirty="0"/>
                        <a:t>1/6</a:t>
                      </a:r>
                      <a:endParaRPr lang="zh-CN" altLang="en-US" sz="1400" dirty="0"/>
                    </a:p>
                  </a:txBody>
                  <a:tcPr anchor="ctr"/>
                </a:tc>
                <a:extLst>
                  <a:ext uri="{0D108BD9-81ED-4DB2-BD59-A6C34878D82A}">
                    <a16:rowId xmlns:a16="http://schemas.microsoft.com/office/drawing/2014/main" val="890150810"/>
                  </a:ext>
                </a:extLst>
              </a:tr>
              <a:tr h="393179">
                <a:tc>
                  <a:txBody>
                    <a:bodyPr/>
                    <a:lstStyle/>
                    <a:p>
                      <a:pPr algn="ctr"/>
                      <a:r>
                        <a:rPr lang="en-US" altLang="zh-CN" sz="1400" dirty="0"/>
                        <a:t>1/18</a:t>
                      </a:r>
                      <a:endParaRPr lang="zh-CN" altLang="en-US" sz="1400" dirty="0"/>
                    </a:p>
                  </a:txBody>
                  <a:tcPr anchor="ctr"/>
                </a:tc>
                <a:extLst>
                  <a:ext uri="{0D108BD9-81ED-4DB2-BD59-A6C34878D82A}">
                    <a16:rowId xmlns:a16="http://schemas.microsoft.com/office/drawing/2014/main" val="121209119"/>
                  </a:ext>
                </a:extLst>
              </a:tr>
              <a:tr h="393179">
                <a:tc>
                  <a:txBody>
                    <a:bodyPr/>
                    <a:lstStyle/>
                    <a:p>
                      <a:pPr algn="ctr"/>
                      <a:r>
                        <a:rPr lang="en-US" altLang="zh-CN" sz="1400" dirty="0"/>
                        <a:t>1/9</a:t>
                      </a:r>
                      <a:endParaRPr lang="zh-CN" altLang="en-US" sz="1400" dirty="0"/>
                    </a:p>
                  </a:txBody>
                  <a:tcPr anchor="ctr"/>
                </a:tc>
                <a:extLst>
                  <a:ext uri="{0D108BD9-81ED-4DB2-BD59-A6C34878D82A}">
                    <a16:rowId xmlns:a16="http://schemas.microsoft.com/office/drawing/2014/main" val="3438914222"/>
                  </a:ext>
                </a:extLst>
              </a:tr>
              <a:tr h="393179">
                <a:tc>
                  <a:txBody>
                    <a:bodyPr/>
                    <a:lstStyle/>
                    <a:p>
                      <a:pPr algn="ctr"/>
                      <a:r>
                        <a:rPr lang="en-US" altLang="zh-CN" sz="1400" dirty="0"/>
                        <a:t>1/6</a:t>
                      </a:r>
                      <a:endParaRPr lang="zh-CN" altLang="en-US" sz="1400" dirty="0"/>
                    </a:p>
                  </a:txBody>
                  <a:tcPr anchor="ctr"/>
                </a:tc>
                <a:extLst>
                  <a:ext uri="{0D108BD9-81ED-4DB2-BD59-A6C34878D82A}">
                    <a16:rowId xmlns:a16="http://schemas.microsoft.com/office/drawing/2014/main" val="1341811615"/>
                  </a:ext>
                </a:extLst>
              </a:tr>
              <a:tr h="393179">
                <a:tc>
                  <a:txBody>
                    <a:bodyPr/>
                    <a:lstStyle/>
                    <a:p>
                      <a:pPr algn="ctr"/>
                      <a:r>
                        <a:rPr lang="en-US" altLang="zh-CN" sz="1400" dirty="0"/>
                        <a:t>1/6</a:t>
                      </a:r>
                      <a:endParaRPr lang="zh-CN" altLang="en-US" sz="1400" dirty="0"/>
                    </a:p>
                  </a:txBody>
                  <a:tcPr anchor="ctr"/>
                </a:tc>
                <a:extLst>
                  <a:ext uri="{0D108BD9-81ED-4DB2-BD59-A6C34878D82A}">
                    <a16:rowId xmlns:a16="http://schemas.microsoft.com/office/drawing/2014/main" val="863327905"/>
                  </a:ext>
                </a:extLst>
              </a:tr>
              <a:tr h="393179">
                <a:tc>
                  <a:txBody>
                    <a:bodyPr/>
                    <a:lstStyle/>
                    <a:p>
                      <a:pPr algn="ctr"/>
                      <a:r>
                        <a:rPr lang="en-US" altLang="zh-CN" sz="1400" dirty="0"/>
                        <a:t>2/9</a:t>
                      </a:r>
                      <a:endParaRPr lang="zh-CN" altLang="en-US" sz="1400" dirty="0"/>
                    </a:p>
                  </a:txBody>
                  <a:tcPr anchor="ctr"/>
                </a:tc>
                <a:extLst>
                  <a:ext uri="{0D108BD9-81ED-4DB2-BD59-A6C34878D82A}">
                    <a16:rowId xmlns:a16="http://schemas.microsoft.com/office/drawing/2014/main" val="807542119"/>
                  </a:ext>
                </a:extLst>
              </a:tr>
              <a:tr h="393179">
                <a:tc>
                  <a:txBody>
                    <a:bodyPr/>
                    <a:lstStyle/>
                    <a:p>
                      <a:pPr algn="ctr"/>
                      <a:r>
                        <a:rPr lang="en-US" altLang="zh-CN" sz="1400" dirty="0"/>
                        <a:t>1/9</a:t>
                      </a:r>
                      <a:endParaRPr lang="zh-CN" altLang="en-US" sz="1400" dirty="0"/>
                    </a:p>
                  </a:txBody>
                  <a:tcPr anchor="ctr"/>
                </a:tc>
                <a:extLst>
                  <a:ext uri="{0D108BD9-81ED-4DB2-BD59-A6C34878D82A}">
                    <a16:rowId xmlns:a16="http://schemas.microsoft.com/office/drawing/2014/main" val="4042846084"/>
                  </a:ext>
                </a:extLst>
              </a:tr>
            </a:tbl>
          </a:graphicData>
        </a:graphic>
      </p:graphicFrame>
      <p:graphicFrame>
        <p:nvGraphicFramePr>
          <p:cNvPr id="81" name="表格 80">
            <a:extLst>
              <a:ext uri="{FF2B5EF4-FFF2-40B4-BE49-F238E27FC236}">
                <a16:creationId xmlns:a16="http://schemas.microsoft.com/office/drawing/2014/main" id="{EBD61F4A-6E85-A04A-A9A5-90CBBAA7F824}"/>
              </a:ext>
            </a:extLst>
          </p:cNvPr>
          <p:cNvGraphicFramePr>
            <a:graphicFrameLocks noGrp="1"/>
          </p:cNvGraphicFramePr>
          <p:nvPr>
            <p:extLst>
              <p:ext uri="{D42A27DB-BD31-4B8C-83A1-F6EECF244321}">
                <p14:modId xmlns:p14="http://schemas.microsoft.com/office/powerpoint/2010/main" val="2647748598"/>
              </p:ext>
            </p:extLst>
          </p:nvPr>
        </p:nvGraphicFramePr>
        <p:xfrm>
          <a:off x="3265631" y="3511831"/>
          <a:ext cx="604848" cy="2752253"/>
        </p:xfrm>
        <a:graphic>
          <a:graphicData uri="http://schemas.openxmlformats.org/drawingml/2006/table">
            <a:tbl>
              <a:tblPr firstRow="1" bandRow="1">
                <a:tableStyleId>{5940675A-B579-460E-94D1-54222C63F5DA}</a:tableStyleId>
              </a:tblPr>
              <a:tblGrid>
                <a:gridCol w="604848">
                  <a:extLst>
                    <a:ext uri="{9D8B030D-6E8A-4147-A177-3AD203B41FA5}">
                      <a16:colId xmlns:a16="http://schemas.microsoft.com/office/drawing/2014/main" val="3273302909"/>
                    </a:ext>
                  </a:extLst>
                </a:gridCol>
              </a:tblGrid>
              <a:tr h="393179">
                <a:tc>
                  <a:txBody>
                    <a:bodyPr/>
                    <a:lstStyle/>
                    <a:p>
                      <a:pPr algn="ctr"/>
                      <a:r>
                        <a:rPr lang="en-US" altLang="zh-CN" sz="1400" dirty="0"/>
                        <a:t>1/6</a:t>
                      </a:r>
                      <a:endParaRPr lang="zh-CN" altLang="en-US" sz="1400" dirty="0"/>
                    </a:p>
                  </a:txBody>
                  <a:tcPr anchor="ctr"/>
                </a:tc>
                <a:extLst>
                  <a:ext uri="{0D108BD9-81ED-4DB2-BD59-A6C34878D82A}">
                    <a16:rowId xmlns:a16="http://schemas.microsoft.com/office/drawing/2014/main" val="890150810"/>
                  </a:ext>
                </a:extLst>
              </a:tr>
              <a:tr h="393179">
                <a:tc>
                  <a:txBody>
                    <a:bodyPr/>
                    <a:lstStyle/>
                    <a:p>
                      <a:pPr algn="ctr"/>
                      <a:r>
                        <a:rPr lang="en-US" altLang="zh-CN" sz="1400" dirty="0"/>
                        <a:t>1/18</a:t>
                      </a:r>
                      <a:endParaRPr lang="zh-CN" altLang="en-US" sz="1400" dirty="0"/>
                    </a:p>
                  </a:txBody>
                  <a:tcPr anchor="ctr"/>
                </a:tc>
                <a:extLst>
                  <a:ext uri="{0D108BD9-81ED-4DB2-BD59-A6C34878D82A}">
                    <a16:rowId xmlns:a16="http://schemas.microsoft.com/office/drawing/2014/main" val="121209119"/>
                  </a:ext>
                </a:extLst>
              </a:tr>
              <a:tr h="393179">
                <a:tc>
                  <a:txBody>
                    <a:bodyPr/>
                    <a:lstStyle/>
                    <a:p>
                      <a:pPr algn="ctr"/>
                      <a:r>
                        <a:rPr lang="en-US" altLang="zh-CN" sz="1400" dirty="0"/>
                        <a:t>1/9</a:t>
                      </a:r>
                      <a:endParaRPr lang="zh-CN" altLang="en-US" sz="1400" dirty="0"/>
                    </a:p>
                  </a:txBody>
                  <a:tcPr anchor="ctr"/>
                </a:tc>
                <a:extLst>
                  <a:ext uri="{0D108BD9-81ED-4DB2-BD59-A6C34878D82A}">
                    <a16:rowId xmlns:a16="http://schemas.microsoft.com/office/drawing/2014/main" val="3438914222"/>
                  </a:ext>
                </a:extLst>
              </a:tr>
              <a:tr h="393179">
                <a:tc>
                  <a:txBody>
                    <a:bodyPr/>
                    <a:lstStyle/>
                    <a:p>
                      <a:pPr algn="ctr"/>
                      <a:r>
                        <a:rPr lang="en-US" altLang="zh-CN" sz="1400" dirty="0"/>
                        <a:t>1/6</a:t>
                      </a:r>
                      <a:endParaRPr lang="zh-CN" altLang="en-US" sz="1400" dirty="0"/>
                    </a:p>
                  </a:txBody>
                  <a:tcPr anchor="ctr"/>
                </a:tc>
                <a:extLst>
                  <a:ext uri="{0D108BD9-81ED-4DB2-BD59-A6C34878D82A}">
                    <a16:rowId xmlns:a16="http://schemas.microsoft.com/office/drawing/2014/main" val="1341811615"/>
                  </a:ext>
                </a:extLst>
              </a:tr>
              <a:tr h="393179">
                <a:tc>
                  <a:txBody>
                    <a:bodyPr/>
                    <a:lstStyle/>
                    <a:p>
                      <a:pPr algn="ctr"/>
                      <a:r>
                        <a:rPr lang="en-US" altLang="zh-CN" sz="1400" dirty="0"/>
                        <a:t>1/6</a:t>
                      </a:r>
                      <a:endParaRPr lang="zh-CN" altLang="en-US" sz="1400" dirty="0"/>
                    </a:p>
                  </a:txBody>
                  <a:tcPr anchor="ctr"/>
                </a:tc>
                <a:extLst>
                  <a:ext uri="{0D108BD9-81ED-4DB2-BD59-A6C34878D82A}">
                    <a16:rowId xmlns:a16="http://schemas.microsoft.com/office/drawing/2014/main" val="863327905"/>
                  </a:ext>
                </a:extLst>
              </a:tr>
              <a:tr h="393179">
                <a:tc>
                  <a:txBody>
                    <a:bodyPr/>
                    <a:lstStyle/>
                    <a:p>
                      <a:pPr algn="ctr"/>
                      <a:r>
                        <a:rPr lang="en-US" altLang="zh-CN" sz="1400" dirty="0"/>
                        <a:t>2/9</a:t>
                      </a:r>
                      <a:endParaRPr lang="zh-CN" altLang="en-US" sz="1400" dirty="0"/>
                    </a:p>
                  </a:txBody>
                  <a:tcPr anchor="ctr"/>
                </a:tc>
                <a:extLst>
                  <a:ext uri="{0D108BD9-81ED-4DB2-BD59-A6C34878D82A}">
                    <a16:rowId xmlns:a16="http://schemas.microsoft.com/office/drawing/2014/main" val="807542119"/>
                  </a:ext>
                </a:extLst>
              </a:tr>
              <a:tr h="393179">
                <a:tc>
                  <a:txBody>
                    <a:bodyPr/>
                    <a:lstStyle/>
                    <a:p>
                      <a:pPr algn="ctr"/>
                      <a:r>
                        <a:rPr lang="en-US" altLang="zh-CN" sz="1400" dirty="0"/>
                        <a:t>1/9</a:t>
                      </a:r>
                      <a:endParaRPr lang="zh-CN" altLang="en-US" sz="1400" dirty="0"/>
                    </a:p>
                  </a:txBody>
                  <a:tcPr anchor="ctr"/>
                </a:tc>
                <a:extLst>
                  <a:ext uri="{0D108BD9-81ED-4DB2-BD59-A6C34878D82A}">
                    <a16:rowId xmlns:a16="http://schemas.microsoft.com/office/drawing/2014/main" val="4042846084"/>
                  </a:ext>
                </a:extLst>
              </a:tr>
            </a:tbl>
          </a:graphicData>
        </a:graphic>
      </p:graphicFrame>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1051E52C-DCAA-F54D-98FC-CF9D8602AB95}"/>
                  </a:ext>
                </a:extLst>
              </p:cNvPr>
              <p:cNvSpPr txBox="1"/>
              <p:nvPr/>
            </p:nvSpPr>
            <p:spPr>
              <a:xfrm>
                <a:off x="3932263" y="3055883"/>
                <a:ext cx="4087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1" i="1" smtClean="0">
                          <a:solidFill>
                            <a:srgbClr val="0070C0"/>
                          </a:solidFill>
                          <a:latin typeface="Cambria Math" panose="02040503050406030204" pitchFamily="18" charset="0"/>
                        </a:rPr>
                        <m:t>=</m:t>
                      </m:r>
                    </m:oMath>
                  </m:oMathPara>
                </a14:m>
                <a:endParaRPr kumimoji="1" lang="zh-CN" altLang="en-US" dirty="0">
                  <a:solidFill>
                    <a:srgbClr val="0070C0"/>
                  </a:solidFill>
                </a:endParaRPr>
              </a:p>
            </p:txBody>
          </p:sp>
        </mc:Choice>
        <mc:Fallback xmlns="">
          <p:sp>
            <p:nvSpPr>
              <p:cNvPr id="82" name="文本框 81">
                <a:extLst>
                  <a:ext uri="{FF2B5EF4-FFF2-40B4-BE49-F238E27FC236}">
                    <a16:creationId xmlns:a16="http://schemas.microsoft.com/office/drawing/2014/main" id="{1051E52C-DCAA-F54D-98FC-CF9D8602AB95}"/>
                  </a:ext>
                </a:extLst>
              </p:cNvPr>
              <p:cNvSpPr txBox="1">
                <a:spLocks noRot="1" noChangeAspect="1" noMove="1" noResize="1" noEditPoints="1" noAdjustHandles="1" noChangeArrowheads="1" noChangeShapeType="1" noTextEdit="1"/>
              </p:cNvSpPr>
              <p:nvPr/>
            </p:nvSpPr>
            <p:spPr>
              <a:xfrm>
                <a:off x="3932263" y="3055883"/>
                <a:ext cx="408766" cy="492443"/>
              </a:xfrm>
              <a:prstGeom prst="rect">
                <a:avLst/>
              </a:prstGeom>
              <a:blipFill>
                <a:blip r:embed="rId4"/>
                <a:stretch>
                  <a:fillRect l="-6061" r="-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A5B3FC20-EE5E-DE46-B772-D4914C315A49}"/>
                  </a:ext>
                </a:extLst>
              </p:cNvPr>
              <p:cNvSpPr txBox="1"/>
              <p:nvPr/>
            </p:nvSpPr>
            <p:spPr>
              <a:xfrm>
                <a:off x="7568156" y="3039238"/>
                <a:ext cx="27251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sz="4000" i="1" smtClean="0">
                          <a:solidFill>
                            <a:srgbClr val="0070C0"/>
                          </a:solidFill>
                          <a:latin typeface="Cambria Math" panose="02040503050406030204" pitchFamily="18" charset="0"/>
                        </a:rPr>
                        <m:t>∙</m:t>
                      </m:r>
                    </m:oMath>
                  </m:oMathPara>
                </a14:m>
                <a:endParaRPr kumimoji="1" lang="zh-CN" altLang="en-US" sz="4000" dirty="0">
                  <a:solidFill>
                    <a:srgbClr val="0070C0"/>
                  </a:solidFill>
                </a:endParaRPr>
              </a:p>
            </p:txBody>
          </p:sp>
        </mc:Choice>
        <mc:Fallback xmlns="">
          <p:sp>
            <p:nvSpPr>
              <p:cNvPr id="83" name="文本框 82">
                <a:extLst>
                  <a:ext uri="{FF2B5EF4-FFF2-40B4-BE49-F238E27FC236}">
                    <a16:creationId xmlns:a16="http://schemas.microsoft.com/office/drawing/2014/main" id="{A5B3FC20-EE5E-DE46-B772-D4914C315A49}"/>
                  </a:ext>
                </a:extLst>
              </p:cNvPr>
              <p:cNvSpPr txBox="1">
                <a:spLocks noRot="1" noChangeAspect="1" noMove="1" noResize="1" noEditPoints="1" noAdjustHandles="1" noChangeArrowheads="1" noChangeShapeType="1" noTextEdit="1"/>
              </p:cNvSpPr>
              <p:nvPr/>
            </p:nvSpPr>
            <p:spPr>
              <a:xfrm>
                <a:off x="7568156" y="3039238"/>
                <a:ext cx="272510" cy="615553"/>
              </a:xfrm>
              <a:prstGeom prst="rect">
                <a:avLst/>
              </a:prstGeom>
              <a:blipFill>
                <a:blip r:embed="rId5"/>
                <a:stretch>
                  <a:fillRect l="-8696" r="-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矩形 83">
                <a:extLst>
                  <a:ext uri="{FF2B5EF4-FFF2-40B4-BE49-F238E27FC236}">
                    <a16:creationId xmlns:a16="http://schemas.microsoft.com/office/drawing/2014/main" id="{7A0DD998-135A-824E-BF26-2AA0E91EDEC2}"/>
                  </a:ext>
                </a:extLst>
              </p:cNvPr>
              <p:cNvSpPr/>
              <p:nvPr/>
            </p:nvSpPr>
            <p:spPr>
              <a:xfrm>
                <a:off x="3374589" y="3076986"/>
                <a:ext cx="4509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zh-CN" altLang="en-US" sz="2400" b="0" i="1" smtClean="0">
                          <a:solidFill>
                            <a:srgbClr val="0070C0"/>
                          </a:solidFill>
                          <a:latin typeface="Cambria Math" panose="02040503050406030204" pitchFamily="18" charset="0"/>
                        </a:rPr>
                        <m:t>𝜋</m:t>
                      </m:r>
                    </m:oMath>
                  </m:oMathPara>
                </a14:m>
                <a:endParaRPr lang="zh-CN" altLang="en-US" sz="2400" dirty="0">
                  <a:solidFill>
                    <a:srgbClr val="0070C0"/>
                  </a:solidFill>
                </a:endParaRPr>
              </a:p>
            </p:txBody>
          </p:sp>
        </mc:Choice>
        <mc:Fallback xmlns="">
          <p:sp>
            <p:nvSpPr>
              <p:cNvPr id="84" name="矩形 83">
                <a:extLst>
                  <a:ext uri="{FF2B5EF4-FFF2-40B4-BE49-F238E27FC236}">
                    <a16:creationId xmlns:a16="http://schemas.microsoft.com/office/drawing/2014/main" id="{7A0DD998-135A-824E-BF26-2AA0E91EDEC2}"/>
                  </a:ext>
                </a:extLst>
              </p:cNvPr>
              <p:cNvSpPr>
                <a:spLocks noRot="1" noChangeAspect="1" noMove="1" noResize="1" noEditPoints="1" noAdjustHandles="1" noChangeArrowheads="1" noChangeShapeType="1" noTextEdit="1"/>
              </p:cNvSpPr>
              <p:nvPr/>
            </p:nvSpPr>
            <p:spPr>
              <a:xfrm>
                <a:off x="3374589" y="3076986"/>
                <a:ext cx="450956"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A388D194-5782-324A-AC18-A7B72471CEC1}"/>
                  </a:ext>
                </a:extLst>
              </p:cNvPr>
              <p:cNvSpPr/>
              <p:nvPr/>
            </p:nvSpPr>
            <p:spPr>
              <a:xfrm>
                <a:off x="5747040" y="3123245"/>
                <a:ext cx="4732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solidFill>
                            <a:srgbClr val="0070C0"/>
                          </a:solidFill>
                          <a:latin typeface="Cambria Math" panose="02040503050406030204" pitchFamily="18" charset="0"/>
                        </a:rPr>
                        <m:t>𝑷</m:t>
                      </m:r>
                    </m:oMath>
                  </m:oMathPara>
                </a14:m>
                <a:endParaRPr lang="zh-CN" altLang="en-US" sz="2400" dirty="0">
                  <a:solidFill>
                    <a:srgbClr val="0070C0"/>
                  </a:solidFill>
                </a:endParaRPr>
              </a:p>
            </p:txBody>
          </p:sp>
        </mc:Choice>
        <mc:Fallback xmlns="">
          <p:sp>
            <p:nvSpPr>
              <p:cNvPr id="85" name="矩形 84">
                <a:extLst>
                  <a:ext uri="{FF2B5EF4-FFF2-40B4-BE49-F238E27FC236}">
                    <a16:creationId xmlns:a16="http://schemas.microsoft.com/office/drawing/2014/main" id="{A388D194-5782-324A-AC18-A7B72471CEC1}"/>
                  </a:ext>
                </a:extLst>
              </p:cNvPr>
              <p:cNvSpPr>
                <a:spLocks noRot="1" noChangeAspect="1" noMove="1" noResize="1" noEditPoints="1" noAdjustHandles="1" noChangeArrowheads="1" noChangeShapeType="1" noTextEdit="1"/>
              </p:cNvSpPr>
              <p:nvPr/>
            </p:nvSpPr>
            <p:spPr>
              <a:xfrm>
                <a:off x="5747040" y="3123245"/>
                <a:ext cx="473206"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0E4C9574-CE75-EC49-BB98-9DCF65D38B6B}"/>
                  </a:ext>
                </a:extLst>
              </p:cNvPr>
              <p:cNvSpPr/>
              <p:nvPr/>
            </p:nvSpPr>
            <p:spPr>
              <a:xfrm>
                <a:off x="7922021" y="3123245"/>
                <a:ext cx="4509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zh-CN" altLang="en-US" sz="2400" b="0" i="1" smtClean="0">
                          <a:solidFill>
                            <a:srgbClr val="0070C0"/>
                          </a:solidFill>
                          <a:latin typeface="Cambria Math" panose="02040503050406030204" pitchFamily="18" charset="0"/>
                        </a:rPr>
                        <m:t>𝜋</m:t>
                      </m:r>
                    </m:oMath>
                  </m:oMathPara>
                </a14:m>
                <a:endParaRPr lang="zh-CN" altLang="en-US" sz="2400" dirty="0">
                  <a:solidFill>
                    <a:srgbClr val="0070C0"/>
                  </a:solidFill>
                </a:endParaRPr>
              </a:p>
            </p:txBody>
          </p:sp>
        </mc:Choice>
        <mc:Fallback xmlns="">
          <p:sp>
            <p:nvSpPr>
              <p:cNvPr id="86" name="矩形 85">
                <a:extLst>
                  <a:ext uri="{FF2B5EF4-FFF2-40B4-BE49-F238E27FC236}">
                    <a16:creationId xmlns:a16="http://schemas.microsoft.com/office/drawing/2014/main" id="{0E4C9574-CE75-EC49-BB98-9DCF65D38B6B}"/>
                  </a:ext>
                </a:extLst>
              </p:cNvPr>
              <p:cNvSpPr>
                <a:spLocks noRot="1" noChangeAspect="1" noMove="1" noResize="1" noEditPoints="1" noAdjustHandles="1" noChangeArrowheads="1" noChangeShapeType="1" noTextEdit="1"/>
              </p:cNvSpPr>
              <p:nvPr/>
            </p:nvSpPr>
            <p:spPr>
              <a:xfrm>
                <a:off x="7922021" y="3123245"/>
                <a:ext cx="450956"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6D5CCE99-6EBD-2F49-940F-FDA29F9A0A08}"/>
                  </a:ext>
                </a:extLst>
              </p:cNvPr>
              <p:cNvSpPr/>
              <p:nvPr/>
            </p:nvSpPr>
            <p:spPr>
              <a:xfrm>
                <a:off x="986094" y="3086095"/>
                <a:ext cx="428322"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1</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4" name="矩形 3">
                <a:extLst>
                  <a:ext uri="{FF2B5EF4-FFF2-40B4-BE49-F238E27FC236}">
                    <a16:creationId xmlns:a16="http://schemas.microsoft.com/office/drawing/2014/main" id="{6D5CCE99-6EBD-2F49-940F-FDA29F9A0A08}"/>
                  </a:ext>
                </a:extLst>
              </p:cNvPr>
              <p:cNvSpPr>
                <a:spLocks noRot="1" noChangeAspect="1" noMove="1" noResize="1" noEditPoints="1" noAdjustHandles="1" noChangeArrowheads="1" noChangeShapeType="1" noTextEdit="1"/>
              </p:cNvSpPr>
              <p:nvPr/>
            </p:nvSpPr>
            <p:spPr>
              <a:xfrm>
                <a:off x="986094" y="3086095"/>
                <a:ext cx="428322" cy="497059"/>
              </a:xfrm>
              <a:prstGeom prst="rect">
                <a:avLst/>
              </a:prstGeom>
              <a:blipFill>
                <a:blip r:embed="rId9"/>
                <a:stretch>
                  <a:fillRect b="-24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97B660CC-6428-E34E-97D9-DCEB18136269}"/>
                  </a:ext>
                </a:extLst>
              </p:cNvPr>
              <p:cNvSpPr/>
              <p:nvPr/>
            </p:nvSpPr>
            <p:spPr>
              <a:xfrm>
                <a:off x="197160" y="3636223"/>
                <a:ext cx="42832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3</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87" name="矩形 86">
                <a:extLst>
                  <a:ext uri="{FF2B5EF4-FFF2-40B4-BE49-F238E27FC236}">
                    <a16:creationId xmlns:a16="http://schemas.microsoft.com/office/drawing/2014/main" id="{97B660CC-6428-E34E-97D9-DCEB18136269}"/>
                  </a:ext>
                </a:extLst>
              </p:cNvPr>
              <p:cNvSpPr>
                <a:spLocks noRot="1" noChangeAspect="1" noMove="1" noResize="1" noEditPoints="1" noAdjustHandles="1" noChangeArrowheads="1" noChangeShapeType="1" noTextEdit="1"/>
              </p:cNvSpPr>
              <p:nvPr/>
            </p:nvSpPr>
            <p:spPr>
              <a:xfrm>
                <a:off x="197160" y="3636223"/>
                <a:ext cx="428322" cy="5156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BCE2AF87-03FE-C640-91E9-C00937E9381B}"/>
                  </a:ext>
                </a:extLst>
              </p:cNvPr>
              <p:cNvSpPr/>
              <p:nvPr/>
            </p:nvSpPr>
            <p:spPr>
              <a:xfrm>
                <a:off x="2043778" y="3457174"/>
                <a:ext cx="42832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2</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88" name="矩形 87">
                <a:extLst>
                  <a:ext uri="{FF2B5EF4-FFF2-40B4-BE49-F238E27FC236}">
                    <a16:creationId xmlns:a16="http://schemas.microsoft.com/office/drawing/2014/main" id="{BCE2AF87-03FE-C640-91E9-C00937E9381B}"/>
                  </a:ext>
                </a:extLst>
              </p:cNvPr>
              <p:cNvSpPr>
                <a:spLocks noRot="1" noChangeAspect="1" noMove="1" noResize="1" noEditPoints="1" noAdjustHandles="1" noChangeArrowheads="1" noChangeShapeType="1" noTextEdit="1"/>
              </p:cNvSpPr>
              <p:nvPr/>
            </p:nvSpPr>
            <p:spPr>
              <a:xfrm>
                <a:off x="2043778" y="3457174"/>
                <a:ext cx="428322" cy="51565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矩形 88">
                <a:extLst>
                  <a:ext uri="{FF2B5EF4-FFF2-40B4-BE49-F238E27FC236}">
                    <a16:creationId xmlns:a16="http://schemas.microsoft.com/office/drawing/2014/main" id="{03DECD75-CAC7-8742-9CC6-2ADAF9F156B3}"/>
                  </a:ext>
                </a:extLst>
              </p:cNvPr>
              <p:cNvSpPr/>
              <p:nvPr/>
            </p:nvSpPr>
            <p:spPr>
              <a:xfrm>
                <a:off x="2435671" y="4875922"/>
                <a:ext cx="42832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4</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89" name="矩形 88">
                <a:extLst>
                  <a:ext uri="{FF2B5EF4-FFF2-40B4-BE49-F238E27FC236}">
                    <a16:creationId xmlns:a16="http://schemas.microsoft.com/office/drawing/2014/main" id="{03DECD75-CAC7-8742-9CC6-2ADAF9F156B3}"/>
                  </a:ext>
                </a:extLst>
              </p:cNvPr>
              <p:cNvSpPr>
                <a:spLocks noRot="1" noChangeAspect="1" noMove="1" noResize="1" noEditPoints="1" noAdjustHandles="1" noChangeArrowheads="1" noChangeShapeType="1" noTextEdit="1"/>
              </p:cNvSpPr>
              <p:nvPr/>
            </p:nvSpPr>
            <p:spPr>
              <a:xfrm>
                <a:off x="2435671" y="4875922"/>
                <a:ext cx="428322" cy="5156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矩形 89">
                <a:extLst>
                  <a:ext uri="{FF2B5EF4-FFF2-40B4-BE49-F238E27FC236}">
                    <a16:creationId xmlns:a16="http://schemas.microsoft.com/office/drawing/2014/main" id="{7E7AAF0D-43A5-C045-A203-5E7628499D96}"/>
                  </a:ext>
                </a:extLst>
              </p:cNvPr>
              <p:cNvSpPr/>
              <p:nvPr/>
            </p:nvSpPr>
            <p:spPr>
              <a:xfrm>
                <a:off x="1940101" y="5790577"/>
                <a:ext cx="42832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2</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90" name="矩形 89">
                <a:extLst>
                  <a:ext uri="{FF2B5EF4-FFF2-40B4-BE49-F238E27FC236}">
                    <a16:creationId xmlns:a16="http://schemas.microsoft.com/office/drawing/2014/main" id="{7E7AAF0D-43A5-C045-A203-5E7628499D96}"/>
                  </a:ext>
                </a:extLst>
              </p:cNvPr>
              <p:cNvSpPr>
                <a:spLocks noRot="1" noChangeAspect="1" noMove="1" noResize="1" noEditPoints="1" noAdjustHandles="1" noChangeArrowheads="1" noChangeShapeType="1" noTextEdit="1"/>
              </p:cNvSpPr>
              <p:nvPr/>
            </p:nvSpPr>
            <p:spPr>
              <a:xfrm>
                <a:off x="1940101" y="5790577"/>
                <a:ext cx="428322" cy="5156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矩形 90">
                <a:extLst>
                  <a:ext uri="{FF2B5EF4-FFF2-40B4-BE49-F238E27FC236}">
                    <a16:creationId xmlns:a16="http://schemas.microsoft.com/office/drawing/2014/main" id="{68A0F1D2-C3F0-0842-AFBB-50598FAE9B43}"/>
                  </a:ext>
                </a:extLst>
              </p:cNvPr>
              <p:cNvSpPr/>
              <p:nvPr/>
            </p:nvSpPr>
            <p:spPr>
              <a:xfrm>
                <a:off x="321874" y="5388335"/>
                <a:ext cx="42832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3</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91" name="矩形 90">
                <a:extLst>
                  <a:ext uri="{FF2B5EF4-FFF2-40B4-BE49-F238E27FC236}">
                    <a16:creationId xmlns:a16="http://schemas.microsoft.com/office/drawing/2014/main" id="{68A0F1D2-C3F0-0842-AFBB-50598FAE9B43}"/>
                  </a:ext>
                </a:extLst>
              </p:cNvPr>
              <p:cNvSpPr>
                <a:spLocks noRot="1" noChangeAspect="1" noMove="1" noResize="1" noEditPoints="1" noAdjustHandles="1" noChangeArrowheads="1" noChangeShapeType="1" noTextEdit="1"/>
              </p:cNvSpPr>
              <p:nvPr/>
            </p:nvSpPr>
            <p:spPr>
              <a:xfrm>
                <a:off x="321874" y="5388335"/>
                <a:ext cx="428322" cy="5156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矩形 91">
                <a:extLst>
                  <a:ext uri="{FF2B5EF4-FFF2-40B4-BE49-F238E27FC236}">
                    <a16:creationId xmlns:a16="http://schemas.microsoft.com/office/drawing/2014/main" id="{EBA3C116-8EBB-DB4A-B5C2-45A2A947098C}"/>
                  </a:ext>
                </a:extLst>
              </p:cNvPr>
              <p:cNvSpPr/>
              <p:nvPr/>
            </p:nvSpPr>
            <p:spPr>
              <a:xfrm>
                <a:off x="783475" y="4554173"/>
                <a:ext cx="428322" cy="515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solidFill>
                                <a:srgbClr val="FF0000"/>
                              </a:solidFill>
                              <a:latin typeface="Cambria Math" panose="02040503050406030204" pitchFamily="18" charset="0"/>
                              <a:ea typeface="Cambria Math" panose="02040503050406030204" pitchFamily="18" charset="0"/>
                            </a:rPr>
                          </m:ctrlPr>
                        </m:fPr>
                        <m:num>
                          <m:r>
                            <a:rPr kumimoji="1" lang="en-US" altLang="zh-CN" sz="1400" b="0" i="1" smtClean="0">
                              <a:solidFill>
                                <a:srgbClr val="FF0000"/>
                              </a:solidFill>
                              <a:latin typeface="Cambria Math" panose="02040503050406030204" pitchFamily="18" charset="0"/>
                              <a:ea typeface="Cambria Math" panose="02040503050406030204" pitchFamily="18" charset="0"/>
                            </a:rPr>
                            <m:t>3</m:t>
                          </m:r>
                        </m:num>
                        <m:den>
                          <m:r>
                            <a:rPr kumimoji="1" lang="en-US" altLang="zh-CN" sz="1400" b="0" i="1" smtClean="0">
                              <a:solidFill>
                                <a:srgbClr val="FF0000"/>
                              </a:solidFill>
                              <a:latin typeface="Cambria Math" panose="02040503050406030204" pitchFamily="18" charset="0"/>
                              <a:ea typeface="Cambria Math" panose="02040503050406030204" pitchFamily="18" charset="0"/>
                            </a:rPr>
                            <m:t>18</m:t>
                          </m:r>
                        </m:den>
                      </m:f>
                    </m:oMath>
                  </m:oMathPara>
                </a14:m>
                <a:endParaRPr lang="zh-CN" altLang="en-US" sz="1400" dirty="0">
                  <a:solidFill>
                    <a:srgbClr val="FF0000"/>
                  </a:solidFill>
                </a:endParaRPr>
              </a:p>
            </p:txBody>
          </p:sp>
        </mc:Choice>
        <mc:Fallback xmlns="">
          <p:sp>
            <p:nvSpPr>
              <p:cNvPr id="92" name="矩形 91">
                <a:extLst>
                  <a:ext uri="{FF2B5EF4-FFF2-40B4-BE49-F238E27FC236}">
                    <a16:creationId xmlns:a16="http://schemas.microsoft.com/office/drawing/2014/main" id="{EBA3C116-8EBB-DB4A-B5C2-45A2A947098C}"/>
                  </a:ext>
                </a:extLst>
              </p:cNvPr>
              <p:cNvSpPr>
                <a:spLocks noRot="1" noChangeAspect="1" noMove="1" noResize="1" noEditPoints="1" noAdjustHandles="1" noChangeArrowheads="1" noChangeShapeType="1" noTextEdit="1"/>
              </p:cNvSpPr>
              <p:nvPr/>
            </p:nvSpPr>
            <p:spPr>
              <a:xfrm>
                <a:off x="783475" y="4554173"/>
                <a:ext cx="428322" cy="515654"/>
              </a:xfrm>
              <a:prstGeom prst="rect">
                <a:avLst/>
              </a:prstGeom>
              <a:blipFill>
                <a:blip r:embed="rId1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697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20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204BF-1EE6-45B5-925C-E2FBA4B5FCD4}"/>
              </a:ext>
            </a:extLst>
          </p:cNvPr>
          <p:cNvSpPr>
            <a:spLocks noGrp="1"/>
          </p:cNvSpPr>
          <p:nvPr>
            <p:ph type="title"/>
          </p:nvPr>
        </p:nvSpPr>
        <p:spPr/>
        <p:txBody>
          <a:bodyPr/>
          <a:lstStyle/>
          <a:p>
            <a:r>
              <a:rPr lang="zh-CN" altLang="en-US" sz="3200" dirty="0"/>
              <a:t>报告提纲</a:t>
            </a:r>
          </a:p>
        </p:txBody>
      </p:sp>
      <p:sp>
        <p:nvSpPr>
          <p:cNvPr id="3" name="内容占位符 2">
            <a:extLst>
              <a:ext uri="{FF2B5EF4-FFF2-40B4-BE49-F238E27FC236}">
                <a16:creationId xmlns:a16="http://schemas.microsoft.com/office/drawing/2014/main" id="{4DBD5386-0BC4-4FA6-BFC1-6084919A0639}"/>
              </a:ext>
            </a:extLst>
          </p:cNvPr>
          <p:cNvSpPr>
            <a:spLocks noGrp="1"/>
          </p:cNvSpPr>
          <p:nvPr>
            <p:ph idx="1"/>
          </p:nvPr>
        </p:nvSpPr>
        <p:spPr>
          <a:xfrm>
            <a:off x="611560" y="1268760"/>
            <a:ext cx="8229600" cy="5328592"/>
          </a:xfrm>
        </p:spPr>
        <p:txBody>
          <a:bodyPr/>
          <a:lstStyle/>
          <a:p>
            <a:pPr>
              <a:buClr>
                <a:schemeClr val="tx1"/>
              </a:buClr>
              <a:buSzPct val="80000"/>
              <a:buFont typeface="Wingdings" pitchFamily="2" charset="2"/>
              <a:buChar char="l"/>
            </a:pPr>
            <a:r>
              <a:rPr lang="zh-CN" altLang="en-US" dirty="0"/>
              <a:t>随机游走的定义与数学性质</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solidFill>
                  <a:srgbClr val="C00000"/>
                </a:solidFill>
              </a:rPr>
              <a:t>随机游走的应用场景</a:t>
            </a:r>
            <a:endParaRPr lang="en-US" altLang="zh-CN" dirty="0">
              <a:solidFill>
                <a:srgbClr val="C00000"/>
              </a:solidFill>
            </a:endParaRPr>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随机游走的高效计算</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总结</a:t>
            </a:r>
          </a:p>
        </p:txBody>
      </p:sp>
    </p:spTree>
    <p:extLst>
      <p:ext uri="{BB962C8B-B14F-4D97-AF65-F5344CB8AC3E}">
        <p14:creationId xmlns:p14="http://schemas.microsoft.com/office/powerpoint/2010/main" val="181816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F2939-8FC3-4375-BB1B-BF841368C929}"/>
              </a:ext>
            </a:extLst>
          </p:cNvPr>
          <p:cNvSpPr>
            <a:spLocks noGrp="1"/>
          </p:cNvSpPr>
          <p:nvPr>
            <p:ph type="title"/>
          </p:nvPr>
        </p:nvSpPr>
        <p:spPr/>
        <p:txBody>
          <a:bodyPr/>
          <a:lstStyle/>
          <a:p>
            <a:r>
              <a:rPr lang="zh-CN" altLang="en-US" sz="3200" dirty="0"/>
              <a:t>图表示学习</a:t>
            </a:r>
            <a:endParaRPr lang="en-US" altLang="zh-CN" sz="3200" dirty="0"/>
          </a:p>
        </p:txBody>
      </p:sp>
      <p:sp>
        <p:nvSpPr>
          <p:cNvPr id="23" name="文本框 22">
            <a:extLst>
              <a:ext uri="{FF2B5EF4-FFF2-40B4-BE49-F238E27FC236}">
                <a16:creationId xmlns:a16="http://schemas.microsoft.com/office/drawing/2014/main" id="{405E1519-24EA-064E-9A2B-6A71419F037E}"/>
              </a:ext>
            </a:extLst>
          </p:cNvPr>
          <p:cNvSpPr txBox="1"/>
          <p:nvPr/>
        </p:nvSpPr>
        <p:spPr>
          <a:xfrm>
            <a:off x="264428" y="2462344"/>
            <a:ext cx="1328007" cy="430887"/>
          </a:xfrm>
          <a:prstGeom prst="rect">
            <a:avLst/>
          </a:prstGeom>
          <a:noFill/>
        </p:spPr>
        <p:txBody>
          <a:bodyPr wrap="square" rtlCol="0">
            <a:spAutoFit/>
          </a:bodyPr>
          <a:lstStyle/>
          <a:p>
            <a:r>
              <a:rPr kumimoji="1" lang="zh-CN" altLang="en-US" sz="2200" dirty="0">
                <a:solidFill>
                  <a:srgbClr val="000000"/>
                </a:solidFill>
              </a:rPr>
              <a:t>图结构</a:t>
            </a:r>
          </a:p>
        </p:txBody>
      </p:sp>
      <p:pic>
        <p:nvPicPr>
          <p:cNvPr id="4" name="图片 3" descr="图片包含 人&#10;&#10;描述已自动生成">
            <a:extLst>
              <a:ext uri="{FF2B5EF4-FFF2-40B4-BE49-F238E27FC236}">
                <a16:creationId xmlns:a16="http://schemas.microsoft.com/office/drawing/2014/main" id="{4BF876A7-EB45-C64A-B24B-C6CF1A96A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088665"/>
            <a:ext cx="1872208" cy="2683313"/>
          </a:xfrm>
          <a:prstGeom prst="rect">
            <a:avLst/>
          </a:prstGeom>
        </p:spPr>
      </p:pic>
      <p:pic>
        <p:nvPicPr>
          <p:cNvPr id="6" name="图片 5" descr="背景图案, 图标&#10;&#10;描述已自动生成">
            <a:extLst>
              <a:ext uri="{FF2B5EF4-FFF2-40B4-BE49-F238E27FC236}">
                <a16:creationId xmlns:a16="http://schemas.microsoft.com/office/drawing/2014/main" id="{F7C98231-61F9-A040-B4B7-42DA9E09D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293096"/>
            <a:ext cx="1685156" cy="2183455"/>
          </a:xfrm>
          <a:prstGeom prst="rect">
            <a:avLst/>
          </a:prstGeom>
        </p:spPr>
      </p:pic>
      <p:sp>
        <p:nvSpPr>
          <p:cNvPr id="19" name="文本框 18">
            <a:extLst>
              <a:ext uri="{FF2B5EF4-FFF2-40B4-BE49-F238E27FC236}">
                <a16:creationId xmlns:a16="http://schemas.microsoft.com/office/drawing/2014/main" id="{19ECDDA0-C9CF-B244-A66E-B52C14BE18AE}"/>
              </a:ext>
            </a:extLst>
          </p:cNvPr>
          <p:cNvSpPr txBox="1"/>
          <p:nvPr/>
        </p:nvSpPr>
        <p:spPr>
          <a:xfrm>
            <a:off x="179512" y="4989722"/>
            <a:ext cx="1445541" cy="430887"/>
          </a:xfrm>
          <a:prstGeom prst="rect">
            <a:avLst/>
          </a:prstGeom>
          <a:noFill/>
        </p:spPr>
        <p:txBody>
          <a:bodyPr wrap="square" rtlCol="0">
            <a:spAutoFit/>
          </a:bodyPr>
          <a:lstStyle/>
          <a:p>
            <a:r>
              <a:rPr kumimoji="1" lang="zh-CN" altLang="en-US" sz="2200" dirty="0">
                <a:solidFill>
                  <a:srgbClr val="000000"/>
                </a:solidFill>
              </a:rPr>
              <a:t>特征信息</a:t>
            </a:r>
          </a:p>
        </p:txBody>
      </p:sp>
      <p:sp>
        <p:nvSpPr>
          <p:cNvPr id="7" name="矩形 6">
            <a:extLst>
              <a:ext uri="{FF2B5EF4-FFF2-40B4-BE49-F238E27FC236}">
                <a16:creationId xmlns:a16="http://schemas.microsoft.com/office/drawing/2014/main" id="{DA80D0AB-8277-6D48-9ADF-5BA844933EE8}"/>
              </a:ext>
            </a:extLst>
          </p:cNvPr>
          <p:cNvSpPr/>
          <p:nvPr/>
        </p:nvSpPr>
        <p:spPr>
          <a:xfrm>
            <a:off x="4090790" y="3212976"/>
            <a:ext cx="2065385" cy="11287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200" dirty="0">
                <a:solidFill>
                  <a:schemeClr val="tx1"/>
                </a:solidFill>
              </a:rPr>
              <a:t>图学习模型</a:t>
            </a:r>
          </a:p>
        </p:txBody>
      </p:sp>
      <p:sp>
        <p:nvSpPr>
          <p:cNvPr id="24" name="矩形 23">
            <a:extLst>
              <a:ext uri="{FF2B5EF4-FFF2-40B4-BE49-F238E27FC236}">
                <a16:creationId xmlns:a16="http://schemas.microsoft.com/office/drawing/2014/main" id="{A364C55B-00B2-5F40-9DE3-6F237807B7E9}"/>
              </a:ext>
            </a:extLst>
          </p:cNvPr>
          <p:cNvSpPr/>
          <p:nvPr/>
        </p:nvSpPr>
        <p:spPr>
          <a:xfrm>
            <a:off x="7308304" y="3212976"/>
            <a:ext cx="1464741" cy="11287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200" dirty="0">
                <a:solidFill>
                  <a:schemeClr val="tx1"/>
                </a:solidFill>
              </a:rPr>
              <a:t>下游任务结果输出</a:t>
            </a:r>
          </a:p>
        </p:txBody>
      </p:sp>
      <p:cxnSp>
        <p:nvCxnSpPr>
          <p:cNvPr id="9" name="直线箭头连接符 8">
            <a:extLst>
              <a:ext uri="{FF2B5EF4-FFF2-40B4-BE49-F238E27FC236}">
                <a16:creationId xmlns:a16="http://schemas.microsoft.com/office/drawing/2014/main" id="{41D94120-0A4C-0940-9537-B84D99A39699}"/>
              </a:ext>
            </a:extLst>
          </p:cNvPr>
          <p:cNvCxnSpPr>
            <a:cxnSpLocks/>
          </p:cNvCxnSpPr>
          <p:nvPr/>
        </p:nvCxnSpPr>
        <p:spPr>
          <a:xfrm>
            <a:off x="2915816" y="2224974"/>
            <a:ext cx="1296144" cy="771978"/>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cxnSp>
        <p:nvCxnSpPr>
          <p:cNvPr id="25" name="直线箭头连接符 24">
            <a:extLst>
              <a:ext uri="{FF2B5EF4-FFF2-40B4-BE49-F238E27FC236}">
                <a16:creationId xmlns:a16="http://schemas.microsoft.com/office/drawing/2014/main" id="{D7855819-CC02-6A47-A7B9-02BB44BCAA7C}"/>
              </a:ext>
            </a:extLst>
          </p:cNvPr>
          <p:cNvCxnSpPr>
            <a:cxnSpLocks/>
          </p:cNvCxnSpPr>
          <p:nvPr/>
        </p:nvCxnSpPr>
        <p:spPr>
          <a:xfrm flipV="1">
            <a:off x="3321074" y="4557712"/>
            <a:ext cx="890886" cy="862898"/>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cxnSp>
        <p:nvCxnSpPr>
          <p:cNvPr id="27" name="直线箭头连接符 26">
            <a:extLst>
              <a:ext uri="{FF2B5EF4-FFF2-40B4-BE49-F238E27FC236}">
                <a16:creationId xmlns:a16="http://schemas.microsoft.com/office/drawing/2014/main" id="{D18CC1DB-A9C3-B643-8761-D7D4632E29E5}"/>
              </a:ext>
            </a:extLst>
          </p:cNvPr>
          <p:cNvCxnSpPr>
            <a:cxnSpLocks/>
            <a:stCxn id="7" idx="3"/>
            <a:endCxn id="24" idx="1"/>
          </p:cNvCxnSpPr>
          <p:nvPr/>
        </p:nvCxnSpPr>
        <p:spPr>
          <a:xfrm>
            <a:off x="6156175" y="3777332"/>
            <a:ext cx="1152129" cy="0"/>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695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3C1C9329-4794-6D4E-B5F7-FEED746AC264}"/>
              </a:ext>
            </a:extLst>
          </p:cNvPr>
          <p:cNvSpPr>
            <a:spLocks noGrp="1" noChangeArrowheads="1"/>
          </p:cNvSpPr>
          <p:nvPr>
            <p:ph type="title"/>
          </p:nvPr>
        </p:nvSpPr>
        <p:spPr>
          <a:xfrm>
            <a:off x="1214414" y="68040"/>
            <a:ext cx="7472386" cy="1128712"/>
          </a:xfrm>
        </p:spPr>
        <p:txBody>
          <a:bodyPr/>
          <a:lstStyle/>
          <a:p>
            <a:pPr eaLnBrk="1" hangingPunct="1"/>
            <a:r>
              <a:rPr lang="zh-CN" altLang="en-US" sz="3200" dirty="0">
                <a:latin typeface="SimHei" panose="02010609060101010101" pitchFamily="49" charset="-122"/>
                <a:ea typeface="SimHei" panose="02010609060101010101" pitchFamily="49" charset="-122"/>
              </a:rPr>
              <a:t>图卷积神经网络</a:t>
            </a:r>
            <a:r>
              <a:rPr lang="en-US" altLang="zh-CN" sz="3200" dirty="0">
                <a:ea typeface="宋体" pitchFamily="2" charset="-122"/>
              </a:rPr>
              <a:t>(GCN)</a:t>
            </a:r>
            <a:r>
              <a:rPr kumimoji="1" lang="en-US" altLang="zh-CN" sz="3200" b="0" dirty="0">
                <a:latin typeface="SimHei" panose="02010609060101010101" pitchFamily="49" charset="-122"/>
                <a:ea typeface="SimHei" panose="02010609060101010101" pitchFamily="49" charset="-122"/>
              </a:rPr>
              <a:t> </a:t>
            </a:r>
            <a:r>
              <a:rPr kumimoji="1" lang="en-US" altLang="zh-CN" sz="2000" b="0" dirty="0">
                <a:latin typeface="SimHei" panose="02010609060101010101" pitchFamily="49" charset="-122"/>
                <a:ea typeface="SimHei" panose="02010609060101010101" pitchFamily="49" charset="-122"/>
              </a:rPr>
              <a:t>[Kipf&amp;Welling2017]</a:t>
            </a:r>
            <a:endParaRPr lang="en-US" altLang="zh-CN" sz="3000" dirty="0">
              <a:ea typeface="宋体" pitchFamily="2" charset="-122"/>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3CC7FF23-9116-204E-B17A-CFEF8DE0D035}"/>
                  </a:ext>
                </a:extLst>
              </p:cNvPr>
              <p:cNvSpPr txBox="1"/>
              <p:nvPr/>
            </p:nvSpPr>
            <p:spPr>
              <a:xfrm>
                <a:off x="1043608" y="1268760"/>
                <a:ext cx="7344816" cy="2074607"/>
              </a:xfrm>
              <a:prstGeom prst="rect">
                <a:avLst/>
              </a:prstGeom>
              <a:noFill/>
            </p:spPr>
            <p:txBody>
              <a:bodyPr wrap="square" rtlCol="0">
                <a:spAutoFit/>
              </a:bodyPr>
              <a:lstStyle/>
              <a:p>
                <a:pPr marL="342900" indent="-342900">
                  <a:lnSpc>
                    <a:spcPct val="130000"/>
                  </a:lnSpc>
                  <a:buSzPct val="80000"/>
                  <a:buFont typeface="Wingdings" pitchFamily="2" charset="2"/>
                  <a:buChar char="l"/>
                </a:pPr>
                <a:r>
                  <a:rPr kumimoji="1" lang="zh-CN" altLang="en-US" sz="2400" b="0" dirty="0">
                    <a:latin typeface="Candara" panose="020E0502030303020204" pitchFamily="34" charset="0"/>
                  </a:rPr>
                  <a:t>在图结构上聚合邻居的特征信息，进行消息传递；</a:t>
                </a:r>
                <a:endParaRPr kumimoji="1" lang="en-US" altLang="zh-CN" sz="2400" b="0" dirty="0">
                  <a:latin typeface="Candara" panose="020E0502030303020204" pitchFamily="34" charset="0"/>
                </a:endParaRPr>
              </a:p>
              <a:p>
                <a:pPr marL="342900" indent="-342900">
                  <a:lnSpc>
                    <a:spcPct val="130000"/>
                  </a:lnSpc>
                  <a:buSzPct val="80000"/>
                  <a:buFont typeface="Wingdings" pitchFamily="2" charset="2"/>
                  <a:buChar char="l"/>
                </a:pPr>
                <a:r>
                  <a:rPr kumimoji="1" lang="zh-CN" altLang="en-US" sz="2400" b="0" dirty="0">
                    <a:latin typeface="Candara" panose="020E0502030303020204" pitchFamily="34" charset="0"/>
                  </a:rPr>
                  <a:t>借助神经网络训练消息传递中的权重；</a:t>
                </a:r>
                <a:endParaRPr kumimoji="1" lang="en-US" altLang="zh-CN" sz="2400" b="0" dirty="0">
                  <a:latin typeface="Candara" panose="020E0502030303020204" pitchFamily="34" charset="0"/>
                </a:endParaRPr>
              </a:p>
              <a:p>
                <a:pPr marL="342900" indent="-342900">
                  <a:lnSpc>
                    <a:spcPct val="130000"/>
                  </a:lnSpc>
                  <a:buSzPct val="80000"/>
                  <a:buFont typeface="Wingdings" pitchFamily="2" charset="2"/>
                  <a:buChar char="l"/>
                </a:pPr>
                <a:r>
                  <a:rPr kumimoji="1" lang="zh-CN" altLang="en-US" sz="2400" b="0" dirty="0">
                    <a:latin typeface="Candara" panose="020E0502030303020204" pitchFamily="34" charset="0"/>
                  </a:rPr>
                  <a:t>遵循消息传递架构：</a:t>
                </a:r>
                <a:endParaRPr kumimoji="1" lang="en-US" altLang="zh-CN" sz="2400" b="0" dirty="0">
                  <a:latin typeface="Candara" panose="020E0502030303020204" pitchFamily="34" charset="0"/>
                </a:endParaRPr>
              </a:p>
              <a:p>
                <a:pPr>
                  <a:lnSpc>
                    <a:spcPct val="130000"/>
                  </a:lnSpc>
                  <a:buSzPct val="80000"/>
                </a:pPr>
                <a14:m>
                  <m:oMathPara xmlns:m="http://schemas.openxmlformats.org/officeDocument/2006/math">
                    <m:oMathParaPr>
                      <m:jc m:val="centerGroup"/>
                    </m:oMathParaPr>
                    <m:oMath xmlns:m="http://schemas.openxmlformats.org/officeDocument/2006/math">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𝑯</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ea typeface="Cambria Math" panose="02040503050406030204" pitchFamily="18" charset="0"/>
                            </a:rPr>
                            <m:t>ℓ</m:t>
                          </m:r>
                          <m:r>
                            <a:rPr lang="en-US" altLang="zh-CN" sz="2400" i="1">
                              <a:solidFill>
                                <a:srgbClr val="000000"/>
                              </a:solidFill>
                              <a:latin typeface="Cambria Math" panose="02040503050406030204" pitchFamily="18" charset="0"/>
                            </a:rPr>
                            <m:t>+1)</m:t>
                          </m:r>
                        </m:sup>
                      </m:sSup>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𝜎</m:t>
                      </m:r>
                      <m:d>
                        <m:dPr>
                          <m:ctrlPr>
                            <a:rPr lang="en-US" altLang="zh-CN" sz="2400" i="1">
                              <a:solidFill>
                                <a:srgbClr val="000000"/>
                              </a:solidFill>
                              <a:latin typeface="Cambria Math" panose="02040503050406030204" pitchFamily="18" charset="0"/>
                            </a:rPr>
                          </m:ctrlPr>
                        </m:dPr>
                        <m:e>
                          <m:acc>
                            <m:accPr>
                              <m:chr m:val="̃"/>
                              <m:ctrlPr>
                                <a:rPr lang="en-US" altLang="zh-CN" sz="2400" i="1">
                                  <a:solidFill>
                                    <a:srgbClr val="000000"/>
                                  </a:solidFill>
                                  <a:latin typeface="Cambria Math" panose="02040503050406030204" pitchFamily="18" charset="0"/>
                                </a:rPr>
                              </m:ctrlPr>
                            </m:accPr>
                            <m:e>
                              <m:r>
                                <a:rPr lang="en-US" altLang="zh-CN" sz="2400" i="1">
                                  <a:solidFill>
                                    <a:srgbClr val="000000"/>
                                  </a:solidFill>
                                  <a:latin typeface="Cambria Math" panose="02040503050406030204" pitchFamily="18" charset="0"/>
                                </a:rPr>
                                <m:t>𝑷</m:t>
                              </m:r>
                            </m:e>
                          </m:acc>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𝑯</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ea typeface="Cambria Math" panose="02040503050406030204" pitchFamily="18" charset="0"/>
                                </a:rPr>
                                <m:t>ℓ</m:t>
                              </m:r>
                              <m:r>
                                <a:rPr lang="en-US" altLang="zh-CN" sz="2400" i="1">
                                  <a:solidFill>
                                    <a:srgbClr val="000000"/>
                                  </a:solidFill>
                                  <a:latin typeface="Cambria Math" panose="02040503050406030204" pitchFamily="18" charset="0"/>
                                </a:rPr>
                                <m:t>)</m:t>
                              </m:r>
                            </m:sup>
                          </m:sSup>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𝑾</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ea typeface="Cambria Math" panose="02040503050406030204" pitchFamily="18" charset="0"/>
                                </a:rPr>
                                <m:t>ℓ</m:t>
                              </m:r>
                              <m:r>
                                <a:rPr lang="en-US" altLang="zh-CN" sz="2400" i="1">
                                  <a:solidFill>
                                    <a:srgbClr val="000000"/>
                                  </a:solidFill>
                                  <a:latin typeface="Cambria Math" panose="02040503050406030204" pitchFamily="18" charset="0"/>
                                </a:rPr>
                                <m:t>)</m:t>
                              </m:r>
                            </m:sup>
                          </m:sSup>
                        </m:e>
                      </m:d>
                    </m:oMath>
                  </m:oMathPara>
                </a14:m>
                <a:endParaRPr kumimoji="1" lang="en-US" altLang="zh-CN" sz="2400" b="0" dirty="0">
                  <a:latin typeface="Candara" panose="020E0502030303020204" pitchFamily="34" charset="0"/>
                </a:endParaRPr>
              </a:p>
            </p:txBody>
          </p:sp>
        </mc:Choice>
        <mc:Fallback>
          <p:sp>
            <p:nvSpPr>
              <p:cNvPr id="7" name="文本框 6">
                <a:extLst>
                  <a:ext uri="{FF2B5EF4-FFF2-40B4-BE49-F238E27FC236}">
                    <a16:creationId xmlns:a16="http://schemas.microsoft.com/office/drawing/2014/main" id="{3CC7FF23-9116-204E-B17A-CFEF8DE0D035}"/>
                  </a:ext>
                </a:extLst>
              </p:cNvPr>
              <p:cNvSpPr txBox="1">
                <a:spLocks noRot="1" noChangeAspect="1" noMove="1" noResize="1" noEditPoints="1" noAdjustHandles="1" noChangeArrowheads="1" noChangeShapeType="1" noTextEdit="1"/>
              </p:cNvSpPr>
              <p:nvPr/>
            </p:nvSpPr>
            <p:spPr>
              <a:xfrm>
                <a:off x="1043608" y="1268760"/>
                <a:ext cx="7344816" cy="2074607"/>
              </a:xfrm>
              <a:prstGeom prst="rect">
                <a:avLst/>
              </a:prstGeom>
              <a:blipFill>
                <a:blip r:embed="rId3"/>
                <a:stretch>
                  <a:fillRect l="-691" t="-606"/>
                </a:stretch>
              </a:blipFill>
            </p:spPr>
            <p:txBody>
              <a:bodyPr/>
              <a:lstStyle/>
              <a:p>
                <a:r>
                  <a:rPr lang="en-US">
                    <a:noFill/>
                  </a:rPr>
                  <a:t> </a:t>
                </a:r>
              </a:p>
            </p:txBody>
          </p:sp>
        </mc:Fallback>
      </mc:AlternateContent>
      <p:pic>
        <p:nvPicPr>
          <p:cNvPr id="15" name="Picture 5">
            <a:extLst>
              <a:ext uri="{FF2B5EF4-FFF2-40B4-BE49-F238E27FC236}">
                <a16:creationId xmlns:a16="http://schemas.microsoft.com/office/drawing/2014/main" id="{CA361947-B8EB-5F45-A25C-4306E19B752F}"/>
              </a:ext>
            </a:extLst>
          </p:cNvPr>
          <p:cNvPicPr>
            <a:picLocks noChangeAspect="1"/>
          </p:cNvPicPr>
          <p:nvPr/>
        </p:nvPicPr>
        <p:blipFill>
          <a:blip r:embed="rId4"/>
          <a:stretch>
            <a:fillRect/>
          </a:stretch>
        </p:blipFill>
        <p:spPr>
          <a:xfrm>
            <a:off x="825316" y="3706279"/>
            <a:ext cx="7493368" cy="2962598"/>
          </a:xfrm>
          <a:prstGeom prst="rect">
            <a:avLst/>
          </a:prstGeom>
        </p:spPr>
      </p:pic>
      <p:sp>
        <p:nvSpPr>
          <p:cNvPr id="16" name="文本框 15">
            <a:extLst>
              <a:ext uri="{FF2B5EF4-FFF2-40B4-BE49-F238E27FC236}">
                <a16:creationId xmlns:a16="http://schemas.microsoft.com/office/drawing/2014/main" id="{4CC5DF22-7C42-AC4A-A041-2195CA639B88}"/>
              </a:ext>
            </a:extLst>
          </p:cNvPr>
          <p:cNvSpPr txBox="1"/>
          <p:nvPr/>
        </p:nvSpPr>
        <p:spPr>
          <a:xfrm>
            <a:off x="4716016" y="4941168"/>
            <a:ext cx="792088" cy="707886"/>
          </a:xfrm>
          <a:prstGeom prst="rect">
            <a:avLst/>
          </a:prstGeom>
          <a:noFill/>
        </p:spPr>
        <p:txBody>
          <a:bodyPr wrap="square" rtlCol="0">
            <a:spAutoFit/>
          </a:bodyPr>
          <a:lstStyle/>
          <a:p>
            <a:pPr eaLnBrk="0" fontAlgn="base" hangingPunct="0">
              <a:spcBef>
                <a:spcPct val="0"/>
              </a:spcBef>
              <a:spcAft>
                <a:spcPct val="0"/>
              </a:spcAft>
            </a:pPr>
            <a:r>
              <a:rPr kumimoji="1" lang="zh-CN" altLang="en-US" sz="2000" b="1" dirty="0">
                <a:solidFill>
                  <a:srgbClr val="000000"/>
                </a:solidFill>
                <a:latin typeface="Times New Roman" panose="02020603050405020304" pitchFamily="18" charset="0"/>
                <a:ea typeface="宋体" panose="02010600030101010101" pitchFamily="2" charset="-122"/>
              </a:rPr>
              <a:t>神经网络</a:t>
            </a:r>
          </a:p>
        </p:txBody>
      </p:sp>
      <p:sp>
        <p:nvSpPr>
          <p:cNvPr id="17" name="矩形 16">
            <a:extLst>
              <a:ext uri="{FF2B5EF4-FFF2-40B4-BE49-F238E27FC236}">
                <a16:creationId xmlns:a16="http://schemas.microsoft.com/office/drawing/2014/main" id="{072D8BDB-8F4A-104A-A505-DE69769DEA95}"/>
              </a:ext>
            </a:extLst>
          </p:cNvPr>
          <p:cNvSpPr/>
          <p:nvPr/>
        </p:nvSpPr>
        <p:spPr>
          <a:xfrm>
            <a:off x="3473782" y="6268767"/>
            <a:ext cx="2196435" cy="400110"/>
          </a:xfrm>
          <a:prstGeom prst="rect">
            <a:avLst/>
          </a:prstGeom>
        </p:spPr>
        <p:txBody>
          <a:bodyPr wrap="none">
            <a:spAutoFit/>
          </a:bodyPr>
          <a:lstStyle/>
          <a:p>
            <a:pPr eaLnBrk="0" fontAlgn="base" hangingPunct="0">
              <a:spcBef>
                <a:spcPct val="0"/>
              </a:spcBef>
              <a:spcAft>
                <a:spcPct val="0"/>
              </a:spcAft>
            </a:pPr>
            <a:r>
              <a:rPr kumimoji="1" lang="en-US" altLang="zh-CN" sz="2000" dirty="0">
                <a:solidFill>
                  <a:srgbClr val="000000"/>
                </a:solidFill>
                <a:latin typeface="Candara" panose="020E0502030303020204" pitchFamily="34" charset="0"/>
                <a:ea typeface="宋体" panose="02010600030101010101" pitchFamily="2" charset="-122"/>
              </a:rPr>
              <a:t>GCN</a:t>
            </a:r>
            <a:r>
              <a:rPr kumimoji="1" lang="zh-CN" altLang="en-US" sz="2000" dirty="0">
                <a:solidFill>
                  <a:srgbClr val="000000"/>
                </a:solidFill>
                <a:latin typeface="Candara" panose="020E0502030303020204" pitchFamily="34" charset="0"/>
                <a:ea typeface="宋体" panose="02010600030101010101" pitchFamily="2" charset="-122"/>
              </a:rPr>
              <a:t>消息传递架构</a:t>
            </a:r>
            <a:endParaRPr lang="zh-CN" altLang="en-US" sz="2000" b="1" dirty="0">
              <a:solidFill>
                <a:srgbClr val="000000"/>
              </a:solidFill>
              <a:latin typeface="Times New Roman" panose="02020603050405020304" pitchFamily="18" charset="0"/>
              <a:ea typeface="宋体" panose="02010600030101010101" pitchFamily="2" charset="-122"/>
            </a:endParaRPr>
          </a:p>
        </p:txBody>
      </p:sp>
      <p:sp>
        <p:nvSpPr>
          <p:cNvPr id="18" name="文本框 17">
            <a:extLst>
              <a:ext uri="{FF2B5EF4-FFF2-40B4-BE49-F238E27FC236}">
                <a16:creationId xmlns:a16="http://schemas.microsoft.com/office/drawing/2014/main" id="{9866A20D-BE76-6840-9722-1BF4B869B404}"/>
              </a:ext>
            </a:extLst>
          </p:cNvPr>
          <p:cNvSpPr txBox="1"/>
          <p:nvPr/>
        </p:nvSpPr>
        <p:spPr>
          <a:xfrm>
            <a:off x="6516216" y="3675795"/>
            <a:ext cx="1361022" cy="338554"/>
          </a:xfrm>
          <a:prstGeom prst="rect">
            <a:avLst/>
          </a:prstGeom>
          <a:noFill/>
        </p:spPr>
        <p:txBody>
          <a:bodyPr wrap="square" rtlCol="0">
            <a:spAutoFit/>
          </a:bodyPr>
          <a:lstStyle/>
          <a:p>
            <a:pPr eaLnBrk="0" fontAlgn="base" hangingPunct="0">
              <a:spcBef>
                <a:spcPct val="0"/>
              </a:spcBef>
              <a:spcAft>
                <a:spcPct val="0"/>
              </a:spcAft>
            </a:pPr>
            <a:r>
              <a:rPr kumimoji="1" lang="zh-CN" altLang="en-US" sz="1600" dirty="0">
                <a:solidFill>
                  <a:srgbClr val="000000"/>
                </a:solidFill>
                <a:latin typeface="Times New Roman" panose="02020603050405020304" pitchFamily="18" charset="0"/>
                <a:ea typeface="宋体" panose="02010600030101010101" pitchFamily="2" charset="-122"/>
              </a:rPr>
              <a:t>神经网络</a:t>
            </a:r>
          </a:p>
        </p:txBody>
      </p:sp>
      <p:sp>
        <p:nvSpPr>
          <p:cNvPr id="19" name="文本框 18">
            <a:extLst>
              <a:ext uri="{FF2B5EF4-FFF2-40B4-BE49-F238E27FC236}">
                <a16:creationId xmlns:a16="http://schemas.microsoft.com/office/drawing/2014/main" id="{615D3104-CCBB-7F48-BB76-A852F7FC5494}"/>
              </a:ext>
            </a:extLst>
          </p:cNvPr>
          <p:cNvSpPr txBox="1"/>
          <p:nvPr/>
        </p:nvSpPr>
        <p:spPr>
          <a:xfrm>
            <a:off x="6461209" y="4725144"/>
            <a:ext cx="1361022" cy="338554"/>
          </a:xfrm>
          <a:prstGeom prst="rect">
            <a:avLst/>
          </a:prstGeom>
          <a:noFill/>
        </p:spPr>
        <p:txBody>
          <a:bodyPr wrap="square" rtlCol="0">
            <a:spAutoFit/>
          </a:bodyPr>
          <a:lstStyle/>
          <a:p>
            <a:pPr eaLnBrk="0" fontAlgn="base" hangingPunct="0">
              <a:spcBef>
                <a:spcPct val="0"/>
              </a:spcBef>
              <a:spcAft>
                <a:spcPct val="0"/>
              </a:spcAft>
            </a:pPr>
            <a:r>
              <a:rPr kumimoji="1" lang="zh-CN" altLang="en-US" sz="1600" dirty="0">
                <a:solidFill>
                  <a:srgbClr val="000000"/>
                </a:solidFill>
                <a:latin typeface="Times New Roman" panose="02020603050405020304" pitchFamily="18" charset="0"/>
                <a:ea typeface="宋体" panose="02010600030101010101" pitchFamily="2" charset="-122"/>
              </a:rPr>
              <a:t>神经网络</a:t>
            </a:r>
          </a:p>
        </p:txBody>
      </p:sp>
      <p:sp>
        <p:nvSpPr>
          <p:cNvPr id="20" name="文本框 19">
            <a:extLst>
              <a:ext uri="{FF2B5EF4-FFF2-40B4-BE49-F238E27FC236}">
                <a16:creationId xmlns:a16="http://schemas.microsoft.com/office/drawing/2014/main" id="{E06278EB-8EB4-8243-AA99-65F79C665BA0}"/>
              </a:ext>
            </a:extLst>
          </p:cNvPr>
          <p:cNvSpPr txBox="1"/>
          <p:nvPr/>
        </p:nvSpPr>
        <p:spPr>
          <a:xfrm>
            <a:off x="6516216" y="5697010"/>
            <a:ext cx="1361022" cy="338554"/>
          </a:xfrm>
          <a:prstGeom prst="rect">
            <a:avLst/>
          </a:prstGeom>
          <a:noFill/>
        </p:spPr>
        <p:txBody>
          <a:bodyPr wrap="square" rtlCol="0">
            <a:spAutoFit/>
          </a:bodyPr>
          <a:lstStyle/>
          <a:p>
            <a:pPr eaLnBrk="0" fontAlgn="base" hangingPunct="0">
              <a:spcBef>
                <a:spcPct val="0"/>
              </a:spcBef>
              <a:spcAft>
                <a:spcPct val="0"/>
              </a:spcAft>
            </a:pPr>
            <a:r>
              <a:rPr kumimoji="1" lang="zh-CN" altLang="en-US" sz="1600" dirty="0">
                <a:solidFill>
                  <a:srgbClr val="000000"/>
                </a:solidFill>
                <a:latin typeface="Times New Roman" panose="02020603050405020304" pitchFamily="18" charset="0"/>
                <a:ea typeface="宋体" panose="02010600030101010101" pitchFamily="2" charset="-122"/>
              </a:rPr>
              <a:t>神经网络</a:t>
            </a:r>
          </a:p>
        </p:txBody>
      </p:sp>
    </p:spTree>
    <p:extLst>
      <p:ext uri="{BB962C8B-B14F-4D97-AF65-F5344CB8AC3E}">
        <p14:creationId xmlns:p14="http://schemas.microsoft.com/office/powerpoint/2010/main" val="40872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a:extLst>
              <a:ext uri="{FF2B5EF4-FFF2-40B4-BE49-F238E27FC236}">
                <a16:creationId xmlns:a16="http://schemas.microsoft.com/office/drawing/2014/main" id="{2BB7991F-1EF9-9C4D-88C8-4253714D0901}"/>
              </a:ext>
            </a:extLst>
          </p:cNvPr>
          <p:cNvSpPr>
            <a:spLocks noGrp="1" noChangeArrowheads="1"/>
          </p:cNvSpPr>
          <p:nvPr>
            <p:ph type="title"/>
          </p:nvPr>
        </p:nvSpPr>
        <p:spPr>
          <a:xfrm>
            <a:off x="1214414" y="68040"/>
            <a:ext cx="7472386" cy="1128712"/>
          </a:xfrm>
        </p:spPr>
        <p:txBody>
          <a:bodyPr/>
          <a:lstStyle/>
          <a:p>
            <a:pPr eaLnBrk="1" hangingPunct="1"/>
            <a:r>
              <a:rPr lang="en-US" altLang="zh-CN" sz="3200" dirty="0">
                <a:ea typeface="宋体" pitchFamily="2" charset="-122"/>
              </a:rPr>
              <a:t>GCN</a:t>
            </a:r>
            <a:r>
              <a:rPr lang="zh-CN" altLang="en-US" sz="3200" dirty="0">
                <a:latin typeface="SimHei" panose="02010609060101010101" pitchFamily="49" charset="-122"/>
                <a:ea typeface="SimHei" panose="02010609060101010101" pitchFamily="49" charset="-122"/>
              </a:rPr>
              <a:t>与</a:t>
            </a:r>
            <a:r>
              <a:rPr lang="en-US" altLang="zh-CN" sz="3200" dirty="0">
                <a:ea typeface="SimHei" panose="02010609060101010101" pitchFamily="49" charset="-122"/>
              </a:rPr>
              <a:t>CNN</a:t>
            </a:r>
          </a:p>
        </p:txBody>
      </p:sp>
      <p:sp>
        <p:nvSpPr>
          <p:cNvPr id="2" name="文本框 1">
            <a:extLst>
              <a:ext uri="{FF2B5EF4-FFF2-40B4-BE49-F238E27FC236}">
                <a16:creationId xmlns:a16="http://schemas.microsoft.com/office/drawing/2014/main" id="{F4841AF9-C292-5C49-AE90-7BDDF6CFC9C8}"/>
              </a:ext>
            </a:extLst>
          </p:cNvPr>
          <p:cNvSpPr txBox="1"/>
          <p:nvPr/>
        </p:nvSpPr>
        <p:spPr>
          <a:xfrm>
            <a:off x="1043608" y="1261752"/>
            <a:ext cx="7472386" cy="830997"/>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400" dirty="0"/>
              <a:t>CNN</a:t>
            </a:r>
            <a:r>
              <a:rPr kumimoji="1" lang="zh-CN" altLang="en-US" sz="2400" dirty="0"/>
              <a:t>也是一种图卷积神经网络</a:t>
            </a:r>
            <a:r>
              <a:rPr kumimoji="1" lang="en-US" altLang="zh-CN" sz="2400" dirty="0"/>
              <a:t>(GCN)</a:t>
            </a:r>
            <a:r>
              <a:rPr kumimoji="1" lang="zh-CN" altLang="en-US" sz="2400" dirty="0"/>
              <a:t>：</a:t>
            </a:r>
            <a:endParaRPr kumimoji="1" lang="en-US" altLang="zh-CN" sz="2400" dirty="0"/>
          </a:p>
          <a:p>
            <a:pPr marL="800100" lvl="1" indent="-342900">
              <a:buSzPct val="80000"/>
              <a:buFont typeface="Wingdings" pitchFamily="2" charset="2"/>
              <a:buChar char="p"/>
            </a:pPr>
            <a:r>
              <a:rPr kumimoji="1" lang="zh-CN" altLang="en-US" sz="2400" dirty="0"/>
              <a:t>聚合周围八个邻居节点和自身的特征信息</a:t>
            </a:r>
          </a:p>
        </p:txBody>
      </p:sp>
      <p:pic>
        <p:nvPicPr>
          <p:cNvPr id="6" name="Picture 4">
            <a:extLst>
              <a:ext uri="{FF2B5EF4-FFF2-40B4-BE49-F238E27FC236}">
                <a16:creationId xmlns:a16="http://schemas.microsoft.com/office/drawing/2014/main" id="{1E167301-69D5-2C4A-99BF-CF17F1D20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58" y="3356992"/>
            <a:ext cx="3375647" cy="2464350"/>
          </a:xfrm>
          <a:prstGeom prst="rect">
            <a:avLst/>
          </a:prstGeom>
        </p:spPr>
      </p:pic>
      <p:sp>
        <p:nvSpPr>
          <p:cNvPr id="4" name="椭圆 3">
            <a:extLst>
              <a:ext uri="{FF2B5EF4-FFF2-40B4-BE49-F238E27FC236}">
                <a16:creationId xmlns:a16="http://schemas.microsoft.com/office/drawing/2014/main" id="{3064AEBC-EE95-3A4B-A813-62C2DADF9FED}"/>
              </a:ext>
            </a:extLst>
          </p:cNvPr>
          <p:cNvSpPr/>
          <p:nvPr/>
        </p:nvSpPr>
        <p:spPr>
          <a:xfrm>
            <a:off x="6293264" y="3551051"/>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AE03D8CE-3F44-FA46-B304-F0AF9D0B7992}"/>
              </a:ext>
            </a:extLst>
          </p:cNvPr>
          <p:cNvSpPr/>
          <p:nvPr/>
        </p:nvSpPr>
        <p:spPr>
          <a:xfrm>
            <a:off x="7157360" y="3546886"/>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9B529C96-EAEE-EF49-99DB-2C5B4BD2C12E}"/>
              </a:ext>
            </a:extLst>
          </p:cNvPr>
          <p:cNvSpPr/>
          <p:nvPr/>
        </p:nvSpPr>
        <p:spPr>
          <a:xfrm>
            <a:off x="6293264" y="4410982"/>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91B9E00F-D11A-524F-95D4-0964FC315E87}"/>
              </a:ext>
            </a:extLst>
          </p:cNvPr>
          <p:cNvSpPr/>
          <p:nvPr/>
        </p:nvSpPr>
        <p:spPr>
          <a:xfrm>
            <a:off x="6293264" y="5270913"/>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4BF2A39F-9C4A-4E44-8BCD-4135BE39A272}"/>
              </a:ext>
            </a:extLst>
          </p:cNvPr>
          <p:cNvSpPr/>
          <p:nvPr/>
        </p:nvSpPr>
        <p:spPr>
          <a:xfrm>
            <a:off x="7156184" y="4410982"/>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a:extLst>
              <a:ext uri="{FF2B5EF4-FFF2-40B4-BE49-F238E27FC236}">
                <a16:creationId xmlns:a16="http://schemas.microsoft.com/office/drawing/2014/main" id="{6DE846CD-CE0B-7D4A-9C38-8E4220614ADF}"/>
              </a:ext>
            </a:extLst>
          </p:cNvPr>
          <p:cNvSpPr/>
          <p:nvPr/>
        </p:nvSpPr>
        <p:spPr>
          <a:xfrm>
            <a:off x="7156184" y="5270913"/>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a:extLst>
              <a:ext uri="{FF2B5EF4-FFF2-40B4-BE49-F238E27FC236}">
                <a16:creationId xmlns:a16="http://schemas.microsoft.com/office/drawing/2014/main" id="{23D95E02-9053-544C-897A-6B6A07F0B3EB}"/>
              </a:ext>
            </a:extLst>
          </p:cNvPr>
          <p:cNvSpPr/>
          <p:nvPr/>
        </p:nvSpPr>
        <p:spPr>
          <a:xfrm>
            <a:off x="5430344" y="4410982"/>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990ED2BB-932E-9149-8769-275545CD433D}"/>
              </a:ext>
            </a:extLst>
          </p:cNvPr>
          <p:cNvSpPr/>
          <p:nvPr/>
        </p:nvSpPr>
        <p:spPr>
          <a:xfrm>
            <a:off x="5430344" y="3546886"/>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a:extLst>
              <a:ext uri="{FF2B5EF4-FFF2-40B4-BE49-F238E27FC236}">
                <a16:creationId xmlns:a16="http://schemas.microsoft.com/office/drawing/2014/main" id="{CBAAB232-CEA2-144E-B03D-11CA1B79508C}"/>
              </a:ext>
            </a:extLst>
          </p:cNvPr>
          <p:cNvSpPr/>
          <p:nvPr/>
        </p:nvSpPr>
        <p:spPr>
          <a:xfrm>
            <a:off x="5430344" y="5270913"/>
            <a:ext cx="360040" cy="376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 name="直线箭头连接符 7">
            <a:extLst>
              <a:ext uri="{FF2B5EF4-FFF2-40B4-BE49-F238E27FC236}">
                <a16:creationId xmlns:a16="http://schemas.microsoft.com/office/drawing/2014/main" id="{D7DB6732-1F13-0C48-AD27-FFCFFD0E2916}"/>
              </a:ext>
            </a:extLst>
          </p:cNvPr>
          <p:cNvCxnSpPr>
            <a:cxnSpLocks/>
            <a:stCxn id="4" idx="4"/>
            <a:endCxn id="10" idx="0"/>
          </p:cNvCxnSpPr>
          <p:nvPr/>
        </p:nvCxnSpPr>
        <p:spPr>
          <a:xfrm>
            <a:off x="6473284" y="3927169"/>
            <a:ext cx="0" cy="48381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EE290409-8039-E54F-9A6D-DA38EA039B79}"/>
              </a:ext>
            </a:extLst>
          </p:cNvPr>
          <p:cNvCxnSpPr>
            <a:cxnSpLocks/>
            <a:stCxn id="9" idx="3"/>
            <a:endCxn id="10" idx="7"/>
          </p:cNvCxnSpPr>
          <p:nvPr/>
        </p:nvCxnSpPr>
        <p:spPr>
          <a:xfrm flipH="1">
            <a:off x="6600577" y="3867923"/>
            <a:ext cx="609510" cy="598140"/>
          </a:xfrm>
          <a:prstGeom prst="straightConnector1">
            <a:avLst/>
          </a:prstGeom>
          <a:ln w="38100">
            <a:solidFill>
              <a:srgbClr val="FF76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7CB43C7D-F100-364C-AE6B-E5E4433E6AEC}"/>
              </a:ext>
            </a:extLst>
          </p:cNvPr>
          <p:cNvCxnSpPr>
            <a:cxnSpLocks/>
            <a:stCxn id="12" idx="2"/>
            <a:endCxn id="10" idx="6"/>
          </p:cNvCxnSpPr>
          <p:nvPr/>
        </p:nvCxnSpPr>
        <p:spPr>
          <a:xfrm flipH="1">
            <a:off x="6653304" y="4599041"/>
            <a:ext cx="502880" cy="0"/>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76EA2C44-34AB-AC40-A70C-0C1B81BCD90F}"/>
              </a:ext>
            </a:extLst>
          </p:cNvPr>
          <p:cNvCxnSpPr>
            <a:cxnSpLocks/>
            <a:stCxn id="13" idx="1"/>
            <a:endCxn id="10" idx="5"/>
          </p:cNvCxnSpPr>
          <p:nvPr/>
        </p:nvCxnSpPr>
        <p:spPr>
          <a:xfrm flipH="1" flipV="1">
            <a:off x="6600577" y="4732019"/>
            <a:ext cx="608334" cy="593975"/>
          </a:xfrm>
          <a:prstGeom prst="straightConnector1">
            <a:avLst/>
          </a:prstGeom>
          <a:ln w="381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CEC396C1-D304-AC43-BA80-28B4FE04EFF2}"/>
              </a:ext>
            </a:extLst>
          </p:cNvPr>
          <p:cNvCxnSpPr>
            <a:cxnSpLocks/>
            <a:stCxn id="11" idx="0"/>
            <a:endCxn id="10" idx="4"/>
          </p:cNvCxnSpPr>
          <p:nvPr/>
        </p:nvCxnSpPr>
        <p:spPr>
          <a:xfrm flipV="1">
            <a:off x="6473284" y="4787100"/>
            <a:ext cx="0" cy="483813"/>
          </a:xfrm>
          <a:prstGeom prst="straightConnector1">
            <a:avLst/>
          </a:prstGeom>
          <a:ln w="38100">
            <a:solidFill>
              <a:srgbClr val="03B0B9"/>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C7562020-E924-9C40-9C53-EF755B76FD12}"/>
              </a:ext>
            </a:extLst>
          </p:cNvPr>
          <p:cNvCxnSpPr>
            <a:cxnSpLocks/>
            <a:stCxn id="16" idx="7"/>
            <a:endCxn id="10" idx="3"/>
          </p:cNvCxnSpPr>
          <p:nvPr/>
        </p:nvCxnSpPr>
        <p:spPr>
          <a:xfrm flipV="1">
            <a:off x="5737657" y="4732019"/>
            <a:ext cx="608334" cy="593975"/>
          </a:xfrm>
          <a:prstGeom prst="straightConnector1">
            <a:avLst/>
          </a:prstGeom>
          <a:ln w="381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B1B61C31-307A-D14C-BB30-8500D23019D4}"/>
              </a:ext>
            </a:extLst>
          </p:cNvPr>
          <p:cNvCxnSpPr>
            <a:cxnSpLocks/>
            <a:stCxn id="14" idx="6"/>
            <a:endCxn id="10" idx="2"/>
          </p:cNvCxnSpPr>
          <p:nvPr/>
        </p:nvCxnSpPr>
        <p:spPr>
          <a:xfrm>
            <a:off x="5790384" y="4599041"/>
            <a:ext cx="502880" cy="0"/>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B67127E8-E5C1-B24C-9C13-83D7AC9AFCA5}"/>
              </a:ext>
            </a:extLst>
          </p:cNvPr>
          <p:cNvCxnSpPr>
            <a:cxnSpLocks/>
            <a:stCxn id="15" idx="5"/>
            <a:endCxn id="10" idx="1"/>
          </p:cNvCxnSpPr>
          <p:nvPr/>
        </p:nvCxnSpPr>
        <p:spPr>
          <a:xfrm>
            <a:off x="5737657" y="3867923"/>
            <a:ext cx="608334" cy="598140"/>
          </a:xfrm>
          <a:prstGeom prst="straightConnector1">
            <a:avLst/>
          </a:prstGeom>
          <a:ln w="38100">
            <a:solidFill>
              <a:srgbClr val="A64729"/>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弧 39">
            <a:extLst>
              <a:ext uri="{FF2B5EF4-FFF2-40B4-BE49-F238E27FC236}">
                <a16:creationId xmlns:a16="http://schemas.microsoft.com/office/drawing/2014/main" id="{E41A601A-06CA-5D49-8528-E2E80AB1EA3D}"/>
              </a:ext>
            </a:extLst>
          </p:cNvPr>
          <p:cNvSpPr/>
          <p:nvPr/>
        </p:nvSpPr>
        <p:spPr>
          <a:xfrm rot="5193084">
            <a:off x="6293340" y="4103624"/>
            <a:ext cx="359884" cy="280719"/>
          </a:xfrm>
          <a:prstGeom prst="arc">
            <a:avLst>
              <a:gd name="adj1" fmla="val 1487018"/>
              <a:gd name="adj2" fmla="val 20713265"/>
            </a:avLst>
          </a:prstGeom>
          <a:ln w="381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054646A-2FED-9C4D-9704-CC3CA8ACA4C6}"/>
                  </a:ext>
                </a:extLst>
              </p:cNvPr>
              <p:cNvSpPr txBox="1"/>
              <p:nvPr/>
            </p:nvSpPr>
            <p:spPr>
              <a:xfrm>
                <a:off x="6232115" y="3501008"/>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𝟐</m:t>
                          </m:r>
                        </m:sub>
                      </m:sSub>
                    </m:oMath>
                  </m:oMathPara>
                </a14:m>
                <a:endParaRPr kumimoji="1" lang="zh-CN" altLang="en-US" sz="2000" dirty="0"/>
              </a:p>
            </p:txBody>
          </p:sp>
        </mc:Choice>
        <mc:Fallback xmlns="">
          <p:sp>
            <p:nvSpPr>
              <p:cNvPr id="41" name="文本框 40">
                <a:extLst>
                  <a:ext uri="{FF2B5EF4-FFF2-40B4-BE49-F238E27FC236}">
                    <a16:creationId xmlns:a16="http://schemas.microsoft.com/office/drawing/2014/main" id="{7054646A-2FED-9C4D-9704-CC3CA8ACA4C6}"/>
                  </a:ext>
                </a:extLst>
              </p:cNvPr>
              <p:cNvSpPr txBox="1">
                <a:spLocks noRot="1" noChangeAspect="1" noMove="1" noResize="1" noEditPoints="1" noAdjustHandles="1" noChangeArrowheads="1" noChangeShapeType="1" noTextEdit="1"/>
              </p:cNvSpPr>
              <p:nvPr/>
            </p:nvSpPr>
            <p:spPr>
              <a:xfrm>
                <a:off x="6232115" y="3501008"/>
                <a:ext cx="531968" cy="40011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8295A8D4-DF55-0346-80B1-9C5DA6E35979}"/>
                  </a:ext>
                </a:extLst>
              </p:cNvPr>
              <p:cNvSpPr txBox="1"/>
              <p:nvPr/>
            </p:nvSpPr>
            <p:spPr>
              <a:xfrm>
                <a:off x="7097172" y="3509432"/>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𝟑</m:t>
                          </m:r>
                        </m:sub>
                      </m:sSub>
                    </m:oMath>
                  </m:oMathPara>
                </a14:m>
                <a:endParaRPr kumimoji="1" lang="zh-CN" altLang="en-US" sz="2000" dirty="0"/>
              </a:p>
            </p:txBody>
          </p:sp>
        </mc:Choice>
        <mc:Fallback xmlns="">
          <p:sp>
            <p:nvSpPr>
              <p:cNvPr id="45" name="文本框 44">
                <a:extLst>
                  <a:ext uri="{FF2B5EF4-FFF2-40B4-BE49-F238E27FC236}">
                    <a16:creationId xmlns:a16="http://schemas.microsoft.com/office/drawing/2014/main" id="{8295A8D4-DF55-0346-80B1-9C5DA6E35979}"/>
                  </a:ext>
                </a:extLst>
              </p:cNvPr>
              <p:cNvSpPr txBox="1">
                <a:spLocks noRot="1" noChangeAspect="1" noMove="1" noResize="1" noEditPoints="1" noAdjustHandles="1" noChangeArrowheads="1" noChangeShapeType="1" noTextEdit="1"/>
              </p:cNvSpPr>
              <p:nvPr/>
            </p:nvSpPr>
            <p:spPr>
              <a:xfrm>
                <a:off x="7097172" y="3509432"/>
                <a:ext cx="531968" cy="400110"/>
              </a:xfrm>
              <a:prstGeom prst="rect">
                <a:avLst/>
              </a:prstGeom>
              <a:blipFill>
                <a:blip r:embed="rId4"/>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B224CD4-E867-5348-9118-6BB096F8AD8F}"/>
                  </a:ext>
                </a:extLst>
              </p:cNvPr>
              <p:cNvSpPr txBox="1"/>
              <p:nvPr/>
            </p:nvSpPr>
            <p:spPr>
              <a:xfrm>
                <a:off x="7096584" y="4375052"/>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𝟒</m:t>
                          </m:r>
                        </m:sub>
                      </m:sSub>
                    </m:oMath>
                  </m:oMathPara>
                </a14:m>
                <a:endParaRPr kumimoji="1" lang="zh-CN" altLang="en-US" sz="2000" dirty="0"/>
              </a:p>
            </p:txBody>
          </p:sp>
        </mc:Choice>
        <mc:Fallback xmlns="">
          <p:sp>
            <p:nvSpPr>
              <p:cNvPr id="46" name="文本框 45">
                <a:extLst>
                  <a:ext uri="{FF2B5EF4-FFF2-40B4-BE49-F238E27FC236}">
                    <a16:creationId xmlns:a16="http://schemas.microsoft.com/office/drawing/2014/main" id="{1B224CD4-E867-5348-9118-6BB096F8AD8F}"/>
                  </a:ext>
                </a:extLst>
              </p:cNvPr>
              <p:cNvSpPr txBox="1">
                <a:spLocks noRot="1" noChangeAspect="1" noMove="1" noResize="1" noEditPoints="1" noAdjustHandles="1" noChangeArrowheads="1" noChangeShapeType="1" noTextEdit="1"/>
              </p:cNvSpPr>
              <p:nvPr/>
            </p:nvSpPr>
            <p:spPr>
              <a:xfrm>
                <a:off x="7096584" y="4375052"/>
                <a:ext cx="531968" cy="400110"/>
              </a:xfrm>
              <a:prstGeom prst="rect">
                <a:avLst/>
              </a:prstGeom>
              <a:blipFill>
                <a:blip r:embed="rId5"/>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14E51E94-88E1-F94B-BF11-66847E90C253}"/>
                  </a:ext>
                </a:extLst>
              </p:cNvPr>
              <p:cNvSpPr txBox="1"/>
              <p:nvPr/>
            </p:nvSpPr>
            <p:spPr>
              <a:xfrm>
                <a:off x="7097790" y="5227210"/>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𝟓</m:t>
                          </m:r>
                        </m:sub>
                      </m:sSub>
                    </m:oMath>
                  </m:oMathPara>
                </a14:m>
                <a:endParaRPr kumimoji="1" lang="zh-CN" altLang="en-US" sz="2000" dirty="0"/>
              </a:p>
            </p:txBody>
          </p:sp>
        </mc:Choice>
        <mc:Fallback xmlns="">
          <p:sp>
            <p:nvSpPr>
              <p:cNvPr id="48" name="文本框 47">
                <a:extLst>
                  <a:ext uri="{FF2B5EF4-FFF2-40B4-BE49-F238E27FC236}">
                    <a16:creationId xmlns:a16="http://schemas.microsoft.com/office/drawing/2014/main" id="{14E51E94-88E1-F94B-BF11-66847E90C253}"/>
                  </a:ext>
                </a:extLst>
              </p:cNvPr>
              <p:cNvSpPr txBox="1">
                <a:spLocks noRot="1" noChangeAspect="1" noMove="1" noResize="1" noEditPoints="1" noAdjustHandles="1" noChangeArrowheads="1" noChangeShapeType="1" noTextEdit="1"/>
              </p:cNvSpPr>
              <p:nvPr/>
            </p:nvSpPr>
            <p:spPr>
              <a:xfrm>
                <a:off x="7097790" y="5227210"/>
                <a:ext cx="531968" cy="40011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342BECC1-1C4C-C94D-A829-408F96AF48C2}"/>
                  </a:ext>
                </a:extLst>
              </p:cNvPr>
              <p:cNvSpPr txBox="1"/>
              <p:nvPr/>
            </p:nvSpPr>
            <p:spPr>
              <a:xfrm>
                <a:off x="6230939" y="5234325"/>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𝟔</m:t>
                          </m:r>
                        </m:sub>
                      </m:sSub>
                    </m:oMath>
                  </m:oMathPara>
                </a14:m>
                <a:endParaRPr kumimoji="1" lang="zh-CN" altLang="en-US" sz="2000" dirty="0"/>
              </a:p>
            </p:txBody>
          </p:sp>
        </mc:Choice>
        <mc:Fallback xmlns="">
          <p:sp>
            <p:nvSpPr>
              <p:cNvPr id="49" name="文本框 48">
                <a:extLst>
                  <a:ext uri="{FF2B5EF4-FFF2-40B4-BE49-F238E27FC236}">
                    <a16:creationId xmlns:a16="http://schemas.microsoft.com/office/drawing/2014/main" id="{342BECC1-1C4C-C94D-A829-408F96AF48C2}"/>
                  </a:ext>
                </a:extLst>
              </p:cNvPr>
              <p:cNvSpPr txBox="1">
                <a:spLocks noRot="1" noChangeAspect="1" noMove="1" noResize="1" noEditPoints="1" noAdjustHandles="1" noChangeArrowheads="1" noChangeShapeType="1" noTextEdit="1"/>
              </p:cNvSpPr>
              <p:nvPr/>
            </p:nvSpPr>
            <p:spPr>
              <a:xfrm>
                <a:off x="6230939" y="5234325"/>
                <a:ext cx="531968" cy="400110"/>
              </a:xfrm>
              <a:prstGeom prst="rect">
                <a:avLst/>
              </a:prstGeom>
              <a:blipFill>
                <a:blip r:embed="rId7"/>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975BB26A-A772-3E41-B9D7-8B7A9BE4C18E}"/>
                  </a:ext>
                </a:extLst>
              </p:cNvPr>
              <p:cNvSpPr txBox="1"/>
              <p:nvPr/>
            </p:nvSpPr>
            <p:spPr>
              <a:xfrm>
                <a:off x="5364088" y="5234325"/>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𝟕</m:t>
                          </m:r>
                        </m:sub>
                      </m:sSub>
                    </m:oMath>
                  </m:oMathPara>
                </a14:m>
                <a:endParaRPr kumimoji="1" lang="zh-CN" altLang="en-US" sz="2000" dirty="0"/>
              </a:p>
            </p:txBody>
          </p:sp>
        </mc:Choice>
        <mc:Fallback xmlns="">
          <p:sp>
            <p:nvSpPr>
              <p:cNvPr id="50" name="文本框 49">
                <a:extLst>
                  <a:ext uri="{FF2B5EF4-FFF2-40B4-BE49-F238E27FC236}">
                    <a16:creationId xmlns:a16="http://schemas.microsoft.com/office/drawing/2014/main" id="{975BB26A-A772-3E41-B9D7-8B7A9BE4C18E}"/>
                  </a:ext>
                </a:extLst>
              </p:cNvPr>
              <p:cNvSpPr txBox="1">
                <a:spLocks noRot="1" noChangeAspect="1" noMove="1" noResize="1" noEditPoints="1" noAdjustHandles="1" noChangeArrowheads="1" noChangeShapeType="1" noTextEdit="1"/>
              </p:cNvSpPr>
              <p:nvPr/>
            </p:nvSpPr>
            <p:spPr>
              <a:xfrm>
                <a:off x="5364088" y="5234325"/>
                <a:ext cx="531968" cy="400110"/>
              </a:xfrm>
              <a:prstGeom prst="rect">
                <a:avLst/>
              </a:prstGeom>
              <a:blipFill>
                <a:blip r:embed="rId8"/>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AAA8CE8-7404-F24E-AB79-998E19E7E779}"/>
                  </a:ext>
                </a:extLst>
              </p:cNvPr>
              <p:cNvSpPr txBox="1"/>
              <p:nvPr/>
            </p:nvSpPr>
            <p:spPr>
              <a:xfrm>
                <a:off x="5365294" y="4370229"/>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𝟖</m:t>
                          </m:r>
                        </m:sub>
                      </m:sSub>
                    </m:oMath>
                  </m:oMathPara>
                </a14:m>
                <a:endParaRPr kumimoji="1" lang="zh-CN" altLang="en-US" sz="2000" dirty="0"/>
              </a:p>
            </p:txBody>
          </p:sp>
        </mc:Choice>
        <mc:Fallback xmlns="">
          <p:sp>
            <p:nvSpPr>
              <p:cNvPr id="51" name="文本框 50">
                <a:extLst>
                  <a:ext uri="{FF2B5EF4-FFF2-40B4-BE49-F238E27FC236}">
                    <a16:creationId xmlns:a16="http://schemas.microsoft.com/office/drawing/2014/main" id="{8AAA8CE8-7404-F24E-AB79-998E19E7E779}"/>
                  </a:ext>
                </a:extLst>
              </p:cNvPr>
              <p:cNvSpPr txBox="1">
                <a:spLocks noRot="1" noChangeAspect="1" noMove="1" noResize="1" noEditPoints="1" noAdjustHandles="1" noChangeArrowheads="1" noChangeShapeType="1" noTextEdit="1"/>
              </p:cNvSpPr>
              <p:nvPr/>
            </p:nvSpPr>
            <p:spPr>
              <a:xfrm>
                <a:off x="5365294" y="4370229"/>
                <a:ext cx="531968" cy="40011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4334010C-8B12-AE4A-8E18-1CD8F713CF99}"/>
                  </a:ext>
                </a:extLst>
              </p:cNvPr>
              <p:cNvSpPr txBox="1"/>
              <p:nvPr/>
            </p:nvSpPr>
            <p:spPr>
              <a:xfrm>
                <a:off x="5370517" y="3509432"/>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𝟏</m:t>
                          </m:r>
                        </m:sub>
                      </m:sSub>
                    </m:oMath>
                  </m:oMathPara>
                </a14:m>
                <a:endParaRPr kumimoji="1" lang="zh-CN" altLang="en-US" sz="2000" dirty="0"/>
              </a:p>
            </p:txBody>
          </p:sp>
        </mc:Choice>
        <mc:Fallback xmlns="">
          <p:sp>
            <p:nvSpPr>
              <p:cNvPr id="52" name="文本框 51">
                <a:extLst>
                  <a:ext uri="{FF2B5EF4-FFF2-40B4-BE49-F238E27FC236}">
                    <a16:creationId xmlns:a16="http://schemas.microsoft.com/office/drawing/2014/main" id="{4334010C-8B12-AE4A-8E18-1CD8F713CF99}"/>
                  </a:ext>
                </a:extLst>
              </p:cNvPr>
              <p:cNvSpPr txBox="1">
                <a:spLocks noRot="1" noChangeAspect="1" noMove="1" noResize="1" noEditPoints="1" noAdjustHandles="1" noChangeArrowheads="1" noChangeShapeType="1" noTextEdit="1"/>
              </p:cNvSpPr>
              <p:nvPr/>
            </p:nvSpPr>
            <p:spPr>
              <a:xfrm>
                <a:off x="5370517" y="3509432"/>
                <a:ext cx="531968" cy="400110"/>
              </a:xfrm>
              <a:prstGeom prst="rect">
                <a:avLst/>
              </a:prstGeom>
              <a:blipFill>
                <a:blip r:embed="rId10"/>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222F6F6A-94EB-9A43-8B5A-7F39A86F93A0}"/>
                  </a:ext>
                </a:extLst>
              </p:cNvPr>
              <p:cNvSpPr txBox="1"/>
              <p:nvPr/>
            </p:nvSpPr>
            <p:spPr>
              <a:xfrm>
                <a:off x="6230939" y="4382825"/>
                <a:ext cx="5319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𝒉</m:t>
                          </m:r>
                        </m:e>
                        <m:sub>
                          <m:r>
                            <a:rPr kumimoji="1" lang="en-US" altLang="zh-CN" sz="2000" b="1" i="1" smtClean="0">
                              <a:latin typeface="Cambria Math" panose="02040503050406030204" pitchFamily="18" charset="0"/>
                            </a:rPr>
                            <m:t>𝟎</m:t>
                          </m:r>
                        </m:sub>
                      </m:sSub>
                    </m:oMath>
                  </m:oMathPara>
                </a14:m>
                <a:endParaRPr kumimoji="1" lang="zh-CN" altLang="en-US" sz="2000" dirty="0"/>
              </a:p>
            </p:txBody>
          </p:sp>
        </mc:Choice>
        <mc:Fallback xmlns="">
          <p:sp>
            <p:nvSpPr>
              <p:cNvPr id="53" name="文本框 52">
                <a:extLst>
                  <a:ext uri="{FF2B5EF4-FFF2-40B4-BE49-F238E27FC236}">
                    <a16:creationId xmlns:a16="http://schemas.microsoft.com/office/drawing/2014/main" id="{222F6F6A-94EB-9A43-8B5A-7F39A86F93A0}"/>
                  </a:ext>
                </a:extLst>
              </p:cNvPr>
              <p:cNvSpPr txBox="1">
                <a:spLocks noRot="1" noChangeAspect="1" noMove="1" noResize="1" noEditPoints="1" noAdjustHandles="1" noChangeArrowheads="1" noChangeShapeType="1" noTextEdit="1"/>
              </p:cNvSpPr>
              <p:nvPr/>
            </p:nvSpPr>
            <p:spPr>
              <a:xfrm>
                <a:off x="6230939" y="4382825"/>
                <a:ext cx="531968" cy="400110"/>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25886F92-1646-F649-959E-92CC7BEC4F3D}"/>
                  </a:ext>
                </a:extLst>
              </p:cNvPr>
              <p:cNvSpPr txBox="1"/>
              <p:nvPr/>
            </p:nvSpPr>
            <p:spPr>
              <a:xfrm>
                <a:off x="5561452" y="3910539"/>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1</m:t>
                          </m:r>
                        </m:sub>
                      </m:sSub>
                    </m:oMath>
                  </m:oMathPara>
                </a14:m>
                <a:endParaRPr kumimoji="1" lang="zh-CN" altLang="en-US" sz="1800" b="0" dirty="0">
                  <a:solidFill>
                    <a:schemeClr val="tx1"/>
                  </a:solidFill>
                </a:endParaRPr>
              </a:p>
            </p:txBody>
          </p:sp>
        </mc:Choice>
        <mc:Fallback xmlns="">
          <p:sp>
            <p:nvSpPr>
              <p:cNvPr id="54" name="文本框 53">
                <a:extLst>
                  <a:ext uri="{FF2B5EF4-FFF2-40B4-BE49-F238E27FC236}">
                    <a16:creationId xmlns:a16="http://schemas.microsoft.com/office/drawing/2014/main" id="{25886F92-1646-F649-959E-92CC7BEC4F3D}"/>
                  </a:ext>
                </a:extLst>
              </p:cNvPr>
              <p:cNvSpPr txBox="1">
                <a:spLocks noRot="1" noChangeAspect="1" noMove="1" noResize="1" noEditPoints="1" noAdjustHandles="1" noChangeArrowheads="1" noChangeShapeType="1" noTextEdit="1"/>
              </p:cNvSpPr>
              <p:nvPr/>
            </p:nvSpPr>
            <p:spPr>
              <a:xfrm>
                <a:off x="5561452" y="3910539"/>
                <a:ext cx="531968"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1553793A-C597-844E-9280-CCEB06142DD8}"/>
                  </a:ext>
                </a:extLst>
              </p:cNvPr>
              <p:cNvSpPr txBox="1"/>
              <p:nvPr/>
            </p:nvSpPr>
            <p:spPr>
              <a:xfrm>
                <a:off x="6385181" y="3826745"/>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2</m:t>
                          </m:r>
                        </m:sub>
                      </m:sSub>
                    </m:oMath>
                  </m:oMathPara>
                </a14:m>
                <a:endParaRPr kumimoji="1" lang="zh-CN" altLang="en-US" sz="1800" b="0" dirty="0">
                  <a:solidFill>
                    <a:schemeClr val="tx1"/>
                  </a:solidFill>
                </a:endParaRPr>
              </a:p>
            </p:txBody>
          </p:sp>
        </mc:Choice>
        <mc:Fallback xmlns="">
          <p:sp>
            <p:nvSpPr>
              <p:cNvPr id="55" name="文本框 54">
                <a:extLst>
                  <a:ext uri="{FF2B5EF4-FFF2-40B4-BE49-F238E27FC236}">
                    <a16:creationId xmlns:a16="http://schemas.microsoft.com/office/drawing/2014/main" id="{1553793A-C597-844E-9280-CCEB06142DD8}"/>
                  </a:ext>
                </a:extLst>
              </p:cNvPr>
              <p:cNvSpPr txBox="1">
                <a:spLocks noRot="1" noChangeAspect="1" noMove="1" noResize="1" noEditPoints="1" noAdjustHandles="1" noChangeArrowheads="1" noChangeShapeType="1" noTextEdit="1"/>
              </p:cNvSpPr>
              <p:nvPr/>
            </p:nvSpPr>
            <p:spPr>
              <a:xfrm>
                <a:off x="6385181" y="3826745"/>
                <a:ext cx="531968"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C99AA3B5-BA12-964A-9B94-A4B1D4A93323}"/>
                  </a:ext>
                </a:extLst>
              </p:cNvPr>
              <p:cNvSpPr txBox="1"/>
              <p:nvPr/>
            </p:nvSpPr>
            <p:spPr>
              <a:xfrm>
                <a:off x="6878798" y="3953245"/>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3</m:t>
                          </m:r>
                        </m:sub>
                      </m:sSub>
                    </m:oMath>
                  </m:oMathPara>
                </a14:m>
                <a:endParaRPr kumimoji="1" lang="zh-CN" altLang="en-US" sz="1800" b="0" dirty="0">
                  <a:solidFill>
                    <a:schemeClr val="tx1"/>
                  </a:solidFill>
                </a:endParaRPr>
              </a:p>
            </p:txBody>
          </p:sp>
        </mc:Choice>
        <mc:Fallback xmlns="">
          <p:sp>
            <p:nvSpPr>
              <p:cNvPr id="56" name="文本框 55">
                <a:extLst>
                  <a:ext uri="{FF2B5EF4-FFF2-40B4-BE49-F238E27FC236}">
                    <a16:creationId xmlns:a16="http://schemas.microsoft.com/office/drawing/2014/main" id="{C99AA3B5-BA12-964A-9B94-A4B1D4A93323}"/>
                  </a:ext>
                </a:extLst>
              </p:cNvPr>
              <p:cNvSpPr txBox="1">
                <a:spLocks noRot="1" noChangeAspect="1" noMove="1" noResize="1" noEditPoints="1" noAdjustHandles="1" noChangeArrowheads="1" noChangeShapeType="1" noTextEdit="1"/>
              </p:cNvSpPr>
              <p:nvPr/>
            </p:nvSpPr>
            <p:spPr>
              <a:xfrm>
                <a:off x="6878798" y="3953245"/>
                <a:ext cx="531968"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E0797E48-0082-C64C-87EA-AF12D514C14C}"/>
                  </a:ext>
                </a:extLst>
              </p:cNvPr>
              <p:cNvSpPr txBox="1"/>
              <p:nvPr/>
            </p:nvSpPr>
            <p:spPr>
              <a:xfrm>
                <a:off x="6718554" y="4253240"/>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4</m:t>
                          </m:r>
                        </m:sub>
                      </m:sSub>
                    </m:oMath>
                  </m:oMathPara>
                </a14:m>
                <a:endParaRPr kumimoji="1" lang="zh-CN" altLang="en-US" sz="1800" b="0" dirty="0">
                  <a:solidFill>
                    <a:schemeClr val="tx1"/>
                  </a:solidFill>
                </a:endParaRPr>
              </a:p>
            </p:txBody>
          </p:sp>
        </mc:Choice>
        <mc:Fallback xmlns="">
          <p:sp>
            <p:nvSpPr>
              <p:cNvPr id="57" name="文本框 56">
                <a:extLst>
                  <a:ext uri="{FF2B5EF4-FFF2-40B4-BE49-F238E27FC236}">
                    <a16:creationId xmlns:a16="http://schemas.microsoft.com/office/drawing/2014/main" id="{E0797E48-0082-C64C-87EA-AF12D514C14C}"/>
                  </a:ext>
                </a:extLst>
              </p:cNvPr>
              <p:cNvSpPr txBox="1">
                <a:spLocks noRot="1" noChangeAspect="1" noMove="1" noResize="1" noEditPoints="1" noAdjustHandles="1" noChangeArrowheads="1" noChangeShapeType="1" noTextEdit="1"/>
              </p:cNvSpPr>
              <p:nvPr/>
            </p:nvSpPr>
            <p:spPr>
              <a:xfrm>
                <a:off x="6718554" y="4253240"/>
                <a:ext cx="531968"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BBB8FBB3-49C0-E744-B34D-1EEBD1DD1DA7}"/>
                  </a:ext>
                </a:extLst>
              </p:cNvPr>
              <p:cNvSpPr txBox="1"/>
              <p:nvPr/>
            </p:nvSpPr>
            <p:spPr>
              <a:xfrm>
                <a:off x="6780596" y="4752937"/>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5</m:t>
                          </m:r>
                        </m:sub>
                      </m:sSub>
                    </m:oMath>
                  </m:oMathPara>
                </a14:m>
                <a:endParaRPr kumimoji="1" lang="zh-CN" altLang="en-US" sz="1800" b="0" dirty="0">
                  <a:solidFill>
                    <a:schemeClr val="tx1"/>
                  </a:solidFill>
                </a:endParaRPr>
              </a:p>
            </p:txBody>
          </p:sp>
        </mc:Choice>
        <mc:Fallback xmlns="">
          <p:sp>
            <p:nvSpPr>
              <p:cNvPr id="58" name="文本框 57">
                <a:extLst>
                  <a:ext uri="{FF2B5EF4-FFF2-40B4-BE49-F238E27FC236}">
                    <a16:creationId xmlns:a16="http://schemas.microsoft.com/office/drawing/2014/main" id="{BBB8FBB3-49C0-E744-B34D-1EEBD1DD1DA7}"/>
                  </a:ext>
                </a:extLst>
              </p:cNvPr>
              <p:cNvSpPr txBox="1">
                <a:spLocks noRot="1" noChangeAspect="1" noMove="1" noResize="1" noEditPoints="1" noAdjustHandles="1" noChangeArrowheads="1" noChangeShapeType="1" noTextEdit="1"/>
              </p:cNvSpPr>
              <p:nvPr/>
            </p:nvSpPr>
            <p:spPr>
              <a:xfrm>
                <a:off x="6780596" y="4752937"/>
                <a:ext cx="531968" cy="36933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2FAB8498-9A1B-7A4F-9BC2-AA3EDA76EBE6}"/>
                  </a:ext>
                </a:extLst>
              </p:cNvPr>
              <p:cNvSpPr txBox="1"/>
              <p:nvPr/>
            </p:nvSpPr>
            <p:spPr>
              <a:xfrm>
                <a:off x="6367968" y="4893562"/>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6</m:t>
                          </m:r>
                        </m:sub>
                      </m:sSub>
                    </m:oMath>
                  </m:oMathPara>
                </a14:m>
                <a:endParaRPr kumimoji="1" lang="zh-CN" altLang="en-US" sz="1800" b="0" dirty="0">
                  <a:solidFill>
                    <a:schemeClr val="tx1"/>
                  </a:solidFill>
                </a:endParaRPr>
              </a:p>
            </p:txBody>
          </p:sp>
        </mc:Choice>
        <mc:Fallback xmlns="">
          <p:sp>
            <p:nvSpPr>
              <p:cNvPr id="59" name="文本框 58">
                <a:extLst>
                  <a:ext uri="{FF2B5EF4-FFF2-40B4-BE49-F238E27FC236}">
                    <a16:creationId xmlns:a16="http://schemas.microsoft.com/office/drawing/2014/main" id="{2FAB8498-9A1B-7A4F-9BC2-AA3EDA76EBE6}"/>
                  </a:ext>
                </a:extLst>
              </p:cNvPr>
              <p:cNvSpPr txBox="1">
                <a:spLocks noRot="1" noChangeAspect="1" noMove="1" noResize="1" noEditPoints="1" noAdjustHandles="1" noChangeArrowheads="1" noChangeShapeType="1" noTextEdit="1"/>
              </p:cNvSpPr>
              <p:nvPr/>
            </p:nvSpPr>
            <p:spPr>
              <a:xfrm>
                <a:off x="6367968" y="4893562"/>
                <a:ext cx="531968" cy="36933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1E34F08C-8ED1-B74E-8DFE-027B1E99D245}"/>
                  </a:ext>
                </a:extLst>
              </p:cNvPr>
              <p:cNvSpPr txBox="1"/>
              <p:nvPr/>
            </p:nvSpPr>
            <p:spPr>
              <a:xfrm>
                <a:off x="5610364" y="4775257"/>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7</m:t>
                          </m:r>
                        </m:sub>
                      </m:sSub>
                    </m:oMath>
                  </m:oMathPara>
                </a14:m>
                <a:endParaRPr kumimoji="1" lang="zh-CN" altLang="en-US" sz="1800" b="0" dirty="0">
                  <a:solidFill>
                    <a:schemeClr val="tx1"/>
                  </a:solidFill>
                </a:endParaRPr>
              </a:p>
            </p:txBody>
          </p:sp>
        </mc:Choice>
        <mc:Fallback xmlns="">
          <p:sp>
            <p:nvSpPr>
              <p:cNvPr id="60" name="文本框 59">
                <a:extLst>
                  <a:ext uri="{FF2B5EF4-FFF2-40B4-BE49-F238E27FC236}">
                    <a16:creationId xmlns:a16="http://schemas.microsoft.com/office/drawing/2014/main" id="{1E34F08C-8ED1-B74E-8DFE-027B1E99D245}"/>
                  </a:ext>
                </a:extLst>
              </p:cNvPr>
              <p:cNvSpPr txBox="1">
                <a:spLocks noRot="1" noChangeAspect="1" noMove="1" noResize="1" noEditPoints="1" noAdjustHandles="1" noChangeArrowheads="1" noChangeShapeType="1" noTextEdit="1"/>
              </p:cNvSpPr>
              <p:nvPr/>
            </p:nvSpPr>
            <p:spPr>
              <a:xfrm>
                <a:off x="5610364" y="4775257"/>
                <a:ext cx="531968"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ED11BAEE-F633-DE49-A89E-D4AD9997BD07}"/>
                  </a:ext>
                </a:extLst>
              </p:cNvPr>
              <p:cNvSpPr txBox="1"/>
              <p:nvPr/>
            </p:nvSpPr>
            <p:spPr>
              <a:xfrm>
                <a:off x="5690579" y="4268033"/>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8</m:t>
                          </m:r>
                        </m:sub>
                      </m:sSub>
                    </m:oMath>
                  </m:oMathPara>
                </a14:m>
                <a:endParaRPr kumimoji="1" lang="zh-CN" altLang="en-US" sz="1800" b="0" dirty="0">
                  <a:solidFill>
                    <a:schemeClr val="tx1"/>
                  </a:solidFill>
                </a:endParaRPr>
              </a:p>
            </p:txBody>
          </p:sp>
        </mc:Choice>
        <mc:Fallback xmlns="">
          <p:sp>
            <p:nvSpPr>
              <p:cNvPr id="61" name="文本框 60">
                <a:extLst>
                  <a:ext uri="{FF2B5EF4-FFF2-40B4-BE49-F238E27FC236}">
                    <a16:creationId xmlns:a16="http://schemas.microsoft.com/office/drawing/2014/main" id="{ED11BAEE-F633-DE49-A89E-D4AD9997BD07}"/>
                  </a:ext>
                </a:extLst>
              </p:cNvPr>
              <p:cNvSpPr txBox="1">
                <a:spLocks noRot="1" noChangeAspect="1" noMove="1" noResize="1" noEditPoints="1" noAdjustHandles="1" noChangeArrowheads="1" noChangeShapeType="1" noTextEdit="1"/>
              </p:cNvSpPr>
              <p:nvPr/>
            </p:nvSpPr>
            <p:spPr>
              <a:xfrm>
                <a:off x="5690579" y="4268033"/>
                <a:ext cx="531968"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7730B4A8-8062-BF46-8C7D-B888B57679E9}"/>
                  </a:ext>
                </a:extLst>
              </p:cNvPr>
              <p:cNvSpPr txBox="1"/>
              <p:nvPr/>
            </p:nvSpPr>
            <p:spPr>
              <a:xfrm>
                <a:off x="5963108" y="3855327"/>
                <a:ext cx="531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b="0" i="1" smtClean="0">
                              <a:solidFill>
                                <a:schemeClr val="tx1"/>
                              </a:solidFill>
                              <a:latin typeface="Cambria Math" panose="02040503050406030204" pitchFamily="18" charset="0"/>
                            </a:rPr>
                          </m:ctrlPr>
                        </m:sSubPr>
                        <m:e>
                          <m:r>
                            <a:rPr kumimoji="1" lang="en-US" altLang="zh-CN" sz="1800" b="0" i="1" smtClean="0">
                              <a:solidFill>
                                <a:schemeClr val="tx1"/>
                              </a:solidFill>
                              <a:latin typeface="Cambria Math" panose="02040503050406030204" pitchFamily="18" charset="0"/>
                            </a:rPr>
                            <m:t>𝑤</m:t>
                          </m:r>
                        </m:e>
                        <m:sub>
                          <m:r>
                            <a:rPr kumimoji="1" lang="en-US" altLang="zh-CN" sz="1800" b="0" i="1" smtClean="0">
                              <a:solidFill>
                                <a:schemeClr val="tx1"/>
                              </a:solidFill>
                              <a:latin typeface="Cambria Math" panose="02040503050406030204" pitchFamily="18" charset="0"/>
                            </a:rPr>
                            <m:t>0</m:t>
                          </m:r>
                        </m:sub>
                      </m:sSub>
                    </m:oMath>
                  </m:oMathPara>
                </a14:m>
                <a:endParaRPr kumimoji="1" lang="zh-CN" altLang="en-US" sz="1800" b="0" dirty="0">
                  <a:solidFill>
                    <a:schemeClr val="tx1"/>
                  </a:solidFill>
                </a:endParaRPr>
              </a:p>
            </p:txBody>
          </p:sp>
        </mc:Choice>
        <mc:Fallback xmlns="">
          <p:sp>
            <p:nvSpPr>
              <p:cNvPr id="62" name="文本框 61">
                <a:extLst>
                  <a:ext uri="{FF2B5EF4-FFF2-40B4-BE49-F238E27FC236}">
                    <a16:creationId xmlns:a16="http://schemas.microsoft.com/office/drawing/2014/main" id="{7730B4A8-8062-BF46-8C7D-B888B57679E9}"/>
                  </a:ext>
                </a:extLst>
              </p:cNvPr>
              <p:cNvSpPr txBox="1">
                <a:spLocks noRot="1" noChangeAspect="1" noMove="1" noResize="1" noEditPoints="1" noAdjustHandles="1" noChangeArrowheads="1" noChangeShapeType="1" noTextEdit="1"/>
              </p:cNvSpPr>
              <p:nvPr/>
            </p:nvSpPr>
            <p:spPr>
              <a:xfrm>
                <a:off x="5963108" y="3855327"/>
                <a:ext cx="531968" cy="369332"/>
              </a:xfrm>
              <a:prstGeom prst="rect">
                <a:avLst/>
              </a:prstGeom>
              <a:blipFill>
                <a:blip r:embed="rId2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369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267645" y="4682203"/>
            <a:ext cx="518196" cy="513541"/>
          </a:xfrm>
          <a:prstGeom prst="ellipse">
            <a:avLst/>
          </a:prstGeom>
          <a:solidFill>
            <a:srgbClr val="FF0000">
              <a:alpha val="7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GNN</a:t>
            </a:r>
            <a:r>
              <a:rPr lang="zh-CN" altLang="en-US" dirty="0">
                <a:ea typeface="宋体" pitchFamily="2" charset="-122"/>
              </a:rPr>
              <a:t>与随机游走</a:t>
            </a:r>
            <a:endParaRPr lang="en-US" altLang="zh-CN" dirty="0">
              <a:ea typeface="宋体" pitchFamily="2" charset="-122"/>
            </a:endParaRPr>
          </a:p>
        </p:txBody>
      </p:sp>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1691680"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2699739"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117590"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117590"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022307"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466061"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190665"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469017"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3864038"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3937113"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360993"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515202"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2772814"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350903"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101411"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3864038"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389235"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515202"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14" name="文本框 113">
            <a:extLst>
              <a:ext uri="{FF2B5EF4-FFF2-40B4-BE49-F238E27FC236}">
                <a16:creationId xmlns:a16="http://schemas.microsoft.com/office/drawing/2014/main" id="{9597FE7E-1667-8346-B701-AB444C20AE76}"/>
              </a:ext>
            </a:extLst>
          </p:cNvPr>
          <p:cNvSpPr txBox="1"/>
          <p:nvPr/>
        </p:nvSpPr>
        <p:spPr>
          <a:xfrm>
            <a:off x="7287531" y="2293170"/>
            <a:ext cx="1820973" cy="646331"/>
          </a:xfrm>
          <a:prstGeom prst="rect">
            <a:avLst/>
          </a:prstGeom>
          <a:noFill/>
        </p:spPr>
        <p:txBody>
          <a:bodyPr wrap="square" rtlCol="0">
            <a:spAutoFit/>
          </a:bodyPr>
          <a:lstStyle/>
          <a:p>
            <a:pPr algn="ctr"/>
            <a:r>
              <a:rPr lang="en-US" sz="1800">
                <a:solidFill>
                  <a:srgbClr val="C00000"/>
                </a:solidFill>
                <a:latin typeface="Corbel" panose="020B0503020204020204" pitchFamily="34" charset="0"/>
              </a:rPr>
              <a:t>初始特征矩阵X的</a:t>
            </a:r>
            <a:r>
              <a:rPr lang="en-US" altLang="zh-CN" sz="1800">
                <a:solidFill>
                  <a:srgbClr val="C00000"/>
                </a:solidFill>
                <a:latin typeface="Corbel" panose="020B0503020204020204" pitchFamily="34" charset="0"/>
              </a:rPr>
              <a:t>1</a:t>
            </a:r>
            <a:r>
              <a:rPr lang="zh-CN" altLang="en-US" sz="1800">
                <a:solidFill>
                  <a:srgbClr val="C00000"/>
                </a:solidFill>
                <a:latin typeface="Corbel" panose="020B0503020204020204" pitchFamily="34" charset="0"/>
              </a:rPr>
              <a:t>列</a:t>
            </a:r>
            <a:endParaRPr lang="en-US" sz="1800">
              <a:solidFill>
                <a:srgbClr val="C00000"/>
              </a:solidFill>
              <a:latin typeface="Corbel" panose="020B0503020204020204" pitchFamily="34" charset="0"/>
            </a:endParaRPr>
          </a:p>
        </p:txBody>
      </p: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extLst>
              <p:ext uri="{D42A27DB-BD31-4B8C-83A1-F6EECF244321}">
                <p14:modId xmlns:p14="http://schemas.microsoft.com/office/powerpoint/2010/main" val="455935182"/>
              </p:ext>
            </p:extLst>
          </p:nvPr>
        </p:nvGraphicFramePr>
        <p:xfrm>
          <a:off x="795287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688238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2772814" y="2168864"/>
            <a:ext cx="282941"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A51CB68A-FD9B-FC4E-B330-8800306A7E31}"/>
                  </a:ext>
                </a:extLst>
              </p:cNvPr>
              <p:cNvSpPr/>
              <p:nvPr/>
            </p:nvSpPr>
            <p:spPr>
              <a:xfrm>
                <a:off x="984798" y="1142222"/>
                <a:ext cx="3364511" cy="50917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𝑯</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ea typeface="Cambria Math" panose="02040503050406030204" pitchFamily="18" charset="0"/>
                            </a:rPr>
                            <m:t>ℓ</m:t>
                          </m:r>
                          <m:r>
                            <a:rPr lang="en-US" altLang="zh-CN" sz="2400" i="1">
                              <a:solidFill>
                                <a:srgbClr val="000000"/>
                              </a:solidFill>
                              <a:latin typeface="Cambria Math" panose="02040503050406030204" pitchFamily="18" charset="0"/>
                            </a:rPr>
                            <m:t>+1)</m:t>
                          </m:r>
                        </m:sup>
                      </m:sSup>
                      <m:r>
                        <a:rPr lang="en-US" altLang="zh-CN"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𝜎</m:t>
                      </m:r>
                      <m:d>
                        <m:dPr>
                          <m:ctrlPr>
                            <a:rPr lang="en-US" altLang="zh-CN" sz="2400" i="1">
                              <a:solidFill>
                                <a:srgbClr val="000000"/>
                              </a:solidFill>
                              <a:latin typeface="Cambria Math" panose="02040503050406030204" pitchFamily="18" charset="0"/>
                            </a:rPr>
                          </m:ctrlPr>
                        </m:dPr>
                        <m:e>
                          <m:acc>
                            <m:accPr>
                              <m:chr m:val="̃"/>
                              <m:ctrlPr>
                                <a:rPr lang="en-US" altLang="zh-CN" sz="2400" i="1">
                                  <a:solidFill>
                                    <a:srgbClr val="000000"/>
                                  </a:solidFill>
                                  <a:latin typeface="Cambria Math" panose="02040503050406030204" pitchFamily="18" charset="0"/>
                                </a:rPr>
                              </m:ctrlPr>
                            </m:accPr>
                            <m:e>
                              <m:r>
                                <a:rPr lang="en-US" altLang="zh-CN" sz="2400" i="1">
                                  <a:solidFill>
                                    <a:srgbClr val="000000"/>
                                  </a:solidFill>
                                  <a:latin typeface="Cambria Math" panose="02040503050406030204" pitchFamily="18" charset="0"/>
                                </a:rPr>
                                <m:t>𝑷</m:t>
                              </m:r>
                            </m:e>
                          </m:acc>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𝑯</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ea typeface="Cambria Math" panose="02040503050406030204" pitchFamily="18" charset="0"/>
                                </a:rPr>
                                <m:t>ℓ</m:t>
                              </m:r>
                              <m:r>
                                <a:rPr lang="en-US" altLang="zh-CN" sz="2400" i="1">
                                  <a:solidFill>
                                    <a:srgbClr val="000000"/>
                                  </a:solidFill>
                                  <a:latin typeface="Cambria Math" panose="02040503050406030204" pitchFamily="18" charset="0"/>
                                </a:rPr>
                                <m:t>)</m:t>
                              </m:r>
                            </m:sup>
                          </m:sSup>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𝑾</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ea typeface="Cambria Math" panose="02040503050406030204" pitchFamily="18" charset="0"/>
                                </a:rPr>
                                <m:t>ℓ</m:t>
                              </m:r>
                              <m:r>
                                <a:rPr lang="en-US" altLang="zh-CN" sz="2400" i="1">
                                  <a:solidFill>
                                    <a:srgbClr val="000000"/>
                                  </a:solidFill>
                                  <a:latin typeface="Cambria Math" panose="02040503050406030204" pitchFamily="18" charset="0"/>
                                </a:rPr>
                                <m:t>)</m:t>
                              </m:r>
                            </m:sup>
                          </m:sSup>
                        </m:e>
                      </m:d>
                    </m:oMath>
                  </m:oMathPara>
                </a14:m>
                <a:endParaRPr lang="en-US" sz="2400"/>
              </a:p>
            </p:txBody>
          </p:sp>
        </mc:Choice>
        <mc:Fallback>
          <p:sp>
            <p:nvSpPr>
              <p:cNvPr id="3" name="矩形 2">
                <a:extLst>
                  <a:ext uri="{FF2B5EF4-FFF2-40B4-BE49-F238E27FC236}">
                    <a16:creationId xmlns:a16="http://schemas.microsoft.com/office/drawing/2014/main" id="{A51CB68A-FD9B-FC4E-B330-8800306A7E31}"/>
                  </a:ext>
                </a:extLst>
              </p:cNvPr>
              <p:cNvSpPr>
                <a:spLocks noRot="1" noChangeAspect="1" noMove="1" noResize="1" noEditPoints="1" noAdjustHandles="1" noChangeArrowheads="1" noChangeShapeType="1" noTextEdit="1"/>
              </p:cNvSpPr>
              <p:nvPr/>
            </p:nvSpPr>
            <p:spPr>
              <a:xfrm>
                <a:off x="984798" y="1142222"/>
                <a:ext cx="3364511" cy="5091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文本框 67">
                <a:extLst>
                  <a:ext uri="{FF2B5EF4-FFF2-40B4-BE49-F238E27FC236}">
                    <a16:creationId xmlns:a16="http://schemas.microsoft.com/office/drawing/2014/main" id="{1BAAE8B3-537A-1E4B-89F9-5F48AA9C918B}"/>
                  </a:ext>
                </a:extLst>
              </p:cNvPr>
              <p:cNvSpPr txBox="1"/>
              <p:nvPr/>
            </p:nvSpPr>
            <p:spPr>
              <a:xfrm>
                <a:off x="1118212" y="2192711"/>
                <a:ext cx="2276328" cy="384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a:latin typeface="Cambria Math" panose="02040503050406030204" pitchFamily="18" charset="0"/>
                              <a:ea typeface="Cambria Math" panose="02040503050406030204" pitchFamily="18" charset="0"/>
                            </a:rPr>
                            <m:t>⇒</m:t>
                          </m:r>
                          <m:r>
                            <a:rPr kumimoji="1" lang="en-US" altLang="zh-CN" sz="2400" b="1" i="1" smtClean="0">
                              <a:latin typeface="Cambria Math" panose="02040503050406030204" pitchFamily="18" charset="0"/>
                            </a:rPr>
                            <m:t>𝑯</m:t>
                          </m:r>
                        </m:e>
                        <m:sup>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𝐾</m:t>
                          </m:r>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m:t>
                      </m:r>
                      <m:sSup>
                        <m:sSupPr>
                          <m:ctrlPr>
                            <a:rPr kumimoji="1" lang="en-US" altLang="zh-CN" sz="2400" b="0" i="1" smtClean="0">
                              <a:latin typeface="Cambria Math" panose="02040503050406030204" pitchFamily="18" charset="0"/>
                            </a:rPr>
                          </m:ctrlPr>
                        </m:sSupPr>
                        <m:e>
                          <m:acc>
                            <m:accPr>
                              <m:chr m:val="̃"/>
                              <m:ctrlPr>
                                <a:rPr kumimoji="1" lang="en-US" altLang="zh-CN" sz="2400" i="1">
                                  <a:latin typeface="Cambria Math" panose="02040503050406030204" pitchFamily="18" charset="0"/>
                                </a:rPr>
                              </m:ctrlPr>
                            </m:accPr>
                            <m:e>
                              <m:r>
                                <a:rPr kumimoji="1" lang="en-US" altLang="zh-CN" sz="2400" b="1" i="1">
                                  <a:latin typeface="Cambria Math" panose="02040503050406030204" pitchFamily="18" charset="0"/>
                                </a:rPr>
                                <m:t>𝑷</m:t>
                              </m:r>
                            </m:e>
                          </m:acc>
                        </m:e>
                        <m:sup>
                          <m:r>
                            <a:rPr kumimoji="1" lang="en-US" altLang="zh-CN" sz="2400" b="0" i="1" smtClean="0">
                              <a:latin typeface="Cambria Math" panose="02040503050406030204" pitchFamily="18" charset="0"/>
                            </a:rPr>
                            <m:t>𝐾</m:t>
                          </m:r>
                        </m:sup>
                      </m:sSup>
                      <m:r>
                        <a:rPr kumimoji="1" lang="en-US" altLang="zh-CN" sz="2400" b="1" i="1" smtClean="0">
                          <a:latin typeface="Cambria Math" panose="02040503050406030204" pitchFamily="18" charset="0"/>
                        </a:rPr>
                        <m:t>𝑿𝑾</m:t>
                      </m:r>
                    </m:oMath>
                  </m:oMathPara>
                </a14:m>
                <a:endParaRPr kumimoji="1" lang="zh-CN" altLang="en-US" sz="2800" i="1" dirty="0">
                  <a:latin typeface="Microsoft YaHei" panose="020B0503020204020204" pitchFamily="34" charset="-122"/>
                  <a:ea typeface="Microsoft YaHei" panose="020B0503020204020204" pitchFamily="34" charset="-122"/>
                </a:endParaRPr>
              </a:p>
            </p:txBody>
          </p:sp>
        </mc:Choice>
        <mc:Fallback>
          <p:sp>
            <p:nvSpPr>
              <p:cNvPr id="68" name="文本框 67">
                <a:extLst>
                  <a:ext uri="{FF2B5EF4-FFF2-40B4-BE49-F238E27FC236}">
                    <a16:creationId xmlns:a16="http://schemas.microsoft.com/office/drawing/2014/main" id="{1BAAE8B3-537A-1E4B-89F9-5F48AA9C918B}"/>
                  </a:ext>
                </a:extLst>
              </p:cNvPr>
              <p:cNvSpPr txBox="1">
                <a:spLocks noRot="1" noChangeAspect="1" noMove="1" noResize="1" noEditPoints="1" noAdjustHandles="1" noChangeArrowheads="1" noChangeShapeType="1" noTextEdit="1"/>
              </p:cNvSpPr>
              <p:nvPr/>
            </p:nvSpPr>
            <p:spPr>
              <a:xfrm>
                <a:off x="1118212" y="2192711"/>
                <a:ext cx="2276328" cy="384657"/>
              </a:xfrm>
              <a:prstGeom prst="rect">
                <a:avLst/>
              </a:prstGeom>
              <a:blipFill>
                <a:blip r:embed="rId4"/>
                <a:stretch>
                  <a:fillRect l="-1105" t="-12500" r="-2210" b="-3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文本框 69">
                <a:extLst>
                  <a:ext uri="{FF2B5EF4-FFF2-40B4-BE49-F238E27FC236}">
                    <a16:creationId xmlns:a16="http://schemas.microsoft.com/office/drawing/2014/main" id="{F4F12E8C-211D-B348-893C-EF171D13A45A}"/>
                  </a:ext>
                </a:extLst>
              </p:cNvPr>
              <p:cNvSpPr txBox="1"/>
              <p:nvPr/>
            </p:nvSpPr>
            <p:spPr>
              <a:xfrm>
                <a:off x="1070398" y="1664456"/>
                <a:ext cx="5667834"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1" i="1" smtClean="0">
                              <a:latin typeface="Cambria Math" panose="02040503050406030204" pitchFamily="18" charset="0"/>
                            </a:rPr>
                            <m:t>𝑯</m:t>
                          </m:r>
                        </m:e>
                        <m:sup>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ℓ</m:t>
                          </m:r>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acc>
                        <m:accPr>
                          <m:chr m:val="̃"/>
                          <m:ctrlPr>
                            <a:rPr kumimoji="1" lang="en-US" altLang="zh-CN" sz="2400" i="1">
                              <a:latin typeface="Cambria Math" panose="02040503050406030204" pitchFamily="18" charset="0"/>
                            </a:rPr>
                          </m:ctrlPr>
                        </m:accPr>
                        <m:e>
                          <m:r>
                            <a:rPr kumimoji="1" lang="en-US" altLang="zh-CN" sz="2400" b="1" i="1">
                              <a:latin typeface="Cambria Math" panose="02040503050406030204" pitchFamily="18" charset="0"/>
                            </a:rPr>
                            <m:t>𝑷</m:t>
                          </m:r>
                        </m:e>
                      </m:acc>
                      <m:r>
                        <a:rPr kumimoji="1" lang="en-US" altLang="zh-CN" sz="2400" b="0" i="1" smtClean="0">
                          <a:latin typeface="Cambria Math" panose="02040503050406030204" pitchFamily="18" charset="0"/>
                        </a:rPr>
                        <m:t>…</m:t>
                      </m:r>
                      <m:r>
                        <a:rPr kumimoji="1" lang="el-GR" altLang="zh-CN" sz="2400" b="0" i="1" smtClean="0">
                          <a:latin typeface="Cambria Math" panose="02040503050406030204" pitchFamily="18" charset="0"/>
                          <a:ea typeface="Cambria Math" panose="02040503050406030204" pitchFamily="18" charset="0"/>
                        </a:rPr>
                        <m:t>𝜎</m:t>
                      </m:r>
                      <m:d>
                        <m:dPr>
                          <m:ctrlPr>
                            <a:rPr kumimoji="1" lang="el-GR" altLang="zh-CN" sz="2400" b="0" i="1" smtClean="0">
                              <a:latin typeface="Cambria Math" panose="02040503050406030204" pitchFamily="18" charset="0"/>
                              <a:ea typeface="Cambria Math" panose="02040503050406030204" pitchFamily="18" charset="0"/>
                            </a:rPr>
                          </m:ctrlPr>
                        </m:dPr>
                        <m:e>
                          <m:acc>
                            <m:accPr>
                              <m:chr m:val="̃"/>
                              <m:ctrlPr>
                                <a:rPr kumimoji="1" lang="el-GR" altLang="zh-CN" sz="2400" i="1" smtClean="0">
                                  <a:latin typeface="Cambria Math" panose="02040503050406030204" pitchFamily="18" charset="0"/>
                                  <a:ea typeface="Cambria Math" panose="02040503050406030204" pitchFamily="18" charset="0"/>
                                </a:rPr>
                              </m:ctrlPr>
                            </m:accPr>
                            <m:e>
                              <m:r>
                                <a:rPr kumimoji="1" lang="en-US" altLang="zh-CN" sz="2400" b="1" i="1" smtClean="0">
                                  <a:latin typeface="Cambria Math" panose="02040503050406030204" pitchFamily="18" charset="0"/>
                                  <a:ea typeface="Cambria Math" panose="02040503050406030204" pitchFamily="18" charset="0"/>
                                </a:rPr>
                                <m:t>𝑷</m:t>
                              </m:r>
                            </m:e>
                          </m:acc>
                          <m:r>
                            <a:rPr kumimoji="1" lang="en-US" altLang="zh-CN" sz="2400" b="0" i="1" smtClean="0">
                              <a:latin typeface="Cambria Math" panose="02040503050406030204" pitchFamily="18" charset="0"/>
                              <a:ea typeface="Cambria Math" panose="02040503050406030204" pitchFamily="18" charset="0"/>
                            </a:rPr>
                            <m:t>𝜎</m:t>
                          </m:r>
                          <m:d>
                            <m:dPr>
                              <m:ctrlPr>
                                <a:rPr kumimoji="1" lang="en-US" altLang="zh-CN" sz="2400" b="0" i="1" smtClean="0">
                                  <a:latin typeface="Cambria Math" panose="02040503050406030204" pitchFamily="18" charset="0"/>
                                  <a:ea typeface="Cambria Math" panose="02040503050406030204" pitchFamily="18" charset="0"/>
                                </a:rPr>
                              </m:ctrlPr>
                            </m:dPr>
                            <m:e>
                              <m:acc>
                                <m:accPr>
                                  <m:chr m:val="̃"/>
                                  <m:ctrlPr>
                                    <a:rPr kumimoji="1" lang="el-GR" altLang="zh-CN" sz="2400" i="1">
                                      <a:latin typeface="Cambria Math" panose="02040503050406030204" pitchFamily="18" charset="0"/>
                                      <a:ea typeface="Cambria Math" panose="02040503050406030204" pitchFamily="18" charset="0"/>
                                    </a:rPr>
                                  </m:ctrlPr>
                                </m:accPr>
                                <m:e>
                                  <m:r>
                                    <a:rPr kumimoji="1" lang="en-US" altLang="zh-CN" sz="2400" b="1" i="1">
                                      <a:latin typeface="Cambria Math" panose="02040503050406030204" pitchFamily="18" charset="0"/>
                                      <a:ea typeface="Cambria Math" panose="02040503050406030204" pitchFamily="18" charset="0"/>
                                    </a:rPr>
                                    <m:t>𝑷</m:t>
                                  </m:r>
                                </m:e>
                              </m:acc>
                              <m:r>
                                <a:rPr kumimoji="1" lang="en-US" altLang="zh-CN" sz="2400" b="1" i="1" smtClean="0">
                                  <a:latin typeface="Cambria Math" panose="02040503050406030204" pitchFamily="18" charset="0"/>
                                  <a:ea typeface="Cambria Math" panose="02040503050406030204" pitchFamily="18" charset="0"/>
                                </a:rPr>
                                <m:t>𝑿</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sz="2400" b="1" i="1" smtClean="0">
                                      <a:latin typeface="Cambria Math" panose="02040503050406030204" pitchFamily="18" charset="0"/>
                                      <a:ea typeface="Cambria Math" panose="02040503050406030204" pitchFamily="18" charset="0"/>
                                    </a:rPr>
                                    <m:t>𝑾</m:t>
                                  </m:r>
                                </m:e>
                                <m:sup>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0</m:t>
                                      </m:r>
                                    </m:e>
                                  </m:d>
                                </m:sup>
                              </m:sSup>
                            </m:e>
                          </m:d>
                          <m:sSup>
                            <m:sSupPr>
                              <m:ctrlPr>
                                <a:rPr kumimoji="1" lang="en-US" altLang="zh-CN" sz="2400" b="0" i="1">
                                  <a:latin typeface="Cambria Math" panose="02040503050406030204" pitchFamily="18" charset="0"/>
                                  <a:ea typeface="Cambria Math" panose="02040503050406030204" pitchFamily="18" charset="0"/>
                                </a:rPr>
                              </m:ctrlPr>
                            </m:sSupPr>
                            <m:e>
                              <m:r>
                                <a:rPr kumimoji="1" lang="en-US" altLang="zh-CN" sz="2400" b="1" i="1">
                                  <a:latin typeface="Cambria Math" panose="02040503050406030204" pitchFamily="18" charset="0"/>
                                  <a:ea typeface="Cambria Math" panose="02040503050406030204" pitchFamily="18" charset="0"/>
                                </a:rPr>
                                <m:t>𝑾</m:t>
                              </m:r>
                            </m:e>
                            <m:sup>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1</m:t>
                                  </m:r>
                                </m:e>
                              </m:d>
                            </m:sup>
                          </m:sSup>
                        </m:e>
                      </m:d>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a:latin typeface="Cambria Math" panose="02040503050406030204" pitchFamily="18" charset="0"/>
                              <a:ea typeface="Cambria Math" panose="02040503050406030204" pitchFamily="18" charset="0"/>
                            </a:rPr>
                          </m:ctrlPr>
                        </m:sSupPr>
                        <m:e>
                          <m:r>
                            <a:rPr kumimoji="1" lang="en-US" altLang="zh-CN" sz="2400" b="1" i="1">
                              <a:latin typeface="Cambria Math" panose="02040503050406030204" pitchFamily="18" charset="0"/>
                              <a:ea typeface="Cambria Math" panose="02040503050406030204" pitchFamily="18" charset="0"/>
                            </a:rPr>
                            <m:t>𝑾</m:t>
                          </m:r>
                        </m:e>
                        <m:sup>
                          <m:d>
                            <m:dPr>
                              <m:ctrlPr>
                                <a:rPr kumimoji="1" lang="en-US" altLang="zh-CN" sz="2400" b="0" i="1">
                                  <a:latin typeface="Cambria Math" panose="02040503050406030204" pitchFamily="18" charset="0"/>
                                  <a:ea typeface="Cambria Math" panose="02040503050406030204" pitchFamily="18" charset="0"/>
                                </a:rPr>
                              </m:ctrlPr>
                            </m:dPr>
                            <m:e>
                              <m:r>
                                <a:rPr kumimoji="1" lang="en-US" altLang="zh-CN" sz="2400" b="0" i="1">
                                  <a:latin typeface="Cambria Math" panose="02040503050406030204" pitchFamily="18" charset="0"/>
                                  <a:ea typeface="Cambria Math" panose="02040503050406030204" pitchFamily="18" charset="0"/>
                                </a:rPr>
                                <m:t>ℓ</m:t>
                              </m:r>
                            </m:e>
                          </m:d>
                        </m:sup>
                      </m:sSup>
                    </m:oMath>
                  </m:oMathPara>
                </a14:m>
                <a:endParaRPr kumimoji="1" lang="zh-CN" altLang="en-US" sz="2800" b="0" i="1" dirty="0">
                  <a:latin typeface="Microsoft YaHei" panose="020B0503020204020204" pitchFamily="34" charset="-122"/>
                  <a:ea typeface="Microsoft YaHei" panose="020B0503020204020204" pitchFamily="34" charset="-122"/>
                </a:endParaRPr>
              </a:p>
            </p:txBody>
          </p:sp>
        </mc:Choice>
        <mc:Fallback>
          <p:sp>
            <p:nvSpPr>
              <p:cNvPr id="70" name="文本框 69">
                <a:extLst>
                  <a:ext uri="{FF2B5EF4-FFF2-40B4-BE49-F238E27FC236}">
                    <a16:creationId xmlns:a16="http://schemas.microsoft.com/office/drawing/2014/main" id="{F4F12E8C-211D-B348-893C-EF171D13A45A}"/>
                  </a:ext>
                </a:extLst>
              </p:cNvPr>
              <p:cNvSpPr txBox="1">
                <a:spLocks noRot="1" noChangeAspect="1" noMove="1" noResize="1" noEditPoints="1" noAdjustHandles="1" noChangeArrowheads="1" noChangeShapeType="1" noTextEdit="1"/>
              </p:cNvSpPr>
              <p:nvPr/>
            </p:nvSpPr>
            <p:spPr>
              <a:xfrm>
                <a:off x="1070398" y="1664456"/>
                <a:ext cx="5667834" cy="423962"/>
              </a:xfrm>
              <a:prstGeom prst="rect">
                <a:avLst/>
              </a:prstGeom>
              <a:blipFill>
                <a:blip r:embed="rId5"/>
                <a:stretch>
                  <a:fillRect l="-671" t="-8824"/>
                </a:stretch>
              </a:blipFill>
            </p:spPr>
            <p:txBody>
              <a:bodyPr/>
              <a:lstStyle/>
              <a:p>
                <a:r>
                  <a:rPr lang="en-US">
                    <a:noFill/>
                  </a:rPr>
                  <a:t> </a:t>
                </a:r>
              </a:p>
            </p:txBody>
          </p:sp>
        </mc:Fallback>
      </mc:AlternateContent>
      <p:sp>
        <p:nvSpPr>
          <p:cNvPr id="79" name="乘 78">
            <a:extLst>
              <a:ext uri="{FF2B5EF4-FFF2-40B4-BE49-F238E27FC236}">
                <a16:creationId xmlns:a16="http://schemas.microsoft.com/office/drawing/2014/main" id="{09068EC4-572E-5F4F-AB0A-DFDF7059B4DB}"/>
              </a:ext>
            </a:extLst>
          </p:cNvPr>
          <p:cNvSpPr/>
          <p:nvPr/>
        </p:nvSpPr>
        <p:spPr bwMode="auto">
          <a:xfrm>
            <a:off x="2791691" y="1720083"/>
            <a:ext cx="387998" cy="400475"/>
          </a:xfrm>
          <a:prstGeom prst="mathMultiply">
            <a:avLst>
              <a:gd name="adj1" fmla="val 10841"/>
            </a:avLst>
          </a:prstGeom>
          <a:solidFill>
            <a:srgbClr val="FF0000"/>
          </a:solidFill>
          <a:ln w="9525" cap="flat" cmpd="sng" algn="ctr">
            <a:solidFill>
              <a:srgbClr val="FF00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charset="0"/>
            </a:endParaRPr>
          </a:p>
        </p:txBody>
      </p:sp>
      <p:sp>
        <p:nvSpPr>
          <p:cNvPr id="80" name="乘 79">
            <a:extLst>
              <a:ext uri="{FF2B5EF4-FFF2-40B4-BE49-F238E27FC236}">
                <a16:creationId xmlns:a16="http://schemas.microsoft.com/office/drawing/2014/main" id="{EF8B3E56-FFEC-7D41-A3B7-6BCB5BEFC74B}"/>
              </a:ext>
            </a:extLst>
          </p:cNvPr>
          <p:cNvSpPr/>
          <p:nvPr/>
        </p:nvSpPr>
        <p:spPr bwMode="auto">
          <a:xfrm>
            <a:off x="3347864" y="1711568"/>
            <a:ext cx="387998" cy="400475"/>
          </a:xfrm>
          <a:prstGeom prst="mathMultiply">
            <a:avLst>
              <a:gd name="adj1" fmla="val 10841"/>
            </a:avLst>
          </a:prstGeom>
          <a:solidFill>
            <a:srgbClr val="FF0000"/>
          </a:solidFill>
          <a:ln w="9525" cap="flat" cmpd="sng" algn="ctr">
            <a:solidFill>
              <a:srgbClr val="FF0000"/>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charset="0"/>
            </a:endParaRPr>
          </a:p>
        </p:txBody>
      </p:sp>
      <p:cxnSp>
        <p:nvCxnSpPr>
          <p:cNvPr id="81" name="直线箭头连接符 80">
            <a:extLst>
              <a:ext uri="{FF2B5EF4-FFF2-40B4-BE49-F238E27FC236}">
                <a16:creationId xmlns:a16="http://schemas.microsoft.com/office/drawing/2014/main" id="{4D473DE9-E782-3F4B-8C33-1252826FC78D}"/>
              </a:ext>
            </a:extLst>
          </p:cNvPr>
          <p:cNvCxnSpPr>
            <a:cxnSpLocks/>
            <a:stCxn id="82" idx="5"/>
            <a:endCxn id="38" idx="2"/>
          </p:cNvCxnSpPr>
          <p:nvPr/>
        </p:nvCxnSpPr>
        <p:spPr>
          <a:xfrm>
            <a:off x="2707726" y="5093394"/>
            <a:ext cx="730402" cy="62242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86AE2464-DA50-4344-AD28-30451A635674}"/>
              </a:ext>
            </a:extLst>
          </p:cNvPr>
          <p:cNvCxnSpPr>
            <a:cxnSpLocks/>
            <a:stCxn id="38" idx="7"/>
            <a:endCxn id="43" idx="3"/>
          </p:cNvCxnSpPr>
          <p:nvPr/>
        </p:nvCxnSpPr>
        <p:spPr>
          <a:xfrm flipV="1">
            <a:off x="3864038" y="4130388"/>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82" name="AutoShape 39">
            <a:extLst>
              <a:ext uri="{FF2B5EF4-FFF2-40B4-BE49-F238E27FC236}">
                <a16:creationId xmlns:a16="http://schemas.microsoft.com/office/drawing/2014/main" id="{3F5D0F42-7BC8-3B45-AA71-F6F9E996EFE8}"/>
              </a:ext>
            </a:extLst>
          </p:cNvPr>
          <p:cNvSpPr>
            <a:spLocks noChangeArrowheads="1"/>
          </p:cNvSpPr>
          <p:nvPr/>
        </p:nvSpPr>
        <p:spPr bwMode="auto">
          <a:xfrm>
            <a:off x="2252441" y="4703149"/>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Tree>
    <p:extLst>
      <p:ext uri="{BB962C8B-B14F-4D97-AF65-F5344CB8AC3E}">
        <p14:creationId xmlns:p14="http://schemas.microsoft.com/office/powerpoint/2010/main" val="103793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wheel(1)">
                                      <p:cBhvr>
                                        <p:cTn id="17" dur="1000"/>
                                        <p:tgtEl>
                                          <p:spTgt spid="137"/>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right)">
                                      <p:cBhvr>
                                        <p:cTn id="27" dur="500"/>
                                        <p:tgtEl>
                                          <p:spTgt spid="126"/>
                                        </p:tgtEl>
                                      </p:cBhvr>
                                    </p:animEffect>
                                  </p:childTnLst>
                                </p:cTn>
                              </p:par>
                            </p:childTnLst>
                          </p:cTn>
                        </p:par>
                        <p:par>
                          <p:cTn id="28" fill="hold">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checkerboard(across)">
                                      <p:cBhvr>
                                        <p:cTn id="31" dur="500"/>
                                        <p:tgtEl>
                                          <p:spTgt spid="1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childTnLst>
                          </p:cTn>
                        </p:par>
                        <p:par>
                          <p:cTn id="36" fill="hold">
                            <p:stCondLst>
                              <p:cond delay="0"/>
                            </p:stCondLst>
                            <p:childTnLst>
                              <p:par>
                                <p:cTn id="37" presetID="22" presetClass="entr" presetSubtype="1"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up)">
                                      <p:cBhvr>
                                        <p:cTn id="39" dur="600"/>
                                        <p:tgtEl>
                                          <p:spTgt spid="81"/>
                                        </p:tgtEl>
                                      </p:cBhvr>
                                    </p:animEffect>
                                  </p:childTnLst>
                                </p:cTn>
                              </p:par>
                            </p:childTnLst>
                          </p:cTn>
                        </p:par>
                        <p:par>
                          <p:cTn id="40" fill="hold">
                            <p:stCondLst>
                              <p:cond delay="600"/>
                            </p:stCondLst>
                            <p:childTnLst>
                              <p:par>
                                <p:cTn id="41" presetID="0" presetClass="path" presetSubtype="0" accel="50000" decel="50000" fill="hold" grpId="1" nodeType="afterEffect">
                                  <p:stCondLst>
                                    <p:cond delay="0"/>
                                  </p:stCondLst>
                                  <p:childTnLst>
                                    <p:animMotion origin="layout" path="M -8.33333E-7 -2.96296E-6 L 0.12517 0.11412 " pathEditMode="relative" rAng="0" ptsTypes="AA">
                                      <p:cBhvr>
                                        <p:cTn id="42" dur="1000" fill="hold"/>
                                        <p:tgtEl>
                                          <p:spTgt spid="82"/>
                                        </p:tgtEl>
                                        <p:attrNameLst>
                                          <p:attrName>ppt_x</p:attrName>
                                          <p:attrName>ppt_y</p:attrName>
                                        </p:attrNameLst>
                                      </p:cBhvr>
                                      <p:rCtr x="6250" y="5694"/>
                                    </p:animMotion>
                                  </p:childTnLst>
                                </p:cTn>
                              </p:par>
                            </p:childTnLst>
                          </p:cTn>
                        </p:par>
                        <p:par>
                          <p:cTn id="43" fill="hold">
                            <p:stCondLst>
                              <p:cond delay="1600"/>
                            </p:stCondLst>
                            <p:childTnLst>
                              <p:par>
                                <p:cTn id="44" presetID="22" presetClass="entr" presetSubtype="4"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down)">
                                      <p:cBhvr>
                                        <p:cTn id="46" dur="600"/>
                                        <p:tgtEl>
                                          <p:spTgt spid="86"/>
                                        </p:tgtEl>
                                      </p:cBhvr>
                                    </p:animEffect>
                                  </p:childTnLst>
                                </p:cTn>
                              </p:par>
                            </p:childTnLst>
                          </p:cTn>
                        </p:par>
                        <p:par>
                          <p:cTn id="47" fill="hold">
                            <p:stCondLst>
                              <p:cond delay="2200"/>
                            </p:stCondLst>
                            <p:childTnLst>
                              <p:par>
                                <p:cTn id="48" presetID="0" presetClass="path" presetSubtype="0" accel="50000" decel="50000" fill="hold" grpId="2" nodeType="afterEffect">
                                  <p:stCondLst>
                                    <p:cond delay="0"/>
                                  </p:stCondLst>
                                  <p:childTnLst>
                                    <p:animMotion origin="layout" path="M 0.12518 0.11412 L 0.29149 -0.14213 " pathEditMode="relative" rAng="0" ptsTypes="AA">
                                      <p:cBhvr>
                                        <p:cTn id="49" dur="1000" fill="hold"/>
                                        <p:tgtEl>
                                          <p:spTgt spid="82"/>
                                        </p:tgtEl>
                                        <p:attrNameLst>
                                          <p:attrName>ppt_x</p:attrName>
                                          <p:attrName>ppt_y</p:attrName>
                                        </p:attrNameLst>
                                      </p:cBhvr>
                                      <p:rCtr x="8177" y="-1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4" grpId="0"/>
      <p:bldP spid="126" grpId="0" animBg="1"/>
      <p:bldP spid="137" grpId="0" animBg="1"/>
      <p:bldP spid="68" grpId="0"/>
      <p:bldP spid="79" grpId="0" animBg="1"/>
      <p:bldP spid="80" grpId="0" animBg="1"/>
      <p:bldP spid="82" grpId="0" animBg="1"/>
      <p:bldP spid="82" grpId="1" animBg="1"/>
      <p:bldP spid="8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204BF-1EE6-45B5-925C-E2FBA4B5FCD4}"/>
              </a:ext>
            </a:extLst>
          </p:cNvPr>
          <p:cNvSpPr>
            <a:spLocks noGrp="1"/>
          </p:cNvSpPr>
          <p:nvPr>
            <p:ph type="title"/>
          </p:nvPr>
        </p:nvSpPr>
        <p:spPr/>
        <p:txBody>
          <a:bodyPr/>
          <a:lstStyle/>
          <a:p>
            <a:r>
              <a:rPr lang="zh-CN" altLang="en-US" sz="3200" dirty="0"/>
              <a:t>报告提纲</a:t>
            </a:r>
          </a:p>
        </p:txBody>
      </p:sp>
      <p:sp>
        <p:nvSpPr>
          <p:cNvPr id="3" name="内容占位符 2">
            <a:extLst>
              <a:ext uri="{FF2B5EF4-FFF2-40B4-BE49-F238E27FC236}">
                <a16:creationId xmlns:a16="http://schemas.microsoft.com/office/drawing/2014/main" id="{4DBD5386-0BC4-4FA6-BFC1-6084919A0639}"/>
              </a:ext>
            </a:extLst>
          </p:cNvPr>
          <p:cNvSpPr>
            <a:spLocks noGrp="1"/>
          </p:cNvSpPr>
          <p:nvPr>
            <p:ph idx="1"/>
          </p:nvPr>
        </p:nvSpPr>
        <p:spPr>
          <a:xfrm>
            <a:off x="611560" y="1268760"/>
            <a:ext cx="8229600" cy="5328592"/>
          </a:xfrm>
        </p:spPr>
        <p:txBody>
          <a:bodyPr/>
          <a:lstStyle/>
          <a:p>
            <a:pPr>
              <a:buClr>
                <a:schemeClr val="tx1"/>
              </a:buClr>
              <a:buSzPct val="80000"/>
              <a:buFont typeface="Wingdings" pitchFamily="2" charset="2"/>
              <a:buChar char="l"/>
            </a:pPr>
            <a:r>
              <a:rPr lang="zh-CN" altLang="en-US" dirty="0">
                <a:solidFill>
                  <a:srgbClr val="C00000"/>
                </a:solidFill>
              </a:rPr>
              <a:t>随机游走的定义与数学性质</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随机游走的应用场景</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随机游走的高效计算</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总结</a:t>
            </a:r>
          </a:p>
        </p:txBody>
      </p:sp>
    </p:spTree>
    <p:extLst>
      <p:ext uri="{BB962C8B-B14F-4D97-AF65-F5344CB8AC3E}">
        <p14:creationId xmlns:p14="http://schemas.microsoft.com/office/powerpoint/2010/main" val="226193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折线图&#10;&#10;描述已自动生成">
            <a:extLst>
              <a:ext uri="{FF2B5EF4-FFF2-40B4-BE49-F238E27FC236}">
                <a16:creationId xmlns:a16="http://schemas.microsoft.com/office/drawing/2014/main" id="{340233C2-5F90-D040-8D20-642D3BC71F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32"/>
          <a:stretch/>
        </p:blipFill>
        <p:spPr>
          <a:xfrm>
            <a:off x="611560" y="3722699"/>
            <a:ext cx="3600777" cy="2692800"/>
          </a:xfrm>
          <a:prstGeom prst="rect">
            <a:avLst/>
          </a:prstGeom>
        </p:spPr>
      </p:pic>
      <p:pic>
        <p:nvPicPr>
          <p:cNvPr id="5" name="图片 4" descr="图表, 折线图&#10;&#10;描述已自动生成">
            <a:extLst>
              <a:ext uri="{FF2B5EF4-FFF2-40B4-BE49-F238E27FC236}">
                <a16:creationId xmlns:a16="http://schemas.microsoft.com/office/drawing/2014/main" id="{2BEF1D5B-2485-B443-AEC8-ECF42E0024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32"/>
          <a:stretch/>
        </p:blipFill>
        <p:spPr>
          <a:xfrm>
            <a:off x="4761236" y="1084517"/>
            <a:ext cx="3600400" cy="2692518"/>
          </a:xfrm>
          <a:prstGeom prst="rect">
            <a:avLst/>
          </a:prstGeom>
        </p:spPr>
      </p:pic>
      <p:pic>
        <p:nvPicPr>
          <p:cNvPr id="7" name="图片 6" descr="图表, 折线图&#10;&#10;描述已自动生成">
            <a:extLst>
              <a:ext uri="{FF2B5EF4-FFF2-40B4-BE49-F238E27FC236}">
                <a16:creationId xmlns:a16="http://schemas.microsoft.com/office/drawing/2014/main" id="{08B14D1A-F972-AB42-A804-BBAA157F43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678"/>
          <a:stretch/>
        </p:blipFill>
        <p:spPr>
          <a:xfrm>
            <a:off x="4795455" y="3758890"/>
            <a:ext cx="3600400" cy="2620418"/>
          </a:xfrm>
          <a:prstGeom prst="rect">
            <a:avLst/>
          </a:prstGeom>
        </p:spPr>
      </p:pic>
      <p:sp>
        <p:nvSpPr>
          <p:cNvPr id="2" name="矩形 1">
            <a:extLst>
              <a:ext uri="{FF2B5EF4-FFF2-40B4-BE49-F238E27FC236}">
                <a16:creationId xmlns:a16="http://schemas.microsoft.com/office/drawing/2014/main" id="{9A377654-AB5D-3E40-AA77-8D956A31747A}"/>
              </a:ext>
            </a:extLst>
          </p:cNvPr>
          <p:cNvSpPr/>
          <p:nvPr/>
        </p:nvSpPr>
        <p:spPr>
          <a:xfrm>
            <a:off x="421583" y="1268760"/>
            <a:ext cx="4132181" cy="954107"/>
          </a:xfrm>
          <a:prstGeom prst="rect">
            <a:avLst/>
          </a:prstGeom>
        </p:spPr>
        <p:txBody>
          <a:bodyPr wrap="square">
            <a:spAutoFit/>
          </a:bodyPr>
          <a:lstStyle/>
          <a:p>
            <a:r>
              <a:rPr kumimoji="1" lang="en-US" altLang="zh-CN" sz="2800" dirty="0">
                <a:cs typeface="Calibri" panose="020F0502020204030204" pitchFamily="34" charset="0"/>
              </a:rPr>
              <a:t>GCN</a:t>
            </a:r>
            <a:r>
              <a:rPr kumimoji="1" lang="zh-CN" altLang="en-US" sz="2800" dirty="0">
                <a:cs typeface="Calibri" panose="020F0502020204030204" pitchFamily="34" charset="0"/>
              </a:rPr>
              <a:t>问题：</a:t>
            </a:r>
            <a:r>
              <a:rPr kumimoji="1" lang="zh-CN" altLang="en-US" sz="2800" dirty="0">
                <a:solidFill>
                  <a:srgbClr val="FF0000"/>
                </a:solidFill>
                <a:cs typeface="Calibri" panose="020F0502020204030204" pitchFamily="34" charset="0"/>
              </a:rPr>
              <a:t>无法做深</a:t>
            </a:r>
            <a:endParaRPr kumimoji="1" lang="en-US" altLang="zh-CN" sz="2800" dirty="0">
              <a:solidFill>
                <a:srgbClr val="FF0000"/>
              </a:solidFill>
              <a:cs typeface="Calibri" panose="020F0502020204030204" pitchFamily="34" charset="0"/>
            </a:endParaRPr>
          </a:p>
          <a:p>
            <a:r>
              <a:rPr kumimoji="1" lang="zh-CN" altLang="en-US" sz="2800" dirty="0">
                <a:solidFill>
                  <a:srgbClr val="FF0000"/>
                </a:solidFill>
                <a:cs typeface="Calibri" panose="020F0502020204030204" pitchFamily="34" charset="0"/>
              </a:rPr>
              <a:t>过平滑！</a:t>
            </a:r>
            <a:endParaRPr kumimoji="1" lang="en-US" altLang="zh-CN" sz="2800" dirty="0">
              <a:solidFill>
                <a:srgbClr val="FF0000"/>
              </a:solidFill>
              <a:cs typeface="Calibri" panose="020F0502020204030204" pitchFamily="34" charset="0"/>
            </a:endParaRPr>
          </a:p>
        </p:txBody>
      </p:sp>
      <p:sp>
        <p:nvSpPr>
          <p:cNvPr id="9" name="标题 1">
            <a:extLst>
              <a:ext uri="{FF2B5EF4-FFF2-40B4-BE49-F238E27FC236}">
                <a16:creationId xmlns:a16="http://schemas.microsoft.com/office/drawing/2014/main" id="{DC56236F-5B43-5544-A098-BED6EA13D9BA}"/>
              </a:ext>
            </a:extLst>
          </p:cNvPr>
          <p:cNvSpPr>
            <a:spLocks noGrp="1"/>
          </p:cNvSpPr>
          <p:nvPr>
            <p:ph type="title"/>
          </p:nvPr>
        </p:nvSpPr>
        <p:spPr>
          <a:xfrm>
            <a:off x="1040468" y="272597"/>
            <a:ext cx="8793480" cy="713105"/>
          </a:xfrm>
        </p:spPr>
        <p:txBody>
          <a:bodyPr/>
          <a:lstStyle/>
          <a:p>
            <a:r>
              <a:rPr lang="zh-CN" altLang="en-US" sz="3200" dirty="0"/>
              <a:t>随机游走稳态与图卷积神经网络</a:t>
            </a:r>
          </a:p>
        </p:txBody>
      </p:sp>
      <p:pic>
        <p:nvPicPr>
          <p:cNvPr id="8" name="Picture 2">
            <a:extLst>
              <a:ext uri="{FF2B5EF4-FFF2-40B4-BE49-F238E27FC236}">
                <a16:creationId xmlns:a16="http://schemas.microsoft.com/office/drawing/2014/main" id="{3DBE065C-9E58-0643-BA59-6707CF3B67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27" t="11704" r="8719" b="8448"/>
          <a:stretch/>
        </p:blipFill>
        <p:spPr bwMode="auto">
          <a:xfrm>
            <a:off x="7740352" y="389172"/>
            <a:ext cx="492616" cy="47995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E0E42DB6-24DA-D348-AF55-5C681889474F}"/>
              </a:ext>
            </a:extLst>
          </p:cNvPr>
          <p:cNvSpPr/>
          <p:nvPr/>
        </p:nvSpPr>
        <p:spPr>
          <a:xfrm>
            <a:off x="421583" y="2482485"/>
            <a:ext cx="3961182" cy="830997"/>
          </a:xfrm>
          <a:prstGeom prst="rect">
            <a:avLst/>
          </a:prstGeom>
        </p:spPr>
        <p:txBody>
          <a:bodyPr wrap="square">
            <a:spAutoFit/>
          </a:bodyPr>
          <a:lstStyle/>
          <a:p>
            <a:r>
              <a:rPr kumimoji="1" lang="zh-CN" altLang="en-US" sz="2400" dirty="0">
                <a:cs typeface="Calibri" panose="020F0502020204030204" pitchFamily="34" charset="0"/>
              </a:rPr>
              <a:t>从特征出发的随机游走收敛到稳态，忘记了初始特征</a:t>
            </a:r>
            <a:endParaRPr lang="zh-CN" altLang="en-US" sz="2400" dirty="0"/>
          </a:p>
        </p:txBody>
      </p:sp>
    </p:spTree>
    <p:extLst>
      <p:ext uri="{BB962C8B-B14F-4D97-AF65-F5344CB8AC3E}">
        <p14:creationId xmlns:p14="http://schemas.microsoft.com/office/powerpoint/2010/main" val="94944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7E060D7-BCC9-4057-99BC-2FE59FD5BF36}"/>
              </a:ext>
            </a:extLst>
          </p:cNvPr>
          <p:cNvGrpSpPr>
            <a:grpSpLocks/>
          </p:cNvGrpSpPr>
          <p:nvPr/>
        </p:nvGrpSpPr>
        <p:grpSpPr bwMode="auto">
          <a:xfrm>
            <a:off x="433536" y="1196752"/>
            <a:ext cx="7162800" cy="5105400"/>
            <a:chOff x="1152" y="1344"/>
            <a:chExt cx="3408" cy="2064"/>
          </a:xfrm>
        </p:grpSpPr>
        <p:sp>
          <p:nvSpPr>
            <p:cNvPr id="7" name="Oval 3">
              <a:extLst>
                <a:ext uri="{FF2B5EF4-FFF2-40B4-BE49-F238E27FC236}">
                  <a16:creationId xmlns:a16="http://schemas.microsoft.com/office/drawing/2014/main" id="{4FD880CD-CE08-4D30-A4E0-06E3A49310D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8" name="Oval 4">
              <a:extLst>
                <a:ext uri="{FF2B5EF4-FFF2-40B4-BE49-F238E27FC236}">
                  <a16:creationId xmlns:a16="http://schemas.microsoft.com/office/drawing/2014/main" id="{D1E4C0DC-72A1-4A35-938C-7949B400B9F6}"/>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9" name="Oval 5">
              <a:extLst>
                <a:ext uri="{FF2B5EF4-FFF2-40B4-BE49-F238E27FC236}">
                  <a16:creationId xmlns:a16="http://schemas.microsoft.com/office/drawing/2014/main" id="{2B98DB33-A028-4434-B324-7B5DF00A092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10" name="Oval 6">
              <a:extLst>
                <a:ext uri="{FF2B5EF4-FFF2-40B4-BE49-F238E27FC236}">
                  <a16:creationId xmlns:a16="http://schemas.microsoft.com/office/drawing/2014/main" id="{9B77CD09-DDB5-4BAD-983F-A40D0917340F}"/>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11" name="Oval 7">
              <a:extLst>
                <a:ext uri="{FF2B5EF4-FFF2-40B4-BE49-F238E27FC236}">
                  <a16:creationId xmlns:a16="http://schemas.microsoft.com/office/drawing/2014/main" id="{4B380B8F-BD54-4E4F-8E12-0FDD18633981}"/>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5</a:t>
              </a:r>
            </a:p>
          </p:txBody>
        </p:sp>
        <p:sp>
          <p:nvSpPr>
            <p:cNvPr id="12" name="Oval 8">
              <a:extLst>
                <a:ext uri="{FF2B5EF4-FFF2-40B4-BE49-F238E27FC236}">
                  <a16:creationId xmlns:a16="http://schemas.microsoft.com/office/drawing/2014/main" id="{BD5BDF78-4465-400D-95BD-806CF0862BD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13" name="Oval 9">
              <a:extLst>
                <a:ext uri="{FF2B5EF4-FFF2-40B4-BE49-F238E27FC236}">
                  <a16:creationId xmlns:a16="http://schemas.microsoft.com/office/drawing/2014/main" id="{B6EBBB06-93CE-4C6D-8859-F677BA157CCB}"/>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14" name="Oval 10">
              <a:extLst>
                <a:ext uri="{FF2B5EF4-FFF2-40B4-BE49-F238E27FC236}">
                  <a16:creationId xmlns:a16="http://schemas.microsoft.com/office/drawing/2014/main" id="{1A34E421-07C3-4B4A-971D-33B2FA193D03}"/>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15" name="Oval 11">
              <a:extLst>
                <a:ext uri="{FF2B5EF4-FFF2-40B4-BE49-F238E27FC236}">
                  <a16:creationId xmlns:a16="http://schemas.microsoft.com/office/drawing/2014/main" id="{CB6B6E60-9835-4ED6-9E2B-55ECFA16C58D}"/>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16" name="Oval 12">
              <a:extLst>
                <a:ext uri="{FF2B5EF4-FFF2-40B4-BE49-F238E27FC236}">
                  <a16:creationId xmlns:a16="http://schemas.microsoft.com/office/drawing/2014/main" id="{84D69910-390E-4980-B156-549226D6F0D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17" name="Oval 13">
              <a:extLst>
                <a:ext uri="{FF2B5EF4-FFF2-40B4-BE49-F238E27FC236}">
                  <a16:creationId xmlns:a16="http://schemas.microsoft.com/office/drawing/2014/main" id="{A05EA484-A2AC-4547-BBED-8C31AD8FDDD8}"/>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18" name="Oval 14">
              <a:extLst>
                <a:ext uri="{FF2B5EF4-FFF2-40B4-BE49-F238E27FC236}">
                  <a16:creationId xmlns:a16="http://schemas.microsoft.com/office/drawing/2014/main" id="{AFECE381-C230-4D52-A9FF-3540EA7C7C1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sp>
        <p:nvSpPr>
          <p:cNvPr id="36" name="AutoShape 39">
            <a:extLst>
              <a:ext uri="{FF2B5EF4-FFF2-40B4-BE49-F238E27FC236}">
                <a16:creationId xmlns:a16="http://schemas.microsoft.com/office/drawing/2014/main" id="{D9494356-8DB3-4FF9-BCFA-B864626B6972}"/>
              </a:ext>
            </a:extLst>
          </p:cNvPr>
          <p:cNvSpPr>
            <a:spLocks noChangeArrowheads="1"/>
          </p:cNvSpPr>
          <p:nvPr/>
        </p:nvSpPr>
        <p:spPr bwMode="auto">
          <a:xfrm>
            <a:off x="1195536"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37" name="Oval 5">
            <a:extLst>
              <a:ext uri="{FF2B5EF4-FFF2-40B4-BE49-F238E27FC236}">
                <a16:creationId xmlns:a16="http://schemas.microsoft.com/office/drawing/2014/main" id="{A76A7BAB-93A8-4F1E-B804-54052977551A}"/>
              </a:ext>
            </a:extLst>
          </p:cNvPr>
          <p:cNvSpPr>
            <a:spLocks noChangeArrowheads="1"/>
          </p:cNvSpPr>
          <p:nvPr/>
        </p:nvSpPr>
        <p:spPr bwMode="auto">
          <a:xfrm>
            <a:off x="2140099" y="3101752"/>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38" name="Oval 5">
            <a:extLst>
              <a:ext uri="{FF2B5EF4-FFF2-40B4-BE49-F238E27FC236}">
                <a16:creationId xmlns:a16="http://schemas.microsoft.com/office/drawing/2014/main" id="{C19732E9-0CB2-43CE-A382-8444409F2D11}"/>
              </a:ext>
            </a:extLst>
          </p:cNvPr>
          <p:cNvSpPr>
            <a:spLocks noChangeArrowheads="1"/>
          </p:cNvSpPr>
          <p:nvPr/>
        </p:nvSpPr>
        <p:spPr bwMode="auto">
          <a:xfrm>
            <a:off x="1444774" y="2147665"/>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39" name="Oval 5">
            <a:extLst>
              <a:ext uri="{FF2B5EF4-FFF2-40B4-BE49-F238E27FC236}">
                <a16:creationId xmlns:a16="http://schemas.microsoft.com/office/drawing/2014/main" id="{48105528-3D8F-4223-9DAB-7D40D3ED3F44}"/>
              </a:ext>
            </a:extLst>
          </p:cNvPr>
          <p:cNvSpPr>
            <a:spLocks noChangeArrowheads="1"/>
          </p:cNvSpPr>
          <p:nvPr/>
        </p:nvSpPr>
        <p:spPr bwMode="auto">
          <a:xfrm>
            <a:off x="4380061" y="264137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40" name="Oval 5">
            <a:extLst>
              <a:ext uri="{FF2B5EF4-FFF2-40B4-BE49-F238E27FC236}">
                <a16:creationId xmlns:a16="http://schemas.microsoft.com/office/drawing/2014/main" id="{7EE4D158-84DF-40AC-BF78-588068C054F4}"/>
              </a:ext>
            </a:extLst>
          </p:cNvPr>
          <p:cNvSpPr>
            <a:spLocks noChangeArrowheads="1"/>
          </p:cNvSpPr>
          <p:nvPr/>
        </p:nvSpPr>
        <p:spPr bwMode="auto">
          <a:xfrm>
            <a:off x="5678636" y="296522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41" name="AutoShape 39">
            <a:extLst>
              <a:ext uri="{FF2B5EF4-FFF2-40B4-BE49-F238E27FC236}">
                <a16:creationId xmlns:a16="http://schemas.microsoft.com/office/drawing/2014/main" id="{E271E33D-5ADD-4E81-8C41-5790F5FE5C2A}"/>
              </a:ext>
            </a:extLst>
          </p:cNvPr>
          <p:cNvSpPr>
            <a:spLocks noChangeArrowheads="1"/>
          </p:cNvSpPr>
          <p:nvPr/>
        </p:nvSpPr>
        <p:spPr bwMode="auto">
          <a:xfrm>
            <a:off x="5707211" y="304460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42" name="Oval 49">
            <a:extLst>
              <a:ext uri="{FF2B5EF4-FFF2-40B4-BE49-F238E27FC236}">
                <a16:creationId xmlns:a16="http://schemas.microsoft.com/office/drawing/2014/main" id="{3ADA71C4-ABEB-44DC-8FA6-CFF94A89A7E6}"/>
              </a:ext>
            </a:extLst>
          </p:cNvPr>
          <p:cNvSpPr/>
          <p:nvPr/>
        </p:nvSpPr>
        <p:spPr>
          <a:xfrm>
            <a:off x="5097611" y="33462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43" name="Oval 50">
            <a:extLst>
              <a:ext uri="{FF2B5EF4-FFF2-40B4-BE49-F238E27FC236}">
                <a16:creationId xmlns:a16="http://schemas.microsoft.com/office/drawing/2014/main" id="{7F99E74A-DDA8-430D-846E-E48C32DA24F3}"/>
              </a:ext>
            </a:extLst>
          </p:cNvPr>
          <p:cNvSpPr/>
          <p:nvPr/>
        </p:nvSpPr>
        <p:spPr>
          <a:xfrm>
            <a:off x="4411811" y="34827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44" name="Oval 51">
            <a:extLst>
              <a:ext uri="{FF2B5EF4-FFF2-40B4-BE49-F238E27FC236}">
                <a16:creationId xmlns:a16="http://schemas.microsoft.com/office/drawing/2014/main" id="{4A061AB1-3C58-4400-ABC5-A7A16AF81216}"/>
              </a:ext>
            </a:extLst>
          </p:cNvPr>
          <p:cNvSpPr/>
          <p:nvPr/>
        </p:nvSpPr>
        <p:spPr>
          <a:xfrm>
            <a:off x="3649811" y="36351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45" name="Oval 52">
            <a:extLst>
              <a:ext uri="{FF2B5EF4-FFF2-40B4-BE49-F238E27FC236}">
                <a16:creationId xmlns:a16="http://schemas.microsoft.com/office/drawing/2014/main" id="{D553F5DF-64AF-43E7-AA4B-22427C5829EE}"/>
              </a:ext>
            </a:extLst>
          </p:cNvPr>
          <p:cNvSpPr/>
          <p:nvPr/>
        </p:nvSpPr>
        <p:spPr>
          <a:xfrm>
            <a:off x="2887811" y="37875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46" name="Oval 5">
            <a:extLst>
              <a:ext uri="{FF2B5EF4-FFF2-40B4-BE49-F238E27FC236}">
                <a16:creationId xmlns:a16="http://schemas.microsoft.com/office/drawing/2014/main" id="{895386C4-6CF8-4285-85A9-2495890F19F7}"/>
              </a:ext>
            </a:extLst>
          </p:cNvPr>
          <p:cNvSpPr>
            <a:spLocks noChangeArrowheads="1"/>
          </p:cNvSpPr>
          <p:nvPr/>
        </p:nvSpPr>
        <p:spPr bwMode="auto">
          <a:xfrm>
            <a:off x="2551261" y="4771802"/>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47" name="AutoShape 39">
            <a:extLst>
              <a:ext uri="{FF2B5EF4-FFF2-40B4-BE49-F238E27FC236}">
                <a16:creationId xmlns:a16="http://schemas.microsoft.com/office/drawing/2014/main" id="{A48F1E03-6183-436E-A950-34544115AB16}"/>
              </a:ext>
            </a:extLst>
          </p:cNvPr>
          <p:cNvSpPr>
            <a:spLocks noChangeArrowheads="1"/>
          </p:cNvSpPr>
          <p:nvPr/>
        </p:nvSpPr>
        <p:spPr bwMode="auto">
          <a:xfrm>
            <a:off x="1195536"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48" name="Oval 5">
            <a:extLst>
              <a:ext uri="{FF2B5EF4-FFF2-40B4-BE49-F238E27FC236}">
                <a16:creationId xmlns:a16="http://schemas.microsoft.com/office/drawing/2014/main" id="{C4695989-83D1-4510-9E80-47191FFE2EE0}"/>
              </a:ext>
            </a:extLst>
          </p:cNvPr>
          <p:cNvSpPr>
            <a:spLocks noChangeArrowheads="1"/>
          </p:cNvSpPr>
          <p:nvPr/>
        </p:nvSpPr>
        <p:spPr bwMode="auto">
          <a:xfrm>
            <a:off x="4380061" y="2623915"/>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49" name="Oval 5">
            <a:extLst>
              <a:ext uri="{FF2B5EF4-FFF2-40B4-BE49-F238E27FC236}">
                <a16:creationId xmlns:a16="http://schemas.microsoft.com/office/drawing/2014/main" id="{CE82C949-8340-4EF2-BFF0-5FB5D335DC3C}"/>
              </a:ext>
            </a:extLst>
          </p:cNvPr>
          <p:cNvSpPr>
            <a:spLocks noChangeArrowheads="1"/>
          </p:cNvSpPr>
          <p:nvPr/>
        </p:nvSpPr>
        <p:spPr bwMode="auto">
          <a:xfrm>
            <a:off x="4243536" y="1425352"/>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50" name="Oval 5">
            <a:extLst>
              <a:ext uri="{FF2B5EF4-FFF2-40B4-BE49-F238E27FC236}">
                <a16:creationId xmlns:a16="http://schemas.microsoft.com/office/drawing/2014/main" id="{E15BB0CA-C27A-40A8-A71A-EF936E0EAC18}"/>
              </a:ext>
            </a:extLst>
          </p:cNvPr>
          <p:cNvSpPr>
            <a:spLocks noChangeArrowheads="1"/>
          </p:cNvSpPr>
          <p:nvPr/>
        </p:nvSpPr>
        <p:spPr bwMode="auto">
          <a:xfrm>
            <a:off x="5694511" y="1196752"/>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51" name="Oval 5">
            <a:extLst>
              <a:ext uri="{FF2B5EF4-FFF2-40B4-BE49-F238E27FC236}">
                <a16:creationId xmlns:a16="http://schemas.microsoft.com/office/drawing/2014/main" id="{A5C93CBD-F969-40C2-BB3F-9BDF978C15D9}"/>
              </a:ext>
            </a:extLst>
          </p:cNvPr>
          <p:cNvSpPr>
            <a:spLocks noChangeArrowheads="1"/>
          </p:cNvSpPr>
          <p:nvPr/>
        </p:nvSpPr>
        <p:spPr bwMode="auto">
          <a:xfrm>
            <a:off x="6989911" y="189842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52" name="AutoShape 39">
            <a:extLst>
              <a:ext uri="{FF2B5EF4-FFF2-40B4-BE49-F238E27FC236}">
                <a16:creationId xmlns:a16="http://schemas.microsoft.com/office/drawing/2014/main" id="{0E90F338-2846-4B5C-A3BF-13CCE1FBC367}"/>
              </a:ext>
            </a:extLst>
          </p:cNvPr>
          <p:cNvSpPr>
            <a:spLocks noChangeArrowheads="1"/>
          </p:cNvSpPr>
          <p:nvPr/>
        </p:nvSpPr>
        <p:spPr bwMode="auto">
          <a:xfrm>
            <a:off x="7013724" y="1974627"/>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53" name="Oval 58">
            <a:extLst>
              <a:ext uri="{FF2B5EF4-FFF2-40B4-BE49-F238E27FC236}">
                <a16:creationId xmlns:a16="http://schemas.microsoft.com/office/drawing/2014/main" id="{365AFEBB-2C35-4DD0-9051-C45E5172448F}"/>
              </a:ext>
            </a:extLst>
          </p:cNvPr>
          <p:cNvSpPr/>
          <p:nvPr/>
        </p:nvSpPr>
        <p:spPr>
          <a:xfrm>
            <a:off x="6164411" y="24921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54" name="Oval 59">
            <a:extLst>
              <a:ext uri="{FF2B5EF4-FFF2-40B4-BE49-F238E27FC236}">
                <a16:creationId xmlns:a16="http://schemas.microsoft.com/office/drawing/2014/main" id="{58ED550F-9BF2-47B5-A4A7-B4F8D3BB6851}"/>
              </a:ext>
            </a:extLst>
          </p:cNvPr>
          <p:cNvSpPr/>
          <p:nvPr/>
        </p:nvSpPr>
        <p:spPr>
          <a:xfrm>
            <a:off x="5081736" y="28128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55" name="Oval 60">
            <a:extLst>
              <a:ext uri="{FF2B5EF4-FFF2-40B4-BE49-F238E27FC236}">
                <a16:creationId xmlns:a16="http://schemas.microsoft.com/office/drawing/2014/main" id="{822B97EE-CE9C-4298-8967-3AF3C4B87DF6}"/>
              </a:ext>
            </a:extLst>
          </p:cNvPr>
          <p:cNvSpPr/>
          <p:nvPr/>
        </p:nvSpPr>
        <p:spPr>
          <a:xfrm>
            <a:off x="4030811" y="31779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56" name="Oval 61">
            <a:extLst>
              <a:ext uri="{FF2B5EF4-FFF2-40B4-BE49-F238E27FC236}">
                <a16:creationId xmlns:a16="http://schemas.microsoft.com/office/drawing/2014/main" id="{8821A828-9D9E-4F06-89F4-5DDB53F9585A}"/>
              </a:ext>
            </a:extLst>
          </p:cNvPr>
          <p:cNvSpPr/>
          <p:nvPr/>
        </p:nvSpPr>
        <p:spPr>
          <a:xfrm>
            <a:off x="3329136" y="34065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57" name="Oval 62">
            <a:extLst>
              <a:ext uri="{FF2B5EF4-FFF2-40B4-BE49-F238E27FC236}">
                <a16:creationId xmlns:a16="http://schemas.microsoft.com/office/drawing/2014/main" id="{304BC554-6EEB-4D81-A5CB-791CCA8D522D}"/>
              </a:ext>
            </a:extLst>
          </p:cNvPr>
          <p:cNvSpPr/>
          <p:nvPr/>
        </p:nvSpPr>
        <p:spPr>
          <a:xfrm>
            <a:off x="2567136" y="36510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58" name="AutoShape 39">
            <a:extLst>
              <a:ext uri="{FF2B5EF4-FFF2-40B4-BE49-F238E27FC236}">
                <a16:creationId xmlns:a16="http://schemas.microsoft.com/office/drawing/2014/main" id="{214619D7-3E2E-4BF0-8D08-8A6C553F0C28}"/>
              </a:ext>
            </a:extLst>
          </p:cNvPr>
          <p:cNvSpPr>
            <a:spLocks noChangeArrowheads="1"/>
          </p:cNvSpPr>
          <p:nvPr/>
        </p:nvSpPr>
        <p:spPr bwMode="auto">
          <a:xfrm>
            <a:off x="1195536"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59" name="Oval 5">
            <a:extLst>
              <a:ext uri="{FF2B5EF4-FFF2-40B4-BE49-F238E27FC236}">
                <a16:creationId xmlns:a16="http://schemas.microsoft.com/office/drawing/2014/main" id="{06B30743-9A58-41E4-B0E1-DBCB09A65EF2}"/>
              </a:ext>
            </a:extLst>
          </p:cNvPr>
          <p:cNvSpPr>
            <a:spLocks noChangeArrowheads="1"/>
          </p:cNvSpPr>
          <p:nvPr/>
        </p:nvSpPr>
        <p:spPr bwMode="auto">
          <a:xfrm>
            <a:off x="439886" y="2733452"/>
            <a:ext cx="604838"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0" name="Oval 5">
            <a:extLst>
              <a:ext uri="{FF2B5EF4-FFF2-40B4-BE49-F238E27FC236}">
                <a16:creationId xmlns:a16="http://schemas.microsoft.com/office/drawing/2014/main" id="{4E04156D-5278-4A2F-AF79-8B0B40E3971F}"/>
              </a:ext>
            </a:extLst>
          </p:cNvPr>
          <p:cNvSpPr>
            <a:spLocks noChangeArrowheads="1"/>
          </p:cNvSpPr>
          <p:nvPr/>
        </p:nvSpPr>
        <p:spPr bwMode="auto">
          <a:xfrm>
            <a:off x="1444774" y="2147665"/>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1" name="Oval 5">
            <a:extLst>
              <a:ext uri="{FF2B5EF4-FFF2-40B4-BE49-F238E27FC236}">
                <a16:creationId xmlns:a16="http://schemas.microsoft.com/office/drawing/2014/main" id="{7974BE47-6FD9-417E-B795-B8B59948E5D6}"/>
              </a:ext>
            </a:extLst>
          </p:cNvPr>
          <p:cNvSpPr>
            <a:spLocks noChangeArrowheads="1"/>
          </p:cNvSpPr>
          <p:nvPr/>
        </p:nvSpPr>
        <p:spPr bwMode="auto">
          <a:xfrm>
            <a:off x="4380061" y="2623915"/>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2" name="Oval 5">
            <a:extLst>
              <a:ext uri="{FF2B5EF4-FFF2-40B4-BE49-F238E27FC236}">
                <a16:creationId xmlns:a16="http://schemas.microsoft.com/office/drawing/2014/main" id="{E74C27DC-00C1-4A6E-8366-03FFAE575B2C}"/>
              </a:ext>
            </a:extLst>
          </p:cNvPr>
          <p:cNvSpPr>
            <a:spLocks noChangeArrowheads="1"/>
          </p:cNvSpPr>
          <p:nvPr/>
        </p:nvSpPr>
        <p:spPr bwMode="auto">
          <a:xfrm>
            <a:off x="2551261" y="4762277"/>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3" name="Oval 5">
            <a:extLst>
              <a:ext uri="{FF2B5EF4-FFF2-40B4-BE49-F238E27FC236}">
                <a16:creationId xmlns:a16="http://schemas.microsoft.com/office/drawing/2014/main" id="{9C40605B-02B1-495E-8555-06816965E6ED}"/>
              </a:ext>
            </a:extLst>
          </p:cNvPr>
          <p:cNvSpPr>
            <a:spLocks noChangeArrowheads="1"/>
          </p:cNvSpPr>
          <p:nvPr/>
        </p:nvSpPr>
        <p:spPr bwMode="auto">
          <a:xfrm>
            <a:off x="3867299" y="4506690"/>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4" name="AutoShape 39">
            <a:extLst>
              <a:ext uri="{FF2B5EF4-FFF2-40B4-BE49-F238E27FC236}">
                <a16:creationId xmlns:a16="http://schemas.microsoft.com/office/drawing/2014/main" id="{C67169C3-8C05-4A36-89BC-62C83F4961DC}"/>
              </a:ext>
            </a:extLst>
          </p:cNvPr>
          <p:cNvSpPr>
            <a:spLocks noChangeArrowheads="1"/>
          </p:cNvSpPr>
          <p:nvPr/>
        </p:nvSpPr>
        <p:spPr bwMode="auto">
          <a:xfrm>
            <a:off x="3905399" y="4570190"/>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5" name="Oval 70">
            <a:extLst>
              <a:ext uri="{FF2B5EF4-FFF2-40B4-BE49-F238E27FC236}">
                <a16:creationId xmlns:a16="http://schemas.microsoft.com/office/drawing/2014/main" id="{E8AB63F2-65A2-456B-81F5-1561DA3A6FEF}"/>
              </a:ext>
            </a:extLst>
          </p:cNvPr>
          <p:cNvSpPr/>
          <p:nvPr/>
        </p:nvSpPr>
        <p:spPr>
          <a:xfrm>
            <a:off x="3481536" y="45654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66" name="Oval 71">
            <a:extLst>
              <a:ext uri="{FF2B5EF4-FFF2-40B4-BE49-F238E27FC236}">
                <a16:creationId xmlns:a16="http://schemas.microsoft.com/office/drawing/2014/main" id="{4918F466-DCFF-4231-816D-AAB6207D3E05}"/>
              </a:ext>
            </a:extLst>
          </p:cNvPr>
          <p:cNvSpPr/>
          <p:nvPr/>
        </p:nvSpPr>
        <p:spPr>
          <a:xfrm>
            <a:off x="2735411" y="43971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67" name="Oval 72">
            <a:extLst>
              <a:ext uri="{FF2B5EF4-FFF2-40B4-BE49-F238E27FC236}">
                <a16:creationId xmlns:a16="http://schemas.microsoft.com/office/drawing/2014/main" id="{CF75214E-0D0A-4043-A175-355FB7C6149A}"/>
              </a:ext>
            </a:extLst>
          </p:cNvPr>
          <p:cNvSpPr/>
          <p:nvPr/>
        </p:nvSpPr>
        <p:spPr>
          <a:xfrm>
            <a:off x="1957536" y="41685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68" name="AutoShape 39">
            <a:extLst>
              <a:ext uri="{FF2B5EF4-FFF2-40B4-BE49-F238E27FC236}">
                <a16:creationId xmlns:a16="http://schemas.microsoft.com/office/drawing/2014/main" id="{16F315E7-EA90-4725-8A1D-765ABF618755}"/>
              </a:ext>
            </a:extLst>
          </p:cNvPr>
          <p:cNvSpPr>
            <a:spLocks noChangeArrowheads="1"/>
          </p:cNvSpPr>
          <p:nvPr/>
        </p:nvSpPr>
        <p:spPr bwMode="auto">
          <a:xfrm>
            <a:off x="1195536"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69" name="Oval 5">
            <a:extLst>
              <a:ext uri="{FF2B5EF4-FFF2-40B4-BE49-F238E27FC236}">
                <a16:creationId xmlns:a16="http://schemas.microsoft.com/office/drawing/2014/main" id="{2BDFBA64-C009-40E8-9712-79E349CA0B56}"/>
              </a:ext>
            </a:extLst>
          </p:cNvPr>
          <p:cNvSpPr>
            <a:spLocks noChangeArrowheads="1"/>
          </p:cNvSpPr>
          <p:nvPr/>
        </p:nvSpPr>
        <p:spPr bwMode="auto">
          <a:xfrm>
            <a:off x="433536" y="2741390"/>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70" name="Oval 5">
            <a:extLst>
              <a:ext uri="{FF2B5EF4-FFF2-40B4-BE49-F238E27FC236}">
                <a16:creationId xmlns:a16="http://schemas.microsoft.com/office/drawing/2014/main" id="{CAA056A6-5FD8-4C72-A041-255AC6FBEC08}"/>
              </a:ext>
            </a:extLst>
          </p:cNvPr>
          <p:cNvSpPr>
            <a:spLocks noChangeArrowheads="1"/>
          </p:cNvSpPr>
          <p:nvPr/>
        </p:nvSpPr>
        <p:spPr bwMode="auto">
          <a:xfrm>
            <a:off x="2149624" y="3101752"/>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71" name="Oval 5">
            <a:extLst>
              <a:ext uri="{FF2B5EF4-FFF2-40B4-BE49-F238E27FC236}">
                <a16:creationId xmlns:a16="http://schemas.microsoft.com/office/drawing/2014/main" id="{1ED4E2E2-1B37-4C45-985B-A3210B94CA7A}"/>
              </a:ext>
            </a:extLst>
          </p:cNvPr>
          <p:cNvSpPr>
            <a:spLocks noChangeArrowheads="1"/>
          </p:cNvSpPr>
          <p:nvPr/>
        </p:nvSpPr>
        <p:spPr bwMode="auto">
          <a:xfrm>
            <a:off x="1436836" y="2147665"/>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72" name="AutoShape 39">
            <a:extLst>
              <a:ext uri="{FF2B5EF4-FFF2-40B4-BE49-F238E27FC236}">
                <a16:creationId xmlns:a16="http://schemas.microsoft.com/office/drawing/2014/main" id="{F30E57A2-FBE8-473B-AA11-BBF08FE42B4E}"/>
              </a:ext>
            </a:extLst>
          </p:cNvPr>
          <p:cNvSpPr>
            <a:spLocks noChangeArrowheads="1"/>
          </p:cNvSpPr>
          <p:nvPr/>
        </p:nvSpPr>
        <p:spPr bwMode="auto">
          <a:xfrm>
            <a:off x="1481286" y="2211165"/>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73" name="Oval 79">
            <a:extLst>
              <a:ext uri="{FF2B5EF4-FFF2-40B4-BE49-F238E27FC236}">
                <a16:creationId xmlns:a16="http://schemas.microsoft.com/office/drawing/2014/main" id="{C5CAD1E1-1E18-42D6-8CED-1BD6173EEC7C}"/>
              </a:ext>
            </a:extLst>
          </p:cNvPr>
          <p:cNvSpPr/>
          <p:nvPr/>
        </p:nvSpPr>
        <p:spPr>
          <a:xfrm>
            <a:off x="1576536" y="30414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74" name="Oval 80">
            <a:extLst>
              <a:ext uri="{FF2B5EF4-FFF2-40B4-BE49-F238E27FC236}">
                <a16:creationId xmlns:a16="http://schemas.microsoft.com/office/drawing/2014/main" id="{064A9D9C-16C8-4AEF-9D3E-139064B3E2D6}"/>
              </a:ext>
            </a:extLst>
          </p:cNvPr>
          <p:cNvSpPr/>
          <p:nvPr/>
        </p:nvSpPr>
        <p:spPr>
          <a:xfrm>
            <a:off x="1527324" y="3330352"/>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75" name="Oval 81">
            <a:extLst>
              <a:ext uri="{FF2B5EF4-FFF2-40B4-BE49-F238E27FC236}">
                <a16:creationId xmlns:a16="http://schemas.microsoft.com/office/drawing/2014/main" id="{A9B736CD-C951-4EDB-99F1-3BBF8EED05F2}"/>
              </a:ext>
            </a:extLst>
          </p:cNvPr>
          <p:cNvSpPr/>
          <p:nvPr/>
        </p:nvSpPr>
        <p:spPr>
          <a:xfrm>
            <a:off x="1490811" y="35748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76" name="Oval 82">
            <a:extLst>
              <a:ext uri="{FF2B5EF4-FFF2-40B4-BE49-F238E27FC236}">
                <a16:creationId xmlns:a16="http://schemas.microsoft.com/office/drawing/2014/main" id="{90AEFC28-5C1A-4E91-8688-355BDD87AD88}"/>
              </a:ext>
            </a:extLst>
          </p:cNvPr>
          <p:cNvSpPr/>
          <p:nvPr/>
        </p:nvSpPr>
        <p:spPr>
          <a:xfrm>
            <a:off x="1628924" y="2812827"/>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cxnSp>
        <p:nvCxnSpPr>
          <p:cNvPr id="4" name="直线箭头连接符 3">
            <a:extLst>
              <a:ext uri="{FF2B5EF4-FFF2-40B4-BE49-F238E27FC236}">
                <a16:creationId xmlns:a16="http://schemas.microsoft.com/office/drawing/2014/main" id="{C7970241-F4D4-5245-9D61-A592A3B56599}"/>
              </a:ext>
            </a:extLst>
          </p:cNvPr>
          <p:cNvCxnSpPr>
            <a:stCxn id="69" idx="7"/>
            <a:endCxn id="71" idx="2"/>
          </p:cNvCxnSpPr>
          <p:nvPr/>
        </p:nvCxnSpPr>
        <p:spPr>
          <a:xfrm flipV="1">
            <a:off x="951152" y="2444528"/>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E172FBB1-359C-CE44-8007-6369C32C17BA}"/>
              </a:ext>
            </a:extLst>
          </p:cNvPr>
          <p:cNvCxnSpPr>
            <a:cxnSpLocks/>
            <a:stCxn id="60" idx="6"/>
            <a:endCxn id="61" idx="2"/>
          </p:cNvCxnSpPr>
          <p:nvPr/>
        </p:nvCxnSpPr>
        <p:spPr>
          <a:xfrm>
            <a:off x="2051199" y="2444528"/>
            <a:ext cx="2328862" cy="47625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037207F4-F300-6A4B-88E3-A8B945385107}"/>
              </a:ext>
            </a:extLst>
          </p:cNvPr>
          <p:cNvCxnSpPr>
            <a:cxnSpLocks/>
            <a:stCxn id="8" idx="1"/>
            <a:endCxn id="7" idx="5"/>
          </p:cNvCxnSpPr>
          <p:nvPr/>
        </p:nvCxnSpPr>
        <p:spPr>
          <a:xfrm flipH="1" flipV="1">
            <a:off x="950198" y="3246958"/>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3" name="直线箭头连接符 82">
            <a:extLst>
              <a:ext uri="{FF2B5EF4-FFF2-40B4-BE49-F238E27FC236}">
                <a16:creationId xmlns:a16="http://schemas.microsoft.com/office/drawing/2014/main" id="{E640C5DA-49EA-914F-93E8-1721DD803EC5}"/>
              </a:ext>
            </a:extLst>
          </p:cNvPr>
          <p:cNvCxnSpPr>
            <a:cxnSpLocks/>
            <a:stCxn id="8" idx="6"/>
            <a:endCxn id="70" idx="3"/>
          </p:cNvCxnSpPr>
          <p:nvPr/>
        </p:nvCxnSpPr>
        <p:spPr>
          <a:xfrm flipV="1">
            <a:off x="1745035" y="3608528"/>
            <a:ext cx="493398" cy="497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5D8971DA-9240-7B4C-96D5-1DC2EBF91C44}"/>
              </a:ext>
            </a:extLst>
          </p:cNvPr>
          <p:cNvCxnSpPr>
            <a:cxnSpLocks/>
            <a:stCxn id="70" idx="1"/>
            <a:endCxn id="71" idx="5"/>
          </p:cNvCxnSpPr>
          <p:nvPr/>
        </p:nvCxnSpPr>
        <p:spPr>
          <a:xfrm flipH="1" flipV="1">
            <a:off x="1954452" y="2654441"/>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DA7B4E54-D0F4-A64D-B912-2D5164E23652}"/>
              </a:ext>
            </a:extLst>
          </p:cNvPr>
          <p:cNvCxnSpPr>
            <a:cxnSpLocks/>
            <a:stCxn id="69" idx="6"/>
            <a:endCxn id="70" idx="2"/>
          </p:cNvCxnSpPr>
          <p:nvPr/>
        </p:nvCxnSpPr>
        <p:spPr>
          <a:xfrm>
            <a:off x="1039961" y="3038253"/>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1243AF45-BA50-6946-9A02-4D5833DB96AD}"/>
              </a:ext>
            </a:extLst>
          </p:cNvPr>
          <p:cNvCxnSpPr>
            <a:cxnSpLocks/>
            <a:stCxn id="8" idx="5"/>
            <a:endCxn id="62" idx="2"/>
          </p:cNvCxnSpPr>
          <p:nvPr/>
        </p:nvCxnSpPr>
        <p:spPr>
          <a:xfrm>
            <a:off x="1656390" y="4315530"/>
            <a:ext cx="894871" cy="74361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7" name="直线箭头连接符 96">
            <a:extLst>
              <a:ext uri="{FF2B5EF4-FFF2-40B4-BE49-F238E27FC236}">
                <a16:creationId xmlns:a16="http://schemas.microsoft.com/office/drawing/2014/main" id="{7FBB04D9-1A5B-5947-8FAD-D5B1C46E8552}"/>
              </a:ext>
            </a:extLst>
          </p:cNvPr>
          <p:cNvCxnSpPr>
            <a:cxnSpLocks/>
            <a:stCxn id="62" idx="6"/>
            <a:endCxn id="63" idx="2"/>
          </p:cNvCxnSpPr>
          <p:nvPr/>
        </p:nvCxnSpPr>
        <p:spPr>
          <a:xfrm flipV="1">
            <a:off x="3157686" y="4803553"/>
            <a:ext cx="709613" cy="2555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E27E9414-3FE4-8740-A28C-D6FDDBB83AD7}"/>
              </a:ext>
            </a:extLst>
          </p:cNvPr>
          <p:cNvCxnSpPr>
            <a:cxnSpLocks/>
            <a:stCxn id="62" idx="5"/>
            <a:endCxn id="13" idx="1"/>
          </p:cNvCxnSpPr>
          <p:nvPr/>
        </p:nvCxnSpPr>
        <p:spPr>
          <a:xfrm>
            <a:off x="3068877" y="5269053"/>
            <a:ext cx="580724" cy="5263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7DB5606D-A97F-6D4F-A829-FA8E4CF7588A}"/>
              </a:ext>
            </a:extLst>
          </p:cNvPr>
          <p:cNvCxnSpPr>
            <a:cxnSpLocks/>
            <a:stCxn id="13" idx="0"/>
            <a:endCxn id="12" idx="4"/>
          </p:cNvCxnSpPr>
          <p:nvPr/>
        </p:nvCxnSpPr>
        <p:spPr>
          <a:xfrm flipV="1">
            <a:off x="3863610" y="5114850"/>
            <a:ext cx="302653" cy="5936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7A376C5D-F391-994D-B7CD-B9DEF2B5D93E}"/>
              </a:ext>
            </a:extLst>
          </p:cNvPr>
          <p:cNvCxnSpPr>
            <a:cxnSpLocks/>
            <a:stCxn id="62" idx="7"/>
            <a:endCxn id="61" idx="3"/>
          </p:cNvCxnSpPr>
          <p:nvPr/>
        </p:nvCxnSpPr>
        <p:spPr>
          <a:xfrm flipV="1">
            <a:off x="3068877" y="3130691"/>
            <a:ext cx="1399993" cy="171853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5E20153E-DE21-D44B-8B4F-306D8CA465A0}"/>
              </a:ext>
            </a:extLst>
          </p:cNvPr>
          <p:cNvCxnSpPr>
            <a:cxnSpLocks/>
            <a:stCxn id="61" idx="6"/>
            <a:endCxn id="40" idx="2"/>
          </p:cNvCxnSpPr>
          <p:nvPr/>
        </p:nvCxnSpPr>
        <p:spPr>
          <a:xfrm>
            <a:off x="4986486" y="2920778"/>
            <a:ext cx="692150" cy="3413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292162DB-C3A5-D94A-9905-3E756004E1A8}"/>
              </a:ext>
            </a:extLst>
          </p:cNvPr>
          <p:cNvCxnSpPr>
            <a:cxnSpLocks/>
            <a:stCxn id="61" idx="0"/>
            <a:endCxn id="49" idx="4"/>
          </p:cNvCxnSpPr>
          <p:nvPr/>
        </p:nvCxnSpPr>
        <p:spPr>
          <a:xfrm flipH="1" flipV="1">
            <a:off x="4546749" y="2019077"/>
            <a:ext cx="136525" cy="60483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0" name="直线箭头连接符 119">
            <a:extLst>
              <a:ext uri="{FF2B5EF4-FFF2-40B4-BE49-F238E27FC236}">
                <a16:creationId xmlns:a16="http://schemas.microsoft.com/office/drawing/2014/main" id="{22D72C4D-83B7-2D46-8CB0-2355141516F6}"/>
              </a:ext>
            </a:extLst>
          </p:cNvPr>
          <p:cNvCxnSpPr>
            <a:cxnSpLocks/>
            <a:stCxn id="14" idx="6"/>
            <a:endCxn id="50" idx="2"/>
          </p:cNvCxnSpPr>
          <p:nvPr/>
        </p:nvCxnSpPr>
        <p:spPr>
          <a:xfrm flipV="1">
            <a:off x="4872454" y="1493615"/>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012B6F57-ABE5-C441-85D0-DE9448795800}"/>
              </a:ext>
            </a:extLst>
          </p:cNvPr>
          <p:cNvCxnSpPr>
            <a:cxnSpLocks/>
            <a:stCxn id="40" idx="0"/>
            <a:endCxn id="50" idx="4"/>
          </p:cNvCxnSpPr>
          <p:nvPr/>
        </p:nvCxnSpPr>
        <p:spPr>
          <a:xfrm flipV="1">
            <a:off x="5981849" y="1790477"/>
            <a:ext cx="15875" cy="117475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6" name="直线箭头连接符 125">
            <a:extLst>
              <a:ext uri="{FF2B5EF4-FFF2-40B4-BE49-F238E27FC236}">
                <a16:creationId xmlns:a16="http://schemas.microsoft.com/office/drawing/2014/main" id="{FF04869D-33FD-FC49-AEF7-28D87F1DE845}"/>
              </a:ext>
            </a:extLst>
          </p:cNvPr>
          <p:cNvCxnSpPr>
            <a:cxnSpLocks/>
            <a:stCxn id="40" idx="7"/>
            <a:endCxn id="51" idx="3"/>
          </p:cNvCxnSpPr>
          <p:nvPr/>
        </p:nvCxnSpPr>
        <p:spPr>
          <a:xfrm flipV="1">
            <a:off x="6196252" y="2405203"/>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2D934FBA-0EA6-D043-BD41-99CEFD763733}"/>
              </a:ext>
            </a:extLst>
          </p:cNvPr>
          <p:cNvCxnSpPr>
            <a:cxnSpLocks/>
            <a:stCxn id="51" idx="1"/>
          </p:cNvCxnSpPr>
          <p:nvPr/>
        </p:nvCxnSpPr>
        <p:spPr>
          <a:xfrm flipH="1" flipV="1">
            <a:off x="6297476" y="1563214"/>
            <a:ext cx="781244" cy="4221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81" name="标题 1">
            <a:extLst>
              <a:ext uri="{FF2B5EF4-FFF2-40B4-BE49-F238E27FC236}">
                <a16:creationId xmlns:a16="http://schemas.microsoft.com/office/drawing/2014/main" id="{C2E60EC8-795D-114A-8A63-7947A97647E3}"/>
              </a:ext>
            </a:extLst>
          </p:cNvPr>
          <p:cNvSpPr>
            <a:spLocks noGrp="1"/>
          </p:cNvSpPr>
          <p:nvPr>
            <p:ph type="title"/>
          </p:nvPr>
        </p:nvSpPr>
        <p:spPr>
          <a:xfrm>
            <a:off x="1187624" y="115888"/>
            <a:ext cx="7358114" cy="1128712"/>
          </a:xfrm>
        </p:spPr>
        <p:txBody>
          <a:bodyPr>
            <a:noAutofit/>
          </a:bodyPr>
          <a:lstStyle/>
          <a:p>
            <a:r>
              <a:rPr lang="zh-CN" altLang="en-US" sz="3200" dirty="0"/>
              <a:t>带重启的随机游走</a:t>
            </a:r>
            <a:endParaRPr lang="zh-HK" altLang="en-US" sz="3200" dirty="0"/>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E8687C34-90EA-7C49-8332-480466E1C7FC}"/>
                  </a:ext>
                </a:extLst>
              </p:cNvPr>
              <p:cNvSpPr txBox="1"/>
              <p:nvPr/>
            </p:nvSpPr>
            <p:spPr>
              <a:xfrm>
                <a:off x="4930733" y="4165332"/>
                <a:ext cx="3615005" cy="1323439"/>
              </a:xfrm>
              <a:prstGeom prst="rect">
                <a:avLst/>
              </a:prstGeom>
              <a:noFill/>
            </p:spPr>
            <p:txBody>
              <a:bodyPr wrap="square" rtlCol="0">
                <a:spAutoFit/>
              </a:bodyPr>
              <a:lstStyle/>
              <a:p>
                <a:r>
                  <a:rPr lang="zh-CN" altLang="en-US" sz="2000" kern="0" dirty="0">
                    <a:latin typeface="+mn-ea"/>
                    <a:ea typeface="+mn-ea"/>
                    <a:cs typeface="STKaiti" charset="-122"/>
                  </a:rPr>
                  <a:t>在每步游走中</a:t>
                </a:r>
                <a:r>
                  <a:rPr lang="en-US" altLang="zh-CN" sz="2000" kern="0" dirty="0">
                    <a:latin typeface="+mn-ea"/>
                    <a:ea typeface="+mn-ea"/>
                    <a:cs typeface="STKaiti" charset="-122"/>
                  </a:rPr>
                  <a:t>:</a:t>
                </a:r>
              </a:p>
              <a:p>
                <a:pPr marL="342900" indent="-342900">
                  <a:buFont typeface="Wingdings" pitchFamily="2" charset="2"/>
                  <a:buChar char="Ø"/>
                </a:pPr>
                <a:r>
                  <a:rPr lang="zh-CN" altLang="en-US" sz="2000" kern="0" dirty="0">
                    <a:latin typeface="+mn-ea"/>
                    <a:ea typeface="+mn-ea"/>
                    <a:cs typeface="STKaiti" charset="-122"/>
                  </a:rPr>
                  <a:t>以</a:t>
                </a:r>
                <a14:m>
                  <m:oMath xmlns:m="http://schemas.openxmlformats.org/officeDocument/2006/math">
                    <m:r>
                      <a:rPr lang="en-US" altLang="zh-CN" sz="2000" i="1" kern="0">
                        <a:latin typeface="Cambria Math" panose="02040503050406030204" pitchFamily="18" charset="0"/>
                        <a:ea typeface="Cambria Math" panose="02040503050406030204" pitchFamily="18" charset="0"/>
                        <a:cs typeface="STKaiti" charset="-122"/>
                      </a:rPr>
                      <m:t>𝜶</m:t>
                    </m:r>
                  </m:oMath>
                </a14:m>
                <a:r>
                  <a:rPr lang="zh-CN" altLang="en-US" sz="2000" kern="0" dirty="0">
                    <a:latin typeface="+mn-ea"/>
                    <a:ea typeface="+mn-ea"/>
                    <a:cs typeface="STKaiti" charset="-122"/>
                  </a:rPr>
                  <a:t>的概率返回初始状态；</a:t>
                </a:r>
                <a:endParaRPr lang="en-US" altLang="zh-CN" sz="2000" kern="0" dirty="0">
                  <a:latin typeface="+mn-ea"/>
                  <a:ea typeface="+mn-ea"/>
                  <a:cs typeface="STKaiti" charset="-122"/>
                </a:endParaRPr>
              </a:p>
              <a:p>
                <a:pPr marL="342900" indent="-342900">
                  <a:buFont typeface="Wingdings" pitchFamily="2" charset="2"/>
                  <a:buChar char="Ø"/>
                </a:pPr>
                <a:r>
                  <a:rPr lang="zh-CN" altLang="en-US" sz="2000" kern="0" dirty="0">
                    <a:latin typeface="+mn-ea"/>
                    <a:ea typeface="+mn-ea"/>
                    <a:cs typeface="STKaiti" charset="-122"/>
                  </a:rPr>
                  <a:t>以</a:t>
                </a:r>
                <a14:m>
                  <m:oMath xmlns:m="http://schemas.openxmlformats.org/officeDocument/2006/math">
                    <m:r>
                      <a:rPr lang="en-US" altLang="zh-CN" sz="2000" b="1" i="1" kern="0" smtClean="0">
                        <a:latin typeface="Cambria Math" panose="02040503050406030204" pitchFamily="18" charset="0"/>
                        <a:ea typeface="+mn-ea"/>
                        <a:cs typeface="STKaiti" charset="-122"/>
                      </a:rPr>
                      <m:t>(</m:t>
                    </m:r>
                    <m:r>
                      <a:rPr lang="en-US" altLang="zh-CN" sz="2000" b="1" i="1" kern="0" smtClean="0">
                        <a:latin typeface="Cambria Math" panose="02040503050406030204" pitchFamily="18" charset="0"/>
                        <a:ea typeface="+mn-ea"/>
                        <a:cs typeface="STKaiti" charset="-122"/>
                      </a:rPr>
                      <m:t>𝟏</m:t>
                    </m:r>
                    <m:r>
                      <a:rPr lang="en-US" altLang="zh-CN" sz="2000" b="1" i="1" kern="0" smtClean="0">
                        <a:latin typeface="Cambria Math" panose="02040503050406030204" pitchFamily="18" charset="0"/>
                        <a:ea typeface="+mn-ea"/>
                        <a:cs typeface="STKaiti" charset="-122"/>
                      </a:rPr>
                      <m:t>−</m:t>
                    </m:r>
                    <m:r>
                      <a:rPr lang="en-US" altLang="zh-CN" sz="2000" b="1" i="1" kern="0" smtClean="0">
                        <a:latin typeface="Cambria Math" panose="02040503050406030204" pitchFamily="18" charset="0"/>
                        <a:ea typeface="Cambria Math" panose="02040503050406030204" pitchFamily="18" charset="0"/>
                        <a:cs typeface="STKaiti" charset="-122"/>
                      </a:rPr>
                      <m:t>𝜶</m:t>
                    </m:r>
                    <m:r>
                      <a:rPr lang="en-US" altLang="zh-CN" sz="2000" b="1" i="1" kern="0" smtClean="0">
                        <a:latin typeface="Cambria Math" panose="02040503050406030204" pitchFamily="18" charset="0"/>
                        <a:ea typeface="+mn-ea"/>
                        <a:cs typeface="STKaiti" charset="-122"/>
                      </a:rPr>
                      <m:t>)</m:t>
                    </m:r>
                  </m:oMath>
                </a14:m>
                <a:r>
                  <a:rPr lang="zh-CN" altLang="en-US" sz="2000" kern="0" dirty="0">
                    <a:latin typeface="+mn-ea"/>
                    <a:cs typeface="STKaiti" charset="-122"/>
                  </a:rPr>
                  <a:t>的概率随机走向当前节点的任一邻居</a:t>
                </a:r>
                <a:endParaRPr lang="en-US" altLang="zh-CN" sz="2000" kern="0" dirty="0">
                  <a:latin typeface="+mn-ea"/>
                  <a:cs typeface="STKaiti" charset="-122"/>
                </a:endParaRPr>
              </a:p>
            </p:txBody>
          </p:sp>
        </mc:Choice>
        <mc:Fallback xmlns="">
          <p:sp>
            <p:nvSpPr>
              <p:cNvPr id="82" name="TextBox 81">
                <a:extLst>
                  <a:ext uri="{FF2B5EF4-FFF2-40B4-BE49-F238E27FC236}">
                    <a16:creationId xmlns:a16="http://schemas.microsoft.com/office/drawing/2014/main" id="{E8687C34-90EA-7C49-8332-480466E1C7FC}"/>
                  </a:ext>
                </a:extLst>
              </p:cNvPr>
              <p:cNvSpPr txBox="1">
                <a:spLocks noRot="1" noChangeAspect="1" noMove="1" noResize="1" noEditPoints="1" noAdjustHandles="1" noChangeArrowheads="1" noChangeShapeType="1" noTextEdit="1"/>
              </p:cNvSpPr>
              <p:nvPr/>
            </p:nvSpPr>
            <p:spPr>
              <a:xfrm>
                <a:off x="4930733" y="4165332"/>
                <a:ext cx="3615005" cy="1323439"/>
              </a:xfrm>
              <a:prstGeom prst="rect">
                <a:avLst/>
              </a:prstGeom>
              <a:blipFill>
                <a:blip r:embed="rId3"/>
                <a:stretch>
                  <a:fillRect l="-1754" t="-1887" b="-6604"/>
                </a:stretch>
              </a:blipFill>
            </p:spPr>
            <p:txBody>
              <a:bodyPr/>
              <a:lstStyle/>
              <a:p>
                <a:r>
                  <a:rPr lang="zh-CN" altLang="en-US">
                    <a:noFill/>
                  </a:rPr>
                  <a:t> </a:t>
                </a:r>
              </a:p>
            </p:txBody>
          </p:sp>
        </mc:Fallback>
      </mc:AlternateContent>
      <p:sp>
        <p:nvSpPr>
          <p:cNvPr id="77" name="文本框 76">
            <a:extLst>
              <a:ext uri="{FF2B5EF4-FFF2-40B4-BE49-F238E27FC236}">
                <a16:creationId xmlns:a16="http://schemas.microsoft.com/office/drawing/2014/main" id="{A973AFE4-60EC-494D-A0A0-ECA40B2D79F9}"/>
              </a:ext>
            </a:extLst>
          </p:cNvPr>
          <p:cNvSpPr txBox="1"/>
          <p:nvPr/>
        </p:nvSpPr>
        <p:spPr>
          <a:xfrm>
            <a:off x="4930733" y="5645843"/>
            <a:ext cx="3040397" cy="400110"/>
          </a:xfrm>
          <a:prstGeom prst="rect">
            <a:avLst/>
          </a:prstGeom>
          <a:noFill/>
        </p:spPr>
        <p:txBody>
          <a:bodyPr wrap="square" rtlCol="0">
            <a:spAutoFit/>
          </a:bodyPr>
          <a:lstStyle/>
          <a:p>
            <a:r>
              <a:rPr kumimoji="1" lang="zh-CN" altLang="en-US" sz="2000" dirty="0">
                <a:latin typeface="SimHei" panose="02010609060101010101" pitchFamily="49" charset="-122"/>
                <a:ea typeface="SimHei" panose="02010609060101010101" pitchFamily="49" charset="-122"/>
              </a:rPr>
              <a:t>稳态分布与起始节点</a:t>
            </a:r>
            <a:r>
              <a:rPr kumimoji="1" lang="zh-CN" altLang="en-US" sz="2000" dirty="0">
                <a:solidFill>
                  <a:srgbClr val="C00000"/>
                </a:solidFill>
                <a:latin typeface="SimHei" panose="02010609060101010101" pitchFamily="49" charset="-122"/>
                <a:ea typeface="SimHei" panose="02010609060101010101" pitchFamily="49" charset="-122"/>
              </a:rPr>
              <a:t>有关</a:t>
            </a:r>
          </a:p>
        </p:txBody>
      </p:sp>
    </p:spTree>
    <p:extLst>
      <p:ext uri="{BB962C8B-B14F-4D97-AF65-F5344CB8AC3E}">
        <p14:creationId xmlns:p14="http://schemas.microsoft.com/office/powerpoint/2010/main" val="17885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4.16667E-6 7.40741E-7 C 0.05434 -0.02778 0.1085 -0.05556 0.11302 -0.09722 C 0.11736 -0.13889 -0.01355 -0.2375 0.02673 -0.25 C 0.06718 -0.2625 0.27708 -0.19398 0.3552 -0.17222 C 0.43316 -0.15046 0.46388 -0.13495 0.49461 -0.11945 " pathEditMode="relative" rAng="0" ptsTypes="AAAAA">
                                      <p:cBhvr>
                                        <p:cTn id="11" dur="2000" fill="hold"/>
                                        <p:tgtEl>
                                          <p:spTgt spid="36"/>
                                        </p:tgtEl>
                                        <p:attrNameLst>
                                          <p:attrName>ppt_x</p:attrName>
                                          <p:attrName>ppt_y</p:attrName>
                                        </p:attrNameLst>
                                      </p:cBhvr>
                                      <p:rCtr x="24722" y="-12593"/>
                                    </p:animMotion>
                                  </p:childTnLst>
                                </p:cTn>
                              </p:par>
                              <p:par>
                                <p:cTn id="12" presetID="5" presetClass="entr" presetSubtype="10" fill="hold" grpId="0" nodeType="withEffect">
                                  <p:stCondLst>
                                    <p:cond delay="500"/>
                                  </p:stCondLst>
                                  <p:childTnLst>
                                    <p:set>
                                      <p:cBhvr>
                                        <p:cTn id="13" dur="1" fill="hold">
                                          <p:stCondLst>
                                            <p:cond delay="0"/>
                                          </p:stCondLst>
                                        </p:cTn>
                                        <p:tgtEl>
                                          <p:spTgt spid="37"/>
                                        </p:tgtEl>
                                        <p:attrNameLst>
                                          <p:attrName>style.visibility</p:attrName>
                                        </p:attrNameLst>
                                      </p:cBhvr>
                                      <p:to>
                                        <p:strVal val="visible"/>
                                      </p:to>
                                    </p:set>
                                    <p:animEffect transition="in" filter="checkerboard(across)">
                                      <p:cBhvr>
                                        <p:cTn id="14" dur="500"/>
                                        <p:tgtEl>
                                          <p:spTgt spid="37"/>
                                        </p:tgtEl>
                                      </p:cBhvr>
                                    </p:animEffect>
                                  </p:childTnLst>
                                </p:cTn>
                              </p:par>
                              <p:par>
                                <p:cTn id="15" presetID="5" presetClass="entr" presetSubtype="10" fill="hold" grpId="0" nodeType="withEffect">
                                  <p:stCondLst>
                                    <p:cond delay="90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par>
                                <p:cTn id="18" presetID="5" presetClass="entr" presetSubtype="10" fill="hold" grpId="0"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checkerboard(across)">
                                      <p:cBhvr>
                                        <p:cTn id="20" dur="500"/>
                                        <p:tgtEl>
                                          <p:spTgt spid="39"/>
                                        </p:tgtEl>
                                      </p:cBhvr>
                                    </p:animEffect>
                                  </p:childTnLst>
                                </p:cTn>
                              </p:par>
                              <p:par>
                                <p:cTn id="21" presetID="5" presetClass="entr" presetSubtype="10" fill="hold" grpId="0" nodeType="withEffect">
                                  <p:stCondLst>
                                    <p:cond delay="2000"/>
                                  </p:stCondLst>
                                  <p:childTnLst>
                                    <p:set>
                                      <p:cBhvr>
                                        <p:cTn id="22" dur="1" fill="hold">
                                          <p:stCondLst>
                                            <p:cond delay="0"/>
                                          </p:stCondLst>
                                        </p:cTn>
                                        <p:tgtEl>
                                          <p:spTgt spid="40"/>
                                        </p:tgtEl>
                                        <p:attrNameLst>
                                          <p:attrName>style.visibility</p:attrName>
                                        </p:attrNameLst>
                                      </p:cBhvr>
                                      <p:to>
                                        <p:strVal val="visible"/>
                                      </p:to>
                                    </p:set>
                                    <p:animEffect transition="in" filter="checkerboard(across)">
                                      <p:cBhvr>
                                        <p:cTn id="23" dur="500"/>
                                        <p:tgtEl>
                                          <p:spTgt spid="40"/>
                                        </p:tgtEl>
                                      </p:cBhvr>
                                    </p:animEffect>
                                  </p:childTnLst>
                                </p:cTn>
                              </p:par>
                            </p:childTnLst>
                          </p:cTn>
                        </p:par>
                        <p:par>
                          <p:cTn id="24" fill="hold">
                            <p:stCondLst>
                              <p:cond delay="2500"/>
                            </p:stCondLst>
                            <p:childTnLst>
                              <p:par>
                                <p:cTn id="25" presetID="10" presetClass="exit" presetSubtype="0" fill="hold" grpId="2" nodeType="afterEffect">
                                  <p:stCondLst>
                                    <p:cond delay="0"/>
                                  </p:stCondLst>
                                  <p:childTnLst>
                                    <p:animEffect transition="out" filter="fade">
                                      <p:cBhvr>
                                        <p:cTn id="26" dur="100"/>
                                        <p:tgtEl>
                                          <p:spTgt spid="36"/>
                                        </p:tgtEl>
                                      </p:cBhvr>
                                    </p:animEffect>
                                    <p:set>
                                      <p:cBhvr>
                                        <p:cTn id="27" dur="1" fill="hold">
                                          <p:stCondLst>
                                            <p:cond delay="99"/>
                                          </p:stCondLst>
                                        </p:cTn>
                                        <p:tgtEl>
                                          <p:spTgt spid="36"/>
                                        </p:tgtEl>
                                        <p:attrNameLst>
                                          <p:attrName>style.visibility</p:attrName>
                                        </p:attrNameLst>
                                      </p:cBhvr>
                                      <p:to>
                                        <p:strVal val="hidden"/>
                                      </p:to>
                                    </p:set>
                                  </p:childTnLst>
                                </p:cTn>
                              </p:par>
                              <p:par>
                                <p:cTn id="28" presetID="5" presetClass="entr" presetSubtype="1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checkerboard(across)">
                                      <p:cBhvr>
                                        <p:cTn id="30" dur="100"/>
                                        <p:tgtEl>
                                          <p:spTgt spid="41"/>
                                        </p:tgtEl>
                                      </p:cBhvr>
                                    </p:animEffect>
                                  </p:childTnLst>
                                </p:cTn>
                              </p:par>
                              <p:par>
                                <p:cTn id="31" presetID="0" presetClass="path" presetSubtype="0" accel="50000" decel="50000" fill="hold" grpId="1" nodeType="withEffect">
                                  <p:stCondLst>
                                    <p:cond delay="0"/>
                                  </p:stCondLst>
                                  <p:childTnLst>
                                    <p:animMotion origin="layout" path="M 0.00139 -4.81481E-6 L -0.49028 0.12223 " pathEditMode="relative" rAng="0" ptsTypes="AA">
                                      <p:cBhvr>
                                        <p:cTn id="32" dur="500" fill="hold"/>
                                        <p:tgtEl>
                                          <p:spTgt spid="41"/>
                                        </p:tgtEl>
                                        <p:attrNameLst>
                                          <p:attrName>ppt_x</p:attrName>
                                          <p:attrName>ppt_y</p:attrName>
                                        </p:attrNameLst>
                                      </p:cBhvr>
                                      <p:rCtr x="-24583" y="6111"/>
                                    </p:animMotion>
                                  </p:childTnLst>
                                </p:cTn>
                              </p:par>
                              <p:par>
                                <p:cTn id="33" presetID="5" presetClass="entr" presetSubtype="10" fill="hold" grpId="0" nodeType="withEffect">
                                  <p:stCondLst>
                                    <p:cond delay="100"/>
                                  </p:stCondLst>
                                  <p:childTnLst>
                                    <p:set>
                                      <p:cBhvr>
                                        <p:cTn id="34" dur="1" fill="hold">
                                          <p:stCondLst>
                                            <p:cond delay="0"/>
                                          </p:stCondLst>
                                        </p:cTn>
                                        <p:tgtEl>
                                          <p:spTgt spid="42"/>
                                        </p:tgtEl>
                                        <p:attrNameLst>
                                          <p:attrName>style.visibility</p:attrName>
                                        </p:attrNameLst>
                                      </p:cBhvr>
                                      <p:to>
                                        <p:strVal val="visible"/>
                                      </p:to>
                                    </p:set>
                                    <p:animEffect transition="in" filter="checkerboard(across)">
                                      <p:cBhvr>
                                        <p:cTn id="35" dur="100"/>
                                        <p:tgtEl>
                                          <p:spTgt spid="42"/>
                                        </p:tgtEl>
                                      </p:cBhvr>
                                    </p:animEffect>
                                  </p:childTnLst>
                                </p:cTn>
                              </p:par>
                              <p:par>
                                <p:cTn id="36" presetID="5" presetClass="entr" presetSubtype="10" fill="hold" grpId="0" nodeType="withEffect">
                                  <p:stCondLst>
                                    <p:cond delay="200"/>
                                  </p:stCondLst>
                                  <p:childTnLst>
                                    <p:set>
                                      <p:cBhvr>
                                        <p:cTn id="37" dur="1" fill="hold">
                                          <p:stCondLst>
                                            <p:cond delay="0"/>
                                          </p:stCondLst>
                                        </p:cTn>
                                        <p:tgtEl>
                                          <p:spTgt spid="43"/>
                                        </p:tgtEl>
                                        <p:attrNameLst>
                                          <p:attrName>style.visibility</p:attrName>
                                        </p:attrNameLst>
                                      </p:cBhvr>
                                      <p:to>
                                        <p:strVal val="visible"/>
                                      </p:to>
                                    </p:set>
                                    <p:animEffect transition="in" filter="checkerboard(across)">
                                      <p:cBhvr>
                                        <p:cTn id="38" dur="100"/>
                                        <p:tgtEl>
                                          <p:spTgt spid="43"/>
                                        </p:tgtEl>
                                      </p:cBhvr>
                                    </p:animEffect>
                                  </p:childTnLst>
                                </p:cTn>
                              </p:par>
                              <p:par>
                                <p:cTn id="39" presetID="5" presetClass="entr" presetSubtype="10" fill="hold" grpId="0" nodeType="withEffect">
                                  <p:stCondLst>
                                    <p:cond delay="30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100"/>
                                        <p:tgtEl>
                                          <p:spTgt spid="44"/>
                                        </p:tgtEl>
                                      </p:cBhvr>
                                    </p:animEffect>
                                  </p:childTnLst>
                                </p:cTn>
                              </p:par>
                              <p:par>
                                <p:cTn id="42" presetID="5" presetClass="entr" presetSubtype="10" fill="hold" grpId="0" nodeType="withEffect">
                                  <p:stCondLst>
                                    <p:cond delay="400"/>
                                  </p:stCondLst>
                                  <p:childTnLst>
                                    <p:set>
                                      <p:cBhvr>
                                        <p:cTn id="43" dur="1" fill="hold">
                                          <p:stCondLst>
                                            <p:cond delay="0"/>
                                          </p:stCondLst>
                                        </p:cTn>
                                        <p:tgtEl>
                                          <p:spTgt spid="45"/>
                                        </p:tgtEl>
                                        <p:attrNameLst>
                                          <p:attrName>style.visibility</p:attrName>
                                        </p:attrNameLst>
                                      </p:cBhvr>
                                      <p:to>
                                        <p:strVal val="visible"/>
                                      </p:to>
                                    </p:set>
                                    <p:animEffect transition="in" filter="checkerboard(across)">
                                      <p:cBhvr>
                                        <p:cTn id="44" dur="100"/>
                                        <p:tgtEl>
                                          <p:spTgt spid="45"/>
                                        </p:tgtEl>
                                      </p:cBhvr>
                                    </p:animEffect>
                                  </p:childTnLst>
                                </p:cTn>
                              </p:par>
                            </p:childTnLst>
                          </p:cTn>
                        </p:par>
                        <p:par>
                          <p:cTn id="45" fill="hold">
                            <p:stCondLst>
                              <p:cond delay="3000"/>
                            </p:stCondLst>
                            <p:childTnLst>
                              <p:par>
                                <p:cTn id="46" presetID="10" presetClass="exit" presetSubtype="0" fill="hold" grpId="1" nodeType="afterEffect">
                                  <p:stCondLst>
                                    <p:cond delay="0"/>
                                  </p:stCondLst>
                                  <p:childTnLst>
                                    <p:animEffect transition="out" filter="fade">
                                      <p:cBhvr>
                                        <p:cTn id="47" dur="100"/>
                                        <p:tgtEl>
                                          <p:spTgt spid="42"/>
                                        </p:tgtEl>
                                      </p:cBhvr>
                                    </p:animEffect>
                                    <p:set>
                                      <p:cBhvr>
                                        <p:cTn id="48" dur="1" fill="hold">
                                          <p:stCondLst>
                                            <p:cond delay="99"/>
                                          </p:stCondLst>
                                        </p:cTn>
                                        <p:tgtEl>
                                          <p:spTgt spid="42"/>
                                        </p:tgtEl>
                                        <p:attrNameLst>
                                          <p:attrName>style.visibility</p:attrName>
                                        </p:attrNameLst>
                                      </p:cBhvr>
                                      <p:to>
                                        <p:strVal val="hidden"/>
                                      </p:to>
                                    </p:set>
                                  </p:childTnLst>
                                </p:cTn>
                              </p:par>
                            </p:childTnLst>
                          </p:cTn>
                        </p:par>
                        <p:par>
                          <p:cTn id="49" fill="hold">
                            <p:stCondLst>
                              <p:cond delay="3100"/>
                            </p:stCondLst>
                            <p:childTnLst>
                              <p:par>
                                <p:cTn id="50" presetID="10" presetClass="exit" presetSubtype="0" fill="hold" grpId="1" nodeType="afterEffect">
                                  <p:stCondLst>
                                    <p:cond delay="0"/>
                                  </p:stCondLst>
                                  <p:childTnLst>
                                    <p:animEffect transition="out" filter="fade">
                                      <p:cBhvr>
                                        <p:cTn id="51" dur="100"/>
                                        <p:tgtEl>
                                          <p:spTgt spid="43"/>
                                        </p:tgtEl>
                                      </p:cBhvr>
                                    </p:animEffect>
                                    <p:set>
                                      <p:cBhvr>
                                        <p:cTn id="52" dur="1" fill="hold">
                                          <p:stCondLst>
                                            <p:cond delay="99"/>
                                          </p:stCondLst>
                                        </p:cTn>
                                        <p:tgtEl>
                                          <p:spTgt spid="43"/>
                                        </p:tgtEl>
                                        <p:attrNameLst>
                                          <p:attrName>style.visibility</p:attrName>
                                        </p:attrNameLst>
                                      </p:cBhvr>
                                      <p:to>
                                        <p:strVal val="hidden"/>
                                      </p:to>
                                    </p:set>
                                  </p:childTnLst>
                                </p:cTn>
                              </p:par>
                            </p:childTnLst>
                          </p:cTn>
                        </p:par>
                        <p:par>
                          <p:cTn id="53" fill="hold">
                            <p:stCondLst>
                              <p:cond delay="3200"/>
                            </p:stCondLst>
                            <p:childTnLst>
                              <p:par>
                                <p:cTn id="54" presetID="10" presetClass="exit" presetSubtype="0" fill="hold" grpId="1" nodeType="afterEffect">
                                  <p:stCondLst>
                                    <p:cond delay="0"/>
                                  </p:stCondLst>
                                  <p:childTnLst>
                                    <p:animEffect transition="out" filter="fade">
                                      <p:cBhvr>
                                        <p:cTn id="55" dur="100"/>
                                        <p:tgtEl>
                                          <p:spTgt spid="44"/>
                                        </p:tgtEl>
                                      </p:cBhvr>
                                    </p:animEffect>
                                    <p:set>
                                      <p:cBhvr>
                                        <p:cTn id="56" dur="1" fill="hold">
                                          <p:stCondLst>
                                            <p:cond delay="99"/>
                                          </p:stCondLst>
                                        </p:cTn>
                                        <p:tgtEl>
                                          <p:spTgt spid="44"/>
                                        </p:tgtEl>
                                        <p:attrNameLst>
                                          <p:attrName>style.visibility</p:attrName>
                                        </p:attrNameLst>
                                      </p:cBhvr>
                                      <p:to>
                                        <p:strVal val="hidden"/>
                                      </p:to>
                                    </p:set>
                                  </p:childTnLst>
                                </p:cTn>
                              </p:par>
                            </p:childTnLst>
                          </p:cTn>
                        </p:par>
                        <p:par>
                          <p:cTn id="57" fill="hold">
                            <p:stCondLst>
                              <p:cond delay="3300"/>
                            </p:stCondLst>
                            <p:childTnLst>
                              <p:par>
                                <p:cTn id="58" presetID="10" presetClass="exit" presetSubtype="0" fill="hold" grpId="1" nodeType="afterEffect">
                                  <p:stCondLst>
                                    <p:cond delay="0"/>
                                  </p:stCondLst>
                                  <p:childTnLst>
                                    <p:animEffect transition="out" filter="fade">
                                      <p:cBhvr>
                                        <p:cTn id="59" dur="100"/>
                                        <p:tgtEl>
                                          <p:spTgt spid="45"/>
                                        </p:tgtEl>
                                      </p:cBhvr>
                                    </p:animEffect>
                                    <p:set>
                                      <p:cBhvr>
                                        <p:cTn id="60" dur="1" fill="hold">
                                          <p:stCondLst>
                                            <p:cond delay="99"/>
                                          </p:stCondLst>
                                        </p:cTn>
                                        <p:tgtEl>
                                          <p:spTgt spid="45"/>
                                        </p:tgtEl>
                                        <p:attrNameLst>
                                          <p:attrName>style.visibility</p:attrName>
                                        </p:attrNameLst>
                                      </p:cBhvr>
                                      <p:to>
                                        <p:strVal val="hidden"/>
                                      </p:to>
                                    </p:set>
                                  </p:childTnLst>
                                </p:cTn>
                              </p:par>
                            </p:childTnLst>
                          </p:cTn>
                        </p:par>
                        <p:par>
                          <p:cTn id="61" fill="hold">
                            <p:stCondLst>
                              <p:cond delay="3400"/>
                            </p:stCondLst>
                            <p:childTnLst>
                              <p:par>
                                <p:cTn id="62" presetID="10" presetClass="exit" presetSubtype="0" fill="hold" grpId="2" nodeType="afterEffect">
                                  <p:stCondLst>
                                    <p:cond delay="0"/>
                                  </p:stCondLst>
                                  <p:childTnLst>
                                    <p:animEffect transition="out" filter="fade">
                                      <p:cBhvr>
                                        <p:cTn id="63" dur="100"/>
                                        <p:tgtEl>
                                          <p:spTgt spid="41"/>
                                        </p:tgtEl>
                                      </p:cBhvr>
                                    </p:animEffect>
                                    <p:set>
                                      <p:cBhvr>
                                        <p:cTn id="64" dur="1" fill="hold">
                                          <p:stCondLst>
                                            <p:cond delay="99"/>
                                          </p:stCondLst>
                                        </p:cTn>
                                        <p:tgtEl>
                                          <p:spTgt spid="41"/>
                                        </p:tgtEl>
                                        <p:attrNameLst>
                                          <p:attrName>style.visibility</p:attrName>
                                        </p:attrNameLst>
                                      </p:cBhvr>
                                      <p:to>
                                        <p:strVal val="hidden"/>
                                      </p:to>
                                    </p:set>
                                  </p:childTnLst>
                                </p:cTn>
                              </p:par>
                              <p:par>
                                <p:cTn id="65" presetID="5" presetClass="entr" presetSubtype="1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checkerboard(across)">
                                      <p:cBhvr>
                                        <p:cTn id="67" dur="100"/>
                                        <p:tgtEl>
                                          <p:spTgt spid="47"/>
                                        </p:tgtEl>
                                      </p:cBhvr>
                                    </p:animEffect>
                                  </p:childTnLst>
                                </p:cTn>
                              </p:par>
                            </p:childTnLst>
                          </p:cTn>
                        </p:par>
                        <p:par>
                          <p:cTn id="68" fill="hold">
                            <p:stCondLst>
                              <p:cond delay="3500"/>
                            </p:stCondLst>
                            <p:childTnLst>
                              <p:par>
                                <p:cTn id="69" presetID="0" presetClass="path" presetSubtype="0" accel="50000" decel="50000" fill="hold" grpId="2" nodeType="afterEffect">
                                  <p:stCondLst>
                                    <p:cond delay="0"/>
                                  </p:stCondLst>
                                  <p:childTnLst>
                                    <p:animMotion origin="layout" path="M 4.16667E-6 7.40741E-7 C 0.04913 0.0868 0.09826 0.17361 0.15625 0.14444 C 0.21423 0.11528 0.31805 -0.09259 0.34791 -0.175 C 0.37777 -0.25741 0.31145 -0.31574 0.33541 -0.35 C 0.35937 -0.38426 0.44062 -0.39306 0.49166 -0.38056 C 0.5427 -0.36806 0.61701 -0.29259 0.64166 -0.275 " pathEditMode="relative" rAng="0" ptsTypes="AAAAAA">
                                      <p:cBhvr>
                                        <p:cTn id="70" dur="2500" fill="hold"/>
                                        <p:tgtEl>
                                          <p:spTgt spid="47"/>
                                        </p:tgtEl>
                                        <p:attrNameLst>
                                          <p:attrName>ppt_x</p:attrName>
                                          <p:attrName>ppt_y</p:attrName>
                                        </p:attrNameLst>
                                      </p:cBhvr>
                                      <p:rCtr x="32083" y="-11806"/>
                                    </p:animMotion>
                                  </p:childTnLst>
                                </p:cTn>
                              </p:par>
                              <p:par>
                                <p:cTn id="71" presetID="5" presetClass="entr" presetSubtype="10" fill="hold" grpId="0" nodeType="withEffect">
                                  <p:stCondLst>
                                    <p:cond delay="600"/>
                                  </p:stCondLst>
                                  <p:childTnLst>
                                    <p:set>
                                      <p:cBhvr>
                                        <p:cTn id="72" dur="1" fill="hold">
                                          <p:stCondLst>
                                            <p:cond delay="0"/>
                                          </p:stCondLst>
                                        </p:cTn>
                                        <p:tgtEl>
                                          <p:spTgt spid="46"/>
                                        </p:tgtEl>
                                        <p:attrNameLst>
                                          <p:attrName>style.visibility</p:attrName>
                                        </p:attrNameLst>
                                      </p:cBhvr>
                                      <p:to>
                                        <p:strVal val="visible"/>
                                      </p:to>
                                    </p:set>
                                    <p:animEffect transition="in" filter="checkerboard(across)">
                                      <p:cBhvr>
                                        <p:cTn id="73" dur="500"/>
                                        <p:tgtEl>
                                          <p:spTgt spid="46"/>
                                        </p:tgtEl>
                                      </p:cBhvr>
                                    </p:animEffect>
                                  </p:childTnLst>
                                </p:cTn>
                              </p:par>
                              <p:par>
                                <p:cTn id="74" presetID="5" presetClass="entr" presetSubtype="10" fill="hold" grpId="0" nodeType="withEffect">
                                  <p:stCondLst>
                                    <p:cond delay="1100"/>
                                  </p:stCondLst>
                                  <p:childTnLst>
                                    <p:set>
                                      <p:cBhvr>
                                        <p:cTn id="75" dur="1" fill="hold">
                                          <p:stCondLst>
                                            <p:cond delay="0"/>
                                          </p:stCondLst>
                                        </p:cTn>
                                        <p:tgtEl>
                                          <p:spTgt spid="48"/>
                                        </p:tgtEl>
                                        <p:attrNameLst>
                                          <p:attrName>style.visibility</p:attrName>
                                        </p:attrNameLst>
                                      </p:cBhvr>
                                      <p:to>
                                        <p:strVal val="visible"/>
                                      </p:to>
                                    </p:set>
                                    <p:animEffect transition="in" filter="checkerboard(across)">
                                      <p:cBhvr>
                                        <p:cTn id="76" dur="500"/>
                                        <p:tgtEl>
                                          <p:spTgt spid="48"/>
                                        </p:tgtEl>
                                      </p:cBhvr>
                                    </p:animEffect>
                                  </p:childTnLst>
                                </p:cTn>
                              </p:par>
                              <p:par>
                                <p:cTn id="77" presetID="5" presetClass="entr" presetSubtype="10" fill="hold" grpId="0" nodeType="withEffect">
                                  <p:stCondLst>
                                    <p:cond delay="1500"/>
                                  </p:stCondLst>
                                  <p:childTnLst>
                                    <p:set>
                                      <p:cBhvr>
                                        <p:cTn id="78" dur="1" fill="hold">
                                          <p:stCondLst>
                                            <p:cond delay="0"/>
                                          </p:stCondLst>
                                        </p:cTn>
                                        <p:tgtEl>
                                          <p:spTgt spid="49"/>
                                        </p:tgtEl>
                                        <p:attrNameLst>
                                          <p:attrName>style.visibility</p:attrName>
                                        </p:attrNameLst>
                                      </p:cBhvr>
                                      <p:to>
                                        <p:strVal val="visible"/>
                                      </p:to>
                                    </p:set>
                                    <p:animEffect transition="in" filter="checkerboard(across)">
                                      <p:cBhvr>
                                        <p:cTn id="79" dur="500"/>
                                        <p:tgtEl>
                                          <p:spTgt spid="49"/>
                                        </p:tgtEl>
                                      </p:cBhvr>
                                    </p:animEffect>
                                  </p:childTnLst>
                                </p:cTn>
                              </p:par>
                              <p:par>
                                <p:cTn id="80" presetID="5" presetClass="entr" presetSubtype="10" fill="hold" grpId="0" nodeType="withEffect">
                                  <p:stCondLst>
                                    <p:cond delay="1900"/>
                                  </p:stCondLst>
                                  <p:childTnLst>
                                    <p:set>
                                      <p:cBhvr>
                                        <p:cTn id="81" dur="1" fill="hold">
                                          <p:stCondLst>
                                            <p:cond delay="0"/>
                                          </p:stCondLst>
                                        </p:cTn>
                                        <p:tgtEl>
                                          <p:spTgt spid="50"/>
                                        </p:tgtEl>
                                        <p:attrNameLst>
                                          <p:attrName>style.visibility</p:attrName>
                                        </p:attrNameLst>
                                      </p:cBhvr>
                                      <p:to>
                                        <p:strVal val="visible"/>
                                      </p:to>
                                    </p:set>
                                    <p:animEffect transition="in" filter="checkerboard(across)">
                                      <p:cBhvr>
                                        <p:cTn id="82" dur="500"/>
                                        <p:tgtEl>
                                          <p:spTgt spid="50"/>
                                        </p:tgtEl>
                                      </p:cBhvr>
                                    </p:animEffect>
                                  </p:childTnLst>
                                </p:cTn>
                              </p:par>
                              <p:par>
                                <p:cTn id="83" presetID="5" presetClass="entr" presetSubtype="10" fill="hold" grpId="0" nodeType="withEffect">
                                  <p:stCondLst>
                                    <p:cond delay="2300"/>
                                  </p:stCondLst>
                                  <p:childTnLst>
                                    <p:set>
                                      <p:cBhvr>
                                        <p:cTn id="84" dur="1" fill="hold">
                                          <p:stCondLst>
                                            <p:cond delay="0"/>
                                          </p:stCondLst>
                                        </p:cTn>
                                        <p:tgtEl>
                                          <p:spTgt spid="51"/>
                                        </p:tgtEl>
                                        <p:attrNameLst>
                                          <p:attrName>style.visibility</p:attrName>
                                        </p:attrNameLst>
                                      </p:cBhvr>
                                      <p:to>
                                        <p:strVal val="visible"/>
                                      </p:to>
                                    </p:set>
                                    <p:animEffect transition="in" filter="checkerboard(across)">
                                      <p:cBhvr>
                                        <p:cTn id="85" dur="500"/>
                                        <p:tgtEl>
                                          <p:spTgt spid="51"/>
                                        </p:tgtEl>
                                      </p:cBhvr>
                                    </p:animEffect>
                                  </p:childTnLst>
                                </p:cTn>
                              </p:par>
                            </p:childTnLst>
                          </p:cTn>
                        </p:par>
                        <p:par>
                          <p:cTn id="86" fill="hold">
                            <p:stCondLst>
                              <p:cond delay="6300"/>
                            </p:stCondLst>
                            <p:childTnLst>
                              <p:par>
                                <p:cTn id="87" presetID="10" presetClass="exit" presetSubtype="0" fill="hold" grpId="1" nodeType="afterEffect">
                                  <p:stCondLst>
                                    <p:cond delay="0"/>
                                  </p:stCondLst>
                                  <p:childTnLst>
                                    <p:animEffect transition="out" filter="fade">
                                      <p:cBhvr>
                                        <p:cTn id="88" dur="100"/>
                                        <p:tgtEl>
                                          <p:spTgt spid="47"/>
                                        </p:tgtEl>
                                      </p:cBhvr>
                                    </p:animEffect>
                                    <p:set>
                                      <p:cBhvr>
                                        <p:cTn id="89" dur="1" fill="hold">
                                          <p:stCondLst>
                                            <p:cond delay="99"/>
                                          </p:stCondLst>
                                        </p:cTn>
                                        <p:tgtEl>
                                          <p:spTgt spid="47"/>
                                        </p:tgtEl>
                                        <p:attrNameLst>
                                          <p:attrName>style.visibility</p:attrName>
                                        </p:attrNameLst>
                                      </p:cBhvr>
                                      <p:to>
                                        <p:strVal val="hidden"/>
                                      </p:to>
                                    </p:set>
                                  </p:childTnLst>
                                </p:cTn>
                              </p:par>
                              <p:par>
                                <p:cTn id="90" presetID="5" presetClass="entr" presetSubtype="1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checkerboard(across)">
                                      <p:cBhvr>
                                        <p:cTn id="92" dur="100"/>
                                        <p:tgtEl>
                                          <p:spTgt spid="52"/>
                                        </p:tgtEl>
                                      </p:cBhvr>
                                    </p:animEffect>
                                  </p:childTnLst>
                                </p:cTn>
                              </p:par>
                              <p:par>
                                <p:cTn id="93" presetID="0" presetClass="path" presetSubtype="0" accel="50000" decel="50000" fill="hold" grpId="1" nodeType="withEffect">
                                  <p:stCondLst>
                                    <p:cond delay="0"/>
                                  </p:stCondLst>
                                  <p:childTnLst>
                                    <p:animMotion origin="layout" path="M 0.00538 0.00046 L -0.63507 0.27592 " pathEditMode="relative" rAng="0" ptsTypes="AA">
                                      <p:cBhvr>
                                        <p:cTn id="94" dur="600" fill="hold"/>
                                        <p:tgtEl>
                                          <p:spTgt spid="52"/>
                                        </p:tgtEl>
                                        <p:attrNameLst>
                                          <p:attrName>ppt_x</p:attrName>
                                          <p:attrName>ppt_y</p:attrName>
                                        </p:attrNameLst>
                                      </p:cBhvr>
                                      <p:rCtr x="-32031" y="13773"/>
                                    </p:animMotion>
                                  </p:childTnLst>
                                </p:cTn>
                              </p:par>
                              <p:par>
                                <p:cTn id="95" presetID="5" presetClass="entr" presetSubtype="10" fill="hold" grpId="0" nodeType="withEffect">
                                  <p:stCondLst>
                                    <p:cond delay="100"/>
                                  </p:stCondLst>
                                  <p:childTnLst>
                                    <p:set>
                                      <p:cBhvr>
                                        <p:cTn id="96" dur="1" fill="hold">
                                          <p:stCondLst>
                                            <p:cond delay="0"/>
                                          </p:stCondLst>
                                        </p:cTn>
                                        <p:tgtEl>
                                          <p:spTgt spid="53"/>
                                        </p:tgtEl>
                                        <p:attrNameLst>
                                          <p:attrName>style.visibility</p:attrName>
                                        </p:attrNameLst>
                                      </p:cBhvr>
                                      <p:to>
                                        <p:strVal val="visible"/>
                                      </p:to>
                                    </p:set>
                                    <p:animEffect transition="in" filter="checkerboard(across)">
                                      <p:cBhvr>
                                        <p:cTn id="97" dur="100"/>
                                        <p:tgtEl>
                                          <p:spTgt spid="53"/>
                                        </p:tgtEl>
                                      </p:cBhvr>
                                    </p:animEffect>
                                  </p:childTnLst>
                                </p:cTn>
                              </p:par>
                              <p:par>
                                <p:cTn id="98" presetID="5" presetClass="entr" presetSubtype="10" fill="hold" grpId="0" nodeType="withEffect">
                                  <p:stCondLst>
                                    <p:cond delay="200"/>
                                  </p:stCondLst>
                                  <p:childTnLst>
                                    <p:set>
                                      <p:cBhvr>
                                        <p:cTn id="99" dur="1" fill="hold">
                                          <p:stCondLst>
                                            <p:cond delay="0"/>
                                          </p:stCondLst>
                                        </p:cTn>
                                        <p:tgtEl>
                                          <p:spTgt spid="54"/>
                                        </p:tgtEl>
                                        <p:attrNameLst>
                                          <p:attrName>style.visibility</p:attrName>
                                        </p:attrNameLst>
                                      </p:cBhvr>
                                      <p:to>
                                        <p:strVal val="visible"/>
                                      </p:to>
                                    </p:set>
                                    <p:animEffect transition="in" filter="checkerboard(across)">
                                      <p:cBhvr>
                                        <p:cTn id="100" dur="100"/>
                                        <p:tgtEl>
                                          <p:spTgt spid="54"/>
                                        </p:tgtEl>
                                      </p:cBhvr>
                                    </p:animEffect>
                                  </p:childTnLst>
                                </p:cTn>
                              </p:par>
                              <p:par>
                                <p:cTn id="101" presetID="5" presetClass="entr" presetSubtype="10" fill="hold" grpId="0" nodeType="withEffect">
                                  <p:stCondLst>
                                    <p:cond delay="300"/>
                                  </p:stCondLst>
                                  <p:childTnLst>
                                    <p:set>
                                      <p:cBhvr>
                                        <p:cTn id="102" dur="1" fill="hold">
                                          <p:stCondLst>
                                            <p:cond delay="0"/>
                                          </p:stCondLst>
                                        </p:cTn>
                                        <p:tgtEl>
                                          <p:spTgt spid="55"/>
                                        </p:tgtEl>
                                        <p:attrNameLst>
                                          <p:attrName>style.visibility</p:attrName>
                                        </p:attrNameLst>
                                      </p:cBhvr>
                                      <p:to>
                                        <p:strVal val="visible"/>
                                      </p:to>
                                    </p:set>
                                    <p:animEffect transition="in" filter="checkerboard(across)">
                                      <p:cBhvr>
                                        <p:cTn id="103" dur="100"/>
                                        <p:tgtEl>
                                          <p:spTgt spid="55"/>
                                        </p:tgtEl>
                                      </p:cBhvr>
                                    </p:animEffect>
                                  </p:childTnLst>
                                </p:cTn>
                              </p:par>
                              <p:par>
                                <p:cTn id="104" presetID="5" presetClass="entr" presetSubtype="10" fill="hold" grpId="0" nodeType="withEffect">
                                  <p:stCondLst>
                                    <p:cond delay="400"/>
                                  </p:stCondLst>
                                  <p:childTnLst>
                                    <p:set>
                                      <p:cBhvr>
                                        <p:cTn id="105" dur="1" fill="hold">
                                          <p:stCondLst>
                                            <p:cond delay="0"/>
                                          </p:stCondLst>
                                        </p:cTn>
                                        <p:tgtEl>
                                          <p:spTgt spid="56"/>
                                        </p:tgtEl>
                                        <p:attrNameLst>
                                          <p:attrName>style.visibility</p:attrName>
                                        </p:attrNameLst>
                                      </p:cBhvr>
                                      <p:to>
                                        <p:strVal val="visible"/>
                                      </p:to>
                                    </p:set>
                                    <p:animEffect transition="in" filter="checkerboard(across)">
                                      <p:cBhvr>
                                        <p:cTn id="106" dur="100"/>
                                        <p:tgtEl>
                                          <p:spTgt spid="56"/>
                                        </p:tgtEl>
                                      </p:cBhvr>
                                    </p:animEffect>
                                  </p:childTnLst>
                                </p:cTn>
                              </p:par>
                              <p:par>
                                <p:cTn id="107" presetID="5" presetClass="entr" presetSubtype="10" fill="hold" grpId="0" nodeType="withEffect">
                                  <p:stCondLst>
                                    <p:cond delay="500"/>
                                  </p:stCondLst>
                                  <p:childTnLst>
                                    <p:set>
                                      <p:cBhvr>
                                        <p:cTn id="108" dur="1" fill="hold">
                                          <p:stCondLst>
                                            <p:cond delay="0"/>
                                          </p:stCondLst>
                                        </p:cTn>
                                        <p:tgtEl>
                                          <p:spTgt spid="57"/>
                                        </p:tgtEl>
                                        <p:attrNameLst>
                                          <p:attrName>style.visibility</p:attrName>
                                        </p:attrNameLst>
                                      </p:cBhvr>
                                      <p:to>
                                        <p:strVal val="visible"/>
                                      </p:to>
                                    </p:set>
                                    <p:animEffect transition="in" filter="checkerboard(across)">
                                      <p:cBhvr>
                                        <p:cTn id="109" dur="100"/>
                                        <p:tgtEl>
                                          <p:spTgt spid="57"/>
                                        </p:tgtEl>
                                      </p:cBhvr>
                                    </p:animEffect>
                                  </p:childTnLst>
                                </p:cTn>
                              </p:par>
                            </p:childTnLst>
                          </p:cTn>
                        </p:par>
                        <p:par>
                          <p:cTn id="110" fill="hold">
                            <p:stCondLst>
                              <p:cond delay="6900"/>
                            </p:stCondLst>
                            <p:childTnLst>
                              <p:par>
                                <p:cTn id="111" presetID="10" presetClass="exit" presetSubtype="0" fill="hold" grpId="1" nodeType="afterEffect">
                                  <p:stCondLst>
                                    <p:cond delay="0"/>
                                  </p:stCondLst>
                                  <p:childTnLst>
                                    <p:animEffect transition="out" filter="fade">
                                      <p:cBhvr>
                                        <p:cTn id="112" dur="100"/>
                                        <p:tgtEl>
                                          <p:spTgt spid="53"/>
                                        </p:tgtEl>
                                      </p:cBhvr>
                                    </p:animEffect>
                                    <p:set>
                                      <p:cBhvr>
                                        <p:cTn id="113" dur="1" fill="hold">
                                          <p:stCondLst>
                                            <p:cond delay="99"/>
                                          </p:stCondLst>
                                        </p:cTn>
                                        <p:tgtEl>
                                          <p:spTgt spid="53"/>
                                        </p:tgtEl>
                                        <p:attrNameLst>
                                          <p:attrName>style.visibility</p:attrName>
                                        </p:attrNameLst>
                                      </p:cBhvr>
                                      <p:to>
                                        <p:strVal val="hidden"/>
                                      </p:to>
                                    </p:set>
                                  </p:childTnLst>
                                </p:cTn>
                              </p:par>
                            </p:childTnLst>
                          </p:cTn>
                        </p:par>
                        <p:par>
                          <p:cTn id="114" fill="hold">
                            <p:stCondLst>
                              <p:cond delay="7000"/>
                            </p:stCondLst>
                            <p:childTnLst>
                              <p:par>
                                <p:cTn id="115" presetID="10" presetClass="exit" presetSubtype="0" fill="hold" grpId="1" nodeType="afterEffect">
                                  <p:stCondLst>
                                    <p:cond delay="0"/>
                                  </p:stCondLst>
                                  <p:childTnLst>
                                    <p:animEffect transition="out" filter="fade">
                                      <p:cBhvr>
                                        <p:cTn id="116" dur="100"/>
                                        <p:tgtEl>
                                          <p:spTgt spid="54"/>
                                        </p:tgtEl>
                                      </p:cBhvr>
                                    </p:animEffect>
                                    <p:set>
                                      <p:cBhvr>
                                        <p:cTn id="117" dur="1" fill="hold">
                                          <p:stCondLst>
                                            <p:cond delay="99"/>
                                          </p:stCondLst>
                                        </p:cTn>
                                        <p:tgtEl>
                                          <p:spTgt spid="54"/>
                                        </p:tgtEl>
                                        <p:attrNameLst>
                                          <p:attrName>style.visibility</p:attrName>
                                        </p:attrNameLst>
                                      </p:cBhvr>
                                      <p:to>
                                        <p:strVal val="hidden"/>
                                      </p:to>
                                    </p:set>
                                  </p:childTnLst>
                                </p:cTn>
                              </p:par>
                            </p:childTnLst>
                          </p:cTn>
                        </p:par>
                        <p:par>
                          <p:cTn id="118" fill="hold">
                            <p:stCondLst>
                              <p:cond delay="7100"/>
                            </p:stCondLst>
                            <p:childTnLst>
                              <p:par>
                                <p:cTn id="119" presetID="10" presetClass="exit" presetSubtype="0" fill="hold" grpId="1" nodeType="afterEffect">
                                  <p:stCondLst>
                                    <p:cond delay="0"/>
                                  </p:stCondLst>
                                  <p:childTnLst>
                                    <p:animEffect transition="out" filter="fade">
                                      <p:cBhvr>
                                        <p:cTn id="120" dur="100"/>
                                        <p:tgtEl>
                                          <p:spTgt spid="55"/>
                                        </p:tgtEl>
                                      </p:cBhvr>
                                    </p:animEffect>
                                    <p:set>
                                      <p:cBhvr>
                                        <p:cTn id="121" dur="1" fill="hold">
                                          <p:stCondLst>
                                            <p:cond delay="99"/>
                                          </p:stCondLst>
                                        </p:cTn>
                                        <p:tgtEl>
                                          <p:spTgt spid="55"/>
                                        </p:tgtEl>
                                        <p:attrNameLst>
                                          <p:attrName>style.visibility</p:attrName>
                                        </p:attrNameLst>
                                      </p:cBhvr>
                                      <p:to>
                                        <p:strVal val="hidden"/>
                                      </p:to>
                                    </p:set>
                                  </p:childTnLst>
                                </p:cTn>
                              </p:par>
                            </p:childTnLst>
                          </p:cTn>
                        </p:par>
                        <p:par>
                          <p:cTn id="122" fill="hold">
                            <p:stCondLst>
                              <p:cond delay="7200"/>
                            </p:stCondLst>
                            <p:childTnLst>
                              <p:par>
                                <p:cTn id="123" presetID="10" presetClass="exit" presetSubtype="0" fill="hold" grpId="1" nodeType="afterEffect">
                                  <p:stCondLst>
                                    <p:cond delay="0"/>
                                  </p:stCondLst>
                                  <p:childTnLst>
                                    <p:animEffect transition="out" filter="fade">
                                      <p:cBhvr>
                                        <p:cTn id="124" dur="100"/>
                                        <p:tgtEl>
                                          <p:spTgt spid="56"/>
                                        </p:tgtEl>
                                      </p:cBhvr>
                                    </p:animEffect>
                                    <p:set>
                                      <p:cBhvr>
                                        <p:cTn id="125" dur="1" fill="hold">
                                          <p:stCondLst>
                                            <p:cond delay="99"/>
                                          </p:stCondLst>
                                        </p:cTn>
                                        <p:tgtEl>
                                          <p:spTgt spid="56"/>
                                        </p:tgtEl>
                                        <p:attrNameLst>
                                          <p:attrName>style.visibility</p:attrName>
                                        </p:attrNameLst>
                                      </p:cBhvr>
                                      <p:to>
                                        <p:strVal val="hidden"/>
                                      </p:to>
                                    </p:set>
                                  </p:childTnLst>
                                </p:cTn>
                              </p:par>
                            </p:childTnLst>
                          </p:cTn>
                        </p:par>
                        <p:par>
                          <p:cTn id="126" fill="hold">
                            <p:stCondLst>
                              <p:cond delay="7300"/>
                            </p:stCondLst>
                            <p:childTnLst>
                              <p:par>
                                <p:cTn id="127" presetID="10" presetClass="exit" presetSubtype="0" fill="hold" grpId="1" nodeType="afterEffect">
                                  <p:stCondLst>
                                    <p:cond delay="0"/>
                                  </p:stCondLst>
                                  <p:childTnLst>
                                    <p:animEffect transition="out" filter="fade">
                                      <p:cBhvr>
                                        <p:cTn id="128" dur="100"/>
                                        <p:tgtEl>
                                          <p:spTgt spid="57"/>
                                        </p:tgtEl>
                                      </p:cBhvr>
                                    </p:animEffect>
                                    <p:set>
                                      <p:cBhvr>
                                        <p:cTn id="129" dur="1" fill="hold">
                                          <p:stCondLst>
                                            <p:cond delay="99"/>
                                          </p:stCondLst>
                                        </p:cTn>
                                        <p:tgtEl>
                                          <p:spTgt spid="57"/>
                                        </p:tgtEl>
                                        <p:attrNameLst>
                                          <p:attrName>style.visibility</p:attrName>
                                        </p:attrNameLst>
                                      </p:cBhvr>
                                      <p:to>
                                        <p:strVal val="hidden"/>
                                      </p:to>
                                    </p:set>
                                  </p:childTnLst>
                                </p:cTn>
                              </p:par>
                            </p:childTnLst>
                          </p:cTn>
                        </p:par>
                        <p:par>
                          <p:cTn id="130" fill="hold">
                            <p:stCondLst>
                              <p:cond delay="7400"/>
                            </p:stCondLst>
                            <p:childTnLst>
                              <p:par>
                                <p:cTn id="131" presetID="10" presetClass="exit" presetSubtype="0" fill="hold" grpId="2" nodeType="afterEffect">
                                  <p:stCondLst>
                                    <p:cond delay="0"/>
                                  </p:stCondLst>
                                  <p:childTnLst>
                                    <p:animEffect transition="out" filter="fade">
                                      <p:cBhvr>
                                        <p:cTn id="132" dur="100"/>
                                        <p:tgtEl>
                                          <p:spTgt spid="52"/>
                                        </p:tgtEl>
                                      </p:cBhvr>
                                    </p:animEffect>
                                    <p:set>
                                      <p:cBhvr>
                                        <p:cTn id="133" dur="1" fill="hold">
                                          <p:stCondLst>
                                            <p:cond delay="99"/>
                                          </p:stCondLst>
                                        </p:cTn>
                                        <p:tgtEl>
                                          <p:spTgt spid="52"/>
                                        </p:tgtEl>
                                        <p:attrNameLst>
                                          <p:attrName>style.visibility</p:attrName>
                                        </p:attrNameLst>
                                      </p:cBhvr>
                                      <p:to>
                                        <p:strVal val="hidden"/>
                                      </p:to>
                                    </p:set>
                                  </p:childTnLst>
                                </p:cTn>
                              </p:par>
                              <p:par>
                                <p:cTn id="134" presetID="5" presetClass="entr" presetSubtype="1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checkerboard(across)">
                                      <p:cBhvr>
                                        <p:cTn id="136" dur="100"/>
                                        <p:tgtEl>
                                          <p:spTgt spid="58"/>
                                        </p:tgtEl>
                                      </p:cBhvr>
                                    </p:animEffect>
                                  </p:childTnLst>
                                </p:cTn>
                              </p:par>
                            </p:childTnLst>
                          </p:cTn>
                        </p:par>
                        <p:par>
                          <p:cTn id="137" fill="hold">
                            <p:stCondLst>
                              <p:cond delay="7500"/>
                            </p:stCondLst>
                            <p:childTnLst>
                              <p:par>
                                <p:cTn id="138" presetID="0" presetClass="path" presetSubtype="0" accel="50000" decel="50000" fill="hold" grpId="2" nodeType="afterEffect">
                                  <p:stCondLst>
                                    <p:cond delay="0"/>
                                  </p:stCondLst>
                                  <p:childTnLst>
                                    <p:animMotion origin="layout" path="M 4.16667E-6 7.40741E-7 C -0.04393 -0.05417 -0.08768 -0.1081 -0.08334 -0.14884 C -0.079 -0.18958 -0.04566 -0.24097 0.02656 -0.24445 C 0.09878 -0.24792 0.32934 -0.23611 0.35 -0.16991 C 0.37066 -0.1037 0.15937 0.10648 0.15 0.15231 C 0.14062 0.19815 0.21736 0.15139 0.29409 0.10463 " pathEditMode="relative" rAng="0" ptsTypes="AAAAAA">
                                      <p:cBhvr>
                                        <p:cTn id="139" dur="2500" fill="hold"/>
                                        <p:tgtEl>
                                          <p:spTgt spid="58"/>
                                        </p:tgtEl>
                                        <p:attrNameLst>
                                          <p:attrName>ppt_x</p:attrName>
                                          <p:attrName>ppt_y</p:attrName>
                                        </p:attrNameLst>
                                      </p:cBhvr>
                                      <p:rCtr x="13385" y="-3704"/>
                                    </p:animMotion>
                                  </p:childTnLst>
                                </p:cTn>
                              </p:par>
                              <p:par>
                                <p:cTn id="140" presetID="5" presetClass="entr" presetSubtype="10" fill="hold" grpId="0" nodeType="withEffect">
                                  <p:stCondLst>
                                    <p:cond delay="400"/>
                                  </p:stCondLst>
                                  <p:childTnLst>
                                    <p:set>
                                      <p:cBhvr>
                                        <p:cTn id="141" dur="1" fill="hold">
                                          <p:stCondLst>
                                            <p:cond delay="0"/>
                                          </p:stCondLst>
                                        </p:cTn>
                                        <p:tgtEl>
                                          <p:spTgt spid="59"/>
                                        </p:tgtEl>
                                        <p:attrNameLst>
                                          <p:attrName>style.visibility</p:attrName>
                                        </p:attrNameLst>
                                      </p:cBhvr>
                                      <p:to>
                                        <p:strVal val="visible"/>
                                      </p:to>
                                    </p:set>
                                    <p:animEffect transition="in" filter="checkerboard(across)">
                                      <p:cBhvr>
                                        <p:cTn id="142" dur="500"/>
                                        <p:tgtEl>
                                          <p:spTgt spid="59"/>
                                        </p:tgtEl>
                                      </p:cBhvr>
                                    </p:animEffect>
                                  </p:childTnLst>
                                </p:cTn>
                              </p:par>
                              <p:par>
                                <p:cTn id="143" presetID="5" presetClass="entr" presetSubtype="10" fill="hold" grpId="0" nodeType="withEffect">
                                  <p:stCondLst>
                                    <p:cond delay="800"/>
                                  </p:stCondLst>
                                  <p:childTnLst>
                                    <p:set>
                                      <p:cBhvr>
                                        <p:cTn id="144" dur="1" fill="hold">
                                          <p:stCondLst>
                                            <p:cond delay="0"/>
                                          </p:stCondLst>
                                        </p:cTn>
                                        <p:tgtEl>
                                          <p:spTgt spid="60"/>
                                        </p:tgtEl>
                                        <p:attrNameLst>
                                          <p:attrName>style.visibility</p:attrName>
                                        </p:attrNameLst>
                                      </p:cBhvr>
                                      <p:to>
                                        <p:strVal val="visible"/>
                                      </p:to>
                                    </p:set>
                                    <p:animEffect transition="in" filter="checkerboard(across)">
                                      <p:cBhvr>
                                        <p:cTn id="145" dur="500"/>
                                        <p:tgtEl>
                                          <p:spTgt spid="60"/>
                                        </p:tgtEl>
                                      </p:cBhvr>
                                    </p:animEffect>
                                  </p:childTnLst>
                                </p:cTn>
                              </p:par>
                              <p:par>
                                <p:cTn id="146" presetID="5" presetClass="entr" presetSubtype="10" fill="hold" grpId="0" nodeType="withEffect">
                                  <p:stCondLst>
                                    <p:cond delay="1500"/>
                                  </p:stCondLst>
                                  <p:childTnLst>
                                    <p:set>
                                      <p:cBhvr>
                                        <p:cTn id="147" dur="1" fill="hold">
                                          <p:stCondLst>
                                            <p:cond delay="0"/>
                                          </p:stCondLst>
                                        </p:cTn>
                                        <p:tgtEl>
                                          <p:spTgt spid="61"/>
                                        </p:tgtEl>
                                        <p:attrNameLst>
                                          <p:attrName>style.visibility</p:attrName>
                                        </p:attrNameLst>
                                      </p:cBhvr>
                                      <p:to>
                                        <p:strVal val="visible"/>
                                      </p:to>
                                    </p:set>
                                    <p:animEffect transition="in" filter="checkerboard(across)">
                                      <p:cBhvr>
                                        <p:cTn id="148" dur="500"/>
                                        <p:tgtEl>
                                          <p:spTgt spid="61"/>
                                        </p:tgtEl>
                                      </p:cBhvr>
                                    </p:animEffect>
                                  </p:childTnLst>
                                </p:cTn>
                              </p:par>
                              <p:par>
                                <p:cTn id="149" presetID="5" presetClass="entr" presetSubtype="10" fill="hold" grpId="0" nodeType="withEffect">
                                  <p:stCondLst>
                                    <p:cond delay="2100"/>
                                  </p:stCondLst>
                                  <p:childTnLst>
                                    <p:set>
                                      <p:cBhvr>
                                        <p:cTn id="150" dur="1" fill="hold">
                                          <p:stCondLst>
                                            <p:cond delay="0"/>
                                          </p:stCondLst>
                                        </p:cTn>
                                        <p:tgtEl>
                                          <p:spTgt spid="62"/>
                                        </p:tgtEl>
                                        <p:attrNameLst>
                                          <p:attrName>style.visibility</p:attrName>
                                        </p:attrNameLst>
                                      </p:cBhvr>
                                      <p:to>
                                        <p:strVal val="visible"/>
                                      </p:to>
                                    </p:set>
                                    <p:animEffect transition="in" filter="checkerboard(across)">
                                      <p:cBhvr>
                                        <p:cTn id="151" dur="500"/>
                                        <p:tgtEl>
                                          <p:spTgt spid="62"/>
                                        </p:tgtEl>
                                      </p:cBhvr>
                                    </p:animEffect>
                                  </p:childTnLst>
                                </p:cTn>
                              </p:par>
                              <p:par>
                                <p:cTn id="152" presetID="5" presetClass="entr" presetSubtype="10" fill="hold" grpId="0" nodeType="withEffect">
                                  <p:stCondLst>
                                    <p:cond delay="2400"/>
                                  </p:stCondLst>
                                  <p:childTnLst>
                                    <p:set>
                                      <p:cBhvr>
                                        <p:cTn id="153" dur="1" fill="hold">
                                          <p:stCondLst>
                                            <p:cond delay="0"/>
                                          </p:stCondLst>
                                        </p:cTn>
                                        <p:tgtEl>
                                          <p:spTgt spid="63"/>
                                        </p:tgtEl>
                                        <p:attrNameLst>
                                          <p:attrName>style.visibility</p:attrName>
                                        </p:attrNameLst>
                                      </p:cBhvr>
                                      <p:to>
                                        <p:strVal val="visible"/>
                                      </p:to>
                                    </p:set>
                                    <p:animEffect transition="in" filter="checkerboard(across)">
                                      <p:cBhvr>
                                        <p:cTn id="154" dur="500"/>
                                        <p:tgtEl>
                                          <p:spTgt spid="63"/>
                                        </p:tgtEl>
                                      </p:cBhvr>
                                    </p:animEffect>
                                  </p:childTnLst>
                                </p:cTn>
                              </p:par>
                            </p:childTnLst>
                          </p:cTn>
                        </p:par>
                        <p:par>
                          <p:cTn id="155" fill="hold">
                            <p:stCondLst>
                              <p:cond delay="10400"/>
                            </p:stCondLst>
                            <p:childTnLst>
                              <p:par>
                                <p:cTn id="156" presetID="10" presetClass="exit" presetSubtype="0" fill="hold" grpId="1" nodeType="afterEffect">
                                  <p:stCondLst>
                                    <p:cond delay="0"/>
                                  </p:stCondLst>
                                  <p:childTnLst>
                                    <p:animEffect transition="out" filter="fade">
                                      <p:cBhvr>
                                        <p:cTn id="157" dur="100"/>
                                        <p:tgtEl>
                                          <p:spTgt spid="58"/>
                                        </p:tgtEl>
                                      </p:cBhvr>
                                    </p:animEffect>
                                    <p:set>
                                      <p:cBhvr>
                                        <p:cTn id="158" dur="1" fill="hold">
                                          <p:stCondLst>
                                            <p:cond delay="99"/>
                                          </p:stCondLst>
                                        </p:cTn>
                                        <p:tgtEl>
                                          <p:spTgt spid="58"/>
                                        </p:tgtEl>
                                        <p:attrNameLst>
                                          <p:attrName>style.visibility</p:attrName>
                                        </p:attrNameLst>
                                      </p:cBhvr>
                                      <p:to>
                                        <p:strVal val="hidden"/>
                                      </p:to>
                                    </p:set>
                                  </p:childTnLst>
                                </p:cTn>
                              </p:par>
                              <p:par>
                                <p:cTn id="159" presetID="5" presetClass="entr" presetSubtype="10" fill="hold" grpId="0" nodeType="with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checkerboard(across)">
                                      <p:cBhvr>
                                        <p:cTn id="161" dur="100"/>
                                        <p:tgtEl>
                                          <p:spTgt spid="64"/>
                                        </p:tgtEl>
                                      </p:cBhvr>
                                    </p:animEffect>
                                  </p:childTnLst>
                                </p:cTn>
                              </p:par>
                              <p:par>
                                <p:cTn id="162" presetID="0" presetClass="path" presetSubtype="0" accel="50000" decel="50000" fill="hold" grpId="1" nodeType="withEffect">
                                  <p:stCondLst>
                                    <p:cond delay="0"/>
                                  </p:stCondLst>
                                  <p:childTnLst>
                                    <p:animMotion origin="layout" path="M -0.00226 0.00162 L -0.30278 -0.10139 " pathEditMode="relative" rAng="0" ptsTypes="AA">
                                      <p:cBhvr>
                                        <p:cTn id="163" dur="400" fill="hold"/>
                                        <p:tgtEl>
                                          <p:spTgt spid="64"/>
                                        </p:tgtEl>
                                        <p:attrNameLst>
                                          <p:attrName>ppt_x</p:attrName>
                                          <p:attrName>ppt_y</p:attrName>
                                        </p:attrNameLst>
                                      </p:cBhvr>
                                      <p:rCtr x="-15035" y="-5162"/>
                                    </p:animMotion>
                                  </p:childTnLst>
                                </p:cTn>
                              </p:par>
                              <p:par>
                                <p:cTn id="164" presetID="5" presetClass="entr" presetSubtype="10" fill="hold" grpId="0" nodeType="withEffect">
                                  <p:stCondLst>
                                    <p:cond delay="100"/>
                                  </p:stCondLst>
                                  <p:childTnLst>
                                    <p:set>
                                      <p:cBhvr>
                                        <p:cTn id="165" dur="1" fill="hold">
                                          <p:stCondLst>
                                            <p:cond delay="0"/>
                                          </p:stCondLst>
                                        </p:cTn>
                                        <p:tgtEl>
                                          <p:spTgt spid="65"/>
                                        </p:tgtEl>
                                        <p:attrNameLst>
                                          <p:attrName>style.visibility</p:attrName>
                                        </p:attrNameLst>
                                      </p:cBhvr>
                                      <p:to>
                                        <p:strVal val="visible"/>
                                      </p:to>
                                    </p:set>
                                    <p:animEffect transition="in" filter="checkerboard(across)">
                                      <p:cBhvr>
                                        <p:cTn id="166" dur="100"/>
                                        <p:tgtEl>
                                          <p:spTgt spid="65"/>
                                        </p:tgtEl>
                                      </p:cBhvr>
                                    </p:animEffect>
                                  </p:childTnLst>
                                </p:cTn>
                              </p:par>
                              <p:par>
                                <p:cTn id="167" presetID="5" presetClass="entr" presetSubtype="10" fill="hold" grpId="0" nodeType="withEffect">
                                  <p:stCondLst>
                                    <p:cond delay="200"/>
                                  </p:stCondLst>
                                  <p:childTnLst>
                                    <p:set>
                                      <p:cBhvr>
                                        <p:cTn id="168" dur="1" fill="hold">
                                          <p:stCondLst>
                                            <p:cond delay="0"/>
                                          </p:stCondLst>
                                        </p:cTn>
                                        <p:tgtEl>
                                          <p:spTgt spid="66"/>
                                        </p:tgtEl>
                                        <p:attrNameLst>
                                          <p:attrName>style.visibility</p:attrName>
                                        </p:attrNameLst>
                                      </p:cBhvr>
                                      <p:to>
                                        <p:strVal val="visible"/>
                                      </p:to>
                                    </p:set>
                                    <p:animEffect transition="in" filter="checkerboard(across)">
                                      <p:cBhvr>
                                        <p:cTn id="169" dur="100"/>
                                        <p:tgtEl>
                                          <p:spTgt spid="66"/>
                                        </p:tgtEl>
                                      </p:cBhvr>
                                    </p:animEffect>
                                  </p:childTnLst>
                                </p:cTn>
                              </p:par>
                              <p:par>
                                <p:cTn id="170" presetID="5" presetClass="entr" presetSubtype="10" fill="hold" grpId="0" nodeType="withEffect">
                                  <p:stCondLst>
                                    <p:cond delay="300"/>
                                  </p:stCondLst>
                                  <p:childTnLst>
                                    <p:set>
                                      <p:cBhvr>
                                        <p:cTn id="171" dur="1" fill="hold">
                                          <p:stCondLst>
                                            <p:cond delay="0"/>
                                          </p:stCondLst>
                                        </p:cTn>
                                        <p:tgtEl>
                                          <p:spTgt spid="67"/>
                                        </p:tgtEl>
                                        <p:attrNameLst>
                                          <p:attrName>style.visibility</p:attrName>
                                        </p:attrNameLst>
                                      </p:cBhvr>
                                      <p:to>
                                        <p:strVal val="visible"/>
                                      </p:to>
                                    </p:set>
                                    <p:animEffect transition="in" filter="checkerboard(across)">
                                      <p:cBhvr>
                                        <p:cTn id="172" dur="100"/>
                                        <p:tgtEl>
                                          <p:spTgt spid="67"/>
                                        </p:tgtEl>
                                      </p:cBhvr>
                                    </p:animEffect>
                                  </p:childTnLst>
                                </p:cTn>
                              </p:par>
                            </p:childTnLst>
                          </p:cTn>
                        </p:par>
                        <p:par>
                          <p:cTn id="173" fill="hold">
                            <p:stCondLst>
                              <p:cond delay="10800"/>
                            </p:stCondLst>
                            <p:childTnLst>
                              <p:par>
                                <p:cTn id="174" presetID="10" presetClass="exit" presetSubtype="0" fill="hold" grpId="1" nodeType="afterEffect">
                                  <p:stCondLst>
                                    <p:cond delay="0"/>
                                  </p:stCondLst>
                                  <p:childTnLst>
                                    <p:animEffect transition="out" filter="fade">
                                      <p:cBhvr>
                                        <p:cTn id="175" dur="100"/>
                                        <p:tgtEl>
                                          <p:spTgt spid="65"/>
                                        </p:tgtEl>
                                      </p:cBhvr>
                                    </p:animEffect>
                                    <p:set>
                                      <p:cBhvr>
                                        <p:cTn id="176" dur="1" fill="hold">
                                          <p:stCondLst>
                                            <p:cond delay="99"/>
                                          </p:stCondLst>
                                        </p:cTn>
                                        <p:tgtEl>
                                          <p:spTgt spid="65"/>
                                        </p:tgtEl>
                                        <p:attrNameLst>
                                          <p:attrName>style.visibility</p:attrName>
                                        </p:attrNameLst>
                                      </p:cBhvr>
                                      <p:to>
                                        <p:strVal val="hidden"/>
                                      </p:to>
                                    </p:set>
                                  </p:childTnLst>
                                </p:cTn>
                              </p:par>
                            </p:childTnLst>
                          </p:cTn>
                        </p:par>
                        <p:par>
                          <p:cTn id="177" fill="hold">
                            <p:stCondLst>
                              <p:cond delay="10900"/>
                            </p:stCondLst>
                            <p:childTnLst>
                              <p:par>
                                <p:cTn id="178" presetID="10" presetClass="exit" presetSubtype="0" fill="hold" grpId="1" nodeType="afterEffect">
                                  <p:stCondLst>
                                    <p:cond delay="0"/>
                                  </p:stCondLst>
                                  <p:childTnLst>
                                    <p:animEffect transition="out" filter="fade">
                                      <p:cBhvr>
                                        <p:cTn id="179" dur="100"/>
                                        <p:tgtEl>
                                          <p:spTgt spid="66"/>
                                        </p:tgtEl>
                                      </p:cBhvr>
                                    </p:animEffect>
                                    <p:set>
                                      <p:cBhvr>
                                        <p:cTn id="180" dur="1" fill="hold">
                                          <p:stCondLst>
                                            <p:cond delay="99"/>
                                          </p:stCondLst>
                                        </p:cTn>
                                        <p:tgtEl>
                                          <p:spTgt spid="66"/>
                                        </p:tgtEl>
                                        <p:attrNameLst>
                                          <p:attrName>style.visibility</p:attrName>
                                        </p:attrNameLst>
                                      </p:cBhvr>
                                      <p:to>
                                        <p:strVal val="hidden"/>
                                      </p:to>
                                    </p:set>
                                  </p:childTnLst>
                                </p:cTn>
                              </p:par>
                            </p:childTnLst>
                          </p:cTn>
                        </p:par>
                        <p:par>
                          <p:cTn id="181" fill="hold">
                            <p:stCondLst>
                              <p:cond delay="11000"/>
                            </p:stCondLst>
                            <p:childTnLst>
                              <p:par>
                                <p:cTn id="182" presetID="10" presetClass="exit" presetSubtype="0" fill="hold" grpId="1" nodeType="afterEffect">
                                  <p:stCondLst>
                                    <p:cond delay="0"/>
                                  </p:stCondLst>
                                  <p:childTnLst>
                                    <p:animEffect transition="out" filter="fade">
                                      <p:cBhvr>
                                        <p:cTn id="183" dur="100"/>
                                        <p:tgtEl>
                                          <p:spTgt spid="67"/>
                                        </p:tgtEl>
                                      </p:cBhvr>
                                    </p:animEffect>
                                    <p:set>
                                      <p:cBhvr>
                                        <p:cTn id="184" dur="1" fill="hold">
                                          <p:stCondLst>
                                            <p:cond delay="99"/>
                                          </p:stCondLst>
                                        </p:cTn>
                                        <p:tgtEl>
                                          <p:spTgt spid="67"/>
                                        </p:tgtEl>
                                        <p:attrNameLst>
                                          <p:attrName>style.visibility</p:attrName>
                                        </p:attrNameLst>
                                      </p:cBhvr>
                                      <p:to>
                                        <p:strVal val="hidden"/>
                                      </p:to>
                                    </p:set>
                                  </p:childTnLst>
                                </p:cTn>
                              </p:par>
                            </p:childTnLst>
                          </p:cTn>
                        </p:par>
                        <p:par>
                          <p:cTn id="185" fill="hold">
                            <p:stCondLst>
                              <p:cond delay="11100"/>
                            </p:stCondLst>
                            <p:childTnLst>
                              <p:par>
                                <p:cTn id="186" presetID="10" presetClass="exit" presetSubtype="0" fill="hold" grpId="2" nodeType="afterEffect">
                                  <p:stCondLst>
                                    <p:cond delay="0"/>
                                  </p:stCondLst>
                                  <p:childTnLst>
                                    <p:animEffect transition="out" filter="fade">
                                      <p:cBhvr>
                                        <p:cTn id="187" dur="100"/>
                                        <p:tgtEl>
                                          <p:spTgt spid="64"/>
                                        </p:tgtEl>
                                      </p:cBhvr>
                                    </p:animEffect>
                                    <p:set>
                                      <p:cBhvr>
                                        <p:cTn id="188" dur="1" fill="hold">
                                          <p:stCondLst>
                                            <p:cond delay="99"/>
                                          </p:stCondLst>
                                        </p:cTn>
                                        <p:tgtEl>
                                          <p:spTgt spid="64"/>
                                        </p:tgtEl>
                                        <p:attrNameLst>
                                          <p:attrName>style.visibility</p:attrName>
                                        </p:attrNameLst>
                                      </p:cBhvr>
                                      <p:to>
                                        <p:strVal val="hidden"/>
                                      </p:to>
                                    </p:set>
                                  </p:childTnLst>
                                </p:cTn>
                              </p:par>
                              <p:par>
                                <p:cTn id="189" presetID="5" presetClass="entr" presetSubtype="10" fill="hold" grpId="0" nodeType="withEffect">
                                  <p:stCondLst>
                                    <p:cond delay="0"/>
                                  </p:stCondLst>
                                  <p:childTnLst>
                                    <p:set>
                                      <p:cBhvr>
                                        <p:cTn id="190" dur="1" fill="hold">
                                          <p:stCondLst>
                                            <p:cond delay="0"/>
                                          </p:stCondLst>
                                        </p:cTn>
                                        <p:tgtEl>
                                          <p:spTgt spid="68"/>
                                        </p:tgtEl>
                                        <p:attrNameLst>
                                          <p:attrName>style.visibility</p:attrName>
                                        </p:attrNameLst>
                                      </p:cBhvr>
                                      <p:to>
                                        <p:strVal val="visible"/>
                                      </p:to>
                                    </p:set>
                                    <p:animEffect transition="in" filter="checkerboard(across)">
                                      <p:cBhvr>
                                        <p:cTn id="191" dur="100"/>
                                        <p:tgtEl>
                                          <p:spTgt spid="68"/>
                                        </p:tgtEl>
                                      </p:cBhvr>
                                    </p:animEffect>
                                  </p:childTnLst>
                                </p:cTn>
                              </p:par>
                            </p:childTnLst>
                          </p:cTn>
                        </p:par>
                        <p:par>
                          <p:cTn id="192" fill="hold">
                            <p:stCondLst>
                              <p:cond delay="11200"/>
                            </p:stCondLst>
                            <p:childTnLst>
                              <p:par>
                                <p:cTn id="193" presetID="0" presetClass="path" presetSubtype="0" accel="50000" decel="50000" fill="hold" grpId="2" nodeType="afterEffect">
                                  <p:stCondLst>
                                    <p:cond delay="0"/>
                                  </p:stCondLst>
                                  <p:childTnLst>
                                    <p:animMotion origin="layout" path="M -0.00348 0.00301 C 0.06093 -0.02685 0.12552 -0.05625 0.11302 -0.08357 C 0.10052 -0.11111 -0.06528 -0.13519 -0.0783 -0.16366 C -0.0915 -0.18982 -0.02917 -0.21482 0.03333 -0.24097 " pathEditMode="relative" rAng="300000" ptsTypes="AAAA">
                                      <p:cBhvr>
                                        <p:cTn id="194" dur="1300" fill="hold"/>
                                        <p:tgtEl>
                                          <p:spTgt spid="68"/>
                                        </p:tgtEl>
                                        <p:attrNameLst>
                                          <p:attrName>ppt_x</p:attrName>
                                          <p:attrName>ppt_y</p:attrName>
                                        </p:attrNameLst>
                                      </p:cBhvr>
                                      <p:rCtr x="2031" y="-12176"/>
                                    </p:animMotion>
                                  </p:childTnLst>
                                </p:cTn>
                              </p:par>
                              <p:par>
                                <p:cTn id="195" presetID="5" presetClass="entr" presetSubtype="10" fill="hold" grpId="0" nodeType="withEffect">
                                  <p:stCondLst>
                                    <p:cond delay="800"/>
                                  </p:stCondLst>
                                  <p:childTnLst>
                                    <p:set>
                                      <p:cBhvr>
                                        <p:cTn id="196" dur="1" fill="hold">
                                          <p:stCondLst>
                                            <p:cond delay="0"/>
                                          </p:stCondLst>
                                        </p:cTn>
                                        <p:tgtEl>
                                          <p:spTgt spid="69"/>
                                        </p:tgtEl>
                                        <p:attrNameLst>
                                          <p:attrName>style.visibility</p:attrName>
                                        </p:attrNameLst>
                                      </p:cBhvr>
                                      <p:to>
                                        <p:strVal val="visible"/>
                                      </p:to>
                                    </p:set>
                                    <p:animEffect transition="in" filter="checkerboard(across)">
                                      <p:cBhvr>
                                        <p:cTn id="197" dur="500"/>
                                        <p:tgtEl>
                                          <p:spTgt spid="69"/>
                                        </p:tgtEl>
                                      </p:cBhvr>
                                    </p:animEffect>
                                  </p:childTnLst>
                                </p:cTn>
                              </p:par>
                              <p:par>
                                <p:cTn id="198" presetID="5" presetClass="entr" presetSubtype="10" fill="hold" grpId="0" nodeType="withEffect">
                                  <p:stCondLst>
                                    <p:cond delay="400"/>
                                  </p:stCondLst>
                                  <p:childTnLst>
                                    <p:set>
                                      <p:cBhvr>
                                        <p:cTn id="199" dur="1" fill="hold">
                                          <p:stCondLst>
                                            <p:cond delay="0"/>
                                          </p:stCondLst>
                                        </p:cTn>
                                        <p:tgtEl>
                                          <p:spTgt spid="70"/>
                                        </p:tgtEl>
                                        <p:attrNameLst>
                                          <p:attrName>style.visibility</p:attrName>
                                        </p:attrNameLst>
                                      </p:cBhvr>
                                      <p:to>
                                        <p:strVal val="visible"/>
                                      </p:to>
                                    </p:set>
                                    <p:animEffect transition="in" filter="checkerboard(across)">
                                      <p:cBhvr>
                                        <p:cTn id="200" dur="500"/>
                                        <p:tgtEl>
                                          <p:spTgt spid="70"/>
                                        </p:tgtEl>
                                      </p:cBhvr>
                                    </p:animEffect>
                                  </p:childTnLst>
                                </p:cTn>
                              </p:par>
                              <p:par>
                                <p:cTn id="201" presetID="5" presetClass="entr" presetSubtype="10" fill="hold" grpId="0" nodeType="withEffect">
                                  <p:stCondLst>
                                    <p:cond delay="1200"/>
                                  </p:stCondLst>
                                  <p:childTnLst>
                                    <p:set>
                                      <p:cBhvr>
                                        <p:cTn id="202" dur="1" fill="hold">
                                          <p:stCondLst>
                                            <p:cond delay="0"/>
                                          </p:stCondLst>
                                        </p:cTn>
                                        <p:tgtEl>
                                          <p:spTgt spid="71"/>
                                        </p:tgtEl>
                                        <p:attrNameLst>
                                          <p:attrName>style.visibility</p:attrName>
                                        </p:attrNameLst>
                                      </p:cBhvr>
                                      <p:to>
                                        <p:strVal val="visible"/>
                                      </p:to>
                                    </p:set>
                                    <p:animEffect transition="in" filter="checkerboard(across)">
                                      <p:cBhvr>
                                        <p:cTn id="203" dur="500"/>
                                        <p:tgtEl>
                                          <p:spTgt spid="71"/>
                                        </p:tgtEl>
                                      </p:cBhvr>
                                    </p:animEffect>
                                  </p:childTnLst>
                                </p:cTn>
                              </p:par>
                            </p:childTnLst>
                          </p:cTn>
                        </p:par>
                        <p:par>
                          <p:cTn id="204" fill="hold">
                            <p:stCondLst>
                              <p:cond delay="12900"/>
                            </p:stCondLst>
                            <p:childTnLst>
                              <p:par>
                                <p:cTn id="205" presetID="10" presetClass="exit" presetSubtype="0" fill="hold" grpId="1" nodeType="afterEffect">
                                  <p:stCondLst>
                                    <p:cond delay="0"/>
                                  </p:stCondLst>
                                  <p:childTnLst>
                                    <p:animEffect transition="out" filter="fade">
                                      <p:cBhvr>
                                        <p:cTn id="206" dur="100"/>
                                        <p:tgtEl>
                                          <p:spTgt spid="68"/>
                                        </p:tgtEl>
                                      </p:cBhvr>
                                    </p:animEffect>
                                    <p:set>
                                      <p:cBhvr>
                                        <p:cTn id="207" dur="1" fill="hold">
                                          <p:stCondLst>
                                            <p:cond delay="99"/>
                                          </p:stCondLst>
                                        </p:cTn>
                                        <p:tgtEl>
                                          <p:spTgt spid="68"/>
                                        </p:tgtEl>
                                        <p:attrNameLst>
                                          <p:attrName>style.visibility</p:attrName>
                                        </p:attrNameLst>
                                      </p:cBhvr>
                                      <p:to>
                                        <p:strVal val="hidden"/>
                                      </p:to>
                                    </p:set>
                                  </p:childTnLst>
                                </p:cTn>
                              </p:par>
                              <p:par>
                                <p:cTn id="208" presetID="5" presetClass="entr" presetSubtype="10" fill="hold" grpId="0" nodeType="withEffect">
                                  <p:stCondLst>
                                    <p:cond delay="0"/>
                                  </p:stCondLst>
                                  <p:childTnLst>
                                    <p:set>
                                      <p:cBhvr>
                                        <p:cTn id="209" dur="1" fill="hold">
                                          <p:stCondLst>
                                            <p:cond delay="0"/>
                                          </p:stCondLst>
                                        </p:cTn>
                                        <p:tgtEl>
                                          <p:spTgt spid="72"/>
                                        </p:tgtEl>
                                        <p:attrNameLst>
                                          <p:attrName>style.visibility</p:attrName>
                                        </p:attrNameLst>
                                      </p:cBhvr>
                                      <p:to>
                                        <p:strVal val="visible"/>
                                      </p:to>
                                    </p:set>
                                    <p:animEffect transition="in" filter="checkerboard(across)">
                                      <p:cBhvr>
                                        <p:cTn id="210" dur="100"/>
                                        <p:tgtEl>
                                          <p:spTgt spid="72"/>
                                        </p:tgtEl>
                                      </p:cBhvr>
                                    </p:animEffect>
                                  </p:childTnLst>
                                </p:cTn>
                              </p:par>
                              <p:par>
                                <p:cTn id="211" presetID="0" presetClass="path" presetSubtype="0" accel="50000" decel="50000" fill="hold" grpId="1" nodeType="withEffect">
                                  <p:stCondLst>
                                    <p:cond delay="0"/>
                                  </p:stCondLst>
                                  <p:childTnLst>
                                    <p:animMotion origin="layout" path="M 0.0026 0.00023 L -0.03282 0.25231 " pathEditMode="relative" rAng="0" ptsTypes="AA">
                                      <p:cBhvr>
                                        <p:cTn id="212" dur="400" fill="hold"/>
                                        <p:tgtEl>
                                          <p:spTgt spid="72"/>
                                        </p:tgtEl>
                                        <p:attrNameLst>
                                          <p:attrName>ppt_x</p:attrName>
                                          <p:attrName>ppt_y</p:attrName>
                                        </p:attrNameLst>
                                      </p:cBhvr>
                                      <p:rCtr x="-1771" y="12593"/>
                                    </p:animMotion>
                                  </p:childTnLst>
                                </p:cTn>
                              </p:par>
                              <p:par>
                                <p:cTn id="213" presetID="5" presetClass="entr" presetSubtype="10" fill="hold" grpId="0" nodeType="withEffect">
                                  <p:stCondLst>
                                    <p:cond delay="100"/>
                                  </p:stCondLst>
                                  <p:childTnLst>
                                    <p:set>
                                      <p:cBhvr>
                                        <p:cTn id="214" dur="1" fill="hold">
                                          <p:stCondLst>
                                            <p:cond delay="0"/>
                                          </p:stCondLst>
                                        </p:cTn>
                                        <p:tgtEl>
                                          <p:spTgt spid="73"/>
                                        </p:tgtEl>
                                        <p:attrNameLst>
                                          <p:attrName>style.visibility</p:attrName>
                                        </p:attrNameLst>
                                      </p:cBhvr>
                                      <p:to>
                                        <p:strVal val="visible"/>
                                      </p:to>
                                    </p:set>
                                    <p:animEffect transition="in" filter="checkerboard(across)">
                                      <p:cBhvr>
                                        <p:cTn id="215" dur="100"/>
                                        <p:tgtEl>
                                          <p:spTgt spid="73"/>
                                        </p:tgtEl>
                                      </p:cBhvr>
                                    </p:animEffect>
                                  </p:childTnLst>
                                </p:cTn>
                              </p:par>
                              <p:par>
                                <p:cTn id="216" presetID="5" presetClass="entr" presetSubtype="10" fill="hold" grpId="0" nodeType="withEffect">
                                  <p:stCondLst>
                                    <p:cond delay="100"/>
                                  </p:stCondLst>
                                  <p:childTnLst>
                                    <p:set>
                                      <p:cBhvr>
                                        <p:cTn id="217" dur="1" fill="hold">
                                          <p:stCondLst>
                                            <p:cond delay="0"/>
                                          </p:stCondLst>
                                        </p:cTn>
                                        <p:tgtEl>
                                          <p:spTgt spid="74"/>
                                        </p:tgtEl>
                                        <p:attrNameLst>
                                          <p:attrName>style.visibility</p:attrName>
                                        </p:attrNameLst>
                                      </p:cBhvr>
                                      <p:to>
                                        <p:strVal val="visible"/>
                                      </p:to>
                                    </p:set>
                                    <p:animEffect transition="in" filter="checkerboard(across)">
                                      <p:cBhvr>
                                        <p:cTn id="218" dur="100"/>
                                        <p:tgtEl>
                                          <p:spTgt spid="74"/>
                                        </p:tgtEl>
                                      </p:cBhvr>
                                    </p:animEffect>
                                  </p:childTnLst>
                                </p:cTn>
                              </p:par>
                              <p:par>
                                <p:cTn id="219" presetID="5" presetClass="entr" presetSubtype="10" fill="hold" grpId="0" nodeType="withEffect">
                                  <p:stCondLst>
                                    <p:cond delay="200"/>
                                  </p:stCondLst>
                                  <p:childTnLst>
                                    <p:set>
                                      <p:cBhvr>
                                        <p:cTn id="220" dur="1" fill="hold">
                                          <p:stCondLst>
                                            <p:cond delay="0"/>
                                          </p:stCondLst>
                                        </p:cTn>
                                        <p:tgtEl>
                                          <p:spTgt spid="75"/>
                                        </p:tgtEl>
                                        <p:attrNameLst>
                                          <p:attrName>style.visibility</p:attrName>
                                        </p:attrNameLst>
                                      </p:cBhvr>
                                      <p:to>
                                        <p:strVal val="visible"/>
                                      </p:to>
                                    </p:set>
                                    <p:animEffect transition="in" filter="checkerboard(across)">
                                      <p:cBhvr>
                                        <p:cTn id="221" dur="100"/>
                                        <p:tgtEl>
                                          <p:spTgt spid="75"/>
                                        </p:tgtEl>
                                      </p:cBhvr>
                                    </p:animEffect>
                                  </p:childTnLst>
                                </p:cTn>
                              </p:par>
                              <p:par>
                                <p:cTn id="222" presetID="5" presetClass="entr" presetSubtype="10" fill="hold" grpId="0" nodeType="withEffect">
                                  <p:stCondLst>
                                    <p:cond delay="200"/>
                                  </p:stCondLst>
                                  <p:childTnLst>
                                    <p:set>
                                      <p:cBhvr>
                                        <p:cTn id="223" dur="1" fill="hold">
                                          <p:stCondLst>
                                            <p:cond delay="0"/>
                                          </p:stCondLst>
                                        </p:cTn>
                                        <p:tgtEl>
                                          <p:spTgt spid="76"/>
                                        </p:tgtEl>
                                        <p:attrNameLst>
                                          <p:attrName>style.visibility</p:attrName>
                                        </p:attrNameLst>
                                      </p:cBhvr>
                                      <p:to>
                                        <p:strVal val="visible"/>
                                      </p:to>
                                    </p:set>
                                    <p:animEffect transition="in" filter="checkerboard(across)">
                                      <p:cBhvr>
                                        <p:cTn id="224" dur="100"/>
                                        <p:tgtEl>
                                          <p:spTgt spid="76"/>
                                        </p:tgtEl>
                                      </p:cBhvr>
                                    </p:animEffect>
                                  </p:childTnLst>
                                </p:cTn>
                              </p:par>
                            </p:childTnLst>
                          </p:cTn>
                        </p:par>
                        <p:par>
                          <p:cTn id="225" fill="hold">
                            <p:stCondLst>
                              <p:cond delay="13300"/>
                            </p:stCondLst>
                            <p:childTnLst>
                              <p:par>
                                <p:cTn id="226" presetID="10" presetClass="exit" presetSubtype="0" fill="hold" grpId="1" nodeType="afterEffect">
                                  <p:stCondLst>
                                    <p:cond delay="0"/>
                                  </p:stCondLst>
                                  <p:childTnLst>
                                    <p:animEffect transition="out" filter="fade">
                                      <p:cBhvr>
                                        <p:cTn id="227" dur="100"/>
                                        <p:tgtEl>
                                          <p:spTgt spid="73"/>
                                        </p:tgtEl>
                                      </p:cBhvr>
                                    </p:animEffect>
                                    <p:set>
                                      <p:cBhvr>
                                        <p:cTn id="228" dur="1" fill="hold">
                                          <p:stCondLst>
                                            <p:cond delay="99"/>
                                          </p:stCondLst>
                                        </p:cTn>
                                        <p:tgtEl>
                                          <p:spTgt spid="73"/>
                                        </p:tgtEl>
                                        <p:attrNameLst>
                                          <p:attrName>style.visibility</p:attrName>
                                        </p:attrNameLst>
                                      </p:cBhvr>
                                      <p:to>
                                        <p:strVal val="hidden"/>
                                      </p:to>
                                    </p:set>
                                  </p:childTnLst>
                                </p:cTn>
                              </p:par>
                            </p:childTnLst>
                          </p:cTn>
                        </p:par>
                        <p:par>
                          <p:cTn id="229" fill="hold">
                            <p:stCondLst>
                              <p:cond delay="13400"/>
                            </p:stCondLst>
                            <p:childTnLst>
                              <p:par>
                                <p:cTn id="230" presetID="10" presetClass="exit" presetSubtype="0" fill="hold" grpId="1" nodeType="afterEffect">
                                  <p:stCondLst>
                                    <p:cond delay="0"/>
                                  </p:stCondLst>
                                  <p:childTnLst>
                                    <p:animEffect transition="out" filter="fade">
                                      <p:cBhvr>
                                        <p:cTn id="231" dur="100"/>
                                        <p:tgtEl>
                                          <p:spTgt spid="74"/>
                                        </p:tgtEl>
                                      </p:cBhvr>
                                    </p:animEffect>
                                    <p:set>
                                      <p:cBhvr>
                                        <p:cTn id="232" dur="1" fill="hold">
                                          <p:stCondLst>
                                            <p:cond delay="99"/>
                                          </p:stCondLst>
                                        </p:cTn>
                                        <p:tgtEl>
                                          <p:spTgt spid="74"/>
                                        </p:tgtEl>
                                        <p:attrNameLst>
                                          <p:attrName>style.visibility</p:attrName>
                                        </p:attrNameLst>
                                      </p:cBhvr>
                                      <p:to>
                                        <p:strVal val="hidden"/>
                                      </p:to>
                                    </p:set>
                                  </p:childTnLst>
                                </p:cTn>
                              </p:par>
                            </p:childTnLst>
                          </p:cTn>
                        </p:par>
                        <p:par>
                          <p:cTn id="233" fill="hold">
                            <p:stCondLst>
                              <p:cond delay="13500"/>
                            </p:stCondLst>
                            <p:childTnLst>
                              <p:par>
                                <p:cTn id="234" presetID="10" presetClass="exit" presetSubtype="0" fill="hold" grpId="1" nodeType="afterEffect">
                                  <p:stCondLst>
                                    <p:cond delay="0"/>
                                  </p:stCondLst>
                                  <p:childTnLst>
                                    <p:animEffect transition="out" filter="fade">
                                      <p:cBhvr>
                                        <p:cTn id="235" dur="100"/>
                                        <p:tgtEl>
                                          <p:spTgt spid="75"/>
                                        </p:tgtEl>
                                      </p:cBhvr>
                                    </p:animEffect>
                                    <p:set>
                                      <p:cBhvr>
                                        <p:cTn id="236" dur="1" fill="hold">
                                          <p:stCondLst>
                                            <p:cond delay="99"/>
                                          </p:stCondLst>
                                        </p:cTn>
                                        <p:tgtEl>
                                          <p:spTgt spid="75"/>
                                        </p:tgtEl>
                                        <p:attrNameLst>
                                          <p:attrName>style.visibility</p:attrName>
                                        </p:attrNameLst>
                                      </p:cBhvr>
                                      <p:to>
                                        <p:strVal val="hidden"/>
                                      </p:to>
                                    </p:set>
                                  </p:childTnLst>
                                </p:cTn>
                              </p:par>
                            </p:childTnLst>
                          </p:cTn>
                        </p:par>
                        <p:par>
                          <p:cTn id="237" fill="hold">
                            <p:stCondLst>
                              <p:cond delay="13600"/>
                            </p:stCondLst>
                            <p:childTnLst>
                              <p:par>
                                <p:cTn id="238" presetID="10" presetClass="exit" presetSubtype="0" fill="hold" grpId="1" nodeType="afterEffect">
                                  <p:stCondLst>
                                    <p:cond delay="0"/>
                                  </p:stCondLst>
                                  <p:childTnLst>
                                    <p:animEffect transition="out" filter="fade">
                                      <p:cBhvr>
                                        <p:cTn id="239" dur="100"/>
                                        <p:tgtEl>
                                          <p:spTgt spid="76"/>
                                        </p:tgtEl>
                                      </p:cBhvr>
                                    </p:animEffect>
                                    <p:set>
                                      <p:cBhvr>
                                        <p:cTn id="240" dur="1" fill="hold">
                                          <p:stCondLst>
                                            <p:cond delay="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8" grpId="0" animBg="1"/>
      <p:bldP spid="39" grpId="0" animBg="1"/>
      <p:bldP spid="40" grpId="0" animBg="1"/>
      <p:bldP spid="41" grpId="0" animBg="1"/>
      <p:bldP spid="41" grpId="1" animBg="1"/>
      <p:bldP spid="41" grpId="2"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7" grpId="2" animBg="1"/>
      <p:bldP spid="48" grpId="0" animBg="1"/>
      <p:bldP spid="49" grpId="0" animBg="1"/>
      <p:bldP spid="50" grpId="0" animBg="1"/>
      <p:bldP spid="51" grpId="0" animBg="1"/>
      <p:bldP spid="52" grpId="0" animBg="1"/>
      <p:bldP spid="52" grpId="1" animBg="1"/>
      <p:bldP spid="52" grpId="2"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8" grpId="2" animBg="1"/>
      <p:bldP spid="59" grpId="0" animBg="1"/>
      <p:bldP spid="60" grpId="0" animBg="1"/>
      <p:bldP spid="61" grpId="0" animBg="1"/>
      <p:bldP spid="62" grpId="0" animBg="1"/>
      <p:bldP spid="63" grpId="0" animBg="1"/>
      <p:bldP spid="64" grpId="0" animBg="1"/>
      <p:bldP spid="64" grpId="1" animBg="1"/>
      <p:bldP spid="64" grpId="2" animBg="1"/>
      <p:bldP spid="65" grpId="0" animBg="1"/>
      <p:bldP spid="65" grpId="1" animBg="1"/>
      <p:bldP spid="66" grpId="0" animBg="1"/>
      <p:bldP spid="66" grpId="1" animBg="1"/>
      <p:bldP spid="67" grpId="0" animBg="1"/>
      <p:bldP spid="67" grpId="1" animBg="1"/>
      <p:bldP spid="68" grpId="0" animBg="1"/>
      <p:bldP spid="68" grpId="1" animBg="1"/>
      <p:bldP spid="68" grpId="2" animBg="1"/>
      <p:bldP spid="69" grpId="0" animBg="1"/>
      <p:bldP spid="70" grpId="0" animBg="1"/>
      <p:bldP spid="71" grpId="0"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DC05D1BC-F79A-B44B-A189-F2FE9E1B8EA8}"/>
              </a:ext>
            </a:extLst>
          </p:cNvPr>
          <p:cNvSpPr/>
          <p:nvPr/>
        </p:nvSpPr>
        <p:spPr bwMode="auto">
          <a:xfrm>
            <a:off x="4351113" y="2412748"/>
            <a:ext cx="884902" cy="633553"/>
          </a:xfrm>
          <a:prstGeom prst="ellipse">
            <a:avLst/>
          </a:prstGeom>
          <a:noFill/>
          <a:ln w="19050" cap="flat" cmpd="sng" algn="ctr">
            <a:solidFill>
              <a:srgbClr val="0052FF"/>
            </a:solidFill>
            <a:prstDash val="solid"/>
            <a:round/>
            <a:headEnd type="none" w="med" len="med"/>
            <a:tailEnd type="triangle" w="sm"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pic>
        <p:nvPicPr>
          <p:cNvPr id="7" name="图片 6">
            <a:extLst>
              <a:ext uri="{FF2B5EF4-FFF2-40B4-BE49-F238E27FC236}">
                <a16:creationId xmlns:a16="http://schemas.microsoft.com/office/drawing/2014/main" id="{E0550933-89A7-5746-ACEA-EC06C56A12A9}"/>
              </a:ext>
            </a:extLst>
          </p:cNvPr>
          <p:cNvPicPr>
            <a:picLocks noChangeAspect="1"/>
          </p:cNvPicPr>
          <p:nvPr/>
        </p:nvPicPr>
        <p:blipFill>
          <a:blip r:embed="rId2"/>
          <a:stretch>
            <a:fillRect/>
          </a:stretch>
        </p:blipFill>
        <p:spPr>
          <a:xfrm>
            <a:off x="1125334" y="2472016"/>
            <a:ext cx="3948471" cy="515018"/>
          </a:xfrm>
          <a:prstGeom prst="rect">
            <a:avLst/>
          </a:prstGeom>
        </p:spPr>
      </p:pic>
      <p:grpSp>
        <p:nvGrpSpPr>
          <p:cNvPr id="13" name="组合 12">
            <a:extLst>
              <a:ext uri="{FF2B5EF4-FFF2-40B4-BE49-F238E27FC236}">
                <a16:creationId xmlns:a16="http://schemas.microsoft.com/office/drawing/2014/main" id="{1090BAC5-CCEA-9041-8138-7C40AD1F4598}"/>
              </a:ext>
            </a:extLst>
          </p:cNvPr>
          <p:cNvGrpSpPr/>
          <p:nvPr/>
        </p:nvGrpSpPr>
        <p:grpSpPr>
          <a:xfrm>
            <a:off x="457200" y="1340768"/>
            <a:ext cx="8317289" cy="2252527"/>
            <a:chOff x="544283" y="3707802"/>
            <a:chExt cx="8317289" cy="2252527"/>
          </a:xfrm>
          <a:effectLst>
            <a:outerShdw blurRad="50800" dist="38100" dir="18900000" algn="bl" rotWithShape="0">
              <a:prstClr val="black">
                <a:alpha val="40000"/>
              </a:prstClr>
            </a:outerShdw>
          </a:effectLst>
        </p:grpSpPr>
        <p:pic>
          <p:nvPicPr>
            <p:cNvPr id="14" name="图片 13">
              <a:extLst>
                <a:ext uri="{FF2B5EF4-FFF2-40B4-BE49-F238E27FC236}">
                  <a16:creationId xmlns:a16="http://schemas.microsoft.com/office/drawing/2014/main" id="{C4F7CED1-C1FE-5047-A0AC-2D3724C971CE}"/>
                </a:ext>
              </a:extLst>
            </p:cNvPr>
            <p:cNvPicPr>
              <a:picLocks noChangeAspect="1"/>
            </p:cNvPicPr>
            <p:nvPr/>
          </p:nvPicPr>
          <p:blipFill>
            <a:blip r:embed="rId3"/>
            <a:stretch>
              <a:fillRect/>
            </a:stretch>
          </p:blipFill>
          <p:spPr>
            <a:xfrm>
              <a:off x="5838136" y="3713908"/>
              <a:ext cx="3023436" cy="2246421"/>
            </a:xfrm>
            <a:prstGeom prst="rect">
              <a:avLst/>
            </a:prstGeom>
            <a:ln w="15875">
              <a:solidFill>
                <a:schemeClr val="tx1"/>
              </a:solidFill>
            </a:ln>
          </p:spPr>
        </p:pic>
        <p:pic>
          <p:nvPicPr>
            <p:cNvPr id="15" name="图片 14">
              <a:extLst>
                <a:ext uri="{FF2B5EF4-FFF2-40B4-BE49-F238E27FC236}">
                  <a16:creationId xmlns:a16="http://schemas.microsoft.com/office/drawing/2014/main" id="{6CCD4695-E883-854D-B73C-693C832DA8A7}"/>
                </a:ext>
              </a:extLst>
            </p:cNvPr>
            <p:cNvPicPr>
              <a:picLocks noChangeAspect="1"/>
            </p:cNvPicPr>
            <p:nvPr/>
          </p:nvPicPr>
          <p:blipFill>
            <a:blip r:embed="rId4"/>
            <a:stretch>
              <a:fillRect/>
            </a:stretch>
          </p:blipFill>
          <p:spPr>
            <a:xfrm>
              <a:off x="3191209" y="3707802"/>
              <a:ext cx="3023437" cy="2246421"/>
            </a:xfrm>
            <a:prstGeom prst="rect">
              <a:avLst/>
            </a:prstGeom>
            <a:ln w="15875">
              <a:solidFill>
                <a:schemeClr val="tx1"/>
              </a:solidFill>
            </a:ln>
          </p:spPr>
        </p:pic>
        <p:pic>
          <p:nvPicPr>
            <p:cNvPr id="16" name="图片 15">
              <a:extLst>
                <a:ext uri="{FF2B5EF4-FFF2-40B4-BE49-F238E27FC236}">
                  <a16:creationId xmlns:a16="http://schemas.microsoft.com/office/drawing/2014/main" id="{FA472ABC-84AA-614F-A477-F5CBF7699EB6}"/>
                </a:ext>
              </a:extLst>
            </p:cNvPr>
            <p:cNvPicPr>
              <a:picLocks noChangeAspect="1"/>
            </p:cNvPicPr>
            <p:nvPr/>
          </p:nvPicPr>
          <p:blipFill>
            <a:blip r:embed="rId5"/>
            <a:stretch>
              <a:fillRect/>
            </a:stretch>
          </p:blipFill>
          <p:spPr>
            <a:xfrm>
              <a:off x="544283" y="3707803"/>
              <a:ext cx="3023437" cy="2246421"/>
            </a:xfrm>
            <a:prstGeom prst="rect">
              <a:avLst/>
            </a:prstGeom>
            <a:ln w="15875">
              <a:solidFill>
                <a:schemeClr val="tx1"/>
              </a:solidFill>
            </a:ln>
          </p:spPr>
        </p:pic>
      </p:grpSp>
      <p:sp>
        <p:nvSpPr>
          <p:cNvPr id="18" name="矩形 17">
            <a:extLst>
              <a:ext uri="{FF2B5EF4-FFF2-40B4-BE49-F238E27FC236}">
                <a16:creationId xmlns:a16="http://schemas.microsoft.com/office/drawing/2014/main" id="{DBF379A8-57CB-4240-BACD-95396C78CB6F}"/>
              </a:ext>
            </a:extLst>
          </p:cNvPr>
          <p:cNvSpPr/>
          <p:nvPr/>
        </p:nvSpPr>
        <p:spPr>
          <a:xfrm>
            <a:off x="1415445" y="6550223"/>
            <a:ext cx="6552728" cy="307777"/>
          </a:xfrm>
          <a:prstGeom prst="rect">
            <a:avLst/>
          </a:prstGeom>
        </p:spPr>
        <p:txBody>
          <a:bodyPr wrap="square" lIns="72000" rIns="36000">
            <a:spAutoFit/>
          </a:bodyPr>
          <a:lstStyle/>
          <a:p>
            <a:r>
              <a:rPr lang="en-US" altLang="zh-CN" sz="1400" b="0" dirty="0"/>
              <a:t>Chen M, Wei Z et al. Simple</a:t>
            </a:r>
            <a:r>
              <a:rPr lang="zh-CN" altLang="en-US" sz="1400" b="0" dirty="0"/>
              <a:t> </a:t>
            </a:r>
            <a:r>
              <a:rPr lang="en-US" altLang="zh-CN" sz="1400" b="0" dirty="0"/>
              <a:t>and</a:t>
            </a:r>
            <a:r>
              <a:rPr lang="zh-CN" altLang="en-US" sz="1400" b="0" dirty="0"/>
              <a:t> </a:t>
            </a:r>
            <a:r>
              <a:rPr lang="en-US" altLang="zh-CN" sz="1400" b="0" dirty="0"/>
              <a:t>Deep</a:t>
            </a:r>
            <a:r>
              <a:rPr lang="zh-CN" altLang="en-US" sz="1400" b="0" dirty="0"/>
              <a:t> </a:t>
            </a:r>
            <a:r>
              <a:rPr lang="en-US" altLang="zh-CN" sz="1400" b="0" dirty="0"/>
              <a:t>Graph</a:t>
            </a:r>
            <a:r>
              <a:rPr lang="zh-CN" altLang="en-US" sz="1400" b="0" dirty="0"/>
              <a:t> </a:t>
            </a:r>
            <a:r>
              <a:rPr lang="en-US" altLang="zh-CN" sz="1400" b="0" dirty="0"/>
              <a:t>Convolutional</a:t>
            </a:r>
            <a:r>
              <a:rPr lang="zh-CN" altLang="en-US" sz="1400" b="0" dirty="0"/>
              <a:t> </a:t>
            </a:r>
            <a:r>
              <a:rPr lang="en-US" altLang="zh-CN" sz="1400" b="0" dirty="0"/>
              <a:t>Networks. </a:t>
            </a:r>
            <a:r>
              <a:rPr lang="en-US" altLang="zh-CN" sz="1400" dirty="0">
                <a:solidFill>
                  <a:srgbClr val="0070C0"/>
                </a:solidFill>
              </a:rPr>
              <a:t>[ICML</a:t>
            </a:r>
            <a:r>
              <a:rPr lang="en-AU" altLang="zh-CN" sz="1400" dirty="0">
                <a:solidFill>
                  <a:srgbClr val="0070C0"/>
                </a:solidFill>
              </a:rPr>
              <a:t> 20</a:t>
            </a:r>
            <a:r>
              <a:rPr lang="en-US" altLang="zh-CN" sz="1400" dirty="0">
                <a:solidFill>
                  <a:srgbClr val="0070C0"/>
                </a:solidFill>
              </a:rPr>
              <a:t>20]</a:t>
            </a:r>
            <a:endParaRPr lang="en-US" altLang="zh-CN" sz="1600" dirty="0">
              <a:solidFill>
                <a:srgbClr val="0070C0"/>
              </a:solidFill>
            </a:endParaRPr>
          </a:p>
        </p:txBody>
      </p:sp>
      <p:sp>
        <p:nvSpPr>
          <p:cNvPr id="20" name="标题 1">
            <a:extLst>
              <a:ext uri="{FF2B5EF4-FFF2-40B4-BE49-F238E27FC236}">
                <a16:creationId xmlns:a16="http://schemas.microsoft.com/office/drawing/2014/main" id="{74407CDD-4FD3-2041-9AE5-48A05E50E3F6}"/>
              </a:ext>
            </a:extLst>
          </p:cNvPr>
          <p:cNvSpPr>
            <a:spLocks noGrp="1"/>
          </p:cNvSpPr>
          <p:nvPr>
            <p:ph type="title"/>
          </p:nvPr>
        </p:nvSpPr>
        <p:spPr>
          <a:xfrm>
            <a:off x="1040468" y="272597"/>
            <a:ext cx="8793480" cy="713105"/>
          </a:xfrm>
        </p:spPr>
        <p:txBody>
          <a:bodyPr/>
          <a:lstStyle/>
          <a:p>
            <a:r>
              <a:rPr lang="en-US" altLang="zh-CN" sz="3200" dirty="0"/>
              <a:t>GCN + InitialResidual</a:t>
            </a:r>
            <a:endParaRPr lang="zh-CN" altLang="en-US" sz="3200" dirty="0"/>
          </a:p>
        </p:txBody>
      </p:sp>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E5DA248-4C83-C144-9220-54ABBA8A91A1}"/>
                  </a:ext>
                </a:extLst>
              </p:cNvPr>
              <p:cNvSpPr/>
              <p:nvPr/>
            </p:nvSpPr>
            <p:spPr>
              <a:xfrm>
                <a:off x="1910251" y="5075187"/>
                <a:ext cx="7028142" cy="1314206"/>
              </a:xfrm>
              <a:prstGeom prst="rect">
                <a:avLst/>
              </a:prstGeom>
            </p:spPr>
            <p:txBody>
              <a:bodyPr wrap="none">
                <a:spAutoFit/>
              </a:bodyPr>
              <a:lstStyle/>
              <a:p>
                <a14:m>
                  <m:oMath xmlns:m="http://schemas.openxmlformats.org/officeDocument/2006/math">
                    <m:sSup>
                      <m:sSupPr>
                        <m:ctrlPr>
                          <a:rPr lang="en-US" altLang="zh-CN" sz="2800" i="1">
                            <a:solidFill>
                              <a:schemeClr val="tx1"/>
                            </a:solidFill>
                            <a:latin typeface="Cambria Math" panose="02040503050406030204" pitchFamily="18" charset="0"/>
                          </a:rPr>
                        </m:ctrlPr>
                      </m:sSupPr>
                      <m:e>
                        <m:r>
                          <a:rPr lang="en-US" altLang="zh-CN" sz="2800" i="1">
                            <a:solidFill>
                              <a:schemeClr val="tx1"/>
                            </a:solidFill>
                            <a:latin typeface="Cambria Math" panose="02040503050406030204" pitchFamily="18" charset="0"/>
                          </a:rPr>
                          <m:t>𝑯</m:t>
                        </m:r>
                      </m:e>
                      <m:sup>
                        <m:r>
                          <a:rPr lang="en-US" altLang="zh-CN" sz="2800" i="1">
                            <a:solidFill>
                              <a:schemeClr val="tx1"/>
                            </a:solidFill>
                            <a:latin typeface="Cambria Math" panose="02040503050406030204" pitchFamily="18" charset="0"/>
                          </a:rPr>
                          <m:t>(</m:t>
                        </m:r>
                        <m:r>
                          <a:rPr lang="en-US" altLang="zh-CN" sz="2800" i="1">
                            <a:solidFill>
                              <a:schemeClr val="tx1"/>
                            </a:solidFill>
                            <a:latin typeface="Cambria Math" panose="02040503050406030204" pitchFamily="18" charset="0"/>
                            <a:ea typeface="Cambria Math" panose="02040503050406030204" pitchFamily="18" charset="0"/>
                          </a:rPr>
                          <m:t>ℓ</m:t>
                        </m:r>
                        <m:r>
                          <a:rPr lang="en-US" altLang="zh-CN" sz="2800" i="1">
                            <a:solidFill>
                              <a:schemeClr val="tx1"/>
                            </a:solidFill>
                            <a:latin typeface="Cambria Math" panose="02040503050406030204" pitchFamily="18" charset="0"/>
                          </a:rPr>
                          <m:t>+1)</m:t>
                        </m:r>
                      </m:sup>
                    </m:sSup>
                    <m:r>
                      <a:rPr lang="en-US" altLang="zh-CN" sz="2800" i="1">
                        <a:solidFill>
                          <a:schemeClr val="tx1"/>
                        </a:solidFill>
                        <a:latin typeface="Cambria Math" panose="02040503050406030204" pitchFamily="18" charset="0"/>
                      </a:rPr>
                      <m:t>=</m:t>
                    </m:r>
                    <m:r>
                      <a:rPr lang="zh-CN" altLang="en-US" sz="2800" i="1">
                        <a:solidFill>
                          <a:schemeClr val="tx1"/>
                        </a:solidFill>
                        <a:latin typeface="Cambria Math" panose="02040503050406030204" pitchFamily="18" charset="0"/>
                      </a:rPr>
                      <m:t>𝜎</m:t>
                    </m:r>
                    <m:d>
                      <m:dPr>
                        <m:ctrlPr>
                          <a:rPr lang="en-US" altLang="zh-CN" sz="2800" i="1">
                            <a:solidFill>
                              <a:schemeClr val="tx1"/>
                            </a:solidFill>
                            <a:latin typeface="Cambria Math" panose="02040503050406030204" pitchFamily="18" charset="0"/>
                          </a:rPr>
                        </m:ctrlPr>
                      </m:dPr>
                      <m:e>
                        <m:d>
                          <m:dPr>
                            <m:ctrlPr>
                              <a:rPr lang="en-US" altLang="zh-CN" sz="2800" i="1">
                                <a:solidFill>
                                  <a:schemeClr val="tx1"/>
                                </a:solidFill>
                                <a:latin typeface="Cambria Math" panose="02040503050406030204" pitchFamily="18" charset="0"/>
                              </a:rPr>
                            </m:ctrlPr>
                          </m:dPr>
                          <m:e>
                            <m:d>
                              <m:dPr>
                                <m:ctrlPr>
                                  <a:rPr lang="en-US" altLang="zh-CN" sz="2800" i="1">
                                    <a:solidFill>
                                      <a:schemeClr val="tx1"/>
                                    </a:solidFill>
                                    <a:latin typeface="Cambria Math" panose="02040503050406030204" pitchFamily="18" charset="0"/>
                                  </a:rPr>
                                </m:ctrlPr>
                              </m:dPr>
                              <m:e>
                                <m:r>
                                  <a:rPr lang="en-US" altLang="zh-CN" sz="2800" i="1">
                                    <a:solidFill>
                                      <a:schemeClr val="tx1"/>
                                    </a:solidFill>
                                    <a:latin typeface="Cambria Math" panose="02040503050406030204" pitchFamily="18" charset="0"/>
                                  </a:rPr>
                                  <m:t>𝟏</m:t>
                                </m:r>
                                <m:r>
                                  <a:rPr lang="en-US" altLang="zh-CN" sz="2800" i="1">
                                    <a:solidFill>
                                      <a:schemeClr val="tx1"/>
                                    </a:solidFill>
                                    <a:latin typeface="Cambria Math" panose="02040503050406030204" pitchFamily="18" charset="0"/>
                                  </a:rPr>
                                  <m:t>−</m:t>
                                </m:r>
                                <m:r>
                                  <a:rPr lang="en-US" altLang="zh-CN" sz="2800" i="1">
                                    <a:solidFill>
                                      <a:schemeClr val="tx1"/>
                                    </a:solidFill>
                                    <a:latin typeface="Cambria Math" panose="02040503050406030204" pitchFamily="18" charset="0"/>
                                  </a:rPr>
                                  <m:t>𝜶</m:t>
                                </m:r>
                              </m:e>
                            </m:d>
                            <m:acc>
                              <m:accPr>
                                <m:chr m:val="̃"/>
                                <m:ctrlPr>
                                  <a:rPr lang="en-US" altLang="zh-CN" sz="2800" i="1">
                                    <a:solidFill>
                                      <a:schemeClr val="tx1"/>
                                    </a:solidFill>
                                    <a:latin typeface="Cambria Math" panose="02040503050406030204" pitchFamily="18" charset="0"/>
                                  </a:rPr>
                                </m:ctrlPr>
                              </m:accPr>
                              <m:e>
                                <m:r>
                                  <a:rPr lang="en-US" altLang="zh-CN" sz="2800" i="1">
                                    <a:solidFill>
                                      <a:schemeClr val="tx1"/>
                                    </a:solidFill>
                                    <a:latin typeface="Cambria Math" panose="02040503050406030204" pitchFamily="18" charset="0"/>
                                  </a:rPr>
                                  <m:t>𝑷</m:t>
                                </m:r>
                              </m:e>
                            </m:acc>
                            <m:sSup>
                              <m:sSupPr>
                                <m:ctrlPr>
                                  <a:rPr lang="en-US" altLang="zh-CN" sz="2800" i="1">
                                    <a:solidFill>
                                      <a:schemeClr val="tx1"/>
                                    </a:solidFill>
                                    <a:latin typeface="Cambria Math" panose="02040503050406030204" pitchFamily="18" charset="0"/>
                                  </a:rPr>
                                </m:ctrlPr>
                              </m:sSupPr>
                              <m:e>
                                <m:r>
                                  <a:rPr lang="en-US" altLang="zh-CN" sz="2800" i="1">
                                    <a:solidFill>
                                      <a:schemeClr val="tx1"/>
                                    </a:solidFill>
                                    <a:latin typeface="Cambria Math" panose="02040503050406030204" pitchFamily="18" charset="0"/>
                                  </a:rPr>
                                  <m:t>𝑯</m:t>
                                </m:r>
                              </m:e>
                              <m:sup>
                                <m:d>
                                  <m:dPr>
                                    <m:ctrlPr>
                                      <a:rPr lang="en-US" altLang="zh-CN" sz="2800" i="1">
                                        <a:solidFill>
                                          <a:schemeClr val="tx1"/>
                                        </a:solidFill>
                                        <a:latin typeface="Cambria Math" panose="02040503050406030204" pitchFamily="18" charset="0"/>
                                        <a:ea typeface="Cambria Math" panose="02040503050406030204" pitchFamily="18" charset="0"/>
                                      </a:rPr>
                                    </m:ctrlPr>
                                  </m:dPr>
                                  <m:e>
                                    <m:r>
                                      <a:rPr lang="en-US" altLang="zh-CN" sz="2800" i="1">
                                        <a:solidFill>
                                          <a:schemeClr val="tx1"/>
                                        </a:solidFill>
                                        <a:latin typeface="Cambria Math" panose="02040503050406030204" pitchFamily="18" charset="0"/>
                                        <a:ea typeface="Cambria Math" panose="02040503050406030204" pitchFamily="18" charset="0"/>
                                      </a:rPr>
                                      <m:t>ℓ</m:t>
                                    </m:r>
                                  </m:e>
                                </m:d>
                              </m:sup>
                            </m:sSup>
                            <m:r>
                              <a:rPr lang="en-US" altLang="zh-CN" sz="2800" i="1">
                                <a:solidFill>
                                  <a:schemeClr val="tx1"/>
                                </a:solidFill>
                                <a:latin typeface="Cambria Math" panose="02040503050406030204" pitchFamily="18" charset="0"/>
                              </a:rPr>
                              <m:t>+</m:t>
                            </m:r>
                            <m:r>
                              <a:rPr lang="en-US" altLang="zh-CN" sz="2800" i="1">
                                <a:solidFill>
                                  <a:srgbClr val="C00000"/>
                                </a:solidFill>
                                <a:latin typeface="Cambria Math" panose="02040503050406030204" pitchFamily="18" charset="0"/>
                              </a:rPr>
                              <m:t>𝜶</m:t>
                            </m:r>
                            <m:sSup>
                              <m:sSupPr>
                                <m:ctrlPr>
                                  <a:rPr lang="en-US" altLang="zh-CN" sz="2800" i="1">
                                    <a:solidFill>
                                      <a:srgbClr val="C00000"/>
                                    </a:solidFill>
                                    <a:latin typeface="Cambria Math" panose="02040503050406030204" pitchFamily="18" charset="0"/>
                                  </a:rPr>
                                </m:ctrlPr>
                              </m:sSupPr>
                              <m:e>
                                <m:r>
                                  <a:rPr lang="en-US" altLang="zh-CN" sz="2800" i="1">
                                    <a:solidFill>
                                      <a:srgbClr val="C00000"/>
                                    </a:solidFill>
                                    <a:latin typeface="Cambria Math" panose="02040503050406030204" pitchFamily="18" charset="0"/>
                                  </a:rPr>
                                  <m:t>𝑯</m:t>
                                </m:r>
                              </m:e>
                              <m:sup>
                                <m:d>
                                  <m:dPr>
                                    <m:ctrlPr>
                                      <a:rPr lang="en-US" altLang="zh-CN" sz="2800" i="1">
                                        <a:solidFill>
                                          <a:srgbClr val="C00000"/>
                                        </a:solidFill>
                                        <a:latin typeface="Cambria Math" panose="02040503050406030204" pitchFamily="18" charset="0"/>
                                        <a:ea typeface="Cambria Math" panose="02040503050406030204" pitchFamily="18" charset="0"/>
                                      </a:rPr>
                                    </m:ctrlPr>
                                  </m:dPr>
                                  <m:e>
                                    <m:r>
                                      <a:rPr lang="en-US" altLang="zh-CN" sz="2800" i="1">
                                        <a:solidFill>
                                          <a:srgbClr val="C00000"/>
                                        </a:solidFill>
                                        <a:latin typeface="Cambria Math" panose="02040503050406030204" pitchFamily="18" charset="0"/>
                                        <a:ea typeface="Cambria Math" panose="02040503050406030204" pitchFamily="18" charset="0"/>
                                      </a:rPr>
                                      <m:t>𝟎</m:t>
                                    </m:r>
                                  </m:e>
                                </m:d>
                              </m:sup>
                            </m:sSup>
                          </m:e>
                        </m:d>
                        <m:sSup>
                          <m:sSupPr>
                            <m:ctrlPr>
                              <a:rPr lang="en-US" altLang="zh-CN" sz="2800" i="1">
                                <a:solidFill>
                                  <a:schemeClr val="tx1"/>
                                </a:solidFill>
                                <a:latin typeface="Cambria Math" panose="02040503050406030204" pitchFamily="18" charset="0"/>
                              </a:rPr>
                            </m:ctrlPr>
                          </m:sSupPr>
                          <m:e>
                            <m:r>
                              <a:rPr lang="en-US" altLang="zh-CN" sz="2800" i="1">
                                <a:solidFill>
                                  <a:schemeClr val="tx1"/>
                                </a:solidFill>
                                <a:latin typeface="Cambria Math" panose="02040503050406030204" pitchFamily="18" charset="0"/>
                              </a:rPr>
                              <m:t>𝑾</m:t>
                            </m:r>
                          </m:e>
                          <m:sup>
                            <m:r>
                              <a:rPr lang="en-US" altLang="zh-CN" sz="2800" i="1">
                                <a:solidFill>
                                  <a:schemeClr val="tx1"/>
                                </a:solidFill>
                                <a:latin typeface="Cambria Math" panose="02040503050406030204" pitchFamily="18" charset="0"/>
                              </a:rPr>
                              <m:t>(</m:t>
                            </m:r>
                            <m:r>
                              <a:rPr lang="en-US" altLang="zh-CN" sz="2800" i="1">
                                <a:solidFill>
                                  <a:schemeClr val="tx1"/>
                                </a:solidFill>
                                <a:latin typeface="Cambria Math" panose="02040503050406030204" pitchFamily="18" charset="0"/>
                                <a:ea typeface="Cambria Math" panose="02040503050406030204" pitchFamily="18" charset="0"/>
                              </a:rPr>
                              <m:t>ℓ</m:t>
                            </m:r>
                            <m:r>
                              <a:rPr lang="en-US" altLang="zh-CN" sz="2800" i="1">
                                <a:solidFill>
                                  <a:schemeClr val="tx1"/>
                                </a:solidFill>
                                <a:latin typeface="Cambria Math" panose="02040503050406030204" pitchFamily="18" charset="0"/>
                              </a:rPr>
                              <m:t>)</m:t>
                            </m:r>
                          </m:sup>
                        </m:sSup>
                      </m:e>
                    </m:d>
                  </m:oMath>
                </a14:m>
                <a:r>
                  <a:rPr lang="en-US" sz="2800"/>
                  <a:t> </a:t>
                </a:r>
              </a:p>
              <a:p>
                <a:r>
                  <a:rPr lang="en-US" sz="2800"/>
                  <a:t> </a:t>
                </a:r>
                <a14:m>
                  <m:oMath xmlns:m="http://schemas.openxmlformats.org/officeDocument/2006/math">
                    <m:sSup>
                      <m:sSupPr>
                        <m:ctrlPr>
                          <a:rPr lang="en-US" altLang="zh-CN" sz="2800" i="1">
                            <a:solidFill>
                              <a:schemeClr val="tx1"/>
                            </a:solidFill>
                            <a:latin typeface="Cambria Math" panose="02040503050406030204" pitchFamily="18" charset="0"/>
                          </a:rPr>
                        </m:ctrlPr>
                      </m:sSupPr>
                      <m:e>
                        <m:r>
                          <a:rPr lang="en-US" altLang="zh-CN" sz="2800" i="1">
                            <a:solidFill>
                              <a:schemeClr val="tx1"/>
                            </a:solidFill>
                            <a:latin typeface="Cambria Math" panose="02040503050406030204" pitchFamily="18" charset="0"/>
                          </a:rPr>
                          <m:t>𝑯</m:t>
                        </m:r>
                      </m:e>
                      <m:sup>
                        <m:r>
                          <a:rPr lang="en-US" altLang="zh-CN" sz="2800" i="1">
                            <a:solidFill>
                              <a:schemeClr val="tx1"/>
                            </a:solidFill>
                            <a:latin typeface="Cambria Math" panose="02040503050406030204" pitchFamily="18" charset="0"/>
                          </a:rPr>
                          <m:t>(</m:t>
                        </m:r>
                        <m:r>
                          <a:rPr lang="en-US" altLang="zh-CN" sz="2800" b="1" i="1">
                            <a:solidFill>
                              <a:schemeClr val="tx1"/>
                            </a:solidFill>
                            <a:latin typeface="Cambria Math" panose="02040503050406030204" pitchFamily="18" charset="0"/>
                          </a:rPr>
                          <m:t>𝟎</m:t>
                        </m:r>
                        <m:r>
                          <a:rPr lang="en-US" altLang="zh-CN" sz="2800" i="1">
                            <a:solidFill>
                              <a:schemeClr val="tx1"/>
                            </a:solidFill>
                            <a:latin typeface="Cambria Math" panose="02040503050406030204" pitchFamily="18" charset="0"/>
                          </a:rPr>
                          <m:t>)</m:t>
                        </m:r>
                      </m:sup>
                    </m:sSup>
                    <m:r>
                      <a:rPr lang="en-US" altLang="zh-CN" sz="2800" i="1">
                        <a:solidFill>
                          <a:schemeClr val="tx1"/>
                        </a:solidFill>
                        <a:latin typeface="Cambria Math" panose="02040503050406030204" pitchFamily="18" charset="0"/>
                      </a:rPr>
                      <m:t>=</m:t>
                    </m:r>
                  </m:oMath>
                </a14:m>
                <a:r>
                  <a:rPr lang="en-US" sz="2800">
                    <a:solidFill>
                      <a:schemeClr val="tx1"/>
                    </a:solidFill>
                  </a:rPr>
                  <a:t>X</a:t>
                </a:r>
                <a:endParaRPr lang="en-US" sz="2800"/>
              </a:p>
            </p:txBody>
          </p:sp>
        </mc:Choice>
        <mc:Fallback>
          <p:sp>
            <p:nvSpPr>
              <p:cNvPr id="2" name="矩形 1">
                <a:extLst>
                  <a:ext uri="{FF2B5EF4-FFF2-40B4-BE49-F238E27FC236}">
                    <a16:creationId xmlns:a16="http://schemas.microsoft.com/office/drawing/2014/main" id="{1E5DA248-4C83-C144-9220-54ABBA8A91A1}"/>
                  </a:ext>
                </a:extLst>
              </p:cNvPr>
              <p:cNvSpPr>
                <a:spLocks noRot="1" noChangeAspect="1" noMove="1" noResize="1" noEditPoints="1" noAdjustHandles="1" noChangeArrowheads="1" noChangeShapeType="1" noTextEdit="1"/>
              </p:cNvSpPr>
              <p:nvPr/>
            </p:nvSpPr>
            <p:spPr>
              <a:xfrm>
                <a:off x="1910251" y="5075187"/>
                <a:ext cx="7028142" cy="1314206"/>
              </a:xfrm>
              <a:prstGeom prst="rect">
                <a:avLst/>
              </a:prstGeom>
              <a:blipFill>
                <a:blip r:embed="rId6"/>
                <a:stretch>
                  <a:fillRect l="-542" b="-1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BDF682C0-0D47-E24B-96BF-8289F87D0545}"/>
                  </a:ext>
                </a:extLst>
              </p:cNvPr>
              <p:cNvSpPr/>
              <p:nvPr/>
            </p:nvSpPr>
            <p:spPr>
              <a:xfrm>
                <a:off x="3307087" y="3789040"/>
                <a:ext cx="4433265" cy="64819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altLang="zh-CN" i="1">
                              <a:solidFill>
                                <a:srgbClr val="000000"/>
                              </a:solidFill>
                              <a:latin typeface="Cambria Math" panose="02040503050406030204" pitchFamily="18" charset="0"/>
                            </a:rPr>
                          </m:ctrlPr>
                        </m:sSupPr>
                        <m:e>
                          <m:r>
                            <a:rPr lang="en-US" altLang="zh-CN" i="1">
                              <a:solidFill>
                                <a:srgbClr val="000000"/>
                              </a:solidFill>
                              <a:latin typeface="Cambria Math" panose="02040503050406030204" pitchFamily="18" charset="0"/>
                            </a:rPr>
                            <m:t>𝑯</m:t>
                          </m:r>
                        </m:e>
                        <m:sup>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ea typeface="Cambria Math" panose="02040503050406030204" pitchFamily="18" charset="0"/>
                            </a:rPr>
                            <m:t>ℓ</m:t>
                          </m:r>
                          <m:r>
                            <a:rPr lang="en-US" altLang="zh-CN" i="1">
                              <a:solidFill>
                                <a:srgbClr val="000000"/>
                              </a:solidFill>
                              <a:latin typeface="Cambria Math" panose="02040503050406030204" pitchFamily="18" charset="0"/>
                            </a:rPr>
                            <m:t>+1)</m:t>
                          </m:r>
                        </m:sup>
                      </m:sSup>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𝜎</m:t>
                      </m:r>
                      <m:d>
                        <m:dPr>
                          <m:ctrlPr>
                            <a:rPr lang="en-US" altLang="zh-CN" i="1">
                              <a:solidFill>
                                <a:srgbClr val="000000"/>
                              </a:solidFill>
                              <a:latin typeface="Cambria Math" panose="02040503050406030204" pitchFamily="18" charset="0"/>
                            </a:rPr>
                          </m:ctrlPr>
                        </m:dPr>
                        <m:e>
                          <m:acc>
                            <m:accPr>
                              <m:chr m:val="̃"/>
                              <m:ctrlPr>
                                <a:rPr lang="en-US" altLang="zh-CN" i="1">
                                  <a:solidFill>
                                    <a:srgbClr val="000000"/>
                                  </a:solidFill>
                                  <a:latin typeface="Cambria Math" panose="02040503050406030204" pitchFamily="18" charset="0"/>
                                </a:rPr>
                              </m:ctrlPr>
                            </m:accPr>
                            <m:e>
                              <m:r>
                                <a:rPr lang="en-US" altLang="zh-CN" i="1">
                                  <a:solidFill>
                                    <a:srgbClr val="000000"/>
                                  </a:solidFill>
                                  <a:latin typeface="Cambria Math" panose="02040503050406030204" pitchFamily="18" charset="0"/>
                                </a:rPr>
                                <m:t>𝑷</m:t>
                              </m:r>
                            </m:e>
                          </m:acc>
                          <m:sSup>
                            <m:sSupPr>
                              <m:ctrlPr>
                                <a:rPr lang="en-US" altLang="zh-CN" i="1">
                                  <a:solidFill>
                                    <a:srgbClr val="000000"/>
                                  </a:solidFill>
                                  <a:latin typeface="Cambria Math" panose="02040503050406030204" pitchFamily="18" charset="0"/>
                                </a:rPr>
                              </m:ctrlPr>
                            </m:sSupPr>
                            <m:e>
                              <m:r>
                                <a:rPr lang="en-US" altLang="zh-CN" i="1">
                                  <a:solidFill>
                                    <a:srgbClr val="000000"/>
                                  </a:solidFill>
                                  <a:latin typeface="Cambria Math" panose="02040503050406030204" pitchFamily="18" charset="0"/>
                                </a:rPr>
                                <m:t>𝑯</m:t>
                              </m:r>
                            </m:e>
                            <m:sup>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ea typeface="Cambria Math" panose="02040503050406030204" pitchFamily="18" charset="0"/>
                                </a:rPr>
                                <m:t>ℓ</m:t>
                              </m:r>
                              <m:r>
                                <a:rPr lang="en-US" altLang="zh-CN" i="1">
                                  <a:solidFill>
                                    <a:srgbClr val="000000"/>
                                  </a:solidFill>
                                  <a:latin typeface="Cambria Math" panose="02040503050406030204" pitchFamily="18" charset="0"/>
                                </a:rPr>
                                <m:t>)</m:t>
                              </m:r>
                            </m:sup>
                          </m:sSup>
                          <m:sSup>
                            <m:sSupPr>
                              <m:ctrlPr>
                                <a:rPr lang="en-US" altLang="zh-CN" i="1">
                                  <a:solidFill>
                                    <a:srgbClr val="000000"/>
                                  </a:solidFill>
                                  <a:latin typeface="Cambria Math" panose="02040503050406030204" pitchFamily="18" charset="0"/>
                                </a:rPr>
                              </m:ctrlPr>
                            </m:sSupPr>
                            <m:e>
                              <m:r>
                                <a:rPr lang="en-US" altLang="zh-CN" i="1">
                                  <a:solidFill>
                                    <a:srgbClr val="000000"/>
                                  </a:solidFill>
                                  <a:latin typeface="Cambria Math" panose="02040503050406030204" pitchFamily="18" charset="0"/>
                                </a:rPr>
                                <m:t>𝑾</m:t>
                              </m:r>
                            </m:e>
                            <m:sup>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ea typeface="Cambria Math" panose="02040503050406030204" pitchFamily="18" charset="0"/>
                                </a:rPr>
                                <m:t>ℓ</m:t>
                              </m:r>
                              <m:r>
                                <a:rPr lang="en-US" altLang="zh-CN" i="1">
                                  <a:solidFill>
                                    <a:srgbClr val="000000"/>
                                  </a:solidFill>
                                  <a:latin typeface="Cambria Math" panose="02040503050406030204" pitchFamily="18" charset="0"/>
                                </a:rPr>
                                <m:t>)</m:t>
                              </m:r>
                            </m:sup>
                          </m:sSup>
                        </m:e>
                      </m:d>
                    </m:oMath>
                  </m:oMathPara>
                </a14:m>
                <a:endParaRPr lang="en-US"/>
              </a:p>
            </p:txBody>
          </p:sp>
        </mc:Choice>
        <mc:Fallback>
          <p:sp>
            <p:nvSpPr>
              <p:cNvPr id="5" name="矩形 4">
                <a:extLst>
                  <a:ext uri="{FF2B5EF4-FFF2-40B4-BE49-F238E27FC236}">
                    <a16:creationId xmlns:a16="http://schemas.microsoft.com/office/drawing/2014/main" id="{BDF682C0-0D47-E24B-96BF-8289F87D0545}"/>
                  </a:ext>
                </a:extLst>
              </p:cNvPr>
              <p:cNvSpPr>
                <a:spLocks noRot="1" noChangeAspect="1" noMove="1" noResize="1" noEditPoints="1" noAdjustHandles="1" noChangeArrowheads="1" noChangeShapeType="1" noTextEdit="1"/>
              </p:cNvSpPr>
              <p:nvPr/>
            </p:nvSpPr>
            <p:spPr>
              <a:xfrm>
                <a:off x="3307087" y="3789040"/>
                <a:ext cx="4433265" cy="648191"/>
              </a:xfrm>
              <a:prstGeom prst="rect">
                <a:avLst/>
              </a:prstGeom>
              <a:blipFill>
                <a:blip r:embed="rId7"/>
                <a:stretch>
                  <a:fillRect t="-1923"/>
                </a:stretch>
              </a:blipFill>
            </p:spPr>
            <p:txBody>
              <a:bodyPr/>
              <a:lstStyle/>
              <a:p>
                <a:r>
                  <a:rPr lang="en-US">
                    <a:noFill/>
                  </a:rPr>
                  <a:t> </a:t>
                </a:r>
              </a:p>
            </p:txBody>
          </p:sp>
        </mc:Fallback>
      </mc:AlternateContent>
      <p:sp>
        <p:nvSpPr>
          <p:cNvPr id="10" name="矩形 9">
            <a:extLst>
              <a:ext uri="{FF2B5EF4-FFF2-40B4-BE49-F238E27FC236}">
                <a16:creationId xmlns:a16="http://schemas.microsoft.com/office/drawing/2014/main" id="{270DB69B-FAA1-F140-B22A-E211E0EF0F27}"/>
              </a:ext>
            </a:extLst>
          </p:cNvPr>
          <p:cNvSpPr/>
          <p:nvPr/>
        </p:nvSpPr>
        <p:spPr>
          <a:xfrm>
            <a:off x="1910251" y="4554883"/>
            <a:ext cx="3672800" cy="523220"/>
          </a:xfrm>
          <a:prstGeom prst="rect">
            <a:avLst/>
          </a:prstGeom>
        </p:spPr>
        <p:txBody>
          <a:bodyPr wrap="none">
            <a:spAutoFit/>
          </a:bodyPr>
          <a:lstStyle/>
          <a:p>
            <a:r>
              <a:rPr lang="en-US" altLang="zh-CN" sz="2800">
                <a:solidFill>
                  <a:srgbClr val="C00000"/>
                </a:solidFill>
              </a:rPr>
              <a:t>GCN+InitialResidual: </a:t>
            </a:r>
            <a:endParaRPr lang="en-US" sz="2800">
              <a:solidFill>
                <a:srgbClr val="C00000"/>
              </a:solidFill>
            </a:endParaRPr>
          </a:p>
        </p:txBody>
      </p:sp>
      <p:sp>
        <p:nvSpPr>
          <p:cNvPr id="12" name="矩形 11">
            <a:extLst>
              <a:ext uri="{FF2B5EF4-FFF2-40B4-BE49-F238E27FC236}">
                <a16:creationId xmlns:a16="http://schemas.microsoft.com/office/drawing/2014/main" id="{5FD37DD7-ACEE-FC47-A167-1E225E435242}"/>
              </a:ext>
            </a:extLst>
          </p:cNvPr>
          <p:cNvSpPr/>
          <p:nvPr/>
        </p:nvSpPr>
        <p:spPr>
          <a:xfrm>
            <a:off x="1930933" y="3789040"/>
            <a:ext cx="1343638" cy="523220"/>
          </a:xfrm>
          <a:prstGeom prst="rect">
            <a:avLst/>
          </a:prstGeom>
        </p:spPr>
        <p:txBody>
          <a:bodyPr wrap="none">
            <a:spAutoFit/>
          </a:bodyPr>
          <a:lstStyle/>
          <a:p>
            <a:r>
              <a:rPr lang="en-US" altLang="zh-CN" sz="2800">
                <a:solidFill>
                  <a:srgbClr val="000000"/>
                </a:solidFill>
              </a:rPr>
              <a:t>GCN</a:t>
            </a:r>
            <a:r>
              <a:rPr lang="zh-CN" altLang="en-US" sz="2800">
                <a:solidFill>
                  <a:srgbClr val="000000"/>
                </a:solidFill>
              </a:rPr>
              <a:t>：</a:t>
            </a:r>
            <a:endParaRPr lang="en-US" sz="2800"/>
          </a:p>
        </p:txBody>
      </p:sp>
    </p:spTree>
    <p:extLst>
      <p:ext uri="{BB962C8B-B14F-4D97-AF65-F5344CB8AC3E}">
        <p14:creationId xmlns:p14="http://schemas.microsoft.com/office/powerpoint/2010/main" val="241045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043608" y="115888"/>
            <a:ext cx="7929586" cy="1128712"/>
          </a:xfrm>
        </p:spPr>
        <p:txBody>
          <a:bodyPr/>
          <a:lstStyle/>
          <a:p>
            <a:r>
              <a:rPr kumimoji="1" lang="en-US" altLang="zh-CN" sz="3200" dirty="0"/>
              <a:t>PageRank</a:t>
            </a:r>
            <a:r>
              <a:rPr kumimoji="1" lang="zh-CN" altLang="en-US" sz="3200" dirty="0"/>
              <a:t>与</a:t>
            </a:r>
            <a:r>
              <a:rPr kumimoji="1" lang="en-US" altLang="zh-CN" sz="3200" dirty="0"/>
              <a:t>PPR</a:t>
            </a:r>
            <a:endParaRPr kumimoji="1" lang="zh-CN" altLang="en-US" sz="3200" dirty="0"/>
          </a:p>
        </p:txBody>
      </p:sp>
      <p:pic>
        <p:nvPicPr>
          <p:cNvPr id="3" name="图片 2">
            <a:extLst>
              <a:ext uri="{FF2B5EF4-FFF2-40B4-BE49-F238E27FC236}">
                <a16:creationId xmlns:a16="http://schemas.microsoft.com/office/drawing/2014/main" id="{1F783F06-2DFF-DE47-A667-7F524690920C}"/>
              </a:ext>
            </a:extLst>
          </p:cNvPr>
          <p:cNvPicPr>
            <a:picLocks noChangeAspect="1"/>
          </p:cNvPicPr>
          <p:nvPr/>
        </p:nvPicPr>
        <p:blipFill rotWithShape="1">
          <a:blip r:embed="rId3"/>
          <a:srcRect t="4898"/>
          <a:stretch/>
        </p:blipFill>
        <p:spPr>
          <a:xfrm>
            <a:off x="149424" y="2957792"/>
            <a:ext cx="4320480" cy="3059904"/>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5BCACAE-7E98-4143-926B-50C8349C6D94}"/>
                  </a:ext>
                </a:extLst>
              </p:cNvPr>
              <p:cNvSpPr txBox="1"/>
              <p:nvPr/>
            </p:nvSpPr>
            <p:spPr>
              <a:xfrm>
                <a:off x="709112" y="1124744"/>
                <a:ext cx="8687424" cy="1323439"/>
              </a:xfrm>
              <a:prstGeom prst="rect">
                <a:avLst/>
              </a:prstGeom>
              <a:noFill/>
            </p:spPr>
            <p:txBody>
              <a:bodyPr wrap="square" rtlCol="0">
                <a:spAutoFit/>
              </a:bodyPr>
              <a:lstStyle/>
              <a:p>
                <a:pPr marL="342900" indent="-342900">
                  <a:lnSpc>
                    <a:spcPct val="150000"/>
                  </a:lnSpc>
                  <a:buSzPct val="80000"/>
                  <a:buFont typeface="Wingdings" pitchFamily="2" charset="2"/>
                  <a:buChar char="l"/>
                </a:pPr>
                <a:r>
                  <a:rPr kumimoji="1" lang="en-US" altLang="zh-CN" sz="2400" b="0" dirty="0">
                    <a:latin typeface="Candara" panose="020E0502030303020204" pitchFamily="34" charset="0"/>
                  </a:rPr>
                  <a:t>PageRank</a:t>
                </a:r>
                <a:r>
                  <a:rPr kumimoji="1" lang="zh-CN" altLang="en-US" sz="2400" b="0" dirty="0">
                    <a:latin typeface="Candara" panose="020E0502030303020204" pitchFamily="34" charset="0"/>
                  </a:rPr>
                  <a:t>定义式</a:t>
                </a:r>
                <a:r>
                  <a:rPr kumimoji="1" lang="en-US" altLang="zh-CN" sz="2400" b="0" dirty="0">
                    <a:latin typeface="Candara" panose="020E0502030303020204" pitchFamily="34" charset="0"/>
                  </a:rPr>
                  <a:t>: </a:t>
                </a:r>
                <a14:m>
                  <m:oMath xmlns:m="http://schemas.openxmlformats.org/officeDocument/2006/math">
                    <m:acc>
                      <m:accPr>
                        <m:chr m:val="⃗"/>
                        <m:ctrlPr>
                          <a:rPr kumimoji="1" lang="zh-CN" altLang="en-US" sz="2400" b="0" i="1">
                            <a:latin typeface="Cambria Math" panose="02040503050406030204" pitchFamily="18" charset="0"/>
                          </a:rPr>
                        </m:ctrlPr>
                      </m:accPr>
                      <m:e>
                        <m:r>
                          <a:rPr kumimoji="1" lang="zh-CN" altLang="en-US" sz="2400" b="0" i="1">
                            <a:latin typeface="Cambria Math" panose="02040503050406030204" pitchFamily="18" charset="0"/>
                          </a:rPr>
                          <m:t>𝜋</m:t>
                        </m:r>
                      </m:e>
                    </m:acc>
                    <m:r>
                      <a:rPr kumimoji="1" lang="en-US" altLang="zh-CN" sz="2400" b="0" i="1">
                        <a:latin typeface="Cambria Math" panose="02040503050406030204" pitchFamily="18" charset="0"/>
                      </a:rPr>
                      <m:t>=</m:t>
                    </m:r>
                    <m:d>
                      <m:dPr>
                        <m:ctrlPr>
                          <a:rPr kumimoji="1" lang="en-US" altLang="zh-CN" sz="2400" b="0" i="1">
                            <a:latin typeface="Cambria Math" panose="02040503050406030204" pitchFamily="18" charset="0"/>
                          </a:rPr>
                        </m:ctrlPr>
                      </m:dPr>
                      <m:e>
                        <m:r>
                          <a:rPr kumimoji="1" lang="en-US" altLang="zh-CN" sz="2400" b="0" i="1">
                            <a:latin typeface="Cambria Math" panose="02040503050406030204" pitchFamily="18" charset="0"/>
                          </a:rPr>
                          <m:t>1−</m:t>
                        </m:r>
                        <m:r>
                          <a:rPr kumimoji="1" lang="en-US" altLang="zh-CN" sz="2400" b="0" i="1">
                            <a:latin typeface="Cambria Math" panose="02040503050406030204" pitchFamily="18" charset="0"/>
                            <a:ea typeface="Cambria Math" panose="02040503050406030204" pitchFamily="18" charset="0"/>
                          </a:rPr>
                          <m:t>𝛼</m:t>
                        </m:r>
                      </m:e>
                    </m:d>
                    <m:acc>
                      <m:accPr>
                        <m:chr m:val="⃗"/>
                        <m:ctrlPr>
                          <a:rPr kumimoji="1" lang="zh-CN" altLang="en-US" sz="2400" b="0" i="1">
                            <a:latin typeface="Cambria Math" panose="02040503050406030204" pitchFamily="18" charset="0"/>
                          </a:rPr>
                        </m:ctrlPr>
                      </m:accPr>
                      <m:e>
                        <m:r>
                          <a:rPr kumimoji="1" lang="zh-CN" altLang="en-US" sz="2400" b="0" i="1">
                            <a:latin typeface="Cambria Math" panose="02040503050406030204" pitchFamily="18" charset="0"/>
                          </a:rPr>
                          <m:t>𝜋</m:t>
                        </m:r>
                      </m:e>
                    </m:acc>
                    <m:r>
                      <a:rPr kumimoji="1" lang="en-US" altLang="zh-CN" sz="2400" b="0" i="1">
                        <a:latin typeface="Cambria Math" panose="02040503050406030204" pitchFamily="18" charset="0"/>
                      </a:rPr>
                      <m:t>𝑃</m:t>
                    </m:r>
                    <m:r>
                      <a:rPr kumimoji="1" lang="en-US" altLang="zh-CN" sz="2400" b="0" i="1">
                        <a:latin typeface="Cambria Math" panose="02040503050406030204" pitchFamily="18" charset="0"/>
                      </a:rPr>
                      <m:t>+</m:t>
                    </m:r>
                    <m:r>
                      <a:rPr kumimoji="1" lang="en-US" altLang="zh-CN" sz="2400" b="0" i="1">
                        <a:latin typeface="Cambria Math" panose="02040503050406030204" pitchFamily="18" charset="0"/>
                        <a:ea typeface="Cambria Math" panose="02040503050406030204" pitchFamily="18" charset="0"/>
                      </a:rPr>
                      <m:t>𝛼</m:t>
                    </m:r>
                    <m:r>
                      <a:rPr kumimoji="1" lang="en-US" altLang="zh-CN" sz="2400" b="0" i="1">
                        <a:latin typeface="Cambria Math" panose="02040503050406030204" pitchFamily="18" charset="0"/>
                        <a:ea typeface="Cambria Math" panose="02040503050406030204" pitchFamily="18" charset="0"/>
                      </a:rPr>
                      <m:t>∙</m:t>
                    </m:r>
                    <m:acc>
                      <m:accPr>
                        <m:chr m:val="⃗"/>
                        <m:ctrlPr>
                          <a:rPr kumimoji="1" lang="en-US" altLang="zh-CN" sz="2400" b="0" i="1">
                            <a:latin typeface="Cambria Math" panose="02040503050406030204" pitchFamily="18" charset="0"/>
                            <a:ea typeface="Cambria Math" panose="02040503050406030204" pitchFamily="18" charset="0"/>
                          </a:rPr>
                        </m:ctrlPr>
                      </m:accPr>
                      <m:e>
                        <m:r>
                          <a:rPr kumimoji="1" lang="en-US" altLang="zh-CN" sz="2400" b="0" i="1">
                            <a:latin typeface="Cambria Math" panose="02040503050406030204" pitchFamily="18" charset="0"/>
                            <a:ea typeface="Cambria Math" panose="02040503050406030204" pitchFamily="18" charset="0"/>
                          </a:rPr>
                          <m:t>𝑒</m:t>
                        </m:r>
                      </m:e>
                    </m:acc>
                  </m:oMath>
                </a14:m>
                <a:endParaRPr kumimoji="1" lang="en-US" altLang="zh-CN" sz="2400" b="0" dirty="0">
                  <a:latin typeface="Candara" panose="020E0502030303020204" pitchFamily="34" charset="0"/>
                </a:endParaRPr>
              </a:p>
              <a:p>
                <a:pPr marL="800100" lvl="1" indent="-342900">
                  <a:buSzPct val="80000"/>
                  <a:buFont typeface="Wingdings" pitchFamily="2" charset="2"/>
                  <a:buChar char="p"/>
                </a:pPr>
                <a14:m>
                  <m:oMath xmlns:m="http://schemas.openxmlformats.org/officeDocument/2006/math">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oMath>
                </a14:m>
                <a:r>
                  <a:rPr kumimoji="1" lang="en-US" altLang="zh-CN" sz="2200" b="0" dirty="0">
                    <a:latin typeface="Candara" panose="020E0502030303020204" pitchFamily="34" charset="0"/>
                  </a:rPr>
                  <a:t>: PageRank</a:t>
                </a:r>
                <a:r>
                  <a:rPr kumimoji="1" lang="zh-CN" altLang="en-US" sz="2200" b="0" dirty="0">
                    <a:latin typeface="Candara" panose="020E0502030303020204" pitchFamily="34" charset="0"/>
                  </a:rPr>
                  <a:t>向量</a:t>
                </a:r>
                <a:r>
                  <a:rPr kumimoji="1" lang="en-US" altLang="zh-CN" sz="2200" b="0" dirty="0">
                    <a:latin typeface="Candara" panose="020E0502030303020204" pitchFamily="34" charset="0"/>
                  </a:rPr>
                  <a:t>.     </a:t>
                </a:r>
                <a14:m>
                  <m:oMath xmlns:m="http://schemas.openxmlformats.org/officeDocument/2006/math">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 起始向量</a:t>
                </a:r>
                <a:r>
                  <a:rPr kumimoji="1" lang="en-US" altLang="zh-CN" sz="2200" b="0" dirty="0">
                    <a:latin typeface="Candara" panose="020E0502030303020204" pitchFamily="34" charset="0"/>
                  </a:rPr>
                  <a:t>. </a:t>
                </a:r>
              </a:p>
              <a:p>
                <a:pPr marL="800100" lvl="1" indent="-342900">
                  <a:buSzPct val="80000"/>
                  <a:buFont typeface="Wingdings" pitchFamily="2" charset="2"/>
                  <a:buChar char="p"/>
                </a:pPr>
                <a14:m>
                  <m:oMath xmlns:m="http://schemas.openxmlformats.org/officeDocument/2006/math">
                    <m:r>
                      <a:rPr kumimoji="1" lang="en-US" altLang="zh-CN" sz="2200" b="0" i="1" smtClean="0">
                        <a:latin typeface="Cambria Math" panose="02040503050406030204" pitchFamily="18" charset="0"/>
                        <a:ea typeface="Cambria Math" panose="02040503050406030204" pitchFamily="18" charset="0"/>
                      </a:rPr>
                      <m:t>𝑃</m:t>
                    </m:r>
                  </m:oMath>
                </a14:m>
                <a:r>
                  <a:rPr kumimoji="1" lang="en-US" altLang="zh-CN" sz="2200" b="0" dirty="0">
                    <a:latin typeface="Candara" panose="020E0502030303020204" pitchFamily="34" charset="0"/>
                    <a:ea typeface="Cambria Math" panose="02040503050406030204" pitchFamily="18" charset="0"/>
                  </a:rPr>
                  <a:t>: </a:t>
                </a:r>
                <a:r>
                  <a:rPr kumimoji="1" lang="zh-CN" altLang="en-US" sz="2200" b="0" dirty="0">
                    <a:latin typeface="Candara" panose="020E0502030303020204" pitchFamily="34" charset="0"/>
                    <a:ea typeface="Cambria Math" panose="02040503050406030204" pitchFamily="18" charset="0"/>
                  </a:rPr>
                  <a:t>概率转移矩阵</a:t>
                </a:r>
                <a:r>
                  <a:rPr kumimoji="1" lang="en-US" altLang="zh-CN" sz="2200" b="0" dirty="0">
                    <a:latin typeface="Candara" panose="020E0502030303020204" pitchFamily="34" charset="0"/>
                    <a:ea typeface="Cambria Math" panose="02040503050406030204" pitchFamily="18" charset="0"/>
                  </a:rPr>
                  <a:t>. </a:t>
                </a:r>
                <a:r>
                  <a:rPr kumimoji="1" lang="zh-CN" altLang="en-US" sz="2200" b="0" dirty="0">
                    <a:latin typeface="Candara" panose="020E0502030303020204" pitchFamily="34" charset="0"/>
                    <a:ea typeface="Cambria Math" panose="02040503050406030204" pitchFamily="18" charset="0"/>
                  </a:rPr>
                  <a:t>   </a:t>
                </a:r>
                <a:r>
                  <a:rPr kumimoji="1" lang="en-US" altLang="zh-CN" sz="2200" b="0" dirty="0">
                    <a:latin typeface="Candara" panose="020E0502030303020204" pitchFamily="34" charset="0"/>
                    <a:ea typeface="Cambria Math" panose="02040503050406030204" pitchFamily="18" charset="0"/>
                  </a:rPr>
                  <a:t> </a:t>
                </a:r>
                <a14:m>
                  <m:oMath xmlns:m="http://schemas.openxmlformats.org/officeDocument/2006/math">
                    <m:r>
                      <a:rPr kumimoji="1" lang="zh-CN" altLang="en-US" sz="2200" b="0" i="0" smtClean="0">
                        <a:latin typeface="Cambria Math" panose="02040503050406030204" pitchFamily="18" charset="0"/>
                        <a:ea typeface="Cambria Math" panose="02040503050406030204" pitchFamily="18" charset="0"/>
                      </a:rPr>
                      <m:t> </m:t>
                    </m:r>
                    <m:r>
                      <a:rPr kumimoji="1" lang="en-US" altLang="zh-CN" sz="2200" b="0" i="1">
                        <a:latin typeface="Cambria Math" panose="02040503050406030204" pitchFamily="18" charset="0"/>
                        <a:ea typeface="Cambria Math" panose="02040503050406030204" pitchFamily="18" charset="0"/>
                      </a:rPr>
                      <m:t>𝛼</m:t>
                    </m:r>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衰减系数</a:t>
                </a:r>
                <a:r>
                  <a:rPr kumimoji="1" lang="en-US" altLang="zh-CN" sz="2200" b="0" dirty="0">
                    <a:latin typeface="Candara" panose="020E0502030303020204" pitchFamily="34" charset="0"/>
                  </a:rPr>
                  <a:t>. </a:t>
                </a:r>
              </a:p>
            </p:txBody>
          </p:sp>
        </mc:Choice>
        <mc:Fallback xmlns="">
          <p:sp>
            <p:nvSpPr>
              <p:cNvPr id="8" name="文本框 7">
                <a:extLst>
                  <a:ext uri="{FF2B5EF4-FFF2-40B4-BE49-F238E27FC236}">
                    <a16:creationId xmlns:a16="http://schemas.microsoft.com/office/drawing/2014/main" id="{E5BCACAE-7E98-4143-926B-50C8349C6D94}"/>
                  </a:ext>
                </a:extLst>
              </p:cNvPr>
              <p:cNvSpPr txBox="1">
                <a:spLocks noRot="1" noChangeAspect="1" noMove="1" noResize="1" noEditPoints="1" noAdjustHandles="1" noChangeArrowheads="1" noChangeShapeType="1" noTextEdit="1"/>
              </p:cNvSpPr>
              <p:nvPr/>
            </p:nvSpPr>
            <p:spPr>
              <a:xfrm>
                <a:off x="709112" y="1124744"/>
                <a:ext cx="8687424" cy="1323439"/>
              </a:xfrm>
              <a:prstGeom prst="rect">
                <a:avLst/>
              </a:prstGeom>
              <a:blipFill>
                <a:blip r:embed="rId4"/>
                <a:stretch>
                  <a:fillRect l="-438"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448C861-C2CE-7442-9D7A-81B81C645D96}"/>
                  </a:ext>
                </a:extLst>
              </p:cNvPr>
              <p:cNvSpPr txBox="1"/>
              <p:nvPr/>
            </p:nvSpPr>
            <p:spPr>
              <a:xfrm>
                <a:off x="4469904" y="2957792"/>
                <a:ext cx="4412663" cy="860748"/>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PageRank: </a:t>
                </a:r>
                <a14:m>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f>
                          <m:fPr>
                            <m:ctrlPr>
                              <a:rPr kumimoji="1" lang="en-US" altLang="zh-CN" sz="2000" b="0" i="1" smtClean="0">
                                <a:latin typeface="Cambria Math" panose="02040503050406030204" pitchFamily="18" charset="0"/>
                                <a:ea typeface="Cambria Math" panose="02040503050406030204" pitchFamily="18" charset="0"/>
                              </a:rPr>
                            </m:ctrlPr>
                          </m:fPr>
                          <m:num>
                            <m:r>
                              <a:rPr kumimoji="1" lang="en-US" altLang="zh-CN" sz="2000" b="0" i="1" smtClean="0">
                                <a:latin typeface="Cambria Math" panose="02040503050406030204" pitchFamily="18" charset="0"/>
                                <a:ea typeface="Cambria Math" panose="02040503050406030204" pitchFamily="18" charset="0"/>
                              </a:rPr>
                              <m:t>1</m:t>
                            </m:r>
                          </m:num>
                          <m:den>
                            <m:r>
                              <a:rPr kumimoji="1" lang="en-US" altLang="zh-CN" sz="2000" b="0" i="1" smtClean="0">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e>
                    </m:d>
                  </m:oMath>
                </a14:m>
                <a:endParaRPr kumimoji="1" lang="en-US" altLang="zh-CN" sz="2000" b="0" dirty="0">
                  <a:solidFill>
                    <a:srgbClr val="C00000"/>
                  </a:solidFill>
                  <a:latin typeface="Candara" panose="020E0502030303020204" pitchFamily="34" charset="0"/>
                </a:endParaRPr>
              </a:p>
              <a:p>
                <a:r>
                  <a:rPr kumimoji="1" lang="zh-CN" altLang="en-US" sz="2000" b="0" dirty="0">
                    <a:latin typeface="Candara" panose="020E0502030303020204" pitchFamily="34" charset="0"/>
                  </a:rPr>
                  <a:t>衡量图上节点的</a:t>
                </a:r>
                <a:r>
                  <a:rPr kumimoji="1" lang="zh-CN" altLang="en-US" sz="2000" dirty="0">
                    <a:solidFill>
                      <a:srgbClr val="0063AA"/>
                    </a:solidFill>
                    <a:latin typeface="Candara" panose="020E0502030303020204" pitchFamily="34" charset="0"/>
                  </a:rPr>
                  <a:t>全局重要性</a:t>
                </a:r>
                <a:r>
                  <a:rPr kumimoji="1" lang="en-US" altLang="zh-CN" sz="2000" b="0" dirty="0">
                    <a:latin typeface="Candara" panose="020E0502030303020204" pitchFamily="34" charset="0"/>
                  </a:rPr>
                  <a:t>. </a:t>
                </a:r>
              </a:p>
            </p:txBody>
          </p:sp>
        </mc:Choice>
        <mc:Fallback xmlns="">
          <p:sp>
            <p:nvSpPr>
              <p:cNvPr id="9" name="文本框 8">
                <a:extLst>
                  <a:ext uri="{FF2B5EF4-FFF2-40B4-BE49-F238E27FC236}">
                    <a16:creationId xmlns:a16="http://schemas.microsoft.com/office/drawing/2014/main" id="{6448C861-C2CE-7442-9D7A-81B81C645D96}"/>
                  </a:ext>
                </a:extLst>
              </p:cNvPr>
              <p:cNvSpPr txBox="1">
                <a:spLocks noRot="1" noChangeAspect="1" noMove="1" noResize="1" noEditPoints="1" noAdjustHandles="1" noChangeArrowheads="1" noChangeShapeType="1" noTextEdit="1"/>
              </p:cNvSpPr>
              <p:nvPr/>
            </p:nvSpPr>
            <p:spPr>
              <a:xfrm>
                <a:off x="4469904" y="2957792"/>
                <a:ext cx="4412663" cy="860748"/>
              </a:xfrm>
              <a:prstGeom prst="rect">
                <a:avLst/>
              </a:prstGeom>
              <a:blipFill>
                <a:blip r:embed="rId5"/>
                <a:stretch>
                  <a:fillRect l="-1146"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F1C824D-65D1-084F-9A7E-5894DD9A0C78}"/>
                  </a:ext>
                </a:extLst>
              </p:cNvPr>
              <p:cNvSpPr txBox="1"/>
              <p:nvPr/>
            </p:nvSpPr>
            <p:spPr>
              <a:xfrm>
                <a:off x="4442599" y="4090577"/>
                <a:ext cx="4812272" cy="1424621"/>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Personalized PageRank: </a:t>
                </a:r>
                <a:endParaRPr kumimoji="1" lang="en-US" altLang="zh-CN"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0,0, …,0,1,0…,0</m:t>
                          </m:r>
                        </m:e>
                      </m:d>
                    </m:oMath>
                  </m:oMathPara>
                </a14:m>
                <a:endParaRPr kumimoji="1" lang="en-US" altLang="zh-CN" sz="2000" b="0" dirty="0">
                  <a:solidFill>
                    <a:srgbClr val="C00000"/>
                  </a:solidFill>
                  <a:latin typeface="Candara" panose="020E0502030303020204" pitchFamily="34" charset="0"/>
                </a:endParaRPr>
              </a:p>
              <a:p>
                <a:endParaRPr kumimoji="1" lang="en-US" altLang="zh-CN" sz="2000" b="0" dirty="0">
                  <a:latin typeface="Candara" panose="020E0502030303020204" pitchFamily="34" charset="0"/>
                </a:endParaRPr>
              </a:p>
              <a:p>
                <a:pPr>
                  <a:lnSpc>
                    <a:spcPct val="150000"/>
                  </a:lnSpc>
                </a:pPr>
                <a:r>
                  <a:rPr kumimoji="1" lang="zh-CN" altLang="en-US" sz="2000" b="0" dirty="0">
                    <a:latin typeface="Candara" panose="020E0502030303020204" pitchFamily="34" charset="0"/>
                  </a:rPr>
                  <a:t>衡量图上节点关于源节点</a:t>
                </a:r>
                <a:r>
                  <a:rPr kumimoji="1" lang="en-US" altLang="zh-CN" sz="2000" b="0" dirty="0">
                    <a:latin typeface="Corbel" panose="020B0503020204020204" pitchFamily="34" charset="0"/>
                  </a:rPr>
                  <a:t>s</a:t>
                </a:r>
                <a:r>
                  <a:rPr kumimoji="1" lang="zh-CN" altLang="en-US" sz="2000" b="0" dirty="0">
                    <a:latin typeface="Candara" panose="020E0502030303020204" pitchFamily="34" charset="0"/>
                  </a:rPr>
                  <a:t>的</a:t>
                </a:r>
                <a:r>
                  <a:rPr kumimoji="1" lang="zh-CN" altLang="en-US" sz="2000" dirty="0">
                    <a:solidFill>
                      <a:srgbClr val="0063AA"/>
                    </a:solidFill>
                    <a:latin typeface="Candara" panose="020E0502030303020204" pitchFamily="34" charset="0"/>
                  </a:rPr>
                  <a:t>相对重要性</a:t>
                </a:r>
                <a:endParaRPr kumimoji="1" lang="en-US" altLang="zh-CN" sz="2000" dirty="0">
                  <a:solidFill>
                    <a:srgbClr val="0063AA"/>
                  </a:solidFill>
                  <a:latin typeface="Candara" panose="020E0502030303020204" pitchFamily="34" charset="0"/>
                </a:endParaRPr>
              </a:p>
            </p:txBody>
          </p:sp>
        </mc:Choice>
        <mc:Fallback xmlns="">
          <p:sp>
            <p:nvSpPr>
              <p:cNvPr id="10" name="文本框 9">
                <a:extLst>
                  <a:ext uri="{FF2B5EF4-FFF2-40B4-BE49-F238E27FC236}">
                    <a16:creationId xmlns:a16="http://schemas.microsoft.com/office/drawing/2014/main" id="{6F1C824D-65D1-084F-9A7E-5894DD9A0C78}"/>
                  </a:ext>
                </a:extLst>
              </p:cNvPr>
              <p:cNvSpPr txBox="1">
                <a:spLocks noRot="1" noChangeAspect="1" noMove="1" noResize="1" noEditPoints="1" noAdjustHandles="1" noChangeArrowheads="1" noChangeShapeType="1" noTextEdit="1"/>
              </p:cNvSpPr>
              <p:nvPr/>
            </p:nvSpPr>
            <p:spPr>
              <a:xfrm>
                <a:off x="4442599" y="4090577"/>
                <a:ext cx="4812272" cy="1424621"/>
              </a:xfrm>
              <a:prstGeom prst="rect">
                <a:avLst/>
              </a:prstGeom>
              <a:blipFill>
                <a:blip r:embed="rId6"/>
                <a:stretch>
                  <a:fillRect l="-1316" t="-2655" b="-7080"/>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21C5D75E-5EB7-FC41-9905-9012230F4EDA}"/>
              </a:ext>
            </a:extLst>
          </p:cNvPr>
          <p:cNvSpPr/>
          <p:nvPr/>
        </p:nvSpPr>
        <p:spPr>
          <a:xfrm>
            <a:off x="7134200" y="4392005"/>
            <a:ext cx="144016" cy="3466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FE29766B-617E-734A-90D9-2235D3A94047}"/>
              </a:ext>
            </a:extLst>
          </p:cNvPr>
          <p:cNvSpPr txBox="1"/>
          <p:nvPr/>
        </p:nvSpPr>
        <p:spPr>
          <a:xfrm>
            <a:off x="6630144" y="4757992"/>
            <a:ext cx="1944216" cy="400110"/>
          </a:xfrm>
          <a:prstGeom prst="rect">
            <a:avLst/>
          </a:prstGeom>
          <a:noFill/>
        </p:spPr>
        <p:txBody>
          <a:bodyPr wrap="square" rtlCol="0">
            <a:spAutoFit/>
          </a:bodyPr>
          <a:lstStyle/>
          <a:p>
            <a:r>
              <a:rPr kumimoji="1" lang="zh-CN" altLang="en-US" sz="2000" b="0" dirty="0">
                <a:latin typeface="Corbel" panose="020B0503020204020204" pitchFamily="34" charset="0"/>
              </a:rPr>
              <a:t>第</a:t>
            </a:r>
            <a:r>
              <a:rPr kumimoji="1" lang="en-US" altLang="zh-CN" sz="2000" b="0" dirty="0">
                <a:latin typeface="Corbel" panose="020B0503020204020204" pitchFamily="34" charset="0"/>
              </a:rPr>
              <a:t>s</a:t>
            </a:r>
            <a:r>
              <a:rPr kumimoji="1" lang="zh-CN" altLang="en-US" sz="2000" b="0" dirty="0">
                <a:latin typeface="Corbel" panose="020B0503020204020204" pitchFamily="34" charset="0"/>
              </a:rPr>
              <a:t>项为</a:t>
            </a:r>
            <a:r>
              <a:rPr kumimoji="1" lang="en-US" altLang="zh-CN" sz="2000" b="0" dirty="0">
                <a:latin typeface="Corbel" panose="020B0503020204020204" pitchFamily="34" charset="0"/>
              </a:rPr>
              <a:t>1</a:t>
            </a:r>
            <a:endParaRPr kumimoji="1" lang="zh-CN" altLang="en-US" sz="2000" b="0" dirty="0">
              <a:latin typeface="Corbel" panose="020B0503020204020204" pitchFamily="34" charset="0"/>
            </a:endParaRPr>
          </a:p>
        </p:txBody>
      </p:sp>
    </p:spTree>
    <p:extLst>
      <p:ext uri="{BB962C8B-B14F-4D97-AF65-F5344CB8AC3E}">
        <p14:creationId xmlns:p14="http://schemas.microsoft.com/office/powerpoint/2010/main" val="254942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3" y="115888"/>
            <a:ext cx="7524019" cy="1128712"/>
          </a:xfrm>
        </p:spPr>
        <p:txBody>
          <a:bodyPr>
            <a:noAutofit/>
          </a:bodyPr>
          <a:lstStyle/>
          <a:p>
            <a:r>
              <a:rPr lang="en-US" altLang="zh-CN" sz="3200" dirty="0"/>
              <a:t>PageRank</a:t>
            </a:r>
            <a:r>
              <a:rPr lang="zh-CN" altLang="en-US" sz="3200" dirty="0"/>
              <a:t> 与 </a:t>
            </a:r>
            <a:r>
              <a:rPr lang="en-US" altLang="zh-CN" sz="3200" dirty="0"/>
              <a:t>PPR</a:t>
            </a:r>
            <a:r>
              <a:rPr lang="zh-CN" altLang="en-US" sz="3200" dirty="0"/>
              <a:t> 的概率含义</a:t>
            </a:r>
            <a:endParaRPr lang="zh-HK" altLang="en-US" sz="3200" dirty="0"/>
          </a:p>
        </p:txBody>
      </p:sp>
      <p:grpSp>
        <p:nvGrpSpPr>
          <p:cNvPr id="69" name="Group 2">
            <a:extLst>
              <a:ext uri="{FF2B5EF4-FFF2-40B4-BE49-F238E27FC236}">
                <a16:creationId xmlns:a16="http://schemas.microsoft.com/office/drawing/2014/main" id="{BDEF3F78-F24F-5F45-9A2D-9006DCFA85FA}"/>
              </a:ext>
            </a:extLst>
          </p:cNvPr>
          <p:cNvGrpSpPr>
            <a:grpSpLocks/>
          </p:cNvGrpSpPr>
          <p:nvPr/>
        </p:nvGrpSpPr>
        <p:grpSpPr bwMode="auto">
          <a:xfrm>
            <a:off x="505544" y="1052736"/>
            <a:ext cx="7162800" cy="5105400"/>
            <a:chOff x="1152" y="1344"/>
            <a:chExt cx="3408" cy="2064"/>
          </a:xfrm>
        </p:grpSpPr>
        <p:sp>
          <p:nvSpPr>
            <p:cNvPr id="70" name="Oval 3">
              <a:extLst>
                <a:ext uri="{FF2B5EF4-FFF2-40B4-BE49-F238E27FC236}">
                  <a16:creationId xmlns:a16="http://schemas.microsoft.com/office/drawing/2014/main" id="{A6B1F2A7-4148-544C-8B6B-5E777731003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1" name="Oval 4">
              <a:extLst>
                <a:ext uri="{FF2B5EF4-FFF2-40B4-BE49-F238E27FC236}">
                  <a16:creationId xmlns:a16="http://schemas.microsoft.com/office/drawing/2014/main" id="{6D26566D-C074-AF4E-B71F-71C893FF592F}"/>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2" name="Oval 5">
              <a:extLst>
                <a:ext uri="{FF2B5EF4-FFF2-40B4-BE49-F238E27FC236}">
                  <a16:creationId xmlns:a16="http://schemas.microsoft.com/office/drawing/2014/main" id="{EC3F68C1-9599-D340-8F4D-534FF9C14E92}"/>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3" name="Oval 6">
              <a:extLst>
                <a:ext uri="{FF2B5EF4-FFF2-40B4-BE49-F238E27FC236}">
                  <a16:creationId xmlns:a16="http://schemas.microsoft.com/office/drawing/2014/main" id="{A9612BED-881C-094B-98E4-CE25BC9E9140}"/>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4" name="Oval 7">
              <a:extLst>
                <a:ext uri="{FF2B5EF4-FFF2-40B4-BE49-F238E27FC236}">
                  <a16:creationId xmlns:a16="http://schemas.microsoft.com/office/drawing/2014/main" id="{7B30F4AD-CA96-F046-B351-4A1C9F3BB9AB}"/>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5" name="Oval 8">
              <a:extLst>
                <a:ext uri="{FF2B5EF4-FFF2-40B4-BE49-F238E27FC236}">
                  <a16:creationId xmlns:a16="http://schemas.microsoft.com/office/drawing/2014/main" id="{94276D75-A553-C74E-B909-86E017410D41}"/>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76" name="Oval 9">
              <a:extLst>
                <a:ext uri="{FF2B5EF4-FFF2-40B4-BE49-F238E27FC236}">
                  <a16:creationId xmlns:a16="http://schemas.microsoft.com/office/drawing/2014/main" id="{F8A28DBF-2174-8847-A5DD-CD298AC4B593}"/>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77" name="Oval 10">
              <a:extLst>
                <a:ext uri="{FF2B5EF4-FFF2-40B4-BE49-F238E27FC236}">
                  <a16:creationId xmlns:a16="http://schemas.microsoft.com/office/drawing/2014/main" id="{DF8C4789-2CB0-2444-A1F7-8BC4820186F1}"/>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78" name="Oval 11">
              <a:extLst>
                <a:ext uri="{FF2B5EF4-FFF2-40B4-BE49-F238E27FC236}">
                  <a16:creationId xmlns:a16="http://schemas.microsoft.com/office/drawing/2014/main" id="{AB7831EA-DCA7-7B44-AF07-2E07CD4DD75B}"/>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79" name="Oval 12">
              <a:extLst>
                <a:ext uri="{FF2B5EF4-FFF2-40B4-BE49-F238E27FC236}">
                  <a16:creationId xmlns:a16="http://schemas.microsoft.com/office/drawing/2014/main" id="{63105753-AA20-4F4C-98A9-923A4D0021E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80" name="Oval 13">
              <a:extLst>
                <a:ext uri="{FF2B5EF4-FFF2-40B4-BE49-F238E27FC236}">
                  <a16:creationId xmlns:a16="http://schemas.microsoft.com/office/drawing/2014/main" id="{BA459F45-0B6F-9143-A23C-6E6284D6E73B}"/>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81" name="Oval 14">
              <a:extLst>
                <a:ext uri="{FF2B5EF4-FFF2-40B4-BE49-F238E27FC236}">
                  <a16:creationId xmlns:a16="http://schemas.microsoft.com/office/drawing/2014/main" id="{DAC0C963-009E-2C49-B727-14264BBB7C68}"/>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82" name="AutoShape 39">
            <a:extLst>
              <a:ext uri="{FF2B5EF4-FFF2-40B4-BE49-F238E27FC236}">
                <a16:creationId xmlns:a16="http://schemas.microsoft.com/office/drawing/2014/main" id="{74F3DCCB-C120-CE44-BE74-06D1B747C65F}"/>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3" name="Oval 5">
            <a:extLst>
              <a:ext uri="{FF2B5EF4-FFF2-40B4-BE49-F238E27FC236}">
                <a16:creationId xmlns:a16="http://schemas.microsoft.com/office/drawing/2014/main" id="{E0BA86AC-2490-1F40-8C7D-DF3506948FC6}"/>
              </a:ext>
            </a:extLst>
          </p:cNvPr>
          <p:cNvSpPr>
            <a:spLocks noChangeArrowheads="1"/>
          </p:cNvSpPr>
          <p:nvPr/>
        </p:nvSpPr>
        <p:spPr bwMode="auto">
          <a:xfrm>
            <a:off x="4452069" y="2497361"/>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6" name="AutoShape 39">
            <a:extLst>
              <a:ext uri="{FF2B5EF4-FFF2-40B4-BE49-F238E27FC236}">
                <a16:creationId xmlns:a16="http://schemas.microsoft.com/office/drawing/2014/main" id="{D3213CFA-502D-1A4D-AEAF-C29BB46365D5}"/>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7" name="AutoShape 39">
            <a:extLst>
              <a:ext uri="{FF2B5EF4-FFF2-40B4-BE49-F238E27FC236}">
                <a16:creationId xmlns:a16="http://schemas.microsoft.com/office/drawing/2014/main" id="{2A4D6AA7-4494-AD4D-9986-1E0C48478686}"/>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8" name="Oval 5">
            <a:extLst>
              <a:ext uri="{FF2B5EF4-FFF2-40B4-BE49-F238E27FC236}">
                <a16:creationId xmlns:a16="http://schemas.microsoft.com/office/drawing/2014/main" id="{03B06C1B-5BD1-1D4E-B056-0591C512E320}"/>
              </a:ext>
            </a:extLst>
          </p:cNvPr>
          <p:cNvSpPr>
            <a:spLocks noChangeArrowheads="1"/>
          </p:cNvSpPr>
          <p:nvPr/>
        </p:nvSpPr>
        <p:spPr bwMode="auto">
          <a:xfrm>
            <a:off x="4450951" y="2481090"/>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9" name="Oval 5">
            <a:extLst>
              <a:ext uri="{FF2B5EF4-FFF2-40B4-BE49-F238E27FC236}">
                <a16:creationId xmlns:a16="http://schemas.microsoft.com/office/drawing/2014/main" id="{17A365D2-AE40-C64E-ADF4-1D2A966413CE}"/>
              </a:ext>
            </a:extLst>
          </p:cNvPr>
          <p:cNvSpPr>
            <a:spLocks noChangeArrowheads="1"/>
          </p:cNvSpPr>
          <p:nvPr/>
        </p:nvSpPr>
        <p:spPr bwMode="auto">
          <a:xfrm>
            <a:off x="3939307" y="4362674"/>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1" name="AutoShape 39">
            <a:extLst>
              <a:ext uri="{FF2B5EF4-FFF2-40B4-BE49-F238E27FC236}">
                <a16:creationId xmlns:a16="http://schemas.microsoft.com/office/drawing/2014/main" id="{39166FC1-9FFE-7A45-A35A-34E82174315C}"/>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92" name="Oval 5">
            <a:extLst>
              <a:ext uri="{FF2B5EF4-FFF2-40B4-BE49-F238E27FC236}">
                <a16:creationId xmlns:a16="http://schemas.microsoft.com/office/drawing/2014/main" id="{E7569149-648A-ED4B-AE45-4708CBB498C0}"/>
              </a:ext>
            </a:extLst>
          </p:cNvPr>
          <p:cNvSpPr>
            <a:spLocks noChangeArrowheads="1"/>
          </p:cNvSpPr>
          <p:nvPr/>
        </p:nvSpPr>
        <p:spPr bwMode="auto">
          <a:xfrm>
            <a:off x="1506127" y="2010107"/>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E0E9B869-8167-E848-B109-58A70181A573}"/>
                  </a:ext>
                </a:extLst>
              </p:cNvPr>
              <p:cNvSpPr txBox="1"/>
              <p:nvPr/>
            </p:nvSpPr>
            <p:spPr>
              <a:xfrm>
                <a:off x="1971768" y="364953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99" name="文本框 98">
                <a:extLst>
                  <a:ext uri="{FF2B5EF4-FFF2-40B4-BE49-F238E27FC236}">
                    <a16:creationId xmlns:a16="http://schemas.microsoft.com/office/drawing/2014/main" id="{E0E9B869-8167-E848-B109-58A70181A573}"/>
                  </a:ext>
                </a:extLst>
              </p:cNvPr>
              <p:cNvSpPr txBox="1">
                <a:spLocks noRot="1" noChangeAspect="1" noMove="1" noResize="1" noEditPoints="1" noAdjustHandles="1" noChangeArrowheads="1" noChangeShapeType="1" noTextEdit="1"/>
              </p:cNvSpPr>
              <p:nvPr/>
            </p:nvSpPr>
            <p:spPr>
              <a:xfrm>
                <a:off x="1971768" y="3649530"/>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606FFA08-CA8C-AA42-B695-7B26864A9E02}"/>
                  </a:ext>
                </a:extLst>
              </p:cNvPr>
              <p:cNvSpPr txBox="1"/>
              <p:nvPr/>
            </p:nvSpPr>
            <p:spPr>
              <a:xfrm>
                <a:off x="2097806" y="245483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01" name="文本框 100">
                <a:extLst>
                  <a:ext uri="{FF2B5EF4-FFF2-40B4-BE49-F238E27FC236}">
                    <a16:creationId xmlns:a16="http://schemas.microsoft.com/office/drawing/2014/main" id="{606FFA08-CA8C-AA42-B695-7B26864A9E02}"/>
                  </a:ext>
                </a:extLst>
              </p:cNvPr>
              <p:cNvSpPr txBox="1">
                <a:spLocks noRot="1" noChangeAspect="1" noMove="1" noResize="1" noEditPoints="1" noAdjustHandles="1" noChangeArrowheads="1" noChangeShapeType="1" noTextEdit="1"/>
              </p:cNvSpPr>
              <p:nvPr/>
            </p:nvSpPr>
            <p:spPr>
              <a:xfrm>
                <a:off x="2097806" y="2454832"/>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4A6F8E4B-016D-CA45-B501-B80738F2D7CC}"/>
                  </a:ext>
                </a:extLst>
              </p:cNvPr>
              <p:cNvSpPr txBox="1"/>
              <p:nvPr/>
            </p:nvSpPr>
            <p:spPr>
              <a:xfrm>
                <a:off x="2920954" y="213606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02" name="文本框 101">
                <a:extLst>
                  <a:ext uri="{FF2B5EF4-FFF2-40B4-BE49-F238E27FC236}">
                    <a16:creationId xmlns:a16="http://schemas.microsoft.com/office/drawing/2014/main" id="{4A6F8E4B-016D-CA45-B501-B80738F2D7CC}"/>
                  </a:ext>
                </a:extLst>
              </p:cNvPr>
              <p:cNvSpPr txBox="1">
                <a:spLocks noRot="1" noChangeAspect="1" noMove="1" noResize="1" noEditPoints="1" noAdjustHandles="1" noChangeArrowheads="1" noChangeShapeType="1" noTextEdit="1"/>
              </p:cNvSpPr>
              <p:nvPr/>
            </p:nvSpPr>
            <p:spPr>
              <a:xfrm>
                <a:off x="2920954" y="2136066"/>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AC7A82CF-EBA7-0947-8C63-AEF5A9FF4711}"/>
                  </a:ext>
                </a:extLst>
              </p:cNvPr>
              <p:cNvSpPr txBox="1"/>
              <p:nvPr/>
            </p:nvSpPr>
            <p:spPr>
              <a:xfrm>
                <a:off x="4531938" y="304470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03" name="文本框 102">
                <a:extLst>
                  <a:ext uri="{FF2B5EF4-FFF2-40B4-BE49-F238E27FC236}">
                    <a16:creationId xmlns:a16="http://schemas.microsoft.com/office/drawing/2014/main" id="{AC7A82CF-EBA7-0947-8C63-AEF5A9FF4711}"/>
                  </a:ext>
                </a:extLst>
              </p:cNvPr>
              <p:cNvSpPr txBox="1">
                <a:spLocks noRot="1" noChangeAspect="1" noMove="1" noResize="1" noEditPoints="1" noAdjustHandles="1" noChangeArrowheads="1" noChangeShapeType="1" noTextEdit="1"/>
              </p:cNvSpPr>
              <p:nvPr/>
            </p:nvSpPr>
            <p:spPr>
              <a:xfrm>
                <a:off x="4531938" y="3044706"/>
                <a:ext cx="933757"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25029DB6-2C6C-8D48-A0BE-7B09231D27ED}"/>
                  </a:ext>
                </a:extLst>
              </p:cNvPr>
              <p:cNvSpPr txBox="1"/>
              <p:nvPr/>
            </p:nvSpPr>
            <p:spPr>
              <a:xfrm>
                <a:off x="1648304" y="436267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1" name="文本框 110">
                <a:extLst>
                  <a:ext uri="{FF2B5EF4-FFF2-40B4-BE49-F238E27FC236}">
                    <a16:creationId xmlns:a16="http://schemas.microsoft.com/office/drawing/2014/main" id="{25029DB6-2C6C-8D48-A0BE-7B09231D27ED}"/>
                  </a:ext>
                </a:extLst>
              </p:cNvPr>
              <p:cNvSpPr txBox="1">
                <a:spLocks noRot="1" noChangeAspect="1" noMove="1" noResize="1" noEditPoints="1" noAdjustHandles="1" noChangeArrowheads="1" noChangeShapeType="1" noTextEdit="1"/>
              </p:cNvSpPr>
              <p:nvPr/>
            </p:nvSpPr>
            <p:spPr>
              <a:xfrm>
                <a:off x="1648304" y="4362674"/>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0C15D69E-9935-F143-9979-ECF7F81C5935}"/>
                  </a:ext>
                </a:extLst>
              </p:cNvPr>
              <p:cNvSpPr txBox="1"/>
              <p:nvPr/>
            </p:nvSpPr>
            <p:spPr>
              <a:xfrm>
                <a:off x="3604235" y="382633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3" name="文本框 112">
                <a:extLst>
                  <a:ext uri="{FF2B5EF4-FFF2-40B4-BE49-F238E27FC236}">
                    <a16:creationId xmlns:a16="http://schemas.microsoft.com/office/drawing/2014/main" id="{0C15D69E-9935-F143-9979-ECF7F81C5935}"/>
                  </a:ext>
                </a:extLst>
              </p:cNvPr>
              <p:cNvSpPr txBox="1">
                <a:spLocks noRot="1" noChangeAspect="1" noMove="1" noResize="1" noEditPoints="1" noAdjustHandles="1" noChangeArrowheads="1" noChangeShapeType="1" noTextEdit="1"/>
              </p:cNvSpPr>
              <p:nvPr/>
            </p:nvSpPr>
            <p:spPr>
              <a:xfrm>
                <a:off x="3604235" y="3826338"/>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D6204A57-40E6-4540-B4C7-4E188ED38C91}"/>
                  </a:ext>
                </a:extLst>
              </p:cNvPr>
              <p:cNvSpPr txBox="1"/>
              <p:nvPr/>
            </p:nvSpPr>
            <p:spPr>
              <a:xfrm>
                <a:off x="4544545" y="222861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14" name="文本框 113">
                <a:extLst>
                  <a:ext uri="{FF2B5EF4-FFF2-40B4-BE49-F238E27FC236}">
                    <a16:creationId xmlns:a16="http://schemas.microsoft.com/office/drawing/2014/main" id="{D6204A57-40E6-4540-B4C7-4E188ED38C91}"/>
                  </a:ext>
                </a:extLst>
              </p:cNvPr>
              <p:cNvSpPr txBox="1">
                <a:spLocks noRot="1" noChangeAspect="1" noMove="1" noResize="1" noEditPoints="1" noAdjustHandles="1" noChangeArrowheads="1" noChangeShapeType="1" noTextEdit="1"/>
              </p:cNvSpPr>
              <p:nvPr/>
            </p:nvSpPr>
            <p:spPr>
              <a:xfrm>
                <a:off x="4544545" y="2228613"/>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D23B9583-5D81-1747-A153-813616907943}"/>
                  </a:ext>
                </a:extLst>
              </p:cNvPr>
              <p:cNvSpPr txBox="1"/>
              <p:nvPr/>
            </p:nvSpPr>
            <p:spPr>
              <a:xfrm>
                <a:off x="426343" y="336741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6" name="文本框 115">
                <a:extLst>
                  <a:ext uri="{FF2B5EF4-FFF2-40B4-BE49-F238E27FC236}">
                    <a16:creationId xmlns:a16="http://schemas.microsoft.com/office/drawing/2014/main" id="{D23B9583-5D81-1747-A153-813616907943}"/>
                  </a:ext>
                </a:extLst>
              </p:cNvPr>
              <p:cNvSpPr txBox="1">
                <a:spLocks noRot="1" noChangeAspect="1" noMove="1" noResize="1" noEditPoints="1" noAdjustHandles="1" noChangeArrowheads="1" noChangeShapeType="1" noTextEdit="1"/>
              </p:cNvSpPr>
              <p:nvPr/>
            </p:nvSpPr>
            <p:spPr>
              <a:xfrm>
                <a:off x="426343" y="3367418"/>
                <a:ext cx="933757"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5451E4BB-8A8D-6444-A98A-335A5BEBEAFD}"/>
                  </a:ext>
                </a:extLst>
              </p:cNvPr>
              <p:cNvSpPr txBox="1"/>
              <p:nvPr/>
            </p:nvSpPr>
            <p:spPr>
              <a:xfrm>
                <a:off x="502231" y="216765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7" name="文本框 116">
                <a:extLst>
                  <a:ext uri="{FF2B5EF4-FFF2-40B4-BE49-F238E27FC236}">
                    <a16:creationId xmlns:a16="http://schemas.microsoft.com/office/drawing/2014/main" id="{5451E4BB-8A8D-6444-A98A-335A5BEBEAFD}"/>
                  </a:ext>
                </a:extLst>
              </p:cNvPr>
              <p:cNvSpPr txBox="1">
                <a:spLocks noRot="1" noChangeAspect="1" noMove="1" noResize="1" noEditPoints="1" noAdjustHandles="1" noChangeArrowheads="1" noChangeShapeType="1" noTextEdit="1"/>
              </p:cNvSpPr>
              <p:nvPr/>
            </p:nvSpPr>
            <p:spPr>
              <a:xfrm>
                <a:off x="502231" y="2167652"/>
                <a:ext cx="933757" cy="369332"/>
              </a:xfrm>
              <a:prstGeom prst="rect">
                <a:avLst/>
              </a:prstGeom>
              <a:blipFill>
                <a:blip r:embed="rId3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1746AD02-CD9E-3440-9FC4-B7158BC0483A}"/>
                  </a:ext>
                </a:extLst>
              </p:cNvPr>
              <p:cNvSpPr txBox="1"/>
              <p:nvPr/>
            </p:nvSpPr>
            <p:spPr>
              <a:xfrm>
                <a:off x="2677016" y="211348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8" name="文本框 117">
                <a:extLst>
                  <a:ext uri="{FF2B5EF4-FFF2-40B4-BE49-F238E27FC236}">
                    <a16:creationId xmlns:a16="http://schemas.microsoft.com/office/drawing/2014/main" id="{1746AD02-CD9E-3440-9FC4-B7158BC0483A}"/>
                  </a:ext>
                </a:extLst>
              </p:cNvPr>
              <p:cNvSpPr txBox="1">
                <a:spLocks noRot="1" noChangeAspect="1" noMove="1" noResize="1" noEditPoints="1" noAdjustHandles="1" noChangeArrowheads="1" noChangeShapeType="1" noTextEdit="1"/>
              </p:cNvSpPr>
              <p:nvPr/>
            </p:nvSpPr>
            <p:spPr>
              <a:xfrm>
                <a:off x="2677016" y="2113483"/>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4B414E8E-FCEF-4149-B3EB-F779DA7EB2C2}"/>
                  </a:ext>
                </a:extLst>
              </p:cNvPr>
              <p:cNvSpPr txBox="1"/>
              <p:nvPr/>
            </p:nvSpPr>
            <p:spPr>
              <a:xfrm>
                <a:off x="3146705" y="3438581"/>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9" name="文本框 118">
                <a:extLst>
                  <a:ext uri="{FF2B5EF4-FFF2-40B4-BE49-F238E27FC236}">
                    <a16:creationId xmlns:a16="http://schemas.microsoft.com/office/drawing/2014/main" id="{4B414E8E-FCEF-4149-B3EB-F779DA7EB2C2}"/>
                  </a:ext>
                </a:extLst>
              </p:cNvPr>
              <p:cNvSpPr txBox="1">
                <a:spLocks noRot="1" noChangeAspect="1" noMove="1" noResize="1" noEditPoints="1" noAdjustHandles="1" noChangeArrowheads="1" noChangeShapeType="1" noTextEdit="1"/>
              </p:cNvSpPr>
              <p:nvPr/>
            </p:nvSpPr>
            <p:spPr>
              <a:xfrm>
                <a:off x="3146705" y="3438581"/>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A5ADED97-F476-264B-B20B-F45642B0812D}"/>
                  </a:ext>
                </a:extLst>
              </p:cNvPr>
              <p:cNvSpPr txBox="1"/>
              <p:nvPr/>
            </p:nvSpPr>
            <p:spPr>
              <a:xfrm>
                <a:off x="3166107" y="439113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1" name="文本框 120">
                <a:extLst>
                  <a:ext uri="{FF2B5EF4-FFF2-40B4-BE49-F238E27FC236}">
                    <a16:creationId xmlns:a16="http://schemas.microsoft.com/office/drawing/2014/main" id="{A5ADED97-F476-264B-B20B-F45642B0812D}"/>
                  </a:ext>
                </a:extLst>
              </p:cNvPr>
              <p:cNvSpPr txBox="1">
                <a:spLocks noRot="1" noChangeAspect="1" noMove="1" noResize="1" noEditPoints="1" noAdjustHandles="1" noChangeArrowheads="1" noChangeShapeType="1" noTextEdit="1"/>
              </p:cNvSpPr>
              <p:nvPr/>
            </p:nvSpPr>
            <p:spPr>
              <a:xfrm>
                <a:off x="3166107" y="4391133"/>
                <a:ext cx="933757" cy="369332"/>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7971BE83-3FA8-4747-B8E0-2247E4D4FE52}"/>
                  </a:ext>
                </a:extLst>
              </p:cNvPr>
              <p:cNvSpPr txBox="1"/>
              <p:nvPr/>
            </p:nvSpPr>
            <p:spPr>
              <a:xfrm>
                <a:off x="3918793" y="4064247"/>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2" name="文本框 121">
                <a:extLst>
                  <a:ext uri="{FF2B5EF4-FFF2-40B4-BE49-F238E27FC236}">
                    <a16:creationId xmlns:a16="http://schemas.microsoft.com/office/drawing/2014/main" id="{7971BE83-3FA8-4747-B8E0-2247E4D4FE52}"/>
                  </a:ext>
                </a:extLst>
              </p:cNvPr>
              <p:cNvSpPr txBox="1">
                <a:spLocks noRot="1" noChangeAspect="1" noMove="1" noResize="1" noEditPoints="1" noAdjustHandles="1" noChangeArrowheads="1" noChangeShapeType="1" noTextEdit="1"/>
              </p:cNvSpPr>
              <p:nvPr/>
            </p:nvSpPr>
            <p:spPr>
              <a:xfrm>
                <a:off x="3918793" y="4064247"/>
                <a:ext cx="933757" cy="369332"/>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E5267FA9-86D5-6A4C-BB5A-C88979924DE1}"/>
                  </a:ext>
                </a:extLst>
              </p:cNvPr>
              <p:cNvSpPr txBox="1"/>
              <p:nvPr/>
            </p:nvSpPr>
            <p:spPr>
              <a:xfrm>
                <a:off x="1210705" y="312882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4" name="文本框 123">
                <a:extLst>
                  <a:ext uri="{FF2B5EF4-FFF2-40B4-BE49-F238E27FC236}">
                    <a16:creationId xmlns:a16="http://schemas.microsoft.com/office/drawing/2014/main" id="{E5267FA9-86D5-6A4C-BB5A-C88979924DE1}"/>
                  </a:ext>
                </a:extLst>
              </p:cNvPr>
              <p:cNvSpPr txBox="1">
                <a:spLocks noRot="1" noChangeAspect="1" noMove="1" noResize="1" noEditPoints="1" noAdjustHandles="1" noChangeArrowheads="1" noChangeShapeType="1" noTextEdit="1"/>
              </p:cNvSpPr>
              <p:nvPr/>
            </p:nvSpPr>
            <p:spPr>
              <a:xfrm>
                <a:off x="1210705" y="3128822"/>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9C6D93FE-5636-D742-AF0C-5B811162789B}"/>
                  </a:ext>
                </a:extLst>
              </p:cNvPr>
              <p:cNvSpPr txBox="1"/>
              <p:nvPr/>
            </p:nvSpPr>
            <p:spPr>
              <a:xfrm>
                <a:off x="587386" y="216002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5" name="文本框 124">
                <a:extLst>
                  <a:ext uri="{FF2B5EF4-FFF2-40B4-BE49-F238E27FC236}">
                    <a16:creationId xmlns:a16="http://schemas.microsoft.com/office/drawing/2014/main" id="{9C6D93FE-5636-D742-AF0C-5B811162789B}"/>
                  </a:ext>
                </a:extLst>
              </p:cNvPr>
              <p:cNvSpPr txBox="1">
                <a:spLocks noRot="1" noChangeAspect="1" noMove="1" noResize="1" noEditPoints="1" noAdjustHandles="1" noChangeArrowheads="1" noChangeShapeType="1" noTextEdit="1"/>
              </p:cNvSpPr>
              <p:nvPr/>
            </p:nvSpPr>
            <p:spPr>
              <a:xfrm>
                <a:off x="587386" y="2160029"/>
                <a:ext cx="933757" cy="369332"/>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64EFED7B-BA77-884B-892F-8964EF05DB1B}"/>
                  </a:ext>
                </a:extLst>
              </p:cNvPr>
              <p:cNvSpPr txBox="1"/>
              <p:nvPr/>
            </p:nvSpPr>
            <p:spPr>
              <a:xfrm>
                <a:off x="1608330" y="174112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7" name="文本框 126">
                <a:extLst>
                  <a:ext uri="{FF2B5EF4-FFF2-40B4-BE49-F238E27FC236}">
                    <a16:creationId xmlns:a16="http://schemas.microsoft.com/office/drawing/2014/main" id="{64EFED7B-BA77-884B-892F-8964EF05DB1B}"/>
                  </a:ext>
                </a:extLst>
              </p:cNvPr>
              <p:cNvSpPr txBox="1">
                <a:spLocks noRot="1" noChangeAspect="1" noMove="1" noResize="1" noEditPoints="1" noAdjustHandles="1" noChangeArrowheads="1" noChangeShapeType="1" noTextEdit="1"/>
              </p:cNvSpPr>
              <p:nvPr/>
            </p:nvSpPr>
            <p:spPr>
              <a:xfrm>
                <a:off x="1608330" y="1741129"/>
                <a:ext cx="933757" cy="369332"/>
              </a:xfrm>
              <a:prstGeom prst="rect">
                <a:avLst/>
              </a:prstGeom>
              <a:blipFill>
                <a:blip r:embed="rId36"/>
                <a:stretch>
                  <a:fillRect/>
                </a:stretch>
              </a:blipFill>
            </p:spPr>
            <p:txBody>
              <a:bodyPr/>
              <a:lstStyle/>
              <a:p>
                <a:r>
                  <a:rPr lang="zh-CN" altLang="en-US">
                    <a:noFill/>
                  </a:rPr>
                  <a:t> </a:t>
                </a:r>
              </a:p>
            </p:txBody>
          </p:sp>
        </mc:Fallback>
      </mc:AlternateContent>
      <p:cxnSp>
        <p:nvCxnSpPr>
          <p:cNvPr id="128" name="直线箭头连接符 127">
            <a:extLst>
              <a:ext uri="{FF2B5EF4-FFF2-40B4-BE49-F238E27FC236}">
                <a16:creationId xmlns:a16="http://schemas.microsoft.com/office/drawing/2014/main" id="{3BF15E99-F8AE-6246-B951-31C1DCE663C0}"/>
              </a:ext>
            </a:extLst>
          </p:cNvPr>
          <p:cNvCxnSpPr>
            <a:cxnSpLocks/>
            <a:stCxn id="71" idx="5"/>
          </p:cNvCxnSpPr>
          <p:nvPr/>
        </p:nvCxnSpPr>
        <p:spPr>
          <a:xfrm>
            <a:off x="1728398" y="4171514"/>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60C8D182-36A2-934E-A992-5D7308360BA3}"/>
              </a:ext>
            </a:extLst>
          </p:cNvPr>
          <p:cNvCxnSpPr>
            <a:cxnSpLocks/>
            <a:stCxn id="71" idx="1"/>
            <a:endCxn id="70" idx="5"/>
          </p:cNvCxnSpPr>
          <p:nvPr/>
        </p:nvCxnSpPr>
        <p:spPr>
          <a:xfrm flipH="1" flipV="1">
            <a:off x="1022206" y="3102942"/>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52DAE1CF-CF57-504C-9099-98E15AC84BAE}"/>
              </a:ext>
            </a:extLst>
          </p:cNvPr>
          <p:cNvCxnSpPr>
            <a:cxnSpLocks/>
            <a:endCxn id="92" idx="2"/>
          </p:cNvCxnSpPr>
          <p:nvPr/>
        </p:nvCxnSpPr>
        <p:spPr>
          <a:xfrm flipV="1">
            <a:off x="1020443" y="2306970"/>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2" name="直线箭头连接符 131">
            <a:extLst>
              <a:ext uri="{FF2B5EF4-FFF2-40B4-BE49-F238E27FC236}">
                <a16:creationId xmlns:a16="http://schemas.microsoft.com/office/drawing/2014/main" id="{AEBB448F-DA9D-3E4B-A719-B5B0E09535C6}"/>
              </a:ext>
            </a:extLst>
          </p:cNvPr>
          <p:cNvCxnSpPr>
            <a:cxnSpLocks/>
            <a:stCxn id="92" idx="6"/>
            <a:endCxn id="88" idx="2"/>
          </p:cNvCxnSpPr>
          <p:nvPr/>
        </p:nvCxnSpPr>
        <p:spPr>
          <a:xfrm>
            <a:off x="2112552" y="2306970"/>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3" name="直线箭头连接符 132">
            <a:extLst>
              <a:ext uri="{FF2B5EF4-FFF2-40B4-BE49-F238E27FC236}">
                <a16:creationId xmlns:a16="http://schemas.microsoft.com/office/drawing/2014/main" id="{52D4E931-A775-BF4F-853C-0C0841C72F99}"/>
              </a:ext>
            </a:extLst>
          </p:cNvPr>
          <p:cNvCxnSpPr>
            <a:cxnSpLocks/>
            <a:endCxn id="92" idx="5"/>
          </p:cNvCxnSpPr>
          <p:nvPr/>
        </p:nvCxnSpPr>
        <p:spPr>
          <a:xfrm flipH="1" flipV="1">
            <a:off x="2023743" y="2516883"/>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4" name="直线箭头连接符 133">
            <a:extLst>
              <a:ext uri="{FF2B5EF4-FFF2-40B4-BE49-F238E27FC236}">
                <a16:creationId xmlns:a16="http://schemas.microsoft.com/office/drawing/2014/main" id="{EFA1C2BC-F66B-2240-AB0A-176BFF44F547}"/>
              </a:ext>
            </a:extLst>
          </p:cNvPr>
          <p:cNvCxnSpPr>
            <a:cxnSpLocks/>
          </p:cNvCxnSpPr>
          <p:nvPr/>
        </p:nvCxnSpPr>
        <p:spPr>
          <a:xfrm>
            <a:off x="1111969" y="2894237"/>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843C6513-939F-4C4E-ACA3-864E10E9AC89}"/>
              </a:ext>
            </a:extLst>
          </p:cNvPr>
          <p:cNvCxnSpPr>
            <a:cxnSpLocks/>
            <a:stCxn id="74" idx="7"/>
            <a:endCxn id="88" idx="3"/>
          </p:cNvCxnSpPr>
          <p:nvPr/>
        </p:nvCxnSpPr>
        <p:spPr>
          <a:xfrm flipV="1">
            <a:off x="3140781" y="2987866"/>
            <a:ext cx="1398979" cy="17137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7" name="直线箭头连接符 136">
            <a:extLst>
              <a:ext uri="{FF2B5EF4-FFF2-40B4-BE49-F238E27FC236}">
                <a16:creationId xmlns:a16="http://schemas.microsoft.com/office/drawing/2014/main" id="{CD1CCEB4-1954-BA49-B61F-301BA3DD5326}"/>
              </a:ext>
            </a:extLst>
          </p:cNvPr>
          <p:cNvCxnSpPr>
            <a:cxnSpLocks/>
            <a:stCxn id="71" idx="7"/>
          </p:cNvCxnSpPr>
          <p:nvPr/>
        </p:nvCxnSpPr>
        <p:spPr>
          <a:xfrm flipV="1">
            <a:off x="1728398" y="3427341"/>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CDF63129-2A60-A346-898B-50B7F23D1565}"/>
              </a:ext>
            </a:extLst>
          </p:cNvPr>
          <p:cNvCxnSpPr>
            <a:cxnSpLocks/>
            <a:endCxn id="75" idx="2"/>
          </p:cNvCxnSpPr>
          <p:nvPr/>
        </p:nvCxnSpPr>
        <p:spPr>
          <a:xfrm flipV="1">
            <a:off x="3229694" y="4674009"/>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945EE608-5887-AC42-847B-42261FDDA389}"/>
              </a:ext>
            </a:extLst>
          </p:cNvPr>
          <p:cNvCxnSpPr>
            <a:cxnSpLocks/>
            <a:stCxn id="74" idx="5"/>
            <a:endCxn id="76" idx="1"/>
          </p:cNvCxnSpPr>
          <p:nvPr/>
        </p:nvCxnSpPr>
        <p:spPr>
          <a:xfrm>
            <a:off x="3140781" y="5121356"/>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22CEB00E-24EA-944D-B5B2-430FC473A9AE}"/>
              </a:ext>
            </a:extLst>
          </p:cNvPr>
          <p:cNvCxnSpPr>
            <a:cxnSpLocks/>
            <a:stCxn id="76" idx="0"/>
            <a:endCxn id="89" idx="4"/>
          </p:cNvCxnSpPr>
          <p:nvPr/>
        </p:nvCxnSpPr>
        <p:spPr>
          <a:xfrm flipV="1">
            <a:off x="3874667" y="4956399"/>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7F949FDD-17C8-5A40-A9A6-1CC8D1E84F7E}"/>
              </a:ext>
            </a:extLst>
          </p:cNvPr>
          <p:cNvCxnSpPr>
            <a:cxnSpLocks/>
            <a:stCxn id="88" idx="5"/>
            <a:endCxn id="80" idx="2"/>
          </p:cNvCxnSpPr>
          <p:nvPr/>
        </p:nvCxnSpPr>
        <p:spPr>
          <a:xfrm>
            <a:off x="4968567" y="2987866"/>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5" name="直线箭头连接符 144">
            <a:extLst>
              <a:ext uri="{FF2B5EF4-FFF2-40B4-BE49-F238E27FC236}">
                <a16:creationId xmlns:a16="http://schemas.microsoft.com/office/drawing/2014/main" id="{9CF05151-B1EC-0243-B767-7161887416BE}"/>
              </a:ext>
            </a:extLst>
          </p:cNvPr>
          <p:cNvCxnSpPr>
            <a:cxnSpLocks/>
          </p:cNvCxnSpPr>
          <p:nvPr/>
        </p:nvCxnSpPr>
        <p:spPr>
          <a:xfrm flipV="1">
            <a:off x="6268260" y="2261187"/>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7" name="直线箭头连接符 146">
            <a:extLst>
              <a:ext uri="{FF2B5EF4-FFF2-40B4-BE49-F238E27FC236}">
                <a16:creationId xmlns:a16="http://schemas.microsoft.com/office/drawing/2014/main" id="{49CF17CB-796C-5247-B011-A12EEF7BD208}"/>
              </a:ext>
            </a:extLst>
          </p:cNvPr>
          <p:cNvCxnSpPr>
            <a:cxnSpLocks/>
            <a:endCxn id="78" idx="4"/>
          </p:cNvCxnSpPr>
          <p:nvPr/>
        </p:nvCxnSpPr>
        <p:spPr>
          <a:xfrm flipV="1">
            <a:off x="6053857" y="1646387"/>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8" name="直线箭头连接符 147">
            <a:extLst>
              <a:ext uri="{FF2B5EF4-FFF2-40B4-BE49-F238E27FC236}">
                <a16:creationId xmlns:a16="http://schemas.microsoft.com/office/drawing/2014/main" id="{C812D56D-8DFD-2C4B-B3DD-7708D24F9FAC}"/>
              </a:ext>
            </a:extLst>
          </p:cNvPr>
          <p:cNvCxnSpPr>
            <a:cxnSpLocks/>
            <a:stCxn id="77" idx="6"/>
          </p:cNvCxnSpPr>
          <p:nvPr/>
        </p:nvCxnSpPr>
        <p:spPr>
          <a:xfrm flipV="1">
            <a:off x="4944462" y="1349599"/>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9" name="直线箭头连接符 148">
            <a:extLst>
              <a:ext uri="{FF2B5EF4-FFF2-40B4-BE49-F238E27FC236}">
                <a16:creationId xmlns:a16="http://schemas.microsoft.com/office/drawing/2014/main" id="{C92B3414-C23F-054C-9E7D-8AB519AB62E2}"/>
              </a:ext>
            </a:extLst>
          </p:cNvPr>
          <p:cNvCxnSpPr>
            <a:cxnSpLocks/>
            <a:stCxn id="88" idx="0"/>
            <a:endCxn id="77" idx="4"/>
          </p:cNvCxnSpPr>
          <p:nvPr/>
        </p:nvCxnSpPr>
        <p:spPr>
          <a:xfrm flipH="1" flipV="1">
            <a:off x="4641809" y="1883847"/>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946148BF-25E6-2444-9E24-6E1722C125C7}"/>
              </a:ext>
            </a:extLst>
          </p:cNvPr>
          <p:cNvCxnSpPr>
            <a:cxnSpLocks/>
            <a:stCxn id="81" idx="1"/>
            <a:endCxn id="78" idx="6"/>
          </p:cNvCxnSpPr>
          <p:nvPr/>
        </p:nvCxnSpPr>
        <p:spPr>
          <a:xfrm flipH="1" flipV="1">
            <a:off x="6356845" y="1349562"/>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1" name="TextBox 81">
                <a:extLst>
                  <a:ext uri="{FF2B5EF4-FFF2-40B4-BE49-F238E27FC236}">
                    <a16:creationId xmlns:a16="http://schemas.microsoft.com/office/drawing/2014/main" id="{C708E91D-B75A-8541-B1EE-B1C4CC634D02}"/>
                  </a:ext>
                </a:extLst>
              </p:cNvPr>
              <p:cNvSpPr txBox="1"/>
              <p:nvPr/>
            </p:nvSpPr>
            <p:spPr>
              <a:xfrm>
                <a:off x="4832199" y="4480799"/>
                <a:ext cx="4016190" cy="400110"/>
              </a:xfrm>
              <a:prstGeom prst="rect">
                <a:avLst/>
              </a:prstGeom>
              <a:noFill/>
            </p:spPr>
            <p:txBody>
              <a:bodyPr wrap="square" rtlCol="0">
                <a:spAutoFit/>
              </a:bodyPr>
              <a:lstStyle/>
              <a:p>
                <a14:m>
                  <m:oMath xmlns:m="http://schemas.openxmlformats.org/officeDocument/2006/math">
                    <m:r>
                      <a:rPr lang="en-US" altLang="zh-CN" sz="2000" b="1" i="1" kern="0" dirty="0" smtClean="0">
                        <a:solidFill>
                          <a:srgbClr val="C00000"/>
                        </a:solidFill>
                        <a:latin typeface="Cambria Math" panose="02040503050406030204" pitchFamily="18" charset="0"/>
                        <a:ea typeface="Cambria Math" panose="02040503050406030204" pitchFamily="18" charset="0"/>
                        <a:cs typeface="STKaiti" charset="-122"/>
                      </a:rPr>
                      <m:t>𝜶</m:t>
                    </m:r>
                  </m:oMath>
                </a14:m>
                <a:r>
                  <a:rPr lang="en-US" altLang="zh-CN" sz="2000" kern="0" dirty="0">
                    <a:solidFill>
                      <a:srgbClr val="C00000"/>
                    </a:solidFill>
                    <a:latin typeface="Candara" panose="020E0502030303020204" pitchFamily="34" charset="0"/>
                    <a:ea typeface="STKaiti" charset="-122"/>
                    <a:cs typeface="STKaiti" charset="-122"/>
                  </a:rPr>
                  <a:t>-</a:t>
                </a:r>
                <a:r>
                  <a:rPr lang="zh-CN" altLang="en-US" sz="2000" kern="0" dirty="0">
                    <a:solidFill>
                      <a:srgbClr val="C00000"/>
                    </a:solidFill>
                    <a:latin typeface="+mn-ea"/>
                    <a:ea typeface="+mn-ea"/>
                    <a:cs typeface="STKaiti" charset="-122"/>
                  </a:rPr>
                  <a:t>衰减随机游走</a:t>
                </a:r>
                <a:r>
                  <a:rPr lang="en-US" altLang="zh-CN" sz="2000" kern="0" dirty="0">
                    <a:solidFill>
                      <a:srgbClr val="C00000"/>
                    </a:solidFill>
                    <a:latin typeface="+mn-ea"/>
                    <a:ea typeface="+mn-ea"/>
                    <a:cs typeface="STKaiti" charset="-122"/>
                  </a:rPr>
                  <a:t>: </a:t>
                </a:r>
              </a:p>
            </p:txBody>
          </p:sp>
        </mc:Choice>
        <mc:Fallback xmlns="">
          <p:sp>
            <p:nvSpPr>
              <p:cNvPr id="61" name="TextBox 81">
                <a:extLst>
                  <a:ext uri="{FF2B5EF4-FFF2-40B4-BE49-F238E27FC236}">
                    <a16:creationId xmlns:a16="http://schemas.microsoft.com/office/drawing/2014/main" id="{C708E91D-B75A-8541-B1EE-B1C4CC634D02}"/>
                  </a:ext>
                </a:extLst>
              </p:cNvPr>
              <p:cNvSpPr txBox="1">
                <a:spLocks noRot="1" noChangeAspect="1" noMove="1" noResize="1" noEditPoints="1" noAdjustHandles="1" noChangeArrowheads="1" noChangeShapeType="1" noTextEdit="1"/>
              </p:cNvSpPr>
              <p:nvPr/>
            </p:nvSpPr>
            <p:spPr>
              <a:xfrm>
                <a:off x="4832199" y="4480799"/>
                <a:ext cx="4016190" cy="400110"/>
              </a:xfrm>
              <a:prstGeom prst="rect">
                <a:avLst/>
              </a:prstGeom>
              <a:blipFill>
                <a:blip r:embed="rId38"/>
                <a:stretch>
                  <a:fillRect t="-12121"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A6B633C1-473A-3047-AA12-F5EF01B2929D}"/>
                  </a:ext>
                </a:extLst>
              </p:cNvPr>
              <p:cNvSpPr txBox="1"/>
              <p:nvPr/>
            </p:nvSpPr>
            <p:spPr>
              <a:xfrm>
                <a:off x="4851182" y="4883988"/>
                <a:ext cx="4344700" cy="369332"/>
              </a:xfrm>
              <a:prstGeom prst="rect">
                <a:avLst/>
              </a:prstGeom>
              <a:noFill/>
            </p:spPr>
            <p:txBody>
              <a:bodyPr wrap="square" rtlCol="0">
                <a:spAutoFit/>
              </a:bodyPr>
              <a:lstStyle/>
              <a:p>
                <a:r>
                  <a:rPr kumimoji="1" lang="zh-CN" altLang="en-US" sz="1800" b="0" dirty="0">
                    <a:latin typeface="Candara" panose="020E0502030303020204" pitchFamily="34" charset="0"/>
                  </a:rPr>
                  <a:t>停止在当前节点</a:t>
                </a:r>
                <a:r>
                  <a:rPr kumimoji="1" lang="en-US" altLang="zh-CN" sz="1800" b="0" dirty="0">
                    <a:latin typeface="Candara" panose="020E0502030303020204" pitchFamily="34" charset="0"/>
                  </a:rPr>
                  <a:t>,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62" name="文本框 61">
                <a:extLst>
                  <a:ext uri="{FF2B5EF4-FFF2-40B4-BE49-F238E27FC236}">
                    <a16:creationId xmlns:a16="http://schemas.microsoft.com/office/drawing/2014/main" id="{A6B633C1-473A-3047-AA12-F5EF01B2929D}"/>
                  </a:ext>
                </a:extLst>
              </p:cNvPr>
              <p:cNvSpPr txBox="1">
                <a:spLocks noRot="1" noChangeAspect="1" noMove="1" noResize="1" noEditPoints="1" noAdjustHandles="1" noChangeArrowheads="1" noChangeShapeType="1" noTextEdit="1"/>
              </p:cNvSpPr>
              <p:nvPr/>
            </p:nvSpPr>
            <p:spPr>
              <a:xfrm>
                <a:off x="4851182" y="4883988"/>
                <a:ext cx="4344700" cy="369332"/>
              </a:xfrm>
              <a:prstGeom prst="rect">
                <a:avLst/>
              </a:prstGeom>
              <a:blipFill>
                <a:blip r:embed="rId39"/>
                <a:stretch>
                  <a:fillRect l="-1458" t="-13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E9148879-0EAA-584B-B0B8-05866B6B510C}"/>
                  </a:ext>
                </a:extLst>
              </p:cNvPr>
              <p:cNvSpPr txBox="1"/>
              <p:nvPr/>
            </p:nvSpPr>
            <p:spPr>
              <a:xfrm>
                <a:off x="4877161" y="5219908"/>
                <a:ext cx="4735399" cy="369332"/>
              </a:xfrm>
              <a:prstGeom prst="rect">
                <a:avLst/>
              </a:prstGeom>
              <a:noFill/>
            </p:spPr>
            <p:txBody>
              <a:bodyPr wrap="square" rtlCol="0">
                <a:spAutoFit/>
              </a:bodyPr>
              <a:lstStyle/>
              <a:p>
                <a:r>
                  <a:rPr kumimoji="1" lang="zh-CN" altLang="en-US" sz="1800" b="0" dirty="0">
                    <a:latin typeface="Candara" panose="020E0502030303020204" pitchFamily="34" charset="0"/>
                  </a:rPr>
                  <a:t>走向随机选择的一个出邻居</a:t>
                </a:r>
                <a:r>
                  <a:rPr kumimoji="1" lang="en-US" altLang="zh-CN" sz="1800" b="0" dirty="0">
                    <a:latin typeface="Candara" panose="020E0502030303020204" pitchFamily="34" charset="0"/>
                  </a:rPr>
                  <a:t>,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0" smtClean="0">
                        <a:latin typeface="Cambria Math" panose="02040503050406030204" pitchFamily="18" charset="0"/>
                        <a:ea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63" name="文本框 62">
                <a:extLst>
                  <a:ext uri="{FF2B5EF4-FFF2-40B4-BE49-F238E27FC236}">
                    <a16:creationId xmlns:a16="http://schemas.microsoft.com/office/drawing/2014/main" id="{E9148879-0EAA-584B-B0B8-05866B6B510C}"/>
                  </a:ext>
                </a:extLst>
              </p:cNvPr>
              <p:cNvSpPr txBox="1">
                <a:spLocks noRot="1" noChangeAspect="1" noMove="1" noResize="1" noEditPoints="1" noAdjustHandles="1" noChangeArrowheads="1" noChangeShapeType="1" noTextEdit="1"/>
              </p:cNvSpPr>
              <p:nvPr/>
            </p:nvSpPr>
            <p:spPr>
              <a:xfrm>
                <a:off x="4877161" y="5219908"/>
                <a:ext cx="4735399" cy="369332"/>
              </a:xfrm>
              <a:prstGeom prst="rect">
                <a:avLst/>
              </a:prstGeom>
              <a:blipFill>
                <a:blip r:embed="rId40"/>
                <a:stretch>
                  <a:fillRect l="-1072" t="-9677" b="-22581"/>
                </a:stretch>
              </a:blipFill>
            </p:spPr>
            <p:txBody>
              <a:bodyPr/>
              <a:lstStyle/>
              <a:p>
                <a:r>
                  <a:rPr lang="zh-CN" altLang="en-US">
                    <a:noFill/>
                  </a:rPr>
                  <a:t> </a:t>
                </a:r>
              </a:p>
            </p:txBody>
          </p:sp>
        </mc:Fallback>
      </mc:AlternateContent>
      <p:sp>
        <p:nvSpPr>
          <p:cNvPr id="64" name="左大括号 63">
            <a:extLst>
              <a:ext uri="{FF2B5EF4-FFF2-40B4-BE49-F238E27FC236}">
                <a16:creationId xmlns:a16="http://schemas.microsoft.com/office/drawing/2014/main" id="{E678EB09-F093-EA49-BD17-91F8B55C73DC}"/>
              </a:ext>
            </a:extLst>
          </p:cNvPr>
          <p:cNvSpPr/>
          <p:nvPr/>
        </p:nvSpPr>
        <p:spPr>
          <a:xfrm>
            <a:off x="4714950" y="5066274"/>
            <a:ext cx="200211" cy="36933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652605D8-21B7-B347-9A34-DA5C091E3A16}"/>
                  </a:ext>
                </a:extLst>
              </p:cNvPr>
              <p:cNvSpPr/>
              <p:nvPr/>
            </p:nvSpPr>
            <p:spPr>
              <a:xfrm>
                <a:off x="323528" y="5792519"/>
                <a:ext cx="8112447" cy="988540"/>
              </a:xfrm>
              <a:prstGeom prst="rect">
                <a:avLst/>
              </a:prstGeom>
            </p:spPr>
            <p:txBody>
              <a:bodyPr wrap="square">
                <a:spAutoFit/>
              </a:bodyPr>
              <a:lstStyle/>
              <a:p>
                <a:pPr marL="0" indent="0">
                  <a:buNone/>
                </a:pPr>
                <a:r>
                  <a:rPr lang="zh-CN" altLang="en-US" sz="2000" b="0" kern="0" dirty="0">
                    <a:ea typeface="Cambria Math" panose="02040503050406030204" pitchFamily="18" charset="0"/>
                  </a:rPr>
                  <a:t>蒙特卡罗采样：</a:t>
                </a:r>
                <a:endParaRPr lang="en-US" altLang="zh-CN" sz="2000" b="0" kern="0" dirty="0">
                  <a:ea typeface="Cambria Math" panose="02040503050406030204" pitchFamily="18" charset="0"/>
                </a:endParaRPr>
              </a:p>
              <a:p>
                <a:pPr marL="0" indent="0">
                  <a:buNone/>
                </a:pPr>
                <a14:m>
                  <m:oMath xmlns:m="http://schemas.openxmlformats.org/officeDocument/2006/math">
                    <m:acc>
                      <m:accPr>
                        <m:chr m:val="̂"/>
                        <m:ctrlPr>
                          <a:rPr lang="en-US" altLang="zh-CN" sz="2000" b="0" i="1" kern="0">
                            <a:latin typeface="Cambria Math" panose="02040503050406030204" pitchFamily="18" charset="0"/>
                            <a:ea typeface="Cambria Math" panose="02040503050406030204" pitchFamily="18" charset="0"/>
                          </a:rPr>
                        </m:ctrlPr>
                      </m:accPr>
                      <m:e>
                        <m:r>
                          <a:rPr lang="en-US" altLang="zh-CN" sz="2000" b="0" i="1" kern="0">
                            <a:latin typeface="Cambria Math" panose="02040503050406030204" pitchFamily="18" charset="0"/>
                            <a:ea typeface="Cambria Math" panose="02040503050406030204" pitchFamily="18" charset="0"/>
                          </a:rPr>
                          <m:t>𝜋</m:t>
                        </m:r>
                      </m:e>
                    </m:acc>
                    <m:d>
                      <m:dPr>
                        <m:ctrlPr>
                          <a:rPr lang="en-US" altLang="zh-CN" sz="2000" b="0" i="1" kern="0">
                            <a:latin typeface="Cambria Math" panose="02040503050406030204" pitchFamily="18" charset="0"/>
                            <a:ea typeface="Cambria Math" panose="02040503050406030204" pitchFamily="18" charset="0"/>
                          </a:rPr>
                        </m:ctrlPr>
                      </m:dPr>
                      <m:e>
                        <m:r>
                          <a:rPr lang="en-US" altLang="zh-CN" sz="2000" b="0" i="1" kern="0">
                            <a:latin typeface="Cambria Math" panose="02040503050406030204" pitchFamily="18" charset="0"/>
                            <a:ea typeface="Cambria Math" panose="02040503050406030204" pitchFamily="18" charset="0"/>
                          </a:rPr>
                          <m:t>𝑠</m:t>
                        </m:r>
                        <m:r>
                          <a:rPr lang="en-US" altLang="zh-CN" sz="2000" b="0" i="1" kern="0">
                            <a:latin typeface="Cambria Math" panose="02040503050406030204" pitchFamily="18" charset="0"/>
                            <a:ea typeface="Cambria Math" panose="02040503050406030204" pitchFamily="18" charset="0"/>
                          </a:rPr>
                          <m:t>,</m:t>
                        </m:r>
                        <m:r>
                          <a:rPr lang="en-US" altLang="zh-CN" sz="2000" b="0" i="1" kern="0">
                            <a:latin typeface="Cambria Math" panose="02040503050406030204" pitchFamily="18" charset="0"/>
                            <a:ea typeface="Cambria Math" panose="02040503050406030204" pitchFamily="18" charset="0"/>
                          </a:rPr>
                          <m:t>𝑡</m:t>
                        </m:r>
                      </m:e>
                    </m:d>
                    <m:r>
                      <a:rPr lang="en-US" altLang="zh-CN" sz="2000" b="0" i="1" kern="0">
                        <a:latin typeface="Cambria Math" panose="02040503050406030204" pitchFamily="18" charset="0"/>
                        <a:ea typeface="Cambria Math" panose="02040503050406030204" pitchFamily="18" charset="0"/>
                      </a:rPr>
                      <m:t>=</m:t>
                    </m:r>
                    <m:f>
                      <m:fPr>
                        <m:ctrlPr>
                          <a:rPr lang="en-US" altLang="zh-CN" sz="2000" b="0" i="1" kern="0" dirty="0" smtClean="0">
                            <a:solidFill>
                              <a:schemeClr val="tx1"/>
                            </a:solidFill>
                            <a:latin typeface="Cambria Math" panose="02040503050406030204" pitchFamily="18" charset="0"/>
                            <a:ea typeface="+mn-ea"/>
                          </a:rPr>
                        </m:ctrlPr>
                      </m:fPr>
                      <m:num>
                        <m:r>
                          <a:rPr lang="zh-CN" altLang="en-US" sz="2000" b="0" i="1" kern="0" dirty="0" smtClean="0">
                            <a:solidFill>
                              <a:schemeClr val="tx1"/>
                            </a:solidFill>
                            <a:latin typeface="Cambria Math" panose="02040503050406030204" pitchFamily="18" charset="0"/>
                            <a:ea typeface="+mn-ea"/>
                          </a:rPr>
                          <m:t>从</m:t>
                        </m:r>
                        <m:r>
                          <a:rPr lang="en-US" altLang="zh-CN" sz="2000" b="0" i="1" kern="0" dirty="0" smtClean="0">
                            <a:solidFill>
                              <a:schemeClr val="tx1"/>
                            </a:solidFill>
                            <a:latin typeface="Cambria Math" panose="02040503050406030204" pitchFamily="18" charset="0"/>
                            <a:ea typeface="+mn-ea"/>
                          </a:rPr>
                          <m:t>𝑠</m:t>
                        </m:r>
                        <m:r>
                          <a:rPr lang="zh-CN" altLang="en-US" sz="2000" b="0" i="1" kern="0" dirty="0">
                            <a:solidFill>
                              <a:schemeClr val="tx1"/>
                            </a:solidFill>
                            <a:latin typeface="Cambria Math" panose="02040503050406030204" pitchFamily="18" charset="0"/>
                            <a:ea typeface="+mn-ea"/>
                          </a:rPr>
                          <m:t>出发</m:t>
                        </m:r>
                        <m:r>
                          <a:rPr lang="zh-CN" altLang="en-US" sz="2000" b="0" i="1" kern="0" dirty="0" smtClean="0">
                            <a:solidFill>
                              <a:schemeClr val="tx1"/>
                            </a:solidFill>
                            <a:latin typeface="Cambria Math" panose="02040503050406030204" pitchFamily="18" charset="0"/>
                            <a:ea typeface="+mn-ea"/>
                          </a:rPr>
                          <m:t>的</m:t>
                        </m:r>
                        <m:r>
                          <a:rPr lang="en-US" altLang="zh-CN" sz="2000" b="0" i="1" kern="0" dirty="0">
                            <a:solidFill>
                              <a:schemeClr val="tx1"/>
                            </a:solidFill>
                            <a:latin typeface="Cambria Math" panose="02040503050406030204" pitchFamily="18" charset="0"/>
                            <a:ea typeface="+mn-ea"/>
                            <a:cs typeface="STKaiti" charset="-122"/>
                          </a:rPr>
                          <m:t>𝛼</m:t>
                        </m:r>
                        <m:r>
                          <m:rPr>
                            <m:nor/>
                          </m:rPr>
                          <a:rPr lang="en-US" altLang="zh-CN" sz="2000" b="0" kern="0" dirty="0">
                            <a:solidFill>
                              <a:schemeClr val="tx1"/>
                            </a:solidFill>
                            <a:latin typeface="+mn-ea"/>
                            <a:ea typeface="+mn-ea"/>
                            <a:cs typeface="STKaiti" charset="-122"/>
                          </a:rPr>
                          <m:t>−</m:t>
                        </m:r>
                        <m:r>
                          <m:rPr>
                            <m:nor/>
                          </m:rPr>
                          <a:rPr lang="zh-CN" altLang="en-US" sz="2000" b="0" kern="0" dirty="0">
                            <a:solidFill>
                              <a:schemeClr val="tx1"/>
                            </a:solidFill>
                            <a:latin typeface="+mn-ea"/>
                            <a:ea typeface="+mn-ea"/>
                            <a:cs typeface="STKaiti" charset="-122"/>
                          </a:rPr>
                          <m:t>游走</m:t>
                        </m:r>
                        <m:r>
                          <a:rPr lang="zh-CN" altLang="en-US" sz="2000" b="0" i="1" kern="0" dirty="0">
                            <a:solidFill>
                              <a:schemeClr val="tx1"/>
                            </a:solidFill>
                            <a:latin typeface="Cambria Math" panose="02040503050406030204" pitchFamily="18" charset="0"/>
                            <a:ea typeface="+mn-ea"/>
                            <a:cs typeface="STKaiti" charset="-122"/>
                          </a:rPr>
                          <m:t>停止在节点</m:t>
                        </m:r>
                        <m:r>
                          <a:rPr lang="en-US" altLang="zh-CN" sz="2000" b="0" i="1" kern="0" dirty="0" smtClean="0">
                            <a:solidFill>
                              <a:schemeClr val="tx1"/>
                            </a:solidFill>
                            <a:latin typeface="Cambria Math" panose="02040503050406030204" pitchFamily="18" charset="0"/>
                            <a:ea typeface="+mn-ea"/>
                            <a:cs typeface="STKaiti" charset="-122"/>
                          </a:rPr>
                          <m:t>𝑡</m:t>
                        </m:r>
                        <m:r>
                          <a:rPr lang="zh-CN" altLang="en-US" sz="2000" b="0" i="1" kern="0" dirty="0">
                            <a:solidFill>
                              <a:schemeClr val="tx1"/>
                            </a:solidFill>
                            <a:latin typeface="Cambria Math" panose="02040503050406030204" pitchFamily="18" charset="0"/>
                            <a:ea typeface="+mn-ea"/>
                            <a:cs typeface="STKaiti" charset="-122"/>
                          </a:rPr>
                          <m:t>的</m:t>
                        </m:r>
                        <m:r>
                          <a:rPr lang="zh-CN" altLang="en-US" sz="2000" b="0" i="1" kern="0" dirty="0" smtClean="0">
                            <a:solidFill>
                              <a:schemeClr val="tx1"/>
                            </a:solidFill>
                            <a:latin typeface="Cambria Math" panose="02040503050406030204" pitchFamily="18" charset="0"/>
                            <a:ea typeface="+mn-ea"/>
                            <a:cs typeface="STKaiti" charset="-122"/>
                          </a:rPr>
                          <m:t>数量</m:t>
                        </m:r>
                      </m:num>
                      <m:den>
                        <m:r>
                          <a:rPr lang="zh-CN" altLang="en-US" sz="2000" b="0" i="1" kern="0" dirty="0">
                            <a:solidFill>
                              <a:schemeClr val="tx1"/>
                            </a:solidFill>
                            <a:latin typeface="Cambria Math" panose="02040503050406030204" pitchFamily="18" charset="0"/>
                            <a:ea typeface="+mn-ea"/>
                          </a:rPr>
                          <m:t>总</m:t>
                        </m:r>
                        <m:r>
                          <a:rPr lang="zh-CN" altLang="en-US" sz="2000" b="0" i="1" kern="0" dirty="0" smtClean="0">
                            <a:solidFill>
                              <a:schemeClr val="tx1"/>
                            </a:solidFill>
                            <a:latin typeface="Cambria Math" panose="02040503050406030204" pitchFamily="18" charset="0"/>
                            <a:ea typeface="+mn-ea"/>
                          </a:rPr>
                          <m:t>随机</m:t>
                        </m:r>
                        <m:r>
                          <a:rPr lang="zh-CN" altLang="en-US" sz="2000" b="0" i="1" kern="0" dirty="0">
                            <a:solidFill>
                              <a:schemeClr val="tx1"/>
                            </a:solidFill>
                            <a:latin typeface="Cambria Math" panose="02040503050406030204" pitchFamily="18" charset="0"/>
                            <a:ea typeface="+mn-ea"/>
                          </a:rPr>
                          <m:t>游走数</m:t>
                        </m:r>
                      </m:den>
                    </m:f>
                  </m:oMath>
                </a14:m>
                <a:r>
                  <a:rPr lang="en-US" altLang="zh-CN" sz="2400" b="0" kern="0" dirty="0">
                    <a:solidFill>
                      <a:schemeClr val="tx1"/>
                    </a:solidFill>
                    <a:latin typeface="+mn-ea"/>
                    <a:ea typeface="+mn-ea"/>
                  </a:rPr>
                  <a:t>. </a:t>
                </a:r>
                <a:r>
                  <a:rPr lang="zh-CN" altLang="en-US" sz="2400" b="0" kern="0" dirty="0">
                    <a:solidFill>
                      <a:schemeClr val="tx1"/>
                    </a:solidFill>
                    <a:latin typeface="+mn-ea"/>
                    <a:ea typeface="+mn-ea"/>
                  </a:rPr>
                  <a:t> </a:t>
                </a:r>
                <a:r>
                  <a:rPr lang="en-US" altLang="zh-CN" sz="2400" b="0" kern="0" dirty="0">
                    <a:solidFill>
                      <a:schemeClr val="tx1"/>
                    </a:solidFill>
                    <a:latin typeface="+mn-ea"/>
                    <a:ea typeface="+mn-ea"/>
                  </a:rPr>
                  <a:t> </a:t>
                </a:r>
              </a:p>
            </p:txBody>
          </p:sp>
        </mc:Choice>
        <mc:Fallback xmlns="">
          <p:sp>
            <p:nvSpPr>
              <p:cNvPr id="66" name="矩形 65">
                <a:extLst>
                  <a:ext uri="{FF2B5EF4-FFF2-40B4-BE49-F238E27FC236}">
                    <a16:creationId xmlns:a16="http://schemas.microsoft.com/office/drawing/2014/main" id="{652605D8-21B7-B347-9A34-DA5C091E3A16}"/>
                  </a:ext>
                </a:extLst>
              </p:cNvPr>
              <p:cNvSpPr>
                <a:spLocks noRot="1" noChangeAspect="1" noMove="1" noResize="1" noEditPoints="1" noAdjustHandles="1" noChangeArrowheads="1" noChangeShapeType="1" noTextEdit="1"/>
              </p:cNvSpPr>
              <p:nvPr/>
            </p:nvSpPr>
            <p:spPr>
              <a:xfrm>
                <a:off x="323528" y="5792519"/>
                <a:ext cx="8112447" cy="988540"/>
              </a:xfrm>
              <a:prstGeom prst="rect">
                <a:avLst/>
              </a:prstGeom>
              <a:blipFill>
                <a:blip r:embed="rId41"/>
                <a:stretch>
                  <a:fillRect l="-781" t="-5128" b="-641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2925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4.44444E-6 C 0.05434 -0.028 0.10851 -0.05578 0.11302 -0.09745 C 0.11736 -0.13912 -0.01372 -0.23773 0.02673 -0.25023 C 0.06701 -0.26273 0.27708 -0.19421 0.35521 -0.17245 " pathEditMode="relative" rAng="0" ptsTypes="AAAA">
                                      <p:cBhvr>
                                        <p:cTn id="6" dur="1500" fill="hold"/>
                                        <p:tgtEl>
                                          <p:spTgt spid="82"/>
                                        </p:tgtEl>
                                        <p:attrNameLst>
                                          <p:attrName>ppt_x</p:attrName>
                                          <p:attrName>ppt_y</p:attrName>
                                        </p:attrNameLst>
                                      </p:cBhvr>
                                      <p:rCtr x="17760" y="-12593"/>
                                    </p:animMotion>
                                  </p:childTnLst>
                                </p:cTn>
                              </p:par>
                              <p:par>
                                <p:cTn id="7" presetID="1" presetClass="entr" presetSubtype="0" fill="hold" grpId="0" nodeType="withEffect">
                                  <p:stCondLst>
                                    <p:cond delay="20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60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1200"/>
                                  </p:stCondLst>
                                  <p:childTnLst>
                                    <p:set>
                                      <p:cBhvr>
                                        <p:cTn id="14" dur="1" fill="hold">
                                          <p:stCondLst>
                                            <p:cond delay="0"/>
                                          </p:stCondLst>
                                        </p:cTn>
                                        <p:tgtEl>
                                          <p:spTgt spid="103"/>
                                        </p:tgtEl>
                                        <p:attrNameLst>
                                          <p:attrName>style.visibility</p:attrName>
                                        </p:attrNameLst>
                                      </p:cBhvr>
                                      <p:to>
                                        <p:strVal val="visible"/>
                                      </p:to>
                                    </p:set>
                                  </p:childTnLst>
                                </p:cTn>
                              </p:par>
                            </p:childTnLst>
                          </p:cTn>
                        </p:par>
                        <p:par>
                          <p:cTn id="15" fill="hold">
                            <p:stCondLst>
                              <p:cond delay="1500"/>
                            </p:stCondLst>
                            <p:childTnLst>
                              <p:par>
                                <p:cTn id="16" presetID="10" presetClass="exit" presetSubtype="0" fill="hold" grpId="1" nodeType="afterEffect">
                                  <p:stCondLst>
                                    <p:cond delay="200"/>
                                  </p:stCondLst>
                                  <p:childTnLst>
                                    <p:animEffect transition="out" filter="fade">
                                      <p:cBhvr>
                                        <p:cTn id="17" dur="100"/>
                                        <p:tgtEl>
                                          <p:spTgt spid="82"/>
                                        </p:tgtEl>
                                      </p:cBhvr>
                                    </p:animEffect>
                                    <p:set>
                                      <p:cBhvr>
                                        <p:cTn id="18" dur="1" fill="hold">
                                          <p:stCondLst>
                                            <p:cond delay="99"/>
                                          </p:stCondLst>
                                        </p:cTn>
                                        <p:tgtEl>
                                          <p:spTgt spid="82"/>
                                        </p:tgtEl>
                                        <p:attrNameLst>
                                          <p:attrName>style.visibility</p:attrName>
                                        </p:attrNameLst>
                                      </p:cBhvr>
                                      <p:to>
                                        <p:strVal val="hidden"/>
                                      </p:to>
                                    </p:set>
                                  </p:childTnLst>
                                </p:cTn>
                              </p:par>
                              <p:par>
                                <p:cTn id="19" presetID="5" presetClass="entr" presetSubtype="10" fill="hold" grpId="0" nodeType="withEffect">
                                  <p:stCondLst>
                                    <p:cond delay="500"/>
                                  </p:stCondLst>
                                  <p:childTnLst>
                                    <p:set>
                                      <p:cBhvr>
                                        <p:cTn id="20" dur="1" fill="hold">
                                          <p:stCondLst>
                                            <p:cond delay="0"/>
                                          </p:stCondLst>
                                        </p:cTn>
                                        <p:tgtEl>
                                          <p:spTgt spid="83"/>
                                        </p:tgtEl>
                                        <p:attrNameLst>
                                          <p:attrName>style.visibility</p:attrName>
                                        </p:attrNameLst>
                                      </p:cBhvr>
                                      <p:to>
                                        <p:strVal val="visible"/>
                                      </p:to>
                                    </p:set>
                                    <p:animEffect transition="in" filter="checkerboard(across)">
                                      <p:cBhvr>
                                        <p:cTn id="21" dur="500"/>
                                        <p:tgtEl>
                                          <p:spTgt spid="83"/>
                                        </p:tgtEl>
                                      </p:cBhvr>
                                    </p:animEffect>
                                  </p:childTnLst>
                                </p:cTn>
                              </p:par>
                              <p:par>
                                <p:cTn id="22" presetID="1" presetClass="exit" presetSubtype="0" fill="hold" grpId="1" nodeType="withEffect">
                                  <p:stCondLst>
                                    <p:cond delay="1000"/>
                                  </p:stCondLst>
                                  <p:childTnLst>
                                    <p:set>
                                      <p:cBhvr>
                                        <p:cTn id="23" dur="1" fill="hold">
                                          <p:stCondLst>
                                            <p:cond delay="0"/>
                                          </p:stCondLst>
                                        </p:cTn>
                                        <p:tgtEl>
                                          <p:spTgt spid="99"/>
                                        </p:tgtEl>
                                        <p:attrNameLst>
                                          <p:attrName>style.visibility</p:attrName>
                                        </p:attrNameLst>
                                      </p:cBhvr>
                                      <p:to>
                                        <p:strVal val="hidden"/>
                                      </p:to>
                                    </p:set>
                                  </p:childTnLst>
                                </p:cTn>
                              </p:par>
                              <p:par>
                                <p:cTn id="24" presetID="1" presetClass="exit" presetSubtype="0" fill="hold" grpId="1" nodeType="withEffect">
                                  <p:stCondLst>
                                    <p:cond delay="1000"/>
                                  </p:stCondLst>
                                  <p:childTnLst>
                                    <p:set>
                                      <p:cBhvr>
                                        <p:cTn id="25" dur="1" fill="hold">
                                          <p:stCondLst>
                                            <p:cond delay="0"/>
                                          </p:stCondLst>
                                        </p:cTn>
                                        <p:tgtEl>
                                          <p:spTgt spid="101"/>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102"/>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103"/>
                                        </p:tgtEl>
                                        <p:attrNameLst>
                                          <p:attrName>style.visibility</p:attrName>
                                        </p:attrNameLst>
                                      </p:cBhvr>
                                      <p:to>
                                        <p:strVal val="hidden"/>
                                      </p:to>
                                    </p:set>
                                  </p:childTnLst>
                                </p:cTn>
                              </p:par>
                            </p:childTnLst>
                          </p:cTn>
                        </p:par>
                        <p:par>
                          <p:cTn id="30" fill="hold">
                            <p:stCondLst>
                              <p:cond delay="2500"/>
                            </p:stCondLst>
                            <p:childTnLst>
                              <p:par>
                                <p:cTn id="31" presetID="5" presetClass="entr" presetSubtype="10" fill="hold" grpId="0" nodeType="after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checkerboard(across)">
                                      <p:cBhvr>
                                        <p:cTn id="33" dur="100"/>
                                        <p:tgtEl>
                                          <p:spTgt spid="86"/>
                                        </p:tgtEl>
                                      </p:cBhvr>
                                    </p:animEffect>
                                  </p:childTnLst>
                                </p:cTn>
                              </p:par>
                            </p:childTnLst>
                          </p:cTn>
                        </p:par>
                        <p:par>
                          <p:cTn id="34" fill="hold">
                            <p:stCondLst>
                              <p:cond delay="3100"/>
                            </p:stCondLst>
                            <p:childTnLst>
                              <p:par>
                                <p:cTn id="35" presetID="0" presetClass="path" presetSubtype="0" accel="50000" decel="50000" fill="hold" grpId="2" nodeType="afterEffect">
                                  <p:stCondLst>
                                    <p:cond delay="0"/>
                                  </p:stCondLst>
                                  <p:childTnLst>
                                    <p:animMotion origin="layout" path="M 1.66667E-6 -4.44444E-6 C 0.04913 0.08681 0.09792 0.17362 0.15607 0.14445 C 0.21406 0.11528 0.31788 -0.09282 0.34757 -0.17523 " pathEditMode="relative" rAng="0" ptsTypes="AAA">
                                      <p:cBhvr>
                                        <p:cTn id="36" dur="1500" fill="hold"/>
                                        <p:tgtEl>
                                          <p:spTgt spid="86"/>
                                        </p:tgtEl>
                                        <p:attrNameLst>
                                          <p:attrName>ppt_x</p:attrName>
                                          <p:attrName>ppt_y</p:attrName>
                                        </p:attrNameLst>
                                      </p:cBhvr>
                                      <p:rCtr x="17378" y="-1273"/>
                                    </p:animMotion>
                                  </p:childTnLst>
                                </p:cTn>
                              </p:par>
                              <p:par>
                                <p:cTn id="37" presetID="1" presetClass="entr" presetSubtype="0" fill="hold" grpId="0" nodeType="withEffect">
                                  <p:stCondLst>
                                    <p:cond delay="20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grpId="0" nodeType="withEffect">
                                  <p:stCondLst>
                                    <p:cond delay="80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1200"/>
                                  </p:stCondLst>
                                  <p:childTnLst>
                                    <p:set>
                                      <p:cBhvr>
                                        <p:cTn id="42" dur="1" fill="hold">
                                          <p:stCondLst>
                                            <p:cond delay="0"/>
                                          </p:stCondLst>
                                        </p:cTn>
                                        <p:tgtEl>
                                          <p:spTgt spid="114"/>
                                        </p:tgtEl>
                                        <p:attrNameLst>
                                          <p:attrName>style.visibility</p:attrName>
                                        </p:attrNameLst>
                                      </p:cBhvr>
                                      <p:to>
                                        <p:strVal val="visible"/>
                                      </p:to>
                                    </p:set>
                                  </p:childTnLst>
                                </p:cTn>
                              </p:par>
                            </p:childTnLst>
                          </p:cTn>
                        </p:par>
                        <p:par>
                          <p:cTn id="43" fill="hold">
                            <p:stCondLst>
                              <p:cond delay="4600"/>
                            </p:stCondLst>
                            <p:childTnLst>
                              <p:par>
                                <p:cTn id="44" presetID="10" presetClass="exit" presetSubtype="0" fill="hold" grpId="1" nodeType="afterEffect">
                                  <p:stCondLst>
                                    <p:cond delay="100"/>
                                  </p:stCondLst>
                                  <p:childTnLst>
                                    <p:animEffect transition="out" filter="fade">
                                      <p:cBhvr>
                                        <p:cTn id="45" dur="100"/>
                                        <p:tgtEl>
                                          <p:spTgt spid="86"/>
                                        </p:tgtEl>
                                      </p:cBhvr>
                                    </p:animEffect>
                                    <p:set>
                                      <p:cBhvr>
                                        <p:cTn id="46" dur="1" fill="hold">
                                          <p:stCondLst>
                                            <p:cond delay="99"/>
                                          </p:stCondLst>
                                        </p:cTn>
                                        <p:tgtEl>
                                          <p:spTgt spid="86"/>
                                        </p:tgtEl>
                                        <p:attrNameLst>
                                          <p:attrName>style.visibility</p:attrName>
                                        </p:attrNameLst>
                                      </p:cBhvr>
                                      <p:to>
                                        <p:strVal val="hidden"/>
                                      </p:to>
                                    </p:set>
                                  </p:childTnLst>
                                </p:cTn>
                              </p:par>
                            </p:childTnLst>
                          </p:cTn>
                        </p:par>
                        <p:par>
                          <p:cTn id="47" fill="hold">
                            <p:stCondLst>
                              <p:cond delay="4800"/>
                            </p:stCondLst>
                            <p:childTnLst>
                              <p:par>
                                <p:cTn id="48" presetID="5" presetClass="entr" presetSubtype="10" fill="hold" grpId="0" nodeType="afterEffect">
                                  <p:stCondLst>
                                    <p:cond delay="500"/>
                                  </p:stCondLst>
                                  <p:childTnLst>
                                    <p:set>
                                      <p:cBhvr>
                                        <p:cTn id="49" dur="1" fill="hold">
                                          <p:stCondLst>
                                            <p:cond delay="0"/>
                                          </p:stCondLst>
                                        </p:cTn>
                                        <p:tgtEl>
                                          <p:spTgt spid="88"/>
                                        </p:tgtEl>
                                        <p:attrNameLst>
                                          <p:attrName>style.visibility</p:attrName>
                                        </p:attrNameLst>
                                      </p:cBhvr>
                                      <p:to>
                                        <p:strVal val="visible"/>
                                      </p:to>
                                    </p:set>
                                    <p:animEffect transition="in" filter="checkerboard(across)">
                                      <p:cBhvr>
                                        <p:cTn id="50" dur="500"/>
                                        <p:tgtEl>
                                          <p:spTgt spid="88"/>
                                        </p:tgtEl>
                                      </p:cBhvr>
                                    </p:animEffect>
                                  </p:childTnLst>
                                </p:cTn>
                              </p:par>
                            </p:childTnLst>
                          </p:cTn>
                        </p:par>
                        <p:par>
                          <p:cTn id="51" fill="hold">
                            <p:stCondLst>
                              <p:cond delay="5800"/>
                            </p:stCondLst>
                            <p:childTnLst>
                              <p:par>
                                <p:cTn id="52" presetID="1" presetClass="exit" presetSubtype="0" fill="hold" grpId="1" nodeType="afterEffect">
                                  <p:stCondLst>
                                    <p:cond delay="500"/>
                                  </p:stCondLst>
                                  <p:childTnLst>
                                    <p:set>
                                      <p:cBhvr>
                                        <p:cTn id="53" dur="1" fill="hold">
                                          <p:stCondLst>
                                            <p:cond delay="0"/>
                                          </p:stCondLst>
                                        </p:cTn>
                                        <p:tgtEl>
                                          <p:spTgt spid="111"/>
                                        </p:tgtEl>
                                        <p:attrNameLst>
                                          <p:attrName>style.visibility</p:attrName>
                                        </p:attrNameLst>
                                      </p:cBhvr>
                                      <p:to>
                                        <p:strVal val="hidden"/>
                                      </p:to>
                                    </p:set>
                                  </p:childTnLst>
                                </p:cTn>
                              </p:par>
                              <p:par>
                                <p:cTn id="54" presetID="1" presetClass="exit" presetSubtype="0" fill="hold" grpId="1" nodeType="withEffect">
                                  <p:stCondLst>
                                    <p:cond delay="500"/>
                                  </p:stCondLst>
                                  <p:childTnLst>
                                    <p:set>
                                      <p:cBhvr>
                                        <p:cTn id="55" dur="1" fill="hold">
                                          <p:stCondLst>
                                            <p:cond delay="0"/>
                                          </p:stCondLst>
                                        </p:cTn>
                                        <p:tgtEl>
                                          <p:spTgt spid="113"/>
                                        </p:tgtEl>
                                        <p:attrNameLst>
                                          <p:attrName>style.visibility</p:attrName>
                                        </p:attrNameLst>
                                      </p:cBhvr>
                                      <p:to>
                                        <p:strVal val="hidden"/>
                                      </p:to>
                                    </p:set>
                                  </p:childTnLst>
                                </p:cTn>
                              </p:par>
                              <p:par>
                                <p:cTn id="56" presetID="1" presetClass="exit" presetSubtype="0" fill="hold" grpId="1" nodeType="withEffect">
                                  <p:stCondLst>
                                    <p:cond delay="500"/>
                                  </p:stCondLst>
                                  <p:childTnLst>
                                    <p:set>
                                      <p:cBhvr>
                                        <p:cTn id="57" dur="1" fill="hold">
                                          <p:stCondLst>
                                            <p:cond delay="0"/>
                                          </p:stCondLst>
                                        </p:cTn>
                                        <p:tgtEl>
                                          <p:spTgt spid="114"/>
                                        </p:tgtEl>
                                        <p:attrNameLst>
                                          <p:attrName>style.visibility</p:attrName>
                                        </p:attrNameLst>
                                      </p:cBhvr>
                                      <p:to>
                                        <p:strVal val="hidden"/>
                                      </p:to>
                                    </p:set>
                                  </p:childTnLst>
                                </p:cTn>
                              </p:par>
                            </p:childTnLst>
                          </p:cTn>
                        </p:par>
                        <p:par>
                          <p:cTn id="58" fill="hold">
                            <p:stCondLst>
                              <p:cond delay="6300"/>
                            </p:stCondLst>
                            <p:childTnLst>
                              <p:par>
                                <p:cTn id="59" presetID="5" presetClass="entr" presetSubtype="10" fill="hold" grpId="0" nodeType="afterEffect">
                                  <p:stCondLst>
                                    <p:cond delay="500"/>
                                  </p:stCondLst>
                                  <p:childTnLst>
                                    <p:set>
                                      <p:cBhvr>
                                        <p:cTn id="60" dur="1" fill="hold">
                                          <p:stCondLst>
                                            <p:cond delay="0"/>
                                          </p:stCondLst>
                                        </p:cTn>
                                        <p:tgtEl>
                                          <p:spTgt spid="87"/>
                                        </p:tgtEl>
                                        <p:attrNameLst>
                                          <p:attrName>style.visibility</p:attrName>
                                        </p:attrNameLst>
                                      </p:cBhvr>
                                      <p:to>
                                        <p:strVal val="visible"/>
                                      </p:to>
                                    </p:set>
                                    <p:animEffect transition="in" filter="checkerboard(across)">
                                      <p:cBhvr>
                                        <p:cTn id="61" dur="100"/>
                                        <p:tgtEl>
                                          <p:spTgt spid="87"/>
                                        </p:tgtEl>
                                      </p:cBhvr>
                                    </p:animEffect>
                                  </p:childTnLst>
                                </p:cTn>
                              </p:par>
                            </p:childTnLst>
                          </p:cTn>
                        </p:par>
                        <p:par>
                          <p:cTn id="62" fill="hold">
                            <p:stCondLst>
                              <p:cond delay="6900"/>
                            </p:stCondLst>
                            <p:childTnLst>
                              <p:par>
                                <p:cTn id="63" presetID="0" presetClass="path" presetSubtype="0" accel="50000" decel="50000" fill="hold" grpId="2" nodeType="afterEffect">
                                  <p:stCondLst>
                                    <p:cond delay="0"/>
                                  </p:stCondLst>
                                  <p:childTnLst>
                                    <p:animMotion origin="layout" path="M 1.66667E-6 -4.44444E-6 C -0.04393 -0.05416 -0.08768 -0.1081 -0.08333 -0.14884 C -0.07899 -0.18958 -0.04566 -0.24097 0.02656 -0.24444 C 0.09878 -0.24791 0.32934 -0.23611 0.35 -0.1699 C 0.37066 -0.1037 0.15937 0.10649 0.15 0.15232 C 0.14062 0.19815 0.21736 0.15139 0.2941 0.10463 " pathEditMode="relative" rAng="0" ptsTypes="AAAAAA">
                                      <p:cBhvr>
                                        <p:cTn id="64" dur="2500" fill="hold"/>
                                        <p:tgtEl>
                                          <p:spTgt spid="87"/>
                                        </p:tgtEl>
                                        <p:attrNameLst>
                                          <p:attrName>ppt_x</p:attrName>
                                          <p:attrName>ppt_y</p:attrName>
                                        </p:attrNameLst>
                                      </p:cBhvr>
                                      <p:rCtr x="13385" y="-3704"/>
                                    </p:animMotion>
                                  </p:childTnLst>
                                </p:cTn>
                              </p:par>
                              <p:par>
                                <p:cTn id="65" presetID="1" presetClass="entr" presetSubtype="0" fill="hold" grpId="0" nodeType="withEffect">
                                  <p:stCondLst>
                                    <p:cond delay="200"/>
                                  </p:stCondLst>
                                  <p:childTnLst>
                                    <p:set>
                                      <p:cBhvr>
                                        <p:cTn id="66" dur="1" fill="hold">
                                          <p:stCondLst>
                                            <p:cond delay="0"/>
                                          </p:stCondLst>
                                        </p:cTn>
                                        <p:tgtEl>
                                          <p:spTgt spid="116"/>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grpId="0" nodeType="withEffect">
                                  <p:stCondLst>
                                    <p:cond delay="90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121"/>
                                        </p:tgtEl>
                                        <p:attrNameLst>
                                          <p:attrName>style.visibility</p:attrName>
                                        </p:attrNameLst>
                                      </p:cBhvr>
                                      <p:to>
                                        <p:strVal val="visible"/>
                                      </p:to>
                                    </p:set>
                                  </p:childTnLst>
                                </p:cTn>
                              </p:par>
                              <p:par>
                                <p:cTn id="75" presetID="1" presetClass="entr" presetSubtype="0" fill="hold" grpId="0" nodeType="withEffect">
                                  <p:stCondLst>
                                    <p:cond delay="2400"/>
                                  </p:stCondLst>
                                  <p:childTnLst>
                                    <p:set>
                                      <p:cBhvr>
                                        <p:cTn id="76" dur="1" fill="hold">
                                          <p:stCondLst>
                                            <p:cond delay="0"/>
                                          </p:stCondLst>
                                        </p:cTn>
                                        <p:tgtEl>
                                          <p:spTgt spid="122"/>
                                        </p:tgtEl>
                                        <p:attrNameLst>
                                          <p:attrName>style.visibility</p:attrName>
                                        </p:attrNameLst>
                                      </p:cBhvr>
                                      <p:to>
                                        <p:strVal val="visible"/>
                                      </p:to>
                                    </p:set>
                                  </p:childTnLst>
                                </p:cTn>
                              </p:par>
                            </p:childTnLst>
                          </p:cTn>
                        </p:par>
                        <p:par>
                          <p:cTn id="77" fill="hold">
                            <p:stCondLst>
                              <p:cond delay="9400"/>
                            </p:stCondLst>
                            <p:childTnLst>
                              <p:par>
                                <p:cTn id="78" presetID="10" presetClass="exit" presetSubtype="0" fill="hold" grpId="1" nodeType="afterEffect">
                                  <p:stCondLst>
                                    <p:cond delay="500"/>
                                  </p:stCondLst>
                                  <p:childTnLst>
                                    <p:animEffect transition="out" filter="fade">
                                      <p:cBhvr>
                                        <p:cTn id="79" dur="100"/>
                                        <p:tgtEl>
                                          <p:spTgt spid="87"/>
                                        </p:tgtEl>
                                      </p:cBhvr>
                                    </p:animEffect>
                                    <p:set>
                                      <p:cBhvr>
                                        <p:cTn id="80" dur="1" fill="hold">
                                          <p:stCondLst>
                                            <p:cond delay="99"/>
                                          </p:stCondLst>
                                        </p:cTn>
                                        <p:tgtEl>
                                          <p:spTgt spid="87"/>
                                        </p:tgtEl>
                                        <p:attrNameLst>
                                          <p:attrName>style.visibility</p:attrName>
                                        </p:attrNameLst>
                                      </p:cBhvr>
                                      <p:to>
                                        <p:strVal val="hidden"/>
                                      </p:to>
                                    </p:set>
                                  </p:childTnLst>
                                </p:cTn>
                              </p:par>
                            </p:childTnLst>
                          </p:cTn>
                        </p:par>
                        <p:par>
                          <p:cTn id="81" fill="hold">
                            <p:stCondLst>
                              <p:cond delay="10000"/>
                            </p:stCondLst>
                            <p:childTnLst>
                              <p:par>
                                <p:cTn id="82" presetID="5" presetClass="entr" presetSubtype="10" fill="hold" grpId="0" nodeType="afterEffect">
                                  <p:stCondLst>
                                    <p:cond delay="500"/>
                                  </p:stCondLst>
                                  <p:childTnLst>
                                    <p:set>
                                      <p:cBhvr>
                                        <p:cTn id="83" dur="1" fill="hold">
                                          <p:stCondLst>
                                            <p:cond delay="0"/>
                                          </p:stCondLst>
                                        </p:cTn>
                                        <p:tgtEl>
                                          <p:spTgt spid="89"/>
                                        </p:tgtEl>
                                        <p:attrNameLst>
                                          <p:attrName>style.visibility</p:attrName>
                                        </p:attrNameLst>
                                      </p:cBhvr>
                                      <p:to>
                                        <p:strVal val="visible"/>
                                      </p:to>
                                    </p:set>
                                    <p:animEffect transition="in" filter="checkerboard(across)">
                                      <p:cBhvr>
                                        <p:cTn id="84" dur="500"/>
                                        <p:tgtEl>
                                          <p:spTgt spid="89"/>
                                        </p:tgtEl>
                                      </p:cBhvr>
                                    </p:animEffect>
                                  </p:childTnLst>
                                </p:cTn>
                              </p:par>
                            </p:childTnLst>
                          </p:cTn>
                        </p:par>
                        <p:par>
                          <p:cTn id="85" fill="hold">
                            <p:stCondLst>
                              <p:cond delay="11000"/>
                            </p:stCondLst>
                            <p:childTnLst>
                              <p:par>
                                <p:cTn id="86" presetID="1" presetClass="exit" presetSubtype="0" fill="hold" grpId="1" nodeType="afterEffect">
                                  <p:stCondLst>
                                    <p:cond delay="500"/>
                                  </p:stCondLst>
                                  <p:childTnLst>
                                    <p:set>
                                      <p:cBhvr>
                                        <p:cTn id="87" dur="1" fill="hold">
                                          <p:stCondLst>
                                            <p:cond delay="0"/>
                                          </p:stCondLst>
                                        </p:cTn>
                                        <p:tgtEl>
                                          <p:spTgt spid="116"/>
                                        </p:tgtEl>
                                        <p:attrNameLst>
                                          <p:attrName>style.visibility</p:attrName>
                                        </p:attrNameLst>
                                      </p:cBhvr>
                                      <p:to>
                                        <p:strVal val="hidden"/>
                                      </p:to>
                                    </p:set>
                                  </p:childTnLst>
                                </p:cTn>
                              </p:par>
                              <p:par>
                                <p:cTn id="88" presetID="1" presetClass="exit" presetSubtype="0" fill="hold" grpId="1" nodeType="withEffect">
                                  <p:stCondLst>
                                    <p:cond delay="500"/>
                                  </p:stCondLst>
                                  <p:childTnLst>
                                    <p:set>
                                      <p:cBhvr>
                                        <p:cTn id="89" dur="1" fill="hold">
                                          <p:stCondLst>
                                            <p:cond delay="0"/>
                                          </p:stCondLst>
                                        </p:cTn>
                                        <p:tgtEl>
                                          <p:spTgt spid="117"/>
                                        </p:tgtEl>
                                        <p:attrNameLst>
                                          <p:attrName>style.visibility</p:attrName>
                                        </p:attrNameLst>
                                      </p:cBhvr>
                                      <p:to>
                                        <p:strVal val="hidden"/>
                                      </p:to>
                                    </p:set>
                                  </p:childTnLst>
                                </p:cTn>
                              </p:par>
                              <p:par>
                                <p:cTn id="90" presetID="1" presetClass="exit" presetSubtype="0" fill="hold" grpId="1" nodeType="withEffect">
                                  <p:stCondLst>
                                    <p:cond delay="500"/>
                                  </p:stCondLst>
                                  <p:childTnLst>
                                    <p:set>
                                      <p:cBhvr>
                                        <p:cTn id="91" dur="1" fill="hold">
                                          <p:stCondLst>
                                            <p:cond delay="0"/>
                                          </p:stCondLst>
                                        </p:cTn>
                                        <p:tgtEl>
                                          <p:spTgt spid="118"/>
                                        </p:tgtEl>
                                        <p:attrNameLst>
                                          <p:attrName>style.visibility</p:attrName>
                                        </p:attrNameLst>
                                      </p:cBhvr>
                                      <p:to>
                                        <p:strVal val="hidden"/>
                                      </p:to>
                                    </p:set>
                                  </p:childTnLst>
                                </p:cTn>
                              </p:par>
                              <p:par>
                                <p:cTn id="92" presetID="1" presetClass="exit" presetSubtype="0" fill="hold" grpId="1" nodeType="withEffect">
                                  <p:stCondLst>
                                    <p:cond delay="500"/>
                                  </p:stCondLst>
                                  <p:childTnLst>
                                    <p:set>
                                      <p:cBhvr>
                                        <p:cTn id="93" dur="1" fill="hold">
                                          <p:stCondLst>
                                            <p:cond delay="0"/>
                                          </p:stCondLst>
                                        </p:cTn>
                                        <p:tgtEl>
                                          <p:spTgt spid="119"/>
                                        </p:tgtEl>
                                        <p:attrNameLst>
                                          <p:attrName>style.visibility</p:attrName>
                                        </p:attrNameLst>
                                      </p:cBhvr>
                                      <p:to>
                                        <p:strVal val="hidden"/>
                                      </p:to>
                                    </p:set>
                                  </p:childTnLst>
                                </p:cTn>
                              </p:par>
                              <p:par>
                                <p:cTn id="94" presetID="1" presetClass="exit" presetSubtype="0" fill="hold" grpId="1" nodeType="withEffect">
                                  <p:stCondLst>
                                    <p:cond delay="500"/>
                                  </p:stCondLst>
                                  <p:childTnLst>
                                    <p:set>
                                      <p:cBhvr>
                                        <p:cTn id="95" dur="1" fill="hold">
                                          <p:stCondLst>
                                            <p:cond delay="0"/>
                                          </p:stCondLst>
                                        </p:cTn>
                                        <p:tgtEl>
                                          <p:spTgt spid="121"/>
                                        </p:tgtEl>
                                        <p:attrNameLst>
                                          <p:attrName>style.visibility</p:attrName>
                                        </p:attrNameLst>
                                      </p:cBhvr>
                                      <p:to>
                                        <p:strVal val="hidden"/>
                                      </p:to>
                                    </p:set>
                                  </p:childTnLst>
                                </p:cTn>
                              </p:par>
                              <p:par>
                                <p:cTn id="96" presetID="1" presetClass="exit" presetSubtype="0" fill="hold" grpId="1" nodeType="withEffect">
                                  <p:stCondLst>
                                    <p:cond delay="500"/>
                                  </p:stCondLst>
                                  <p:childTnLst>
                                    <p:set>
                                      <p:cBhvr>
                                        <p:cTn id="97" dur="1" fill="hold">
                                          <p:stCondLst>
                                            <p:cond delay="0"/>
                                          </p:stCondLst>
                                        </p:cTn>
                                        <p:tgtEl>
                                          <p:spTgt spid="122"/>
                                        </p:tgtEl>
                                        <p:attrNameLst>
                                          <p:attrName>style.visibility</p:attrName>
                                        </p:attrNameLst>
                                      </p:cBhvr>
                                      <p:to>
                                        <p:strVal val="hidden"/>
                                      </p:to>
                                    </p:set>
                                  </p:childTnLst>
                                </p:cTn>
                              </p:par>
                            </p:childTnLst>
                          </p:cTn>
                        </p:par>
                        <p:par>
                          <p:cTn id="98" fill="hold">
                            <p:stCondLst>
                              <p:cond delay="11500"/>
                            </p:stCondLst>
                            <p:childTnLst>
                              <p:par>
                                <p:cTn id="99" presetID="5" presetClass="entr" presetSubtype="10" fill="hold" grpId="0" nodeType="afterEffect">
                                  <p:stCondLst>
                                    <p:cond delay="500"/>
                                  </p:stCondLst>
                                  <p:childTnLst>
                                    <p:set>
                                      <p:cBhvr>
                                        <p:cTn id="100" dur="1" fill="hold">
                                          <p:stCondLst>
                                            <p:cond delay="0"/>
                                          </p:stCondLst>
                                        </p:cTn>
                                        <p:tgtEl>
                                          <p:spTgt spid="91"/>
                                        </p:tgtEl>
                                        <p:attrNameLst>
                                          <p:attrName>style.visibility</p:attrName>
                                        </p:attrNameLst>
                                      </p:cBhvr>
                                      <p:to>
                                        <p:strVal val="visible"/>
                                      </p:to>
                                    </p:set>
                                    <p:animEffect transition="in" filter="checkerboard(across)">
                                      <p:cBhvr>
                                        <p:cTn id="101" dur="100"/>
                                        <p:tgtEl>
                                          <p:spTgt spid="91"/>
                                        </p:tgtEl>
                                      </p:cBhvr>
                                    </p:animEffect>
                                  </p:childTnLst>
                                </p:cTn>
                              </p:par>
                            </p:childTnLst>
                          </p:cTn>
                        </p:par>
                        <p:par>
                          <p:cTn id="102" fill="hold">
                            <p:stCondLst>
                              <p:cond delay="12100"/>
                            </p:stCondLst>
                            <p:childTnLst>
                              <p:par>
                                <p:cTn id="103" presetID="0" presetClass="path" presetSubtype="0" accel="50000" decel="50000" fill="hold" grpId="2" nodeType="afterEffect">
                                  <p:stCondLst>
                                    <p:cond delay="0"/>
                                  </p:stCondLst>
                                  <p:childTnLst>
                                    <p:animMotion origin="layout" path="M -0.00347 0.00301 C 0.06094 -0.02685 0.12552 -0.05625 0.11302 -0.08356 C 0.10052 -0.11111 -0.06528 -0.13518 -0.0783 -0.16365 C -0.09149 -0.18981 -0.02917 -0.21481 0.03333 -0.24097 " pathEditMode="relative" rAng="300000" ptsTypes="AAAA">
                                      <p:cBhvr>
                                        <p:cTn id="104" dur="1300" fill="hold"/>
                                        <p:tgtEl>
                                          <p:spTgt spid="91"/>
                                        </p:tgtEl>
                                        <p:attrNameLst>
                                          <p:attrName>ppt_x</p:attrName>
                                          <p:attrName>ppt_y</p:attrName>
                                        </p:attrNameLst>
                                      </p:cBhvr>
                                      <p:rCtr x="2031" y="-12176"/>
                                    </p:animMotion>
                                  </p:childTnLst>
                                </p:cTn>
                              </p:par>
                              <p:par>
                                <p:cTn id="105" presetID="1" presetClass="entr" presetSubtype="0" fill="hold" grpId="0" nodeType="withEffect">
                                  <p:stCondLst>
                                    <p:cond delay="700"/>
                                  </p:stCondLst>
                                  <p:childTnLst>
                                    <p:set>
                                      <p:cBhvr>
                                        <p:cTn id="106" dur="1" fill="hold">
                                          <p:stCondLst>
                                            <p:cond delay="0"/>
                                          </p:stCondLst>
                                        </p:cTn>
                                        <p:tgtEl>
                                          <p:spTgt spid="124"/>
                                        </p:tgtEl>
                                        <p:attrNameLst>
                                          <p:attrName>style.visibility</p:attrName>
                                        </p:attrNameLst>
                                      </p:cBhvr>
                                      <p:to>
                                        <p:strVal val="visible"/>
                                      </p:to>
                                    </p:set>
                                  </p:childTnLst>
                                </p:cTn>
                              </p:par>
                              <p:par>
                                <p:cTn id="107" presetID="1" presetClass="entr" presetSubtype="0" fill="hold" grpId="0" nodeType="withEffect">
                                  <p:stCondLst>
                                    <p:cond delay="900"/>
                                  </p:stCondLst>
                                  <p:childTnLst>
                                    <p:set>
                                      <p:cBhvr>
                                        <p:cTn id="108" dur="1" fill="hold">
                                          <p:stCondLst>
                                            <p:cond delay="0"/>
                                          </p:stCondLst>
                                        </p:cTn>
                                        <p:tgtEl>
                                          <p:spTgt spid="125"/>
                                        </p:tgtEl>
                                        <p:attrNameLst>
                                          <p:attrName>style.visibility</p:attrName>
                                        </p:attrNameLst>
                                      </p:cBhvr>
                                      <p:to>
                                        <p:strVal val="visible"/>
                                      </p:to>
                                    </p:set>
                                  </p:childTnLst>
                                </p:cTn>
                              </p:par>
                              <p:par>
                                <p:cTn id="109" presetID="1" presetClass="entr" presetSubtype="0" fill="hold" grpId="0" nodeType="withEffect">
                                  <p:stCondLst>
                                    <p:cond delay="1200"/>
                                  </p:stCondLst>
                                  <p:childTnLst>
                                    <p:set>
                                      <p:cBhvr>
                                        <p:cTn id="110" dur="1" fill="hold">
                                          <p:stCondLst>
                                            <p:cond delay="0"/>
                                          </p:stCondLst>
                                        </p:cTn>
                                        <p:tgtEl>
                                          <p:spTgt spid="127"/>
                                        </p:tgtEl>
                                        <p:attrNameLst>
                                          <p:attrName>style.visibility</p:attrName>
                                        </p:attrNameLst>
                                      </p:cBhvr>
                                      <p:to>
                                        <p:strVal val="visible"/>
                                      </p:to>
                                    </p:set>
                                  </p:childTnLst>
                                </p:cTn>
                              </p:par>
                            </p:childTnLst>
                          </p:cTn>
                        </p:par>
                        <p:par>
                          <p:cTn id="111" fill="hold">
                            <p:stCondLst>
                              <p:cond delay="13400"/>
                            </p:stCondLst>
                            <p:childTnLst>
                              <p:par>
                                <p:cTn id="112" presetID="10" presetClass="exit" presetSubtype="0" fill="hold" grpId="1" nodeType="afterEffect">
                                  <p:stCondLst>
                                    <p:cond delay="500"/>
                                  </p:stCondLst>
                                  <p:childTnLst>
                                    <p:animEffect transition="out" filter="fade">
                                      <p:cBhvr>
                                        <p:cTn id="113" dur="100"/>
                                        <p:tgtEl>
                                          <p:spTgt spid="91"/>
                                        </p:tgtEl>
                                      </p:cBhvr>
                                    </p:animEffect>
                                    <p:set>
                                      <p:cBhvr>
                                        <p:cTn id="114" dur="1" fill="hold">
                                          <p:stCondLst>
                                            <p:cond delay="99"/>
                                          </p:stCondLst>
                                        </p:cTn>
                                        <p:tgtEl>
                                          <p:spTgt spid="91"/>
                                        </p:tgtEl>
                                        <p:attrNameLst>
                                          <p:attrName>style.visibility</p:attrName>
                                        </p:attrNameLst>
                                      </p:cBhvr>
                                      <p:to>
                                        <p:strVal val="hidden"/>
                                      </p:to>
                                    </p:set>
                                  </p:childTnLst>
                                </p:cTn>
                              </p:par>
                            </p:childTnLst>
                          </p:cTn>
                        </p:par>
                        <p:par>
                          <p:cTn id="115" fill="hold">
                            <p:stCondLst>
                              <p:cond delay="14000"/>
                            </p:stCondLst>
                            <p:childTnLst>
                              <p:par>
                                <p:cTn id="116" presetID="5" presetClass="entr" presetSubtype="10" fill="hold" grpId="0" nodeType="afterEffect">
                                  <p:stCondLst>
                                    <p:cond delay="500"/>
                                  </p:stCondLst>
                                  <p:childTnLst>
                                    <p:set>
                                      <p:cBhvr>
                                        <p:cTn id="117" dur="1" fill="hold">
                                          <p:stCondLst>
                                            <p:cond delay="0"/>
                                          </p:stCondLst>
                                        </p:cTn>
                                        <p:tgtEl>
                                          <p:spTgt spid="92"/>
                                        </p:tgtEl>
                                        <p:attrNameLst>
                                          <p:attrName>style.visibility</p:attrName>
                                        </p:attrNameLst>
                                      </p:cBhvr>
                                      <p:to>
                                        <p:strVal val="visible"/>
                                      </p:to>
                                    </p:set>
                                    <p:animEffect transition="in" filter="checkerboard(across)">
                                      <p:cBhvr>
                                        <p:cTn id="118" dur="500"/>
                                        <p:tgtEl>
                                          <p:spTgt spid="92"/>
                                        </p:tgtEl>
                                      </p:cBhvr>
                                    </p:animEffect>
                                  </p:childTnLst>
                                </p:cTn>
                              </p:par>
                            </p:childTnLst>
                          </p:cTn>
                        </p:par>
                        <p:par>
                          <p:cTn id="119" fill="hold">
                            <p:stCondLst>
                              <p:cond delay="15000"/>
                            </p:stCondLst>
                            <p:childTnLst>
                              <p:par>
                                <p:cTn id="120" presetID="1" presetClass="exit" presetSubtype="0" fill="hold" grpId="1" nodeType="afterEffect">
                                  <p:stCondLst>
                                    <p:cond delay="500"/>
                                  </p:stCondLst>
                                  <p:childTnLst>
                                    <p:set>
                                      <p:cBhvr>
                                        <p:cTn id="121" dur="1" fill="hold">
                                          <p:stCondLst>
                                            <p:cond delay="0"/>
                                          </p:stCondLst>
                                        </p:cTn>
                                        <p:tgtEl>
                                          <p:spTgt spid="124"/>
                                        </p:tgtEl>
                                        <p:attrNameLst>
                                          <p:attrName>style.visibility</p:attrName>
                                        </p:attrNameLst>
                                      </p:cBhvr>
                                      <p:to>
                                        <p:strVal val="hidden"/>
                                      </p:to>
                                    </p:set>
                                  </p:childTnLst>
                                </p:cTn>
                              </p:par>
                              <p:par>
                                <p:cTn id="122" presetID="1" presetClass="exit" presetSubtype="0" fill="hold" grpId="1" nodeType="withEffect">
                                  <p:stCondLst>
                                    <p:cond delay="500"/>
                                  </p:stCondLst>
                                  <p:childTnLst>
                                    <p:set>
                                      <p:cBhvr>
                                        <p:cTn id="123" dur="1" fill="hold">
                                          <p:stCondLst>
                                            <p:cond delay="0"/>
                                          </p:stCondLst>
                                        </p:cTn>
                                        <p:tgtEl>
                                          <p:spTgt spid="125"/>
                                        </p:tgtEl>
                                        <p:attrNameLst>
                                          <p:attrName>style.visibility</p:attrName>
                                        </p:attrNameLst>
                                      </p:cBhvr>
                                      <p:to>
                                        <p:strVal val="hidden"/>
                                      </p:to>
                                    </p:set>
                                  </p:childTnLst>
                                </p:cTn>
                              </p:par>
                              <p:par>
                                <p:cTn id="124" presetID="1" presetClass="exit" presetSubtype="0" fill="hold" grpId="1" nodeType="withEffect">
                                  <p:stCondLst>
                                    <p:cond delay="500"/>
                                  </p:stCondLst>
                                  <p:childTnLst>
                                    <p:set>
                                      <p:cBhvr>
                                        <p:cTn id="125" dur="1" fill="hold">
                                          <p:stCondLst>
                                            <p:cond delay="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83" grpId="0" animBg="1"/>
      <p:bldP spid="86" grpId="0" animBg="1"/>
      <p:bldP spid="86" grpId="1" animBg="1"/>
      <p:bldP spid="86" grpId="2" animBg="1"/>
      <p:bldP spid="87" grpId="0" animBg="1"/>
      <p:bldP spid="87" grpId="1" animBg="1"/>
      <p:bldP spid="87" grpId="2" animBg="1"/>
      <p:bldP spid="88" grpId="0" animBg="1"/>
      <p:bldP spid="89" grpId="0" animBg="1"/>
      <p:bldP spid="91" grpId="0" animBg="1"/>
      <p:bldP spid="91" grpId="1" animBg="1"/>
      <p:bldP spid="91" grpId="2" animBg="1"/>
      <p:bldP spid="92" grpId="0" animBg="1"/>
      <p:bldP spid="99" grpId="0"/>
      <p:bldP spid="99" grpId="1"/>
      <p:bldP spid="101" grpId="0"/>
      <p:bldP spid="101" grpId="1"/>
      <p:bldP spid="102" grpId="0"/>
      <p:bldP spid="102" grpId="1"/>
      <p:bldP spid="103" grpId="0"/>
      <p:bldP spid="103" grpId="1"/>
      <p:bldP spid="111" grpId="0"/>
      <p:bldP spid="111" grpId="1"/>
      <p:bldP spid="113" grpId="0"/>
      <p:bldP spid="113" grpId="1"/>
      <p:bldP spid="114" grpId="0"/>
      <p:bldP spid="114" grpId="1"/>
      <p:bldP spid="116" grpId="0"/>
      <p:bldP spid="116" grpId="1"/>
      <p:bldP spid="117" grpId="0"/>
      <p:bldP spid="117" grpId="1"/>
      <p:bldP spid="118" grpId="0"/>
      <p:bldP spid="118" grpId="1"/>
      <p:bldP spid="119" grpId="0"/>
      <p:bldP spid="119" grpId="1"/>
      <p:bldP spid="121" grpId="0"/>
      <p:bldP spid="121" grpId="1"/>
      <p:bldP spid="122" grpId="0"/>
      <p:bldP spid="122" grpId="1"/>
      <p:bldP spid="124" grpId="0"/>
      <p:bldP spid="124" grpId="1"/>
      <p:bldP spid="125" grpId="0"/>
      <p:bldP spid="125" grpId="1"/>
      <p:bldP spid="127" grpId="0"/>
      <p:bldP spid="12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EA702-3CB0-4863-BB20-6C2C4DB142B6}"/>
              </a:ext>
            </a:extLst>
          </p:cNvPr>
          <p:cNvSpPr>
            <a:spLocks noGrp="1"/>
          </p:cNvSpPr>
          <p:nvPr>
            <p:ph type="title"/>
          </p:nvPr>
        </p:nvSpPr>
        <p:spPr/>
        <p:txBody>
          <a:bodyPr/>
          <a:lstStyle/>
          <a:p>
            <a:r>
              <a:rPr lang="zh-CN" altLang="en-US" sz="3200" dirty="0"/>
              <a:t>社区发现（</a:t>
            </a:r>
            <a:r>
              <a:rPr lang="en-US" altLang="zh-CN" sz="3200" dirty="0">
                <a:latin typeface="Times New Roman" panose="02020603050405020304" pitchFamily="18" charset="0"/>
                <a:cs typeface="Times New Roman" panose="02020603050405020304" pitchFamily="18" charset="0"/>
              </a:rPr>
              <a:t>Clustering</a:t>
            </a:r>
            <a:r>
              <a:rPr lang="zh-CN" altLang="en-US" sz="3200" dirty="0"/>
              <a:t>）</a:t>
            </a:r>
          </a:p>
        </p:txBody>
      </p:sp>
      <p:pic>
        <p:nvPicPr>
          <p:cNvPr id="10" name="图片 9" descr="图表&#10;&#10;中度可信度描述已自动生成">
            <a:extLst>
              <a:ext uri="{FF2B5EF4-FFF2-40B4-BE49-F238E27FC236}">
                <a16:creationId xmlns:a16="http://schemas.microsoft.com/office/drawing/2014/main" id="{D466D933-682C-5246-9170-E2F781962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101" y="2922070"/>
            <a:ext cx="4208986" cy="3027210"/>
          </a:xfrm>
          <a:prstGeom prst="rect">
            <a:avLst/>
          </a:prstGeom>
        </p:spPr>
      </p:pic>
      <p:pic>
        <p:nvPicPr>
          <p:cNvPr id="12" name="图片 11" descr="形状&#10;&#10;描述已自动生成">
            <a:extLst>
              <a:ext uri="{FF2B5EF4-FFF2-40B4-BE49-F238E27FC236}">
                <a16:creationId xmlns:a16="http://schemas.microsoft.com/office/drawing/2014/main" id="{C4B85EF1-F809-7F40-A532-3C638C6C5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0" y="2922070"/>
            <a:ext cx="4437071" cy="3027210"/>
          </a:xfrm>
          <a:prstGeom prst="rect">
            <a:avLst/>
          </a:prstGeom>
        </p:spPr>
      </p:pic>
      <p:sp>
        <p:nvSpPr>
          <p:cNvPr id="202" name="右箭头 201">
            <a:extLst>
              <a:ext uri="{FF2B5EF4-FFF2-40B4-BE49-F238E27FC236}">
                <a16:creationId xmlns:a16="http://schemas.microsoft.com/office/drawing/2014/main" id="{CFC52791-1CCA-114C-80C4-F5C0D0826647}"/>
              </a:ext>
            </a:extLst>
          </p:cNvPr>
          <p:cNvSpPr/>
          <p:nvPr/>
        </p:nvSpPr>
        <p:spPr>
          <a:xfrm>
            <a:off x="4070615" y="4722269"/>
            <a:ext cx="573393" cy="288032"/>
          </a:xfrm>
          <a:prstGeom prst="right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3" name="内容占位符 2">
            <a:extLst>
              <a:ext uri="{FF2B5EF4-FFF2-40B4-BE49-F238E27FC236}">
                <a16:creationId xmlns:a16="http://schemas.microsoft.com/office/drawing/2014/main" id="{FCEC8C2E-462B-554E-B306-C2CE6C65B8D6}"/>
              </a:ext>
            </a:extLst>
          </p:cNvPr>
          <p:cNvSpPr>
            <a:spLocks noGrp="1"/>
          </p:cNvSpPr>
          <p:nvPr>
            <p:ph idx="1"/>
          </p:nvPr>
        </p:nvSpPr>
        <p:spPr>
          <a:xfrm>
            <a:off x="827584" y="1196752"/>
            <a:ext cx="7776864" cy="1656184"/>
          </a:xfrm>
        </p:spPr>
        <p:txBody>
          <a:bodyPr/>
          <a:lstStyle/>
          <a:p>
            <a:pPr>
              <a:buClr>
                <a:schemeClr val="tx1"/>
              </a:buClr>
              <a:buSzPct val="80000"/>
              <a:buFont typeface="Wingdings" pitchFamily="2" charset="2"/>
              <a:buChar char="l"/>
            </a:pPr>
            <a:r>
              <a:rPr lang="zh-CN" altLang="en-US" sz="2200" dirty="0">
                <a:latin typeface="SimSun" panose="02010600030101010101" pitchFamily="2" charset="-122"/>
                <a:ea typeface="SimSun" panose="02010600030101010101" pitchFamily="2" charset="-122"/>
              </a:rPr>
              <a:t>社区发现</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Clustering</a:t>
            </a:r>
            <a:r>
              <a:rPr lang="zh-CN" altLang="en-US" sz="2200" dirty="0">
                <a:latin typeface="Times New Roman" panose="02020603050405020304" pitchFamily="18" charset="0"/>
                <a:cs typeface="Times New Roman" panose="02020603050405020304" pitchFamily="18" charset="0"/>
              </a:rPr>
              <a:t>）</a:t>
            </a:r>
            <a:r>
              <a:rPr lang="zh-CN" altLang="en-US" sz="2200" dirty="0">
                <a:latin typeface="SimSun" panose="02010600030101010101" pitchFamily="2" charset="-122"/>
                <a:ea typeface="SimSun" panose="02010600030101010101" pitchFamily="2" charset="-122"/>
              </a:rPr>
              <a:t>是图挖掘中的重要任务，旨在得到</a:t>
            </a:r>
            <a:r>
              <a:rPr lang="zh-CN" altLang="en-US" sz="2200" b="1" dirty="0">
                <a:solidFill>
                  <a:srgbClr val="C00000"/>
                </a:solidFill>
                <a:latin typeface="SimHei" panose="02010609060101010101" pitchFamily="49" charset="-122"/>
                <a:ea typeface="SimHei" panose="02010609060101010101" pitchFamily="49" charset="-122"/>
              </a:rPr>
              <a:t>内部关联紧密、与外界关联稀疏的“社区”</a:t>
            </a:r>
            <a:r>
              <a:rPr lang="zh-CN" altLang="en-US" sz="2200" dirty="0">
                <a:latin typeface="SimSun" panose="02010600030101010101" pitchFamily="2" charset="-122"/>
                <a:ea typeface="SimSun" panose="02010600030101010101" pitchFamily="2" charset="-122"/>
              </a:rPr>
              <a:t>，也被称作</a:t>
            </a:r>
            <a:r>
              <a:rPr lang="en-US" altLang="zh-CN" sz="2200" dirty="0">
                <a:latin typeface="SimSun" panose="02010600030101010101" pitchFamily="2" charset="-122"/>
                <a:ea typeface="SimSun" panose="02010600030101010101" pitchFamily="2" charset="-122"/>
              </a:rPr>
              <a:t>  </a:t>
            </a:r>
            <a:r>
              <a:rPr lang="zh-CN" altLang="en-US" sz="2200" dirty="0">
                <a:latin typeface="SimSun" panose="02010600030101010101" pitchFamily="2" charset="-122"/>
                <a:ea typeface="SimSun" panose="02010600030101010101" pitchFamily="2" charset="-122"/>
              </a:rPr>
              <a:t>“图聚类”、“图分割”</a:t>
            </a:r>
            <a:endParaRPr lang="en-US" altLang="zh-CN" sz="2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6747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EA702-3CB0-4863-BB20-6C2C4DB142B6}"/>
              </a:ext>
            </a:extLst>
          </p:cNvPr>
          <p:cNvSpPr>
            <a:spLocks noGrp="1"/>
          </p:cNvSpPr>
          <p:nvPr>
            <p:ph type="title"/>
          </p:nvPr>
        </p:nvSpPr>
        <p:spPr/>
        <p:txBody>
          <a:bodyPr/>
          <a:lstStyle/>
          <a:p>
            <a:r>
              <a:rPr lang="zh-CN" altLang="en-US" sz="3200" dirty="0"/>
              <a:t>社区发现（</a:t>
            </a:r>
            <a:r>
              <a:rPr lang="en-US" altLang="zh-CN" sz="3200" dirty="0">
                <a:latin typeface="Times New Roman" panose="02020603050405020304" pitchFamily="18" charset="0"/>
                <a:cs typeface="Times New Roman" panose="02020603050405020304" pitchFamily="18" charset="0"/>
              </a:rPr>
              <a:t>Clustering</a:t>
            </a:r>
            <a:r>
              <a:rPr lang="zh-CN" altLang="en-US" sz="3200" dirty="0"/>
              <a:t>）</a:t>
            </a:r>
          </a:p>
        </p:txBody>
      </p:sp>
      <p:pic>
        <p:nvPicPr>
          <p:cNvPr id="5" name="图片 4">
            <a:extLst>
              <a:ext uri="{FF2B5EF4-FFF2-40B4-BE49-F238E27FC236}">
                <a16:creationId xmlns:a16="http://schemas.microsoft.com/office/drawing/2014/main" id="{E4004545-652F-0144-88CD-A16FAA45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972" y="2842774"/>
            <a:ext cx="5076056" cy="3661762"/>
          </a:xfrm>
          <a:prstGeom prst="rect">
            <a:avLst/>
          </a:prstGeom>
        </p:spPr>
      </p:pic>
      <p:sp>
        <p:nvSpPr>
          <p:cNvPr id="6" name="椭圆 5">
            <a:extLst>
              <a:ext uri="{FF2B5EF4-FFF2-40B4-BE49-F238E27FC236}">
                <a16:creationId xmlns:a16="http://schemas.microsoft.com/office/drawing/2014/main" id="{4B0319BE-399F-5048-B0C1-DF86012B0DDB}"/>
              </a:ext>
            </a:extLst>
          </p:cNvPr>
          <p:cNvSpPr/>
          <p:nvPr/>
        </p:nvSpPr>
        <p:spPr>
          <a:xfrm>
            <a:off x="1763688" y="3284984"/>
            <a:ext cx="2160240" cy="2088232"/>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内容占位符 2">
            <a:extLst>
              <a:ext uri="{FF2B5EF4-FFF2-40B4-BE49-F238E27FC236}">
                <a16:creationId xmlns:a16="http://schemas.microsoft.com/office/drawing/2014/main" id="{5D192642-3838-3949-A6D8-2E0CB349AC81}"/>
              </a:ext>
            </a:extLst>
          </p:cNvPr>
          <p:cNvSpPr>
            <a:spLocks noGrp="1"/>
          </p:cNvSpPr>
          <p:nvPr>
            <p:ph idx="1"/>
          </p:nvPr>
        </p:nvSpPr>
        <p:spPr>
          <a:xfrm>
            <a:off x="827584" y="1196752"/>
            <a:ext cx="7776864" cy="1656184"/>
          </a:xfrm>
        </p:spPr>
        <p:txBody>
          <a:bodyPr/>
          <a:lstStyle/>
          <a:p>
            <a:pPr>
              <a:buClr>
                <a:schemeClr val="tx1"/>
              </a:buClr>
              <a:buSzPct val="80000"/>
              <a:buFont typeface="Wingdings" pitchFamily="2" charset="2"/>
              <a:buChar char="l"/>
            </a:pPr>
            <a:r>
              <a:rPr lang="zh-CN" altLang="en-US" sz="2200" dirty="0">
                <a:latin typeface="SimSun" panose="02010600030101010101" pitchFamily="2" charset="-122"/>
                <a:ea typeface="SimSun" panose="02010600030101010101" pitchFamily="2" charset="-122"/>
              </a:rPr>
              <a:t>社区发现</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Clustering</a:t>
            </a:r>
            <a:r>
              <a:rPr lang="zh-CN" altLang="en-US" sz="2200" dirty="0">
                <a:latin typeface="Times New Roman" panose="02020603050405020304" pitchFamily="18" charset="0"/>
                <a:cs typeface="Times New Roman" panose="02020603050405020304" pitchFamily="18" charset="0"/>
              </a:rPr>
              <a:t>）</a:t>
            </a:r>
            <a:r>
              <a:rPr lang="zh-CN" altLang="en-US" sz="2200" dirty="0">
                <a:latin typeface="SimSun" panose="02010600030101010101" pitchFamily="2" charset="-122"/>
                <a:ea typeface="SimSun" panose="02010600030101010101" pitchFamily="2" charset="-122"/>
              </a:rPr>
              <a:t>是图挖掘中的重要任务，旨在得到</a:t>
            </a:r>
            <a:r>
              <a:rPr lang="zh-CN" altLang="en-US" sz="2200" b="1" dirty="0">
                <a:solidFill>
                  <a:srgbClr val="C00000"/>
                </a:solidFill>
                <a:latin typeface="SimHei" panose="02010609060101010101" pitchFamily="49" charset="-122"/>
                <a:ea typeface="SimHei" panose="02010609060101010101" pitchFamily="49" charset="-122"/>
              </a:rPr>
              <a:t>内部关联紧密、与外界关联稀疏的“社区”</a:t>
            </a:r>
            <a:r>
              <a:rPr lang="zh-CN" altLang="en-US" sz="2200" dirty="0">
                <a:latin typeface="SimSun" panose="02010600030101010101" pitchFamily="2" charset="-122"/>
                <a:ea typeface="SimSun" panose="02010600030101010101" pitchFamily="2" charset="-122"/>
              </a:rPr>
              <a:t>，也被称作</a:t>
            </a:r>
            <a:r>
              <a:rPr lang="en-US" altLang="zh-CN" sz="2200" dirty="0">
                <a:latin typeface="SimSun" panose="02010600030101010101" pitchFamily="2" charset="-122"/>
                <a:ea typeface="SimSun" panose="02010600030101010101" pitchFamily="2" charset="-122"/>
              </a:rPr>
              <a:t>  </a:t>
            </a:r>
            <a:r>
              <a:rPr lang="zh-CN" altLang="en-US" sz="2200" dirty="0">
                <a:latin typeface="SimSun" panose="02010600030101010101" pitchFamily="2" charset="-122"/>
                <a:ea typeface="SimSun" panose="02010600030101010101" pitchFamily="2" charset="-122"/>
              </a:rPr>
              <a:t>“图聚类”、“图分割”</a:t>
            </a:r>
            <a:endParaRPr lang="en-US" altLang="zh-CN" sz="2200" dirty="0">
              <a:latin typeface="SimSun" panose="02010600030101010101" pitchFamily="2" charset="-122"/>
              <a:ea typeface="SimSun" panose="02010600030101010101" pitchFamily="2" charset="-122"/>
            </a:endParaRPr>
          </a:p>
          <a:p>
            <a:pPr>
              <a:buClr>
                <a:schemeClr val="tx1"/>
              </a:buClr>
              <a:buSzPct val="80000"/>
              <a:buFont typeface="Wingdings" pitchFamily="2" charset="2"/>
              <a:buChar char="l"/>
            </a:pPr>
            <a:r>
              <a:rPr lang="zh-CN" altLang="en-US" sz="2200" b="1" dirty="0">
                <a:latin typeface="SimHei" panose="02010609060101010101" pitchFamily="49" charset="-122"/>
                <a:ea typeface="SimHei" panose="02010609060101010101" pitchFamily="49" charset="-122"/>
              </a:rPr>
              <a:t>种子节点</a:t>
            </a:r>
            <a:r>
              <a:rPr lang="zh-CN" altLang="en-US" sz="2200" b="1" dirty="0">
                <a:latin typeface="SimSun" panose="02010600030101010101" pitchFamily="2" charset="-122"/>
                <a:ea typeface="SimSun" panose="02010600030101010101" pitchFamily="2" charset="-122"/>
              </a:rPr>
              <a:t>（</a:t>
            </a:r>
            <a:r>
              <a:rPr lang="en-US" altLang="zh-CN" sz="2200" b="1" dirty="0">
                <a:latin typeface="Times New Roman" panose="02020603050405020304" pitchFamily="18" charset="0"/>
                <a:ea typeface="SimSun" panose="02010600030101010101" pitchFamily="2" charset="-122"/>
                <a:cs typeface="Times New Roman" panose="02020603050405020304" pitchFamily="18" charset="0"/>
              </a:rPr>
              <a:t>seed node</a:t>
            </a:r>
            <a:r>
              <a:rPr lang="zh-CN" altLang="en-US" sz="2200" b="1" dirty="0">
                <a:latin typeface="SimSun" panose="02010600030101010101" pitchFamily="2" charset="-122"/>
                <a:ea typeface="SimSun" panose="02010600030101010101" pitchFamily="2" charset="-122"/>
              </a:rPr>
              <a:t>）</a:t>
            </a:r>
            <a:endParaRPr lang="en-US" altLang="zh-CN" sz="2200" b="1" dirty="0">
              <a:latin typeface="SimSun" panose="02010600030101010101" pitchFamily="2" charset="-122"/>
              <a:ea typeface="SimSun" panose="02010600030101010101" pitchFamily="2" charset="-122"/>
            </a:endParaRPr>
          </a:p>
          <a:p>
            <a:pPr>
              <a:buClr>
                <a:schemeClr val="tx1"/>
              </a:buClr>
              <a:buSzPct val="80000"/>
              <a:buFont typeface="Wingdings" pitchFamily="2" charset="2"/>
              <a:buChar char="l"/>
            </a:pPr>
            <a:endParaRPr lang="zh-CN" altLang="en-US" sz="2200" b="1" dirty="0">
              <a:latin typeface="SimSun" panose="02010600030101010101" pitchFamily="2" charset="-122"/>
              <a:ea typeface="SimSun" panose="02010600030101010101" pitchFamily="2" charset="-122"/>
            </a:endParaRPr>
          </a:p>
        </p:txBody>
      </p:sp>
      <p:sp>
        <p:nvSpPr>
          <p:cNvPr id="13" name="矩形 12">
            <a:extLst>
              <a:ext uri="{FF2B5EF4-FFF2-40B4-BE49-F238E27FC236}">
                <a16:creationId xmlns:a16="http://schemas.microsoft.com/office/drawing/2014/main" id="{E70BE8D6-5460-1341-BF0D-44B6916CDC5B}"/>
              </a:ext>
            </a:extLst>
          </p:cNvPr>
          <p:cNvSpPr/>
          <p:nvPr/>
        </p:nvSpPr>
        <p:spPr>
          <a:xfrm>
            <a:off x="539552" y="5650901"/>
            <a:ext cx="2428870" cy="830997"/>
          </a:xfrm>
          <a:prstGeom prst="rect">
            <a:avLst/>
          </a:prstGeom>
        </p:spPr>
        <p:txBody>
          <a:bodyPr wrap="none">
            <a:spAutoFit/>
          </a:bodyPr>
          <a:lstStyle/>
          <a:p>
            <a:r>
              <a:rPr kumimoji="1" lang="en-US" altLang="zh-CN" sz="2400">
                <a:cs typeface="Times New Roman" panose="02020603050405020304" pitchFamily="18" charset="0"/>
              </a:rPr>
              <a:t>seed node: 4</a:t>
            </a:r>
          </a:p>
          <a:p>
            <a:r>
              <a:rPr kumimoji="1" lang="en-US" altLang="zh-CN" sz="2400">
                <a:cs typeface="Times New Roman" panose="02020603050405020304" pitchFamily="18" charset="0"/>
              </a:rPr>
              <a:t>Cluster: {4,1,3,2}</a:t>
            </a:r>
          </a:p>
        </p:txBody>
      </p:sp>
    </p:spTree>
    <p:extLst>
      <p:ext uri="{BB962C8B-B14F-4D97-AF65-F5344CB8AC3E}">
        <p14:creationId xmlns:p14="http://schemas.microsoft.com/office/powerpoint/2010/main" val="309236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a:extLst>
              <a:ext uri="{FF2B5EF4-FFF2-40B4-BE49-F238E27FC236}">
                <a16:creationId xmlns:a16="http://schemas.microsoft.com/office/drawing/2014/main" id="{ECC85456-F578-224D-8DCE-3C0B86A1999C}"/>
              </a:ext>
            </a:extLst>
          </p:cNvPr>
          <p:cNvSpPr/>
          <p:nvPr/>
        </p:nvSpPr>
        <p:spPr>
          <a:xfrm>
            <a:off x="4673794" y="3649073"/>
            <a:ext cx="2551306" cy="2592288"/>
          </a:xfrm>
          <a:prstGeom prst="ellipse">
            <a:avLst/>
          </a:prstGeom>
          <a:solidFill>
            <a:srgbClr val="FFE6A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9D51DDB8-A8B0-7E4E-AD40-5DDEF867F6F3}"/>
              </a:ext>
            </a:extLst>
          </p:cNvPr>
          <p:cNvSpPr/>
          <p:nvPr/>
        </p:nvSpPr>
        <p:spPr>
          <a:xfrm>
            <a:off x="1975402" y="3620435"/>
            <a:ext cx="2551306" cy="2592288"/>
          </a:xfrm>
          <a:prstGeom prst="ellipse">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2" name="椭圆 151">
            <a:extLst>
              <a:ext uri="{FF2B5EF4-FFF2-40B4-BE49-F238E27FC236}">
                <a16:creationId xmlns:a16="http://schemas.microsoft.com/office/drawing/2014/main" id="{3238592D-F807-7D48-AB34-287615D73B8F}"/>
              </a:ext>
            </a:extLst>
          </p:cNvPr>
          <p:cNvSpPr/>
          <p:nvPr/>
        </p:nvSpPr>
        <p:spPr>
          <a:xfrm>
            <a:off x="2188904" y="4755721"/>
            <a:ext cx="293077" cy="29893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bg1"/>
                </a:solidFill>
              </a:rPr>
              <a:t>1</a:t>
            </a:r>
            <a:endParaRPr kumimoji="1" lang="zh-CN" altLang="en-US" sz="1800" dirty="0">
              <a:solidFill>
                <a:schemeClr val="bg1"/>
              </a:solidFill>
            </a:endParaRPr>
          </a:p>
        </p:txBody>
      </p:sp>
      <p:sp>
        <p:nvSpPr>
          <p:cNvPr id="153" name="椭圆 152">
            <a:extLst>
              <a:ext uri="{FF2B5EF4-FFF2-40B4-BE49-F238E27FC236}">
                <a16:creationId xmlns:a16="http://schemas.microsoft.com/office/drawing/2014/main" id="{E88FFF65-3D9A-ED4A-9BC0-3E01A90BD3A4}"/>
              </a:ext>
            </a:extLst>
          </p:cNvPr>
          <p:cNvSpPr/>
          <p:nvPr/>
        </p:nvSpPr>
        <p:spPr>
          <a:xfrm>
            <a:off x="2836976"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2</a:t>
            </a:r>
            <a:endParaRPr kumimoji="1" lang="zh-CN" altLang="en-US" sz="1800" dirty="0">
              <a:solidFill>
                <a:schemeClr val="tx1"/>
              </a:solidFill>
            </a:endParaRPr>
          </a:p>
        </p:txBody>
      </p:sp>
      <p:sp>
        <p:nvSpPr>
          <p:cNvPr id="154" name="椭圆 153">
            <a:extLst>
              <a:ext uri="{FF2B5EF4-FFF2-40B4-BE49-F238E27FC236}">
                <a16:creationId xmlns:a16="http://schemas.microsoft.com/office/drawing/2014/main" id="{504A298B-4CD0-3E4B-B488-0A4170481CEC}"/>
              </a:ext>
            </a:extLst>
          </p:cNvPr>
          <p:cNvSpPr/>
          <p:nvPr/>
        </p:nvSpPr>
        <p:spPr>
          <a:xfrm>
            <a:off x="2836976"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4</a:t>
            </a:r>
            <a:endParaRPr kumimoji="1" lang="zh-CN" altLang="en-US" sz="1800" dirty="0">
              <a:solidFill>
                <a:schemeClr val="tx1"/>
              </a:solidFill>
            </a:endParaRPr>
          </a:p>
        </p:txBody>
      </p:sp>
      <p:sp>
        <p:nvSpPr>
          <p:cNvPr id="155" name="椭圆 154">
            <a:extLst>
              <a:ext uri="{FF2B5EF4-FFF2-40B4-BE49-F238E27FC236}">
                <a16:creationId xmlns:a16="http://schemas.microsoft.com/office/drawing/2014/main" id="{0F5F1048-72B0-CA45-9262-762BDF03F36A}"/>
              </a:ext>
            </a:extLst>
          </p:cNvPr>
          <p:cNvSpPr/>
          <p:nvPr/>
        </p:nvSpPr>
        <p:spPr>
          <a:xfrm>
            <a:off x="4031138" y="4755721"/>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6</a:t>
            </a:r>
            <a:endParaRPr kumimoji="1" lang="zh-CN" altLang="en-US" sz="1800" dirty="0">
              <a:solidFill>
                <a:schemeClr val="tx1"/>
              </a:solidFill>
            </a:endParaRPr>
          </a:p>
        </p:txBody>
      </p:sp>
      <p:cxnSp>
        <p:nvCxnSpPr>
          <p:cNvPr id="156" name="直线箭头连接符 155">
            <a:extLst>
              <a:ext uri="{FF2B5EF4-FFF2-40B4-BE49-F238E27FC236}">
                <a16:creationId xmlns:a16="http://schemas.microsoft.com/office/drawing/2014/main" id="{2F6ECF74-7F81-8045-96B0-2A13737B1EB0}"/>
              </a:ext>
            </a:extLst>
          </p:cNvPr>
          <p:cNvCxnSpPr>
            <a:cxnSpLocks/>
            <a:stCxn id="152" idx="7"/>
            <a:endCxn id="153" idx="3"/>
          </p:cNvCxnSpPr>
          <p:nvPr/>
        </p:nvCxnSpPr>
        <p:spPr>
          <a:xfrm flipV="1">
            <a:off x="2439061" y="4235635"/>
            <a:ext cx="440835" cy="563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C0A77178-AB16-A642-BF2E-D17FC21E9373}"/>
              </a:ext>
            </a:extLst>
          </p:cNvPr>
          <p:cNvCxnSpPr>
            <a:cxnSpLocks/>
            <a:stCxn id="152" idx="6"/>
            <a:endCxn id="155" idx="2"/>
          </p:cNvCxnSpPr>
          <p:nvPr/>
        </p:nvCxnSpPr>
        <p:spPr>
          <a:xfrm>
            <a:off x="2481981" y="4905190"/>
            <a:ext cx="1549157"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77A5C504-6138-5B4D-8375-E38116E06C05}"/>
              </a:ext>
            </a:extLst>
          </p:cNvPr>
          <p:cNvCxnSpPr>
            <a:cxnSpLocks/>
            <a:stCxn id="154" idx="0"/>
            <a:endCxn id="153" idx="4"/>
          </p:cNvCxnSpPr>
          <p:nvPr/>
        </p:nvCxnSpPr>
        <p:spPr>
          <a:xfrm flipV="1">
            <a:off x="2983515"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6038958C-BA63-4044-87EF-59DC10602F93}"/>
              </a:ext>
            </a:extLst>
          </p:cNvPr>
          <p:cNvCxnSpPr>
            <a:cxnSpLocks/>
            <a:stCxn id="122" idx="2"/>
            <a:endCxn id="155" idx="6"/>
          </p:cNvCxnSpPr>
          <p:nvPr/>
        </p:nvCxnSpPr>
        <p:spPr>
          <a:xfrm flipH="1">
            <a:off x="4324215" y="4905190"/>
            <a:ext cx="495570"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09C7C487-FEAD-6A4D-AB0B-EEF694F9E38B}"/>
              </a:ext>
            </a:extLst>
          </p:cNvPr>
          <p:cNvCxnSpPr>
            <a:cxnSpLocks/>
            <a:stCxn id="152" idx="5"/>
            <a:endCxn id="154" idx="1"/>
          </p:cNvCxnSpPr>
          <p:nvPr/>
        </p:nvCxnSpPr>
        <p:spPr>
          <a:xfrm>
            <a:off x="2439061" y="5010881"/>
            <a:ext cx="440835" cy="58664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B505B5EB-FF10-334B-B45B-D95F9701DE5F}"/>
              </a:ext>
            </a:extLst>
          </p:cNvPr>
          <p:cNvCxnSpPr>
            <a:cxnSpLocks/>
            <a:stCxn id="154" idx="0"/>
            <a:endCxn id="155" idx="2"/>
          </p:cNvCxnSpPr>
          <p:nvPr/>
        </p:nvCxnSpPr>
        <p:spPr>
          <a:xfrm flipV="1">
            <a:off x="2983515" y="4905190"/>
            <a:ext cx="1047623"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03142E4-4089-B149-A21B-20CB9F60EC27}"/>
              </a:ext>
            </a:extLst>
          </p:cNvPr>
          <p:cNvCxnSpPr>
            <a:cxnSpLocks/>
            <a:stCxn id="153" idx="4"/>
            <a:endCxn id="155" idx="2"/>
          </p:cNvCxnSpPr>
          <p:nvPr/>
        </p:nvCxnSpPr>
        <p:spPr>
          <a:xfrm>
            <a:off x="2983515" y="4279413"/>
            <a:ext cx="1047623"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7" name="椭圆 76">
            <a:extLst>
              <a:ext uri="{FF2B5EF4-FFF2-40B4-BE49-F238E27FC236}">
                <a16:creationId xmlns:a16="http://schemas.microsoft.com/office/drawing/2014/main" id="{D488EDBD-FC18-4546-BC9A-D2BAF3525781}"/>
              </a:ext>
            </a:extLst>
          </p:cNvPr>
          <p:cNvSpPr/>
          <p:nvPr/>
        </p:nvSpPr>
        <p:spPr>
          <a:xfrm>
            <a:off x="3485048"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3</a:t>
            </a:r>
            <a:endParaRPr kumimoji="1" lang="zh-CN" altLang="en-US" sz="1800" dirty="0">
              <a:solidFill>
                <a:schemeClr val="tx1"/>
              </a:solidFill>
            </a:endParaRPr>
          </a:p>
        </p:txBody>
      </p:sp>
      <p:sp>
        <p:nvSpPr>
          <p:cNvPr id="85" name="椭圆 84">
            <a:extLst>
              <a:ext uri="{FF2B5EF4-FFF2-40B4-BE49-F238E27FC236}">
                <a16:creationId xmlns:a16="http://schemas.microsoft.com/office/drawing/2014/main" id="{9BFAD20C-C335-574B-A147-DF5F6505CD84}"/>
              </a:ext>
            </a:extLst>
          </p:cNvPr>
          <p:cNvSpPr/>
          <p:nvPr/>
        </p:nvSpPr>
        <p:spPr>
          <a:xfrm>
            <a:off x="3485048"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5</a:t>
            </a:r>
            <a:endParaRPr kumimoji="1" lang="zh-CN" altLang="en-US" sz="1800" dirty="0">
              <a:solidFill>
                <a:schemeClr val="tx1"/>
              </a:solidFill>
            </a:endParaRPr>
          </a:p>
        </p:txBody>
      </p:sp>
      <p:cxnSp>
        <p:nvCxnSpPr>
          <p:cNvPr id="89" name="直线箭头连接符 88">
            <a:extLst>
              <a:ext uri="{FF2B5EF4-FFF2-40B4-BE49-F238E27FC236}">
                <a16:creationId xmlns:a16="http://schemas.microsoft.com/office/drawing/2014/main" id="{45A25724-8A8F-0142-B5CC-F78B97A4C755}"/>
              </a:ext>
            </a:extLst>
          </p:cNvPr>
          <p:cNvCxnSpPr>
            <a:cxnSpLocks/>
            <a:stCxn id="85" idx="0"/>
            <a:endCxn id="77" idx="4"/>
          </p:cNvCxnSpPr>
          <p:nvPr/>
        </p:nvCxnSpPr>
        <p:spPr>
          <a:xfrm flipV="1">
            <a:off x="3631587"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5FA90A86-2F26-D842-BE7B-5B346C767071}"/>
              </a:ext>
            </a:extLst>
          </p:cNvPr>
          <p:cNvCxnSpPr>
            <a:cxnSpLocks/>
            <a:stCxn id="153" idx="6"/>
            <a:endCxn id="77" idx="2"/>
          </p:cNvCxnSpPr>
          <p:nvPr/>
        </p:nvCxnSpPr>
        <p:spPr>
          <a:xfrm>
            <a:off x="3130053" y="412994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1" name="直线箭头连接符 90">
            <a:extLst>
              <a:ext uri="{FF2B5EF4-FFF2-40B4-BE49-F238E27FC236}">
                <a16:creationId xmlns:a16="http://schemas.microsoft.com/office/drawing/2014/main" id="{94F59D44-FDDD-B445-80FA-B59734C1F6D5}"/>
              </a:ext>
            </a:extLst>
          </p:cNvPr>
          <p:cNvCxnSpPr>
            <a:cxnSpLocks/>
            <a:stCxn id="154" idx="0"/>
            <a:endCxn id="77" idx="4"/>
          </p:cNvCxnSpPr>
          <p:nvPr/>
        </p:nvCxnSpPr>
        <p:spPr>
          <a:xfrm flipV="1">
            <a:off x="2983515"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10BAA3F0-5A74-8144-8601-4F7788961072}"/>
              </a:ext>
            </a:extLst>
          </p:cNvPr>
          <p:cNvCxnSpPr>
            <a:cxnSpLocks/>
            <a:stCxn id="152" idx="6"/>
            <a:endCxn id="77" idx="4"/>
          </p:cNvCxnSpPr>
          <p:nvPr/>
        </p:nvCxnSpPr>
        <p:spPr>
          <a:xfrm flipV="1">
            <a:off x="2481981" y="4279413"/>
            <a:ext cx="1149606"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2DA4B05A-2A48-2C48-BDB0-54B4C50BDC2C}"/>
              </a:ext>
            </a:extLst>
          </p:cNvPr>
          <p:cNvCxnSpPr>
            <a:cxnSpLocks/>
            <a:stCxn id="155" idx="0"/>
            <a:endCxn id="77" idx="5"/>
          </p:cNvCxnSpPr>
          <p:nvPr/>
        </p:nvCxnSpPr>
        <p:spPr>
          <a:xfrm flipH="1" flipV="1">
            <a:off x="3735205" y="4235635"/>
            <a:ext cx="442472" cy="520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855A3584-8613-E74E-8AEA-1623C4DEDEA0}"/>
              </a:ext>
            </a:extLst>
          </p:cNvPr>
          <p:cNvCxnSpPr>
            <a:cxnSpLocks/>
            <a:stCxn id="154" idx="6"/>
            <a:endCxn id="85" idx="2"/>
          </p:cNvCxnSpPr>
          <p:nvPr/>
        </p:nvCxnSpPr>
        <p:spPr>
          <a:xfrm>
            <a:off x="3130053" y="570321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CA1D9FBF-D24D-EF43-BB07-9BF5D12F233B}"/>
              </a:ext>
            </a:extLst>
          </p:cNvPr>
          <p:cNvCxnSpPr>
            <a:cxnSpLocks/>
            <a:stCxn id="153" idx="4"/>
            <a:endCxn id="85" idx="0"/>
          </p:cNvCxnSpPr>
          <p:nvPr/>
        </p:nvCxnSpPr>
        <p:spPr>
          <a:xfrm>
            <a:off x="2983515"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B9597C50-9C44-D64A-8A1B-B1B40A2E5B47}"/>
              </a:ext>
            </a:extLst>
          </p:cNvPr>
          <p:cNvCxnSpPr>
            <a:cxnSpLocks/>
            <a:stCxn id="155" idx="4"/>
            <a:endCxn id="85" idx="7"/>
          </p:cNvCxnSpPr>
          <p:nvPr/>
        </p:nvCxnSpPr>
        <p:spPr>
          <a:xfrm flipH="1">
            <a:off x="3735205" y="5054659"/>
            <a:ext cx="442472" cy="542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A8CAB3BB-DFC5-704A-BA0E-6F9FAED347DF}"/>
              </a:ext>
            </a:extLst>
          </p:cNvPr>
          <p:cNvCxnSpPr>
            <a:cxnSpLocks/>
            <a:stCxn id="152" idx="6"/>
            <a:endCxn id="85" idx="0"/>
          </p:cNvCxnSpPr>
          <p:nvPr/>
        </p:nvCxnSpPr>
        <p:spPr>
          <a:xfrm>
            <a:off x="2481981" y="4905190"/>
            <a:ext cx="1149606"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22" name="椭圆 121">
            <a:extLst>
              <a:ext uri="{FF2B5EF4-FFF2-40B4-BE49-F238E27FC236}">
                <a16:creationId xmlns:a16="http://schemas.microsoft.com/office/drawing/2014/main" id="{10119B9B-036E-2D41-9787-84B1D7041A79}"/>
              </a:ext>
            </a:extLst>
          </p:cNvPr>
          <p:cNvSpPr/>
          <p:nvPr/>
        </p:nvSpPr>
        <p:spPr>
          <a:xfrm>
            <a:off x="4819785" y="4755721"/>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7</a:t>
            </a:r>
            <a:endParaRPr kumimoji="1" lang="zh-CN" altLang="en-US" sz="1800" dirty="0">
              <a:solidFill>
                <a:schemeClr val="tx1"/>
              </a:solidFill>
            </a:endParaRPr>
          </a:p>
        </p:txBody>
      </p:sp>
      <p:sp>
        <p:nvSpPr>
          <p:cNvPr id="123" name="椭圆 122">
            <a:extLst>
              <a:ext uri="{FF2B5EF4-FFF2-40B4-BE49-F238E27FC236}">
                <a16:creationId xmlns:a16="http://schemas.microsoft.com/office/drawing/2014/main" id="{ABA5D4CB-39FB-CD43-A87A-BFE765BC5A6E}"/>
              </a:ext>
            </a:extLst>
          </p:cNvPr>
          <p:cNvSpPr/>
          <p:nvPr/>
        </p:nvSpPr>
        <p:spPr>
          <a:xfrm>
            <a:off x="5467857"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8</a:t>
            </a:r>
            <a:endParaRPr kumimoji="1" lang="zh-CN" altLang="en-US" sz="1800" dirty="0">
              <a:solidFill>
                <a:schemeClr val="tx1"/>
              </a:solidFill>
            </a:endParaRPr>
          </a:p>
        </p:txBody>
      </p:sp>
      <p:sp>
        <p:nvSpPr>
          <p:cNvPr id="124" name="椭圆 123">
            <a:extLst>
              <a:ext uri="{FF2B5EF4-FFF2-40B4-BE49-F238E27FC236}">
                <a16:creationId xmlns:a16="http://schemas.microsoft.com/office/drawing/2014/main" id="{9A3935F2-9B30-8049-8294-DFC220C03663}"/>
              </a:ext>
            </a:extLst>
          </p:cNvPr>
          <p:cNvSpPr/>
          <p:nvPr/>
        </p:nvSpPr>
        <p:spPr>
          <a:xfrm>
            <a:off x="5467857"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b="0" dirty="0">
              <a:solidFill>
                <a:schemeClr val="tx1"/>
              </a:solidFill>
            </a:endParaRPr>
          </a:p>
        </p:txBody>
      </p:sp>
      <p:sp>
        <p:nvSpPr>
          <p:cNvPr id="125" name="椭圆 124">
            <a:extLst>
              <a:ext uri="{FF2B5EF4-FFF2-40B4-BE49-F238E27FC236}">
                <a16:creationId xmlns:a16="http://schemas.microsoft.com/office/drawing/2014/main" id="{CF9211F9-1FD4-D54F-9F64-5149C3282A4A}"/>
              </a:ext>
            </a:extLst>
          </p:cNvPr>
          <p:cNvSpPr/>
          <p:nvPr/>
        </p:nvSpPr>
        <p:spPr>
          <a:xfrm>
            <a:off x="6662019" y="4755721"/>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solidFill>
            </a:endParaRPr>
          </a:p>
        </p:txBody>
      </p:sp>
      <p:cxnSp>
        <p:nvCxnSpPr>
          <p:cNvPr id="126" name="直线箭头连接符 125">
            <a:extLst>
              <a:ext uri="{FF2B5EF4-FFF2-40B4-BE49-F238E27FC236}">
                <a16:creationId xmlns:a16="http://schemas.microsoft.com/office/drawing/2014/main" id="{DBB669A5-96FD-424D-B40D-4E26969F6E68}"/>
              </a:ext>
            </a:extLst>
          </p:cNvPr>
          <p:cNvCxnSpPr>
            <a:cxnSpLocks/>
            <a:stCxn id="122" idx="7"/>
            <a:endCxn id="123" idx="3"/>
          </p:cNvCxnSpPr>
          <p:nvPr/>
        </p:nvCxnSpPr>
        <p:spPr>
          <a:xfrm flipV="1">
            <a:off x="5069942" y="4235635"/>
            <a:ext cx="440835" cy="563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7" name="直线箭头连接符 126">
            <a:extLst>
              <a:ext uri="{FF2B5EF4-FFF2-40B4-BE49-F238E27FC236}">
                <a16:creationId xmlns:a16="http://schemas.microsoft.com/office/drawing/2014/main" id="{8796D5A4-A076-8A4B-8975-DA39AC6304C4}"/>
              </a:ext>
            </a:extLst>
          </p:cNvPr>
          <p:cNvCxnSpPr>
            <a:cxnSpLocks/>
            <a:stCxn id="122" idx="6"/>
            <a:endCxn id="125" idx="2"/>
          </p:cNvCxnSpPr>
          <p:nvPr/>
        </p:nvCxnSpPr>
        <p:spPr>
          <a:xfrm>
            <a:off x="5112862" y="4905190"/>
            <a:ext cx="1549157"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8" name="直线箭头连接符 127">
            <a:extLst>
              <a:ext uri="{FF2B5EF4-FFF2-40B4-BE49-F238E27FC236}">
                <a16:creationId xmlns:a16="http://schemas.microsoft.com/office/drawing/2014/main" id="{7335B013-1BA9-FB49-9566-8A7D4B8CC9CC}"/>
              </a:ext>
            </a:extLst>
          </p:cNvPr>
          <p:cNvCxnSpPr>
            <a:cxnSpLocks/>
            <a:stCxn id="124" idx="0"/>
            <a:endCxn id="123" idx="4"/>
          </p:cNvCxnSpPr>
          <p:nvPr/>
        </p:nvCxnSpPr>
        <p:spPr>
          <a:xfrm flipV="1">
            <a:off x="5614396"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88565619-C475-1C4C-B7BB-6524B62CF129}"/>
              </a:ext>
            </a:extLst>
          </p:cNvPr>
          <p:cNvCxnSpPr>
            <a:cxnSpLocks/>
            <a:stCxn id="122" idx="5"/>
            <a:endCxn id="124" idx="1"/>
          </p:cNvCxnSpPr>
          <p:nvPr/>
        </p:nvCxnSpPr>
        <p:spPr>
          <a:xfrm>
            <a:off x="5069942" y="5010881"/>
            <a:ext cx="440835" cy="58664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29E254AA-530B-5241-B2A9-DDD79DB2CEDB}"/>
              </a:ext>
            </a:extLst>
          </p:cNvPr>
          <p:cNvCxnSpPr>
            <a:cxnSpLocks/>
            <a:stCxn id="124" idx="0"/>
            <a:endCxn id="125" idx="2"/>
          </p:cNvCxnSpPr>
          <p:nvPr/>
        </p:nvCxnSpPr>
        <p:spPr>
          <a:xfrm flipV="1">
            <a:off x="5614396" y="4905190"/>
            <a:ext cx="1047623"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1" name="直线箭头连接符 130">
            <a:extLst>
              <a:ext uri="{FF2B5EF4-FFF2-40B4-BE49-F238E27FC236}">
                <a16:creationId xmlns:a16="http://schemas.microsoft.com/office/drawing/2014/main" id="{03388A82-3587-7C4E-AC47-2A75EF1A9EA9}"/>
              </a:ext>
            </a:extLst>
          </p:cNvPr>
          <p:cNvCxnSpPr>
            <a:cxnSpLocks/>
            <a:stCxn id="123" idx="4"/>
            <a:endCxn id="125" idx="2"/>
          </p:cNvCxnSpPr>
          <p:nvPr/>
        </p:nvCxnSpPr>
        <p:spPr>
          <a:xfrm>
            <a:off x="5614396" y="4279413"/>
            <a:ext cx="1047623"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32" name="椭圆 131">
            <a:extLst>
              <a:ext uri="{FF2B5EF4-FFF2-40B4-BE49-F238E27FC236}">
                <a16:creationId xmlns:a16="http://schemas.microsoft.com/office/drawing/2014/main" id="{AFF6CE44-2984-8A41-B2CB-CAB11AC31B78}"/>
              </a:ext>
            </a:extLst>
          </p:cNvPr>
          <p:cNvSpPr/>
          <p:nvPr/>
        </p:nvSpPr>
        <p:spPr>
          <a:xfrm>
            <a:off x="6115929"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9</a:t>
            </a:r>
            <a:endParaRPr kumimoji="1" lang="zh-CN" altLang="en-US" sz="1800" dirty="0">
              <a:solidFill>
                <a:schemeClr val="tx1"/>
              </a:solidFill>
            </a:endParaRPr>
          </a:p>
        </p:txBody>
      </p:sp>
      <p:sp>
        <p:nvSpPr>
          <p:cNvPr id="133" name="椭圆 132">
            <a:extLst>
              <a:ext uri="{FF2B5EF4-FFF2-40B4-BE49-F238E27FC236}">
                <a16:creationId xmlns:a16="http://schemas.microsoft.com/office/drawing/2014/main" id="{6618372B-4F14-F942-96BD-D73A52105F51}"/>
              </a:ext>
            </a:extLst>
          </p:cNvPr>
          <p:cNvSpPr/>
          <p:nvPr/>
        </p:nvSpPr>
        <p:spPr>
          <a:xfrm>
            <a:off x="6115929"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solidFill>
            </a:endParaRPr>
          </a:p>
        </p:txBody>
      </p:sp>
      <p:cxnSp>
        <p:nvCxnSpPr>
          <p:cNvPr id="134" name="直线箭头连接符 133">
            <a:extLst>
              <a:ext uri="{FF2B5EF4-FFF2-40B4-BE49-F238E27FC236}">
                <a16:creationId xmlns:a16="http://schemas.microsoft.com/office/drawing/2014/main" id="{19261F85-07FC-0C48-A98D-1B5E0918A530}"/>
              </a:ext>
            </a:extLst>
          </p:cNvPr>
          <p:cNvCxnSpPr>
            <a:cxnSpLocks/>
            <a:stCxn id="133" idx="0"/>
            <a:endCxn id="132" idx="4"/>
          </p:cNvCxnSpPr>
          <p:nvPr/>
        </p:nvCxnSpPr>
        <p:spPr>
          <a:xfrm flipV="1">
            <a:off x="6262468"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C1A757E3-9DC4-E246-8B94-110252115B39}"/>
              </a:ext>
            </a:extLst>
          </p:cNvPr>
          <p:cNvCxnSpPr>
            <a:cxnSpLocks/>
            <a:stCxn id="123" idx="6"/>
            <a:endCxn id="132" idx="2"/>
          </p:cNvCxnSpPr>
          <p:nvPr/>
        </p:nvCxnSpPr>
        <p:spPr>
          <a:xfrm>
            <a:off x="5760934" y="412994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73381449-3B90-C949-9BB9-1652792DAB38}"/>
              </a:ext>
            </a:extLst>
          </p:cNvPr>
          <p:cNvCxnSpPr>
            <a:cxnSpLocks/>
            <a:stCxn id="124" idx="0"/>
            <a:endCxn id="132" idx="4"/>
          </p:cNvCxnSpPr>
          <p:nvPr/>
        </p:nvCxnSpPr>
        <p:spPr>
          <a:xfrm flipV="1">
            <a:off x="5614396"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7" name="直线箭头连接符 136">
            <a:extLst>
              <a:ext uri="{FF2B5EF4-FFF2-40B4-BE49-F238E27FC236}">
                <a16:creationId xmlns:a16="http://schemas.microsoft.com/office/drawing/2014/main" id="{9F56CF62-1F21-3041-8144-C0A6CFDFA892}"/>
              </a:ext>
            </a:extLst>
          </p:cNvPr>
          <p:cNvCxnSpPr>
            <a:cxnSpLocks/>
            <a:stCxn id="122" idx="6"/>
            <a:endCxn id="132" idx="4"/>
          </p:cNvCxnSpPr>
          <p:nvPr/>
        </p:nvCxnSpPr>
        <p:spPr>
          <a:xfrm flipV="1">
            <a:off x="5112862" y="4279413"/>
            <a:ext cx="1149606"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8" name="直线箭头连接符 137">
            <a:extLst>
              <a:ext uri="{FF2B5EF4-FFF2-40B4-BE49-F238E27FC236}">
                <a16:creationId xmlns:a16="http://schemas.microsoft.com/office/drawing/2014/main" id="{FB37111A-0DA6-A940-8ED7-C7FA3B28E338}"/>
              </a:ext>
            </a:extLst>
          </p:cNvPr>
          <p:cNvCxnSpPr>
            <a:cxnSpLocks/>
            <a:stCxn id="125" idx="0"/>
            <a:endCxn id="132" idx="5"/>
          </p:cNvCxnSpPr>
          <p:nvPr/>
        </p:nvCxnSpPr>
        <p:spPr>
          <a:xfrm flipH="1" flipV="1">
            <a:off x="6366086" y="4235635"/>
            <a:ext cx="442472" cy="520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C543F663-5317-6249-BD6B-01AE9FC36464}"/>
              </a:ext>
            </a:extLst>
          </p:cNvPr>
          <p:cNvCxnSpPr>
            <a:cxnSpLocks/>
            <a:stCxn id="124" idx="6"/>
            <a:endCxn id="133" idx="2"/>
          </p:cNvCxnSpPr>
          <p:nvPr/>
        </p:nvCxnSpPr>
        <p:spPr>
          <a:xfrm>
            <a:off x="5760934" y="570321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DF5CF2E2-5C3B-DC4B-90C7-BC2F9E4AA396}"/>
              </a:ext>
            </a:extLst>
          </p:cNvPr>
          <p:cNvCxnSpPr>
            <a:cxnSpLocks/>
            <a:stCxn id="123" idx="4"/>
            <a:endCxn id="133" idx="0"/>
          </p:cNvCxnSpPr>
          <p:nvPr/>
        </p:nvCxnSpPr>
        <p:spPr>
          <a:xfrm>
            <a:off x="5614396"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1" name="直线箭头连接符 140">
            <a:extLst>
              <a:ext uri="{FF2B5EF4-FFF2-40B4-BE49-F238E27FC236}">
                <a16:creationId xmlns:a16="http://schemas.microsoft.com/office/drawing/2014/main" id="{12CC939C-0AF1-6749-AD49-A9BF4A1FD6DF}"/>
              </a:ext>
            </a:extLst>
          </p:cNvPr>
          <p:cNvCxnSpPr>
            <a:cxnSpLocks/>
            <a:stCxn id="125" idx="4"/>
            <a:endCxn id="133" idx="7"/>
          </p:cNvCxnSpPr>
          <p:nvPr/>
        </p:nvCxnSpPr>
        <p:spPr>
          <a:xfrm flipH="1">
            <a:off x="6366086" y="5054659"/>
            <a:ext cx="442472" cy="542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F6D73BC3-2962-024D-815B-64D0BE49DC86}"/>
              </a:ext>
            </a:extLst>
          </p:cNvPr>
          <p:cNvCxnSpPr>
            <a:cxnSpLocks/>
            <a:stCxn id="122" idx="6"/>
            <a:endCxn id="133" idx="0"/>
          </p:cNvCxnSpPr>
          <p:nvPr/>
        </p:nvCxnSpPr>
        <p:spPr>
          <a:xfrm>
            <a:off x="5112862" y="4905190"/>
            <a:ext cx="1149606"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44" name="椭圆 143">
            <a:extLst>
              <a:ext uri="{FF2B5EF4-FFF2-40B4-BE49-F238E27FC236}">
                <a16:creationId xmlns:a16="http://schemas.microsoft.com/office/drawing/2014/main" id="{96976734-F22A-1B4A-9E5F-F209B2F66916}"/>
              </a:ext>
            </a:extLst>
          </p:cNvPr>
          <p:cNvSpPr/>
          <p:nvPr/>
        </p:nvSpPr>
        <p:spPr>
          <a:xfrm>
            <a:off x="2187476" y="4767110"/>
            <a:ext cx="293077" cy="2989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solidFill>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538FB87F-A7D3-734B-BFFA-A0386644BE88}"/>
                  </a:ext>
                </a:extLst>
              </p:cNvPr>
              <p:cNvSpPr/>
              <p:nvPr/>
            </p:nvSpPr>
            <p:spPr>
              <a:xfrm>
                <a:off x="981104" y="1196752"/>
                <a:ext cx="7119288" cy="2149499"/>
              </a:xfrm>
              <a:prstGeom prst="rect">
                <a:avLst/>
              </a:prstGeom>
            </p:spPr>
            <p:txBody>
              <a:bodyPr wrap="square">
                <a:spAutoFit/>
              </a:bodyPr>
              <a:lstStyle/>
              <a:p>
                <a:pPr marL="342900" indent="-342900">
                  <a:buSzPct val="80000"/>
                  <a:buFont typeface="Wingdings" pitchFamily="2" charset="2"/>
                  <a:buChar char="l"/>
                </a:pPr>
                <a:r>
                  <a:rPr kumimoji="1" lang="zh-CN" altLang="en-US" sz="2400" b="0" dirty="0"/>
                  <a:t>随机游走概率分布</a:t>
                </a:r>
                <a:endParaRPr kumimoji="1" lang="en-US" altLang="zh-CN" sz="2400" b="0" dirty="0"/>
              </a:p>
              <a:p>
                <a:pPr>
                  <a:buSzPct val="80000"/>
                </a:pPr>
                <a14:m>
                  <m:oMathPara xmlns:m="http://schemas.openxmlformats.org/officeDocument/2006/math">
                    <m:oMathParaPr>
                      <m:jc m:val="center"/>
                    </m:oMathParaPr>
                    <m:oMath xmlns:m="http://schemas.openxmlformats.org/officeDocument/2006/math">
                      <m:d>
                        <m:dPr>
                          <m:begChr m:val="["/>
                          <m:endChr m:val="]"/>
                          <m:ctrlPr>
                            <a:rPr kumimoji="1" lang="en-US" altLang="zh-CN" sz="2000" b="0" i="1">
                              <a:latin typeface="Cambria Math" panose="02040503050406030204" pitchFamily="18" charset="0"/>
                            </a:rPr>
                          </m:ctrlPr>
                        </m:dPr>
                        <m:e>
                          <m:f>
                            <m:fPr>
                              <m:ctrlPr>
                                <a:rPr kumimoji="1" lang="en-US" altLang="zh-CN" sz="2000" b="0" i="1">
                                  <a:solidFill>
                                    <a:srgbClr val="0070C0"/>
                                  </a:solidFill>
                                  <a:latin typeface="Cambria Math" panose="02040503050406030204" pitchFamily="18" charset="0"/>
                                </a:rPr>
                              </m:ctrlPr>
                            </m:fPr>
                            <m:num>
                              <m:r>
                                <a:rPr kumimoji="1" lang="en-US" altLang="zh-CN" sz="2000" b="0" i="1" smtClean="0">
                                  <a:solidFill>
                                    <a:srgbClr val="0070C0"/>
                                  </a:solidFill>
                                  <a:latin typeface="Cambria Math" panose="02040503050406030204" pitchFamily="18" charset="0"/>
                                </a:rPr>
                                <m:t>4</m:t>
                              </m:r>
                            </m:num>
                            <m:den>
                              <m:r>
                                <a:rPr kumimoji="1" lang="en-US" altLang="zh-CN" sz="2000" b="0" i="1" smtClean="0">
                                  <a:solidFill>
                                    <a:srgbClr val="0070C0"/>
                                  </a:solidFill>
                                  <a:latin typeface="Cambria Math" panose="02040503050406030204" pitchFamily="18" charset="0"/>
                                </a:rPr>
                                <m:t>17</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smtClean="0">
                                  <a:solidFill>
                                    <a:srgbClr val="0070C0"/>
                                  </a:solidFill>
                                  <a:latin typeface="Cambria Math" panose="02040503050406030204" pitchFamily="18" charset="0"/>
                                </a:rPr>
                                <m:t>3</m:t>
                              </m:r>
                            </m:num>
                            <m:den>
                              <m:r>
                                <a:rPr kumimoji="1" lang="en-US" altLang="zh-CN" sz="2000" b="0" i="1" smtClean="0">
                                  <a:solidFill>
                                    <a:srgbClr val="0070C0"/>
                                  </a:solidFill>
                                  <a:latin typeface="Cambria Math" panose="02040503050406030204" pitchFamily="18" charset="0"/>
                                </a:rPr>
                                <m:t>17</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smtClean="0">
                                  <a:solidFill>
                                    <a:srgbClr val="0070C0"/>
                                  </a:solidFill>
                                  <a:latin typeface="Cambria Math" panose="02040503050406030204" pitchFamily="18" charset="0"/>
                                </a:rPr>
                                <m:t>2</m:t>
                              </m:r>
                            </m:num>
                            <m:den>
                              <m:r>
                                <a:rPr kumimoji="1" lang="en-US" altLang="zh-CN" sz="2000" b="0" i="1" smtClean="0">
                                  <a:solidFill>
                                    <a:srgbClr val="0070C0"/>
                                  </a:solidFill>
                                  <a:latin typeface="Cambria Math" panose="02040503050406030204" pitchFamily="18" charset="0"/>
                                </a:rPr>
                                <m:t>17</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smtClean="0">
                                  <a:solidFill>
                                    <a:srgbClr val="0070C0"/>
                                  </a:solidFill>
                                  <a:latin typeface="Cambria Math" panose="02040503050406030204" pitchFamily="18" charset="0"/>
                                </a:rPr>
                                <m:t>3</m:t>
                              </m:r>
                            </m:num>
                            <m:den>
                              <m:r>
                                <a:rPr kumimoji="1" lang="en-US" altLang="zh-CN" sz="2000" b="0" i="1" smtClean="0">
                                  <a:solidFill>
                                    <a:srgbClr val="0070C0"/>
                                  </a:solidFill>
                                  <a:latin typeface="Cambria Math" panose="02040503050406030204" pitchFamily="18" charset="0"/>
                                </a:rPr>
                                <m:t>17</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smtClean="0">
                                  <a:solidFill>
                                    <a:srgbClr val="0070C0"/>
                                  </a:solidFill>
                                  <a:latin typeface="Cambria Math" panose="02040503050406030204" pitchFamily="18" charset="0"/>
                                </a:rPr>
                                <m:t>2</m:t>
                              </m:r>
                            </m:num>
                            <m:den>
                              <m:r>
                                <a:rPr kumimoji="1" lang="en-US" altLang="zh-CN" sz="2000" b="0" i="1" smtClean="0">
                                  <a:solidFill>
                                    <a:srgbClr val="0070C0"/>
                                  </a:solidFill>
                                  <a:latin typeface="Cambria Math" panose="02040503050406030204" pitchFamily="18" charset="0"/>
                                </a:rPr>
                                <m:t>17</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smtClean="0">
                                  <a:solidFill>
                                    <a:srgbClr val="0070C0"/>
                                  </a:solidFill>
                                  <a:latin typeface="Cambria Math" panose="02040503050406030204" pitchFamily="18" charset="0"/>
                                </a:rPr>
                                <m:t>3</m:t>
                              </m:r>
                            </m:num>
                            <m:den>
                              <m:r>
                                <a:rPr kumimoji="1" lang="en-US" altLang="zh-CN" sz="2000" b="0" i="1" smtClean="0">
                                  <a:solidFill>
                                    <a:srgbClr val="0070C0"/>
                                  </a:solidFill>
                                  <a:latin typeface="Cambria Math" panose="02040503050406030204" pitchFamily="18" charset="0"/>
                                </a:rPr>
                                <m:t>17</m:t>
                              </m:r>
                            </m:den>
                          </m:f>
                          <m:r>
                            <a:rPr kumimoji="1" lang="en-US" altLang="zh-CN" sz="2000" b="0" i="1">
                              <a:latin typeface="Cambria Math" panose="02040503050406030204" pitchFamily="18" charset="0"/>
                            </a:rPr>
                            <m:t>,</m:t>
                          </m:r>
                          <m:r>
                            <a:rPr kumimoji="1" lang="en-US" altLang="zh-CN" sz="2000" b="0" i="1" smtClean="0">
                              <a:solidFill>
                                <a:srgbClr val="EB7300"/>
                              </a:solidFill>
                              <a:latin typeface="Cambria Math" panose="02040503050406030204" pitchFamily="18" charset="0"/>
                            </a:rPr>
                            <m:t>0,0,0,0,0,0</m:t>
                          </m:r>
                        </m:e>
                      </m:d>
                    </m:oMath>
                  </m:oMathPara>
                </a14:m>
                <a:endParaRPr kumimoji="1" lang="en-US" altLang="zh-CN" sz="2400" b="0" dirty="0"/>
              </a:p>
              <a:p>
                <a:pPr marL="342900" indent="-342900">
                  <a:buSzPct val="80000"/>
                  <a:buFont typeface="Wingdings" pitchFamily="2" charset="2"/>
                  <a:buChar char="l"/>
                </a:pPr>
                <a:r>
                  <a:rPr kumimoji="1" lang="zh-CN" altLang="en-US" sz="2400" b="0" dirty="0"/>
                  <a:t>稳态分布</a:t>
                </a:r>
                <a:r>
                  <a:rPr kumimoji="1" lang="en-US" altLang="zh-CN" sz="2400" b="0" dirty="0"/>
                  <a:t>: </a:t>
                </a:r>
                <a14:m>
                  <m:oMath xmlns:m="http://schemas.openxmlformats.org/officeDocument/2006/math">
                    <m:r>
                      <a:rPr kumimoji="1" lang="zh-CN" altLang="en-US" sz="2400" b="0" i="1">
                        <a:latin typeface="Cambria Math" panose="02040503050406030204" pitchFamily="18" charset="0"/>
                      </a:rPr>
                      <m:t>𝜋</m:t>
                    </m:r>
                    <m:r>
                      <a:rPr kumimoji="1" lang="en-US" altLang="zh-CN" sz="2400" b="0" i="1">
                        <a:latin typeface="Cambria Math" panose="02040503050406030204" pitchFamily="18" charset="0"/>
                      </a:rPr>
                      <m:t>(</m:t>
                    </m:r>
                    <m:r>
                      <a:rPr kumimoji="1" lang="en-US" altLang="zh-CN" sz="2400" b="0" i="1">
                        <a:latin typeface="Cambria Math" panose="02040503050406030204" pitchFamily="18" charset="0"/>
                      </a:rPr>
                      <m:t>𝑣</m:t>
                    </m:r>
                    <m:r>
                      <a:rPr kumimoji="1" lang="en-US" altLang="zh-CN" sz="2400" b="0" i="1">
                        <a:latin typeface="Cambria Math" panose="02040503050406030204" pitchFamily="18" charset="0"/>
                      </a:rPr>
                      <m:t>)=</m:t>
                    </m:r>
                    <m:f>
                      <m:fPr>
                        <m:ctrlPr>
                          <a:rPr kumimoji="1" lang="en-US" altLang="zh-CN" sz="2400" b="0" i="1">
                            <a:latin typeface="Cambria Math" panose="02040503050406030204" pitchFamily="18" charset="0"/>
                          </a:rPr>
                        </m:ctrlPr>
                      </m:fPr>
                      <m:num>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𝑑</m:t>
                            </m:r>
                          </m:e>
                          <m:sub>
                            <m:r>
                              <a:rPr kumimoji="1" lang="en-US" altLang="zh-CN" sz="2400" b="0" i="1">
                                <a:latin typeface="Cambria Math" panose="02040503050406030204" pitchFamily="18" charset="0"/>
                              </a:rPr>
                              <m:t>𝑣</m:t>
                            </m:r>
                          </m:sub>
                        </m:sSub>
                      </m:num>
                      <m:den>
                        <m:r>
                          <a:rPr kumimoji="1" lang="en-US" altLang="zh-CN" sz="2400" b="0" i="1">
                            <a:latin typeface="Cambria Math" panose="02040503050406030204" pitchFamily="18" charset="0"/>
                          </a:rPr>
                          <m:t>2</m:t>
                        </m:r>
                        <m:r>
                          <a:rPr kumimoji="1" lang="en-US" altLang="zh-CN" sz="2400" b="0" i="1">
                            <a:latin typeface="Cambria Math" panose="02040503050406030204" pitchFamily="18" charset="0"/>
                            <a:ea typeface="Cambria Math" panose="02040503050406030204" pitchFamily="18" charset="0"/>
                          </a:rPr>
                          <m:t>∙</m:t>
                        </m:r>
                        <m:d>
                          <m:dPr>
                            <m:begChr m:val="|"/>
                            <m:endChr m:val="|"/>
                            <m:ctrlPr>
                              <a:rPr kumimoji="1" lang="en-US" altLang="zh-CN" sz="2400" b="0" i="1">
                                <a:latin typeface="Cambria Math" panose="02040503050406030204" pitchFamily="18" charset="0"/>
                                <a:ea typeface="Cambria Math" panose="02040503050406030204" pitchFamily="18" charset="0"/>
                              </a:rPr>
                            </m:ctrlPr>
                          </m:dPr>
                          <m:e>
                            <m:r>
                              <a:rPr kumimoji="1" lang="en-US" altLang="zh-CN" sz="2400" b="0" i="1">
                                <a:latin typeface="Cambria Math" panose="02040503050406030204" pitchFamily="18" charset="0"/>
                                <a:ea typeface="Cambria Math" panose="02040503050406030204" pitchFamily="18" charset="0"/>
                              </a:rPr>
                              <m:t>𝐸</m:t>
                            </m:r>
                          </m:e>
                        </m:d>
                      </m:den>
                    </m:f>
                  </m:oMath>
                </a14:m>
                <a:endParaRPr kumimoji="1" lang="en-US" altLang="zh-CN" sz="1800" b="0" dirty="0"/>
              </a:p>
              <a:p>
                <a:pPr>
                  <a:buSzPct val="80000"/>
                </a:pPr>
                <a14:m>
                  <m:oMathPara xmlns:m="http://schemas.openxmlformats.org/officeDocument/2006/math">
                    <m:oMathParaPr>
                      <m:jc m:val="center"/>
                    </m:oMathParaPr>
                    <m:oMath xmlns:m="http://schemas.openxmlformats.org/officeDocument/2006/math">
                      <m:d>
                        <m:dPr>
                          <m:begChr m:val="["/>
                          <m:endChr m:val="]"/>
                          <m:ctrlPr>
                            <a:rPr kumimoji="1" lang="en-US" altLang="zh-CN" sz="1800" b="0" i="1">
                              <a:latin typeface="Cambria Math" panose="02040503050406030204" pitchFamily="18" charset="0"/>
                            </a:rPr>
                          </m:ctrlPr>
                        </m:dPr>
                        <m:e>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5</m:t>
                              </m:r>
                            </m:num>
                            <m:den>
                              <m:r>
                                <a:rPr kumimoji="1" lang="en-US" altLang="zh-CN" sz="1800" b="0" i="1">
                                  <a:solidFill>
                                    <a:srgbClr val="0070C0"/>
                                  </a:solidFill>
                                  <a:latin typeface="Cambria Math" panose="02040503050406030204" pitchFamily="18" charset="0"/>
                                </a:rPr>
                                <m:t>62</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5</m:t>
                              </m:r>
                            </m:num>
                            <m:den>
                              <m:r>
                                <a:rPr kumimoji="1" lang="en-US" altLang="zh-CN" sz="1800" b="0" i="1">
                                  <a:solidFill>
                                    <a:srgbClr val="0070C0"/>
                                  </a:solidFill>
                                  <a:latin typeface="Cambria Math" panose="02040503050406030204" pitchFamily="18" charset="0"/>
                                </a:rPr>
                                <m:t>62</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5</m:t>
                              </m:r>
                            </m:num>
                            <m:den>
                              <m:r>
                                <a:rPr kumimoji="1" lang="en-US" altLang="zh-CN" sz="1800" b="0" i="1">
                                  <a:solidFill>
                                    <a:srgbClr val="0070C0"/>
                                  </a:solidFill>
                                  <a:latin typeface="Cambria Math" panose="02040503050406030204" pitchFamily="18" charset="0"/>
                                </a:rPr>
                                <m:t>62</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5</m:t>
                              </m:r>
                            </m:num>
                            <m:den>
                              <m:r>
                                <a:rPr kumimoji="1" lang="en-US" altLang="zh-CN" sz="1800" b="0" i="1">
                                  <a:solidFill>
                                    <a:srgbClr val="0070C0"/>
                                  </a:solidFill>
                                  <a:latin typeface="Cambria Math" panose="02040503050406030204" pitchFamily="18" charset="0"/>
                                </a:rPr>
                                <m:t>62</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5</m:t>
                              </m:r>
                            </m:num>
                            <m:den>
                              <m:r>
                                <a:rPr kumimoji="1" lang="en-US" altLang="zh-CN" sz="1800" b="0" i="1">
                                  <a:solidFill>
                                    <a:srgbClr val="0070C0"/>
                                  </a:solidFill>
                                  <a:latin typeface="Cambria Math" panose="02040503050406030204" pitchFamily="18" charset="0"/>
                                </a:rPr>
                                <m:t>62</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6</m:t>
                              </m:r>
                            </m:num>
                            <m:den>
                              <m:r>
                                <a:rPr kumimoji="1" lang="en-US" altLang="zh-CN" sz="1800" b="0" i="1">
                                  <a:solidFill>
                                    <a:srgbClr val="0070C0"/>
                                  </a:solidFill>
                                  <a:latin typeface="Cambria Math" panose="02040503050406030204" pitchFamily="18" charset="0"/>
                                </a:rPr>
                                <m:t>62</m:t>
                              </m:r>
                            </m:den>
                          </m:f>
                          <m:r>
                            <a:rPr kumimoji="1" lang="en-US" altLang="zh-CN" sz="1800" b="0" i="1">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6</m:t>
                              </m:r>
                            </m:num>
                            <m:den>
                              <m:r>
                                <a:rPr kumimoji="1" lang="en-US" altLang="zh-CN" sz="1800" b="0" i="1">
                                  <a:solidFill>
                                    <a:srgbClr val="EB7300"/>
                                  </a:solidFill>
                                  <a:latin typeface="Cambria Math" panose="02040503050406030204" pitchFamily="18" charset="0"/>
                                </a:rPr>
                                <m:t>62</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5</m:t>
                              </m:r>
                            </m:num>
                            <m:den>
                              <m:r>
                                <a:rPr kumimoji="1" lang="en-US" altLang="zh-CN" sz="1800" b="0" i="1">
                                  <a:solidFill>
                                    <a:srgbClr val="EB7300"/>
                                  </a:solidFill>
                                  <a:latin typeface="Cambria Math" panose="02040503050406030204" pitchFamily="18" charset="0"/>
                                </a:rPr>
                                <m:t>62</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5</m:t>
                              </m:r>
                            </m:num>
                            <m:den>
                              <m:r>
                                <a:rPr kumimoji="1" lang="en-US" altLang="zh-CN" sz="1800" b="0" i="1">
                                  <a:solidFill>
                                    <a:srgbClr val="EB7300"/>
                                  </a:solidFill>
                                  <a:latin typeface="Cambria Math" panose="02040503050406030204" pitchFamily="18" charset="0"/>
                                </a:rPr>
                                <m:t>62</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5</m:t>
                              </m:r>
                            </m:num>
                            <m:den>
                              <m:r>
                                <a:rPr kumimoji="1" lang="en-US" altLang="zh-CN" sz="1800" b="0" i="1">
                                  <a:solidFill>
                                    <a:srgbClr val="EB7300"/>
                                  </a:solidFill>
                                  <a:latin typeface="Cambria Math" panose="02040503050406030204" pitchFamily="18" charset="0"/>
                                </a:rPr>
                                <m:t>62</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5</m:t>
                              </m:r>
                            </m:num>
                            <m:den>
                              <m:r>
                                <a:rPr kumimoji="1" lang="en-US" altLang="zh-CN" sz="1800" b="0" i="1">
                                  <a:solidFill>
                                    <a:srgbClr val="EB7300"/>
                                  </a:solidFill>
                                  <a:latin typeface="Cambria Math" panose="02040503050406030204" pitchFamily="18" charset="0"/>
                                </a:rPr>
                                <m:t>62</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5</m:t>
                              </m:r>
                            </m:num>
                            <m:den>
                              <m:r>
                                <a:rPr kumimoji="1" lang="en-US" altLang="zh-CN" sz="1800" b="0" i="1">
                                  <a:solidFill>
                                    <a:srgbClr val="EB7300"/>
                                  </a:solidFill>
                                  <a:latin typeface="Cambria Math" panose="02040503050406030204" pitchFamily="18" charset="0"/>
                                </a:rPr>
                                <m:t>62</m:t>
                              </m:r>
                            </m:den>
                          </m:f>
                        </m:e>
                      </m:d>
                    </m:oMath>
                  </m:oMathPara>
                </a14:m>
                <a:endParaRPr kumimoji="1" lang="en-US" altLang="zh-CN" sz="1800" b="0" dirty="0"/>
              </a:p>
            </p:txBody>
          </p:sp>
        </mc:Choice>
        <mc:Fallback xmlns="">
          <p:sp>
            <p:nvSpPr>
              <p:cNvPr id="3" name="矩形 2">
                <a:extLst>
                  <a:ext uri="{FF2B5EF4-FFF2-40B4-BE49-F238E27FC236}">
                    <a16:creationId xmlns:a16="http://schemas.microsoft.com/office/drawing/2014/main" id="{538FB87F-A7D3-734B-BFFA-A0386644BE88}"/>
                  </a:ext>
                </a:extLst>
              </p:cNvPr>
              <p:cNvSpPr>
                <a:spLocks noRot="1" noChangeAspect="1" noMove="1" noResize="1" noEditPoints="1" noAdjustHandles="1" noChangeArrowheads="1" noChangeShapeType="1" noTextEdit="1"/>
              </p:cNvSpPr>
              <p:nvPr/>
            </p:nvSpPr>
            <p:spPr>
              <a:xfrm>
                <a:off x="981104" y="1196752"/>
                <a:ext cx="7119288" cy="2149499"/>
              </a:xfrm>
              <a:prstGeom prst="rect">
                <a:avLst/>
              </a:prstGeom>
              <a:blipFill>
                <a:blip r:embed="rId3"/>
                <a:stretch>
                  <a:fillRect l="-713" t="-3529"/>
                </a:stretch>
              </a:blipFill>
            </p:spPr>
            <p:txBody>
              <a:bodyPr/>
              <a:lstStyle/>
              <a:p>
                <a:r>
                  <a:rPr lang="en-US">
                    <a:noFill/>
                  </a:rPr>
                  <a:t> </a:t>
                </a:r>
              </a:p>
            </p:txBody>
          </p:sp>
        </mc:Fallback>
      </mc:AlternateContent>
      <p:sp>
        <p:nvSpPr>
          <p:cNvPr id="5" name="文本框 4">
            <a:extLst>
              <a:ext uri="{FF2B5EF4-FFF2-40B4-BE49-F238E27FC236}">
                <a16:creationId xmlns:a16="http://schemas.microsoft.com/office/drawing/2014/main" id="{F7EAF08E-E728-B046-8DD8-0048A2B6F17A}"/>
              </a:ext>
            </a:extLst>
          </p:cNvPr>
          <p:cNvSpPr txBox="1"/>
          <p:nvPr/>
        </p:nvSpPr>
        <p:spPr>
          <a:xfrm>
            <a:off x="5385475" y="5518547"/>
            <a:ext cx="605302" cy="369332"/>
          </a:xfrm>
          <a:prstGeom prst="rect">
            <a:avLst/>
          </a:prstGeom>
          <a:noFill/>
        </p:spPr>
        <p:txBody>
          <a:bodyPr wrap="square" rtlCol="0">
            <a:spAutoFit/>
          </a:bodyPr>
          <a:lstStyle/>
          <a:p>
            <a:r>
              <a:rPr kumimoji="1" lang="en-US" altLang="zh-CN" sz="1800" dirty="0">
                <a:latin typeface="+mn-lt"/>
              </a:rPr>
              <a:t>10</a:t>
            </a:r>
            <a:endParaRPr kumimoji="1" lang="zh-CN" altLang="en-US" sz="1800" dirty="0">
              <a:latin typeface="+mn-lt"/>
            </a:endParaRPr>
          </a:p>
        </p:txBody>
      </p:sp>
      <p:sp>
        <p:nvSpPr>
          <p:cNvPr id="55" name="文本框 54">
            <a:extLst>
              <a:ext uri="{FF2B5EF4-FFF2-40B4-BE49-F238E27FC236}">
                <a16:creationId xmlns:a16="http://schemas.microsoft.com/office/drawing/2014/main" id="{CED5E41C-F584-8545-96AB-348C070F05BB}"/>
              </a:ext>
            </a:extLst>
          </p:cNvPr>
          <p:cNvSpPr txBox="1"/>
          <p:nvPr/>
        </p:nvSpPr>
        <p:spPr>
          <a:xfrm>
            <a:off x="6054011" y="5518547"/>
            <a:ext cx="605302" cy="369332"/>
          </a:xfrm>
          <a:prstGeom prst="rect">
            <a:avLst/>
          </a:prstGeom>
          <a:noFill/>
        </p:spPr>
        <p:txBody>
          <a:bodyPr wrap="square" rtlCol="0">
            <a:spAutoFit/>
          </a:bodyPr>
          <a:lstStyle/>
          <a:p>
            <a:r>
              <a:rPr kumimoji="1" lang="en-US" altLang="zh-CN" sz="1800" dirty="0">
                <a:latin typeface="+mn-lt"/>
              </a:rPr>
              <a:t>11</a:t>
            </a:r>
            <a:endParaRPr kumimoji="1" lang="zh-CN" altLang="en-US" sz="1800" dirty="0">
              <a:latin typeface="+mn-lt"/>
            </a:endParaRPr>
          </a:p>
        </p:txBody>
      </p:sp>
      <p:sp>
        <p:nvSpPr>
          <p:cNvPr id="56" name="文本框 55">
            <a:extLst>
              <a:ext uri="{FF2B5EF4-FFF2-40B4-BE49-F238E27FC236}">
                <a16:creationId xmlns:a16="http://schemas.microsoft.com/office/drawing/2014/main" id="{5DC380D0-F7E8-F84E-A995-2E87B6C6CCE3}"/>
              </a:ext>
            </a:extLst>
          </p:cNvPr>
          <p:cNvSpPr txBox="1"/>
          <p:nvPr/>
        </p:nvSpPr>
        <p:spPr>
          <a:xfrm>
            <a:off x="6587322" y="4720523"/>
            <a:ext cx="605302" cy="369332"/>
          </a:xfrm>
          <a:prstGeom prst="rect">
            <a:avLst/>
          </a:prstGeom>
          <a:noFill/>
        </p:spPr>
        <p:txBody>
          <a:bodyPr wrap="square" rtlCol="0">
            <a:spAutoFit/>
          </a:bodyPr>
          <a:lstStyle/>
          <a:p>
            <a:r>
              <a:rPr kumimoji="1" lang="en-US" altLang="zh-CN" sz="1800" dirty="0">
                <a:latin typeface="+mn-lt"/>
              </a:rPr>
              <a:t>12</a:t>
            </a:r>
            <a:endParaRPr kumimoji="1" lang="zh-CN" altLang="en-US" sz="1800" dirty="0">
              <a:latin typeface="+mn-lt"/>
            </a:endParaRPr>
          </a:p>
        </p:txBody>
      </p:sp>
      <p:sp>
        <p:nvSpPr>
          <p:cNvPr id="59" name="标题 1">
            <a:extLst>
              <a:ext uri="{FF2B5EF4-FFF2-40B4-BE49-F238E27FC236}">
                <a16:creationId xmlns:a16="http://schemas.microsoft.com/office/drawing/2014/main" id="{E25B25AE-DDAE-AF4C-A11F-B77B1836D228}"/>
              </a:ext>
            </a:extLst>
          </p:cNvPr>
          <p:cNvSpPr>
            <a:spLocks noGrp="1"/>
          </p:cNvSpPr>
          <p:nvPr>
            <p:ph type="title"/>
          </p:nvPr>
        </p:nvSpPr>
        <p:spPr>
          <a:xfrm>
            <a:off x="1214414" y="115888"/>
            <a:ext cx="7358114" cy="1128712"/>
          </a:xfrm>
        </p:spPr>
        <p:txBody>
          <a:bodyPr/>
          <a:lstStyle/>
          <a:p>
            <a:r>
              <a:rPr lang="zh-CN" altLang="en-US" sz="3200" dirty="0"/>
              <a:t>随机游走在社区发现中的应用</a:t>
            </a:r>
          </a:p>
        </p:txBody>
      </p:sp>
    </p:spTree>
    <p:extLst>
      <p:ext uri="{BB962C8B-B14F-4D97-AF65-F5344CB8AC3E}">
        <p14:creationId xmlns:p14="http://schemas.microsoft.com/office/powerpoint/2010/main" val="12667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1.66667E-6 1.11111E-6 L 0.06979 -0.11296 " pathEditMode="relative" rAng="0" ptsTypes="AA">
                                      <p:cBhvr>
                                        <p:cTn id="22" dur="1000" fill="hold"/>
                                        <p:tgtEl>
                                          <p:spTgt spid="144"/>
                                        </p:tgtEl>
                                        <p:attrNameLst>
                                          <p:attrName>ppt_x</p:attrName>
                                          <p:attrName>ppt_y</p:attrName>
                                        </p:attrNameLst>
                                      </p:cBhvr>
                                      <p:rCtr x="3490" y="-5648"/>
                                    </p:animMotion>
                                  </p:childTnLst>
                                </p:cTn>
                              </p:par>
                            </p:childTnLst>
                          </p:cTn>
                        </p:par>
                        <p:par>
                          <p:cTn id="23" fill="hold">
                            <p:stCondLst>
                              <p:cond delay="1000"/>
                            </p:stCondLst>
                            <p:childTnLst>
                              <p:par>
                                <p:cTn id="24" presetID="0" presetClass="path" presetSubtype="0" accel="50000" decel="50000" fill="hold" grpId="3" nodeType="afterEffect">
                                  <p:stCondLst>
                                    <p:cond delay="0"/>
                                  </p:stCondLst>
                                  <p:childTnLst>
                                    <p:animMotion origin="layout" path="M 0.06979 -0.11296 L 0.20035 0.00023 " pathEditMode="relative" rAng="0" ptsTypes="AA">
                                      <p:cBhvr>
                                        <p:cTn id="25" dur="1000" fill="hold"/>
                                        <p:tgtEl>
                                          <p:spTgt spid="144"/>
                                        </p:tgtEl>
                                        <p:attrNameLst>
                                          <p:attrName>ppt_x</p:attrName>
                                          <p:attrName>ppt_y</p:attrName>
                                        </p:attrNameLst>
                                      </p:cBhvr>
                                      <p:rCtr x="6528" y="5648"/>
                                    </p:animMotion>
                                  </p:childTnLst>
                                </p:cTn>
                              </p:par>
                            </p:childTnLst>
                          </p:cTn>
                        </p:par>
                        <p:par>
                          <p:cTn id="26" fill="hold">
                            <p:stCondLst>
                              <p:cond delay="2000"/>
                            </p:stCondLst>
                            <p:childTnLst>
                              <p:par>
                                <p:cTn id="27" presetID="0" presetClass="path" presetSubtype="0" accel="50000" decel="50000" fill="hold" grpId="2" nodeType="afterEffect">
                                  <p:stCondLst>
                                    <p:cond delay="0"/>
                                  </p:stCondLst>
                                  <p:childTnLst>
                                    <p:animMotion origin="layout" path="M 0.20035 0.00023 L 0.14149 -0.11435 " pathEditMode="relative" rAng="0" ptsTypes="AA">
                                      <p:cBhvr>
                                        <p:cTn id="28" dur="1000" fill="hold"/>
                                        <p:tgtEl>
                                          <p:spTgt spid="144"/>
                                        </p:tgtEl>
                                        <p:attrNameLst>
                                          <p:attrName>ppt_x</p:attrName>
                                          <p:attrName>ppt_y</p:attrName>
                                        </p:attrNameLst>
                                      </p:cBhvr>
                                      <p:rCtr x="-2951" y="-5741"/>
                                    </p:animMotion>
                                  </p:childTnLst>
                                </p:cTn>
                              </p:par>
                            </p:childTnLst>
                          </p:cTn>
                        </p:par>
                        <p:par>
                          <p:cTn id="29" fill="hold">
                            <p:stCondLst>
                              <p:cond delay="3000"/>
                            </p:stCondLst>
                            <p:childTnLst>
                              <p:par>
                                <p:cTn id="30" presetID="0" presetClass="path" presetSubtype="0" accel="50000" decel="50000" fill="hold" grpId="4" nodeType="afterEffect">
                                  <p:stCondLst>
                                    <p:cond delay="0"/>
                                  </p:stCondLst>
                                  <p:childTnLst>
                                    <p:animMotion origin="layout" path="M 0.14149 -0.11435 L 0.07066 0.11643 " pathEditMode="relative" rAng="0" ptsTypes="AA">
                                      <p:cBhvr>
                                        <p:cTn id="31" dur="1000" fill="hold"/>
                                        <p:tgtEl>
                                          <p:spTgt spid="144"/>
                                        </p:tgtEl>
                                        <p:attrNameLst>
                                          <p:attrName>ppt_x</p:attrName>
                                          <p:attrName>ppt_y</p:attrName>
                                        </p:attrNameLst>
                                      </p:cBhvr>
                                      <p:rCtr x="-3542" y="11528"/>
                                    </p:animMotion>
                                  </p:childTnLst>
                                </p:cTn>
                              </p:par>
                            </p:childTnLst>
                          </p:cTn>
                        </p:par>
                        <p:par>
                          <p:cTn id="32" fill="hold">
                            <p:stCondLst>
                              <p:cond delay="4000"/>
                            </p:stCondLst>
                            <p:childTnLst>
                              <p:par>
                                <p:cTn id="33" presetID="0" presetClass="path" presetSubtype="0" accel="50000" decel="50000" fill="hold" grpId="5" nodeType="afterEffect">
                                  <p:stCondLst>
                                    <p:cond delay="0"/>
                                  </p:stCondLst>
                                  <p:childTnLst>
                                    <p:animMotion origin="layout" path="M 0.07066 0.11643 L 0.20035 0.00023 " pathEditMode="relative" rAng="0" ptsTypes="AA">
                                      <p:cBhvr>
                                        <p:cTn id="34" dur="1000" fill="hold"/>
                                        <p:tgtEl>
                                          <p:spTgt spid="144"/>
                                        </p:tgtEl>
                                        <p:attrNameLst>
                                          <p:attrName>ppt_x</p:attrName>
                                          <p:attrName>ppt_y</p:attrName>
                                        </p:attrNameLst>
                                      </p:cBhvr>
                                      <p:rCtr x="6476" y="-5810"/>
                                    </p:animMotion>
                                  </p:childTnLst>
                                </p:cTn>
                              </p:par>
                            </p:childTnLst>
                          </p:cTn>
                        </p:par>
                        <p:par>
                          <p:cTn id="35" fill="hold">
                            <p:stCondLst>
                              <p:cond delay="5000"/>
                            </p:stCondLst>
                            <p:childTnLst>
                              <p:par>
                                <p:cTn id="36" presetID="0" presetClass="path" presetSubtype="0" accel="50000" decel="50000" fill="hold" grpId="6" nodeType="afterEffect">
                                  <p:stCondLst>
                                    <p:cond delay="0"/>
                                  </p:stCondLst>
                                  <p:childTnLst>
                                    <p:animMotion origin="layout" path="M 0.20035 0.00023 L 0.14149 0.11643 " pathEditMode="relative" rAng="0" ptsTypes="AA">
                                      <p:cBhvr>
                                        <p:cTn id="37" dur="1000" fill="hold"/>
                                        <p:tgtEl>
                                          <p:spTgt spid="144"/>
                                        </p:tgtEl>
                                        <p:attrNameLst>
                                          <p:attrName>ppt_x</p:attrName>
                                          <p:attrName>ppt_y</p:attrName>
                                        </p:attrNameLst>
                                      </p:cBhvr>
                                      <p:rCtr x="-2951" y="5810"/>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4" grpId="0" animBg="1"/>
      <p:bldP spid="4" grpId="1" animBg="1"/>
      <p:bldP spid="144" grpId="0" animBg="1"/>
      <p:bldP spid="144" grpId="1" animBg="1"/>
      <p:bldP spid="144" grpId="2" animBg="1"/>
      <p:bldP spid="144" grpId="3" animBg="1"/>
      <p:bldP spid="144" grpId="4" animBg="1"/>
      <p:bldP spid="144" grpId="5" animBg="1"/>
      <p:bldP spid="144" grpId="6"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椭圆 151">
            <a:extLst>
              <a:ext uri="{FF2B5EF4-FFF2-40B4-BE49-F238E27FC236}">
                <a16:creationId xmlns:a16="http://schemas.microsoft.com/office/drawing/2014/main" id="{3238592D-F807-7D48-AB34-287615D73B8F}"/>
              </a:ext>
            </a:extLst>
          </p:cNvPr>
          <p:cNvSpPr/>
          <p:nvPr/>
        </p:nvSpPr>
        <p:spPr>
          <a:xfrm>
            <a:off x="2188904" y="4755721"/>
            <a:ext cx="293077" cy="29893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bg1"/>
                </a:solidFill>
              </a:rPr>
              <a:t>1</a:t>
            </a:r>
            <a:endParaRPr kumimoji="1" lang="zh-CN" altLang="en-US" sz="1800" dirty="0">
              <a:solidFill>
                <a:schemeClr val="bg1"/>
              </a:solidFill>
            </a:endParaRPr>
          </a:p>
        </p:txBody>
      </p:sp>
      <p:sp>
        <p:nvSpPr>
          <p:cNvPr id="153" name="椭圆 152">
            <a:extLst>
              <a:ext uri="{FF2B5EF4-FFF2-40B4-BE49-F238E27FC236}">
                <a16:creationId xmlns:a16="http://schemas.microsoft.com/office/drawing/2014/main" id="{E88FFF65-3D9A-ED4A-9BC0-3E01A90BD3A4}"/>
              </a:ext>
            </a:extLst>
          </p:cNvPr>
          <p:cNvSpPr/>
          <p:nvPr/>
        </p:nvSpPr>
        <p:spPr>
          <a:xfrm>
            <a:off x="2836976"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2</a:t>
            </a:r>
            <a:endParaRPr kumimoji="1" lang="zh-CN" altLang="en-US" sz="1800" dirty="0">
              <a:solidFill>
                <a:schemeClr val="tx1"/>
              </a:solidFill>
            </a:endParaRPr>
          </a:p>
        </p:txBody>
      </p:sp>
      <p:sp>
        <p:nvSpPr>
          <p:cNvPr id="154" name="椭圆 153">
            <a:extLst>
              <a:ext uri="{FF2B5EF4-FFF2-40B4-BE49-F238E27FC236}">
                <a16:creationId xmlns:a16="http://schemas.microsoft.com/office/drawing/2014/main" id="{504A298B-4CD0-3E4B-B488-0A4170481CEC}"/>
              </a:ext>
            </a:extLst>
          </p:cNvPr>
          <p:cNvSpPr/>
          <p:nvPr/>
        </p:nvSpPr>
        <p:spPr>
          <a:xfrm>
            <a:off x="2836976"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4</a:t>
            </a:r>
            <a:endParaRPr kumimoji="1" lang="zh-CN" altLang="en-US" sz="1800" dirty="0">
              <a:solidFill>
                <a:schemeClr val="tx1"/>
              </a:solidFill>
            </a:endParaRPr>
          </a:p>
        </p:txBody>
      </p:sp>
      <p:sp>
        <p:nvSpPr>
          <p:cNvPr id="155" name="椭圆 154">
            <a:extLst>
              <a:ext uri="{FF2B5EF4-FFF2-40B4-BE49-F238E27FC236}">
                <a16:creationId xmlns:a16="http://schemas.microsoft.com/office/drawing/2014/main" id="{0F5F1048-72B0-CA45-9262-762BDF03F36A}"/>
              </a:ext>
            </a:extLst>
          </p:cNvPr>
          <p:cNvSpPr/>
          <p:nvPr/>
        </p:nvSpPr>
        <p:spPr>
          <a:xfrm>
            <a:off x="4031138" y="4755721"/>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6</a:t>
            </a:r>
            <a:endParaRPr kumimoji="1" lang="zh-CN" altLang="en-US" sz="1800" dirty="0">
              <a:solidFill>
                <a:schemeClr val="tx1"/>
              </a:solidFill>
            </a:endParaRPr>
          </a:p>
        </p:txBody>
      </p:sp>
      <p:cxnSp>
        <p:nvCxnSpPr>
          <p:cNvPr id="156" name="直线箭头连接符 155">
            <a:extLst>
              <a:ext uri="{FF2B5EF4-FFF2-40B4-BE49-F238E27FC236}">
                <a16:creationId xmlns:a16="http://schemas.microsoft.com/office/drawing/2014/main" id="{2F6ECF74-7F81-8045-96B0-2A13737B1EB0}"/>
              </a:ext>
            </a:extLst>
          </p:cNvPr>
          <p:cNvCxnSpPr>
            <a:cxnSpLocks/>
            <a:stCxn id="152" idx="7"/>
            <a:endCxn id="153" idx="3"/>
          </p:cNvCxnSpPr>
          <p:nvPr/>
        </p:nvCxnSpPr>
        <p:spPr>
          <a:xfrm flipV="1">
            <a:off x="2439061" y="4235635"/>
            <a:ext cx="440835" cy="563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C0A77178-AB16-A642-BF2E-D17FC21E9373}"/>
              </a:ext>
            </a:extLst>
          </p:cNvPr>
          <p:cNvCxnSpPr>
            <a:cxnSpLocks/>
            <a:stCxn id="152" idx="6"/>
            <a:endCxn id="155" idx="2"/>
          </p:cNvCxnSpPr>
          <p:nvPr/>
        </p:nvCxnSpPr>
        <p:spPr>
          <a:xfrm>
            <a:off x="2481981" y="4905190"/>
            <a:ext cx="1549157"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77A5C504-6138-5B4D-8375-E38116E06C05}"/>
              </a:ext>
            </a:extLst>
          </p:cNvPr>
          <p:cNvCxnSpPr>
            <a:cxnSpLocks/>
            <a:stCxn id="154" idx="0"/>
            <a:endCxn id="153" idx="4"/>
          </p:cNvCxnSpPr>
          <p:nvPr/>
        </p:nvCxnSpPr>
        <p:spPr>
          <a:xfrm flipV="1">
            <a:off x="2983515"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6038958C-BA63-4044-87EF-59DC10602F93}"/>
              </a:ext>
            </a:extLst>
          </p:cNvPr>
          <p:cNvCxnSpPr>
            <a:cxnSpLocks/>
            <a:stCxn id="122" idx="2"/>
            <a:endCxn id="155" idx="6"/>
          </p:cNvCxnSpPr>
          <p:nvPr/>
        </p:nvCxnSpPr>
        <p:spPr>
          <a:xfrm flipH="1">
            <a:off x="4324215" y="4905190"/>
            <a:ext cx="495570"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09C7C487-FEAD-6A4D-AB0B-EEF694F9E38B}"/>
              </a:ext>
            </a:extLst>
          </p:cNvPr>
          <p:cNvCxnSpPr>
            <a:cxnSpLocks/>
            <a:stCxn id="152" idx="5"/>
            <a:endCxn id="154" idx="1"/>
          </p:cNvCxnSpPr>
          <p:nvPr/>
        </p:nvCxnSpPr>
        <p:spPr>
          <a:xfrm>
            <a:off x="2439061" y="5010881"/>
            <a:ext cx="440835" cy="58664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B505B5EB-FF10-334B-B45B-D95F9701DE5F}"/>
              </a:ext>
            </a:extLst>
          </p:cNvPr>
          <p:cNvCxnSpPr>
            <a:cxnSpLocks/>
            <a:stCxn id="154" idx="0"/>
            <a:endCxn id="155" idx="2"/>
          </p:cNvCxnSpPr>
          <p:nvPr/>
        </p:nvCxnSpPr>
        <p:spPr>
          <a:xfrm flipV="1">
            <a:off x="2983515" y="4905190"/>
            <a:ext cx="1047623"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03142E4-4089-B149-A21B-20CB9F60EC27}"/>
              </a:ext>
            </a:extLst>
          </p:cNvPr>
          <p:cNvCxnSpPr>
            <a:cxnSpLocks/>
            <a:stCxn id="153" idx="4"/>
            <a:endCxn id="155" idx="2"/>
          </p:cNvCxnSpPr>
          <p:nvPr/>
        </p:nvCxnSpPr>
        <p:spPr>
          <a:xfrm>
            <a:off x="2983515" y="4279413"/>
            <a:ext cx="1047623"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7" name="椭圆 76">
            <a:extLst>
              <a:ext uri="{FF2B5EF4-FFF2-40B4-BE49-F238E27FC236}">
                <a16:creationId xmlns:a16="http://schemas.microsoft.com/office/drawing/2014/main" id="{D488EDBD-FC18-4546-BC9A-D2BAF3525781}"/>
              </a:ext>
            </a:extLst>
          </p:cNvPr>
          <p:cNvSpPr/>
          <p:nvPr/>
        </p:nvSpPr>
        <p:spPr>
          <a:xfrm>
            <a:off x="3485048"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3</a:t>
            </a:r>
            <a:endParaRPr kumimoji="1" lang="zh-CN" altLang="en-US" sz="1800" dirty="0">
              <a:solidFill>
                <a:schemeClr val="tx1"/>
              </a:solidFill>
            </a:endParaRPr>
          </a:p>
        </p:txBody>
      </p:sp>
      <p:sp>
        <p:nvSpPr>
          <p:cNvPr id="85" name="椭圆 84">
            <a:extLst>
              <a:ext uri="{FF2B5EF4-FFF2-40B4-BE49-F238E27FC236}">
                <a16:creationId xmlns:a16="http://schemas.microsoft.com/office/drawing/2014/main" id="{9BFAD20C-C335-574B-A147-DF5F6505CD84}"/>
              </a:ext>
            </a:extLst>
          </p:cNvPr>
          <p:cNvSpPr/>
          <p:nvPr/>
        </p:nvSpPr>
        <p:spPr>
          <a:xfrm>
            <a:off x="3485048"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5</a:t>
            </a:r>
            <a:endParaRPr kumimoji="1" lang="zh-CN" altLang="en-US" sz="1800" dirty="0">
              <a:solidFill>
                <a:schemeClr val="tx1"/>
              </a:solidFill>
            </a:endParaRPr>
          </a:p>
        </p:txBody>
      </p:sp>
      <p:cxnSp>
        <p:nvCxnSpPr>
          <p:cNvPr id="89" name="直线箭头连接符 88">
            <a:extLst>
              <a:ext uri="{FF2B5EF4-FFF2-40B4-BE49-F238E27FC236}">
                <a16:creationId xmlns:a16="http://schemas.microsoft.com/office/drawing/2014/main" id="{45A25724-8A8F-0142-B5CC-F78B97A4C755}"/>
              </a:ext>
            </a:extLst>
          </p:cNvPr>
          <p:cNvCxnSpPr>
            <a:cxnSpLocks/>
            <a:stCxn id="85" idx="0"/>
            <a:endCxn id="77" idx="4"/>
          </p:cNvCxnSpPr>
          <p:nvPr/>
        </p:nvCxnSpPr>
        <p:spPr>
          <a:xfrm flipV="1">
            <a:off x="3631587"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5FA90A86-2F26-D842-BE7B-5B346C767071}"/>
              </a:ext>
            </a:extLst>
          </p:cNvPr>
          <p:cNvCxnSpPr>
            <a:cxnSpLocks/>
            <a:stCxn id="153" idx="6"/>
            <a:endCxn id="77" idx="2"/>
          </p:cNvCxnSpPr>
          <p:nvPr/>
        </p:nvCxnSpPr>
        <p:spPr>
          <a:xfrm>
            <a:off x="3130053" y="412994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1" name="直线箭头连接符 90">
            <a:extLst>
              <a:ext uri="{FF2B5EF4-FFF2-40B4-BE49-F238E27FC236}">
                <a16:creationId xmlns:a16="http://schemas.microsoft.com/office/drawing/2014/main" id="{94F59D44-FDDD-B445-80FA-B59734C1F6D5}"/>
              </a:ext>
            </a:extLst>
          </p:cNvPr>
          <p:cNvCxnSpPr>
            <a:cxnSpLocks/>
            <a:stCxn id="154" idx="0"/>
            <a:endCxn id="77" idx="4"/>
          </p:cNvCxnSpPr>
          <p:nvPr/>
        </p:nvCxnSpPr>
        <p:spPr>
          <a:xfrm flipV="1">
            <a:off x="2983515"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10BAA3F0-5A74-8144-8601-4F7788961072}"/>
              </a:ext>
            </a:extLst>
          </p:cNvPr>
          <p:cNvCxnSpPr>
            <a:cxnSpLocks/>
            <a:stCxn id="152" idx="6"/>
            <a:endCxn id="77" idx="4"/>
          </p:cNvCxnSpPr>
          <p:nvPr/>
        </p:nvCxnSpPr>
        <p:spPr>
          <a:xfrm flipV="1">
            <a:off x="2481981" y="4279413"/>
            <a:ext cx="1149606"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2DA4B05A-2A48-2C48-BDB0-54B4C50BDC2C}"/>
              </a:ext>
            </a:extLst>
          </p:cNvPr>
          <p:cNvCxnSpPr>
            <a:cxnSpLocks/>
            <a:stCxn id="155" idx="0"/>
            <a:endCxn id="77" idx="5"/>
          </p:cNvCxnSpPr>
          <p:nvPr/>
        </p:nvCxnSpPr>
        <p:spPr>
          <a:xfrm flipH="1" flipV="1">
            <a:off x="3735205" y="4235635"/>
            <a:ext cx="442472" cy="520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855A3584-8613-E74E-8AEA-1623C4DEDEA0}"/>
              </a:ext>
            </a:extLst>
          </p:cNvPr>
          <p:cNvCxnSpPr>
            <a:cxnSpLocks/>
            <a:stCxn id="154" idx="6"/>
            <a:endCxn id="85" idx="2"/>
          </p:cNvCxnSpPr>
          <p:nvPr/>
        </p:nvCxnSpPr>
        <p:spPr>
          <a:xfrm>
            <a:off x="3130053" y="570321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CA1D9FBF-D24D-EF43-BB07-9BF5D12F233B}"/>
              </a:ext>
            </a:extLst>
          </p:cNvPr>
          <p:cNvCxnSpPr>
            <a:cxnSpLocks/>
            <a:stCxn id="153" idx="4"/>
            <a:endCxn id="85" idx="0"/>
          </p:cNvCxnSpPr>
          <p:nvPr/>
        </p:nvCxnSpPr>
        <p:spPr>
          <a:xfrm>
            <a:off x="2983515"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B9597C50-9C44-D64A-8A1B-B1B40A2E5B47}"/>
              </a:ext>
            </a:extLst>
          </p:cNvPr>
          <p:cNvCxnSpPr>
            <a:cxnSpLocks/>
            <a:stCxn id="155" idx="4"/>
            <a:endCxn id="85" idx="7"/>
          </p:cNvCxnSpPr>
          <p:nvPr/>
        </p:nvCxnSpPr>
        <p:spPr>
          <a:xfrm flipH="1">
            <a:off x="3735205" y="5054659"/>
            <a:ext cx="442472" cy="542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A8CAB3BB-DFC5-704A-BA0E-6F9FAED347DF}"/>
              </a:ext>
            </a:extLst>
          </p:cNvPr>
          <p:cNvCxnSpPr>
            <a:cxnSpLocks/>
            <a:stCxn id="152" idx="6"/>
            <a:endCxn id="85" idx="0"/>
          </p:cNvCxnSpPr>
          <p:nvPr/>
        </p:nvCxnSpPr>
        <p:spPr>
          <a:xfrm>
            <a:off x="2481981" y="4905190"/>
            <a:ext cx="1149606"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22" name="椭圆 121">
            <a:extLst>
              <a:ext uri="{FF2B5EF4-FFF2-40B4-BE49-F238E27FC236}">
                <a16:creationId xmlns:a16="http://schemas.microsoft.com/office/drawing/2014/main" id="{10119B9B-036E-2D41-9787-84B1D7041A79}"/>
              </a:ext>
            </a:extLst>
          </p:cNvPr>
          <p:cNvSpPr/>
          <p:nvPr/>
        </p:nvSpPr>
        <p:spPr>
          <a:xfrm>
            <a:off x="4819785" y="4755721"/>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7</a:t>
            </a:r>
            <a:endParaRPr kumimoji="1" lang="zh-CN" altLang="en-US" sz="1800" dirty="0">
              <a:solidFill>
                <a:schemeClr val="tx1"/>
              </a:solidFill>
            </a:endParaRPr>
          </a:p>
        </p:txBody>
      </p:sp>
      <p:sp>
        <p:nvSpPr>
          <p:cNvPr id="123" name="椭圆 122">
            <a:extLst>
              <a:ext uri="{FF2B5EF4-FFF2-40B4-BE49-F238E27FC236}">
                <a16:creationId xmlns:a16="http://schemas.microsoft.com/office/drawing/2014/main" id="{ABA5D4CB-39FB-CD43-A87A-BFE765BC5A6E}"/>
              </a:ext>
            </a:extLst>
          </p:cNvPr>
          <p:cNvSpPr/>
          <p:nvPr/>
        </p:nvSpPr>
        <p:spPr>
          <a:xfrm>
            <a:off x="5467857"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8</a:t>
            </a:r>
            <a:endParaRPr kumimoji="1" lang="zh-CN" altLang="en-US" sz="1800" dirty="0">
              <a:solidFill>
                <a:schemeClr val="tx1"/>
              </a:solidFill>
            </a:endParaRPr>
          </a:p>
        </p:txBody>
      </p:sp>
      <p:sp>
        <p:nvSpPr>
          <p:cNvPr id="124" name="椭圆 123">
            <a:extLst>
              <a:ext uri="{FF2B5EF4-FFF2-40B4-BE49-F238E27FC236}">
                <a16:creationId xmlns:a16="http://schemas.microsoft.com/office/drawing/2014/main" id="{9A3935F2-9B30-8049-8294-DFC220C03663}"/>
              </a:ext>
            </a:extLst>
          </p:cNvPr>
          <p:cNvSpPr/>
          <p:nvPr/>
        </p:nvSpPr>
        <p:spPr>
          <a:xfrm>
            <a:off x="5467857"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50" b="0" dirty="0">
              <a:solidFill>
                <a:schemeClr val="tx1"/>
              </a:solidFill>
            </a:endParaRPr>
          </a:p>
        </p:txBody>
      </p:sp>
      <p:sp>
        <p:nvSpPr>
          <p:cNvPr id="125" name="椭圆 124">
            <a:extLst>
              <a:ext uri="{FF2B5EF4-FFF2-40B4-BE49-F238E27FC236}">
                <a16:creationId xmlns:a16="http://schemas.microsoft.com/office/drawing/2014/main" id="{CF9211F9-1FD4-D54F-9F64-5149C3282A4A}"/>
              </a:ext>
            </a:extLst>
          </p:cNvPr>
          <p:cNvSpPr/>
          <p:nvPr/>
        </p:nvSpPr>
        <p:spPr>
          <a:xfrm>
            <a:off x="6662019" y="4755721"/>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solidFill>
            </a:endParaRPr>
          </a:p>
        </p:txBody>
      </p:sp>
      <p:cxnSp>
        <p:nvCxnSpPr>
          <p:cNvPr id="126" name="直线箭头连接符 125">
            <a:extLst>
              <a:ext uri="{FF2B5EF4-FFF2-40B4-BE49-F238E27FC236}">
                <a16:creationId xmlns:a16="http://schemas.microsoft.com/office/drawing/2014/main" id="{DBB669A5-96FD-424D-B40D-4E26969F6E68}"/>
              </a:ext>
            </a:extLst>
          </p:cNvPr>
          <p:cNvCxnSpPr>
            <a:cxnSpLocks/>
            <a:stCxn id="122" idx="7"/>
            <a:endCxn id="123" idx="3"/>
          </p:cNvCxnSpPr>
          <p:nvPr/>
        </p:nvCxnSpPr>
        <p:spPr>
          <a:xfrm flipV="1">
            <a:off x="5069942" y="4235635"/>
            <a:ext cx="440835" cy="563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7" name="直线箭头连接符 126">
            <a:extLst>
              <a:ext uri="{FF2B5EF4-FFF2-40B4-BE49-F238E27FC236}">
                <a16:creationId xmlns:a16="http://schemas.microsoft.com/office/drawing/2014/main" id="{8796D5A4-A076-8A4B-8975-DA39AC6304C4}"/>
              </a:ext>
            </a:extLst>
          </p:cNvPr>
          <p:cNvCxnSpPr>
            <a:cxnSpLocks/>
            <a:stCxn id="122" idx="6"/>
            <a:endCxn id="125" idx="2"/>
          </p:cNvCxnSpPr>
          <p:nvPr/>
        </p:nvCxnSpPr>
        <p:spPr>
          <a:xfrm>
            <a:off x="5112862" y="4905190"/>
            <a:ext cx="1549157"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8" name="直线箭头连接符 127">
            <a:extLst>
              <a:ext uri="{FF2B5EF4-FFF2-40B4-BE49-F238E27FC236}">
                <a16:creationId xmlns:a16="http://schemas.microsoft.com/office/drawing/2014/main" id="{7335B013-1BA9-FB49-9566-8A7D4B8CC9CC}"/>
              </a:ext>
            </a:extLst>
          </p:cNvPr>
          <p:cNvCxnSpPr>
            <a:cxnSpLocks/>
            <a:stCxn id="124" idx="0"/>
            <a:endCxn id="123" idx="4"/>
          </p:cNvCxnSpPr>
          <p:nvPr/>
        </p:nvCxnSpPr>
        <p:spPr>
          <a:xfrm flipV="1">
            <a:off x="5614396"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88565619-C475-1C4C-B7BB-6524B62CF129}"/>
              </a:ext>
            </a:extLst>
          </p:cNvPr>
          <p:cNvCxnSpPr>
            <a:cxnSpLocks/>
            <a:stCxn id="122" idx="5"/>
            <a:endCxn id="124" idx="1"/>
          </p:cNvCxnSpPr>
          <p:nvPr/>
        </p:nvCxnSpPr>
        <p:spPr>
          <a:xfrm>
            <a:off x="5069942" y="5010881"/>
            <a:ext cx="440835" cy="58664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29E254AA-530B-5241-B2A9-DDD79DB2CEDB}"/>
              </a:ext>
            </a:extLst>
          </p:cNvPr>
          <p:cNvCxnSpPr>
            <a:cxnSpLocks/>
            <a:stCxn id="124" idx="0"/>
            <a:endCxn id="125" idx="2"/>
          </p:cNvCxnSpPr>
          <p:nvPr/>
        </p:nvCxnSpPr>
        <p:spPr>
          <a:xfrm flipV="1">
            <a:off x="5614396" y="4905190"/>
            <a:ext cx="1047623"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1" name="直线箭头连接符 130">
            <a:extLst>
              <a:ext uri="{FF2B5EF4-FFF2-40B4-BE49-F238E27FC236}">
                <a16:creationId xmlns:a16="http://schemas.microsoft.com/office/drawing/2014/main" id="{03388A82-3587-7C4E-AC47-2A75EF1A9EA9}"/>
              </a:ext>
            </a:extLst>
          </p:cNvPr>
          <p:cNvCxnSpPr>
            <a:cxnSpLocks/>
            <a:stCxn id="123" idx="4"/>
            <a:endCxn id="125" idx="2"/>
          </p:cNvCxnSpPr>
          <p:nvPr/>
        </p:nvCxnSpPr>
        <p:spPr>
          <a:xfrm>
            <a:off x="5614396" y="4279413"/>
            <a:ext cx="1047623"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32" name="椭圆 131">
            <a:extLst>
              <a:ext uri="{FF2B5EF4-FFF2-40B4-BE49-F238E27FC236}">
                <a16:creationId xmlns:a16="http://schemas.microsoft.com/office/drawing/2014/main" id="{AFF6CE44-2984-8A41-B2CB-CAB11AC31B78}"/>
              </a:ext>
            </a:extLst>
          </p:cNvPr>
          <p:cNvSpPr/>
          <p:nvPr/>
        </p:nvSpPr>
        <p:spPr>
          <a:xfrm>
            <a:off x="6115929" y="398047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dirty="0">
                <a:solidFill>
                  <a:schemeClr val="tx1"/>
                </a:solidFill>
              </a:rPr>
              <a:t>9</a:t>
            </a:r>
            <a:endParaRPr kumimoji="1" lang="zh-CN" altLang="en-US" sz="1800" dirty="0">
              <a:solidFill>
                <a:schemeClr val="tx1"/>
              </a:solidFill>
            </a:endParaRPr>
          </a:p>
        </p:txBody>
      </p:sp>
      <p:sp>
        <p:nvSpPr>
          <p:cNvPr id="133" name="椭圆 132">
            <a:extLst>
              <a:ext uri="{FF2B5EF4-FFF2-40B4-BE49-F238E27FC236}">
                <a16:creationId xmlns:a16="http://schemas.microsoft.com/office/drawing/2014/main" id="{6618372B-4F14-F942-96BD-D73A52105F51}"/>
              </a:ext>
            </a:extLst>
          </p:cNvPr>
          <p:cNvSpPr/>
          <p:nvPr/>
        </p:nvSpPr>
        <p:spPr>
          <a:xfrm>
            <a:off x="6115929" y="5553745"/>
            <a:ext cx="293077" cy="29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solidFill>
            </a:endParaRPr>
          </a:p>
        </p:txBody>
      </p:sp>
      <p:cxnSp>
        <p:nvCxnSpPr>
          <p:cNvPr id="134" name="直线箭头连接符 133">
            <a:extLst>
              <a:ext uri="{FF2B5EF4-FFF2-40B4-BE49-F238E27FC236}">
                <a16:creationId xmlns:a16="http://schemas.microsoft.com/office/drawing/2014/main" id="{19261F85-07FC-0C48-A98D-1B5E0918A530}"/>
              </a:ext>
            </a:extLst>
          </p:cNvPr>
          <p:cNvCxnSpPr>
            <a:cxnSpLocks/>
            <a:stCxn id="133" idx="0"/>
            <a:endCxn id="132" idx="4"/>
          </p:cNvCxnSpPr>
          <p:nvPr/>
        </p:nvCxnSpPr>
        <p:spPr>
          <a:xfrm flipV="1">
            <a:off x="6262468" y="4279413"/>
            <a:ext cx="0"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C1A757E3-9DC4-E246-8B94-110252115B39}"/>
              </a:ext>
            </a:extLst>
          </p:cNvPr>
          <p:cNvCxnSpPr>
            <a:cxnSpLocks/>
            <a:stCxn id="123" idx="6"/>
            <a:endCxn id="132" idx="2"/>
          </p:cNvCxnSpPr>
          <p:nvPr/>
        </p:nvCxnSpPr>
        <p:spPr>
          <a:xfrm>
            <a:off x="5760934" y="412994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73381449-3B90-C949-9BB9-1652792DAB38}"/>
              </a:ext>
            </a:extLst>
          </p:cNvPr>
          <p:cNvCxnSpPr>
            <a:cxnSpLocks/>
            <a:stCxn id="124" idx="0"/>
            <a:endCxn id="132" idx="4"/>
          </p:cNvCxnSpPr>
          <p:nvPr/>
        </p:nvCxnSpPr>
        <p:spPr>
          <a:xfrm flipV="1">
            <a:off x="5614396"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7" name="直线箭头连接符 136">
            <a:extLst>
              <a:ext uri="{FF2B5EF4-FFF2-40B4-BE49-F238E27FC236}">
                <a16:creationId xmlns:a16="http://schemas.microsoft.com/office/drawing/2014/main" id="{9F56CF62-1F21-3041-8144-C0A6CFDFA892}"/>
              </a:ext>
            </a:extLst>
          </p:cNvPr>
          <p:cNvCxnSpPr>
            <a:cxnSpLocks/>
            <a:stCxn id="122" idx="6"/>
            <a:endCxn id="132" idx="4"/>
          </p:cNvCxnSpPr>
          <p:nvPr/>
        </p:nvCxnSpPr>
        <p:spPr>
          <a:xfrm flipV="1">
            <a:off x="5112862" y="4279413"/>
            <a:ext cx="1149606" cy="62577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8" name="直线箭头连接符 137">
            <a:extLst>
              <a:ext uri="{FF2B5EF4-FFF2-40B4-BE49-F238E27FC236}">
                <a16:creationId xmlns:a16="http://schemas.microsoft.com/office/drawing/2014/main" id="{FB37111A-0DA6-A940-8ED7-C7FA3B28E338}"/>
              </a:ext>
            </a:extLst>
          </p:cNvPr>
          <p:cNvCxnSpPr>
            <a:cxnSpLocks/>
            <a:stCxn id="125" idx="0"/>
            <a:endCxn id="132" idx="5"/>
          </p:cNvCxnSpPr>
          <p:nvPr/>
        </p:nvCxnSpPr>
        <p:spPr>
          <a:xfrm flipH="1" flipV="1">
            <a:off x="6366086" y="4235635"/>
            <a:ext cx="442472" cy="520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C543F663-5317-6249-BD6B-01AE9FC36464}"/>
              </a:ext>
            </a:extLst>
          </p:cNvPr>
          <p:cNvCxnSpPr>
            <a:cxnSpLocks/>
            <a:stCxn id="124" idx="6"/>
            <a:endCxn id="133" idx="2"/>
          </p:cNvCxnSpPr>
          <p:nvPr/>
        </p:nvCxnSpPr>
        <p:spPr>
          <a:xfrm>
            <a:off x="5760934" y="5703214"/>
            <a:ext cx="354995"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DF5CF2E2-5C3B-DC4B-90C7-BC2F9E4AA396}"/>
              </a:ext>
            </a:extLst>
          </p:cNvPr>
          <p:cNvCxnSpPr>
            <a:cxnSpLocks/>
            <a:stCxn id="123" idx="4"/>
            <a:endCxn id="133" idx="0"/>
          </p:cNvCxnSpPr>
          <p:nvPr/>
        </p:nvCxnSpPr>
        <p:spPr>
          <a:xfrm>
            <a:off x="5614396" y="4279413"/>
            <a:ext cx="648072" cy="127433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1" name="直线箭头连接符 140">
            <a:extLst>
              <a:ext uri="{FF2B5EF4-FFF2-40B4-BE49-F238E27FC236}">
                <a16:creationId xmlns:a16="http://schemas.microsoft.com/office/drawing/2014/main" id="{12CC939C-0AF1-6749-AD49-A9BF4A1FD6DF}"/>
              </a:ext>
            </a:extLst>
          </p:cNvPr>
          <p:cNvCxnSpPr>
            <a:cxnSpLocks/>
            <a:stCxn id="125" idx="4"/>
            <a:endCxn id="133" idx="7"/>
          </p:cNvCxnSpPr>
          <p:nvPr/>
        </p:nvCxnSpPr>
        <p:spPr>
          <a:xfrm flipH="1">
            <a:off x="6366086" y="5054659"/>
            <a:ext cx="442472" cy="54286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F6D73BC3-2962-024D-815B-64D0BE49DC86}"/>
              </a:ext>
            </a:extLst>
          </p:cNvPr>
          <p:cNvCxnSpPr>
            <a:cxnSpLocks/>
            <a:stCxn id="122" idx="6"/>
            <a:endCxn id="133" idx="0"/>
          </p:cNvCxnSpPr>
          <p:nvPr/>
        </p:nvCxnSpPr>
        <p:spPr>
          <a:xfrm>
            <a:off x="5112862" y="4905190"/>
            <a:ext cx="1149606" cy="64855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44" name="椭圆 143">
            <a:extLst>
              <a:ext uri="{FF2B5EF4-FFF2-40B4-BE49-F238E27FC236}">
                <a16:creationId xmlns:a16="http://schemas.microsoft.com/office/drawing/2014/main" id="{96976734-F22A-1B4A-9E5F-F209B2F66916}"/>
              </a:ext>
            </a:extLst>
          </p:cNvPr>
          <p:cNvSpPr/>
          <p:nvPr/>
        </p:nvSpPr>
        <p:spPr>
          <a:xfrm>
            <a:off x="2187476" y="4767110"/>
            <a:ext cx="293077" cy="2989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solidFill>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538FB87F-A7D3-734B-BFFA-A0386644BE88}"/>
                  </a:ext>
                </a:extLst>
              </p:cNvPr>
              <p:cNvSpPr/>
              <p:nvPr/>
            </p:nvSpPr>
            <p:spPr>
              <a:xfrm>
                <a:off x="981104" y="1196752"/>
                <a:ext cx="7119288" cy="2232406"/>
              </a:xfrm>
              <a:prstGeom prst="rect">
                <a:avLst/>
              </a:prstGeom>
            </p:spPr>
            <p:txBody>
              <a:bodyPr wrap="square">
                <a:spAutoFit/>
              </a:bodyPr>
              <a:lstStyle/>
              <a:p>
                <a:pPr marL="342900" indent="-342900">
                  <a:buSzPct val="80000"/>
                  <a:buFont typeface="Wingdings" pitchFamily="2" charset="2"/>
                  <a:buChar char="l"/>
                </a:pPr>
                <a:r>
                  <a:rPr kumimoji="1" lang="zh-CN" altLang="en-US" sz="2400" b="0" dirty="0"/>
                  <a:t>随机游走概率分布</a:t>
                </a:r>
                <a:endParaRPr kumimoji="1" lang="en-US" altLang="zh-CN" sz="2400" b="0" dirty="0"/>
              </a:p>
              <a:p>
                <a:pPr>
                  <a:buSzPct val="80000"/>
                </a:pPr>
                <a14:m>
                  <m:oMathPara xmlns:m="http://schemas.openxmlformats.org/officeDocument/2006/math">
                    <m:oMathParaPr>
                      <m:jc m:val="center"/>
                    </m:oMathParaPr>
                    <m:oMath xmlns:m="http://schemas.openxmlformats.org/officeDocument/2006/math">
                      <m:d>
                        <m:dPr>
                          <m:begChr m:val="["/>
                          <m:endChr m:val="]"/>
                          <m:ctrlPr>
                            <a:rPr kumimoji="1" lang="en-US" altLang="zh-CN" sz="2000" b="0" i="1">
                              <a:latin typeface="Cambria Math" panose="02040503050406030204" pitchFamily="18" charset="0"/>
                            </a:rPr>
                          </m:ctrlPr>
                        </m:dPr>
                        <m:e>
                          <m:f>
                            <m:fPr>
                              <m:ctrlPr>
                                <a:rPr kumimoji="1" lang="en-US" altLang="zh-CN" sz="2000" b="0" i="1">
                                  <a:solidFill>
                                    <a:srgbClr val="0070C0"/>
                                  </a:solidFill>
                                  <a:latin typeface="Cambria Math" panose="02040503050406030204" pitchFamily="18" charset="0"/>
                                </a:rPr>
                              </m:ctrlPr>
                            </m:fPr>
                            <m:num>
                              <m:r>
                                <a:rPr kumimoji="1" lang="en-US" altLang="zh-CN" sz="2000" b="0" i="1">
                                  <a:solidFill>
                                    <a:srgbClr val="0070C0"/>
                                  </a:solidFill>
                                  <a:latin typeface="Cambria Math" panose="02040503050406030204" pitchFamily="18" charset="0"/>
                                </a:rPr>
                                <m:t>1</m:t>
                              </m:r>
                            </m:num>
                            <m:den>
                              <m:r>
                                <a:rPr kumimoji="1" lang="en-US" altLang="zh-CN" sz="2000" b="0" i="1" smtClean="0">
                                  <a:solidFill>
                                    <a:srgbClr val="0070C0"/>
                                  </a:solidFill>
                                  <a:latin typeface="Cambria Math" panose="02040503050406030204" pitchFamily="18" charset="0"/>
                                </a:rPr>
                                <m:t>18</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a:solidFill>
                                    <a:srgbClr val="0070C0"/>
                                  </a:solidFill>
                                  <a:latin typeface="Cambria Math" panose="02040503050406030204" pitchFamily="18" charset="0"/>
                                </a:rPr>
                                <m:t>2</m:t>
                              </m:r>
                            </m:num>
                            <m:den>
                              <m:r>
                                <a:rPr kumimoji="1" lang="en-US" altLang="zh-CN" sz="2000" b="0" i="1" smtClean="0">
                                  <a:solidFill>
                                    <a:srgbClr val="0070C0"/>
                                  </a:solidFill>
                                  <a:latin typeface="Cambria Math" panose="02040503050406030204" pitchFamily="18" charset="0"/>
                                </a:rPr>
                                <m:t>18</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a:solidFill>
                                    <a:srgbClr val="0070C0"/>
                                  </a:solidFill>
                                  <a:latin typeface="Cambria Math" panose="02040503050406030204" pitchFamily="18" charset="0"/>
                                </a:rPr>
                                <m:t>2</m:t>
                              </m:r>
                            </m:num>
                            <m:den>
                              <m:r>
                                <a:rPr kumimoji="1" lang="en-US" altLang="zh-CN" sz="2000" b="0" i="1" smtClean="0">
                                  <a:solidFill>
                                    <a:srgbClr val="0070C0"/>
                                  </a:solidFill>
                                  <a:latin typeface="Cambria Math" panose="02040503050406030204" pitchFamily="18" charset="0"/>
                                </a:rPr>
                                <m:t>18</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a:solidFill>
                                    <a:srgbClr val="0070C0"/>
                                  </a:solidFill>
                                  <a:latin typeface="Cambria Math" panose="02040503050406030204" pitchFamily="18" charset="0"/>
                                </a:rPr>
                                <m:t>1</m:t>
                              </m:r>
                            </m:num>
                            <m:den>
                              <m:r>
                                <a:rPr kumimoji="1" lang="en-US" altLang="zh-CN" sz="2000" b="0" i="1" smtClean="0">
                                  <a:solidFill>
                                    <a:srgbClr val="0070C0"/>
                                  </a:solidFill>
                                  <a:latin typeface="Cambria Math" panose="02040503050406030204" pitchFamily="18" charset="0"/>
                                </a:rPr>
                                <m:t>18</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a:solidFill>
                                    <a:srgbClr val="0070C0"/>
                                  </a:solidFill>
                                  <a:latin typeface="Cambria Math" panose="02040503050406030204" pitchFamily="18" charset="0"/>
                                </a:rPr>
                                <m:t>1</m:t>
                              </m:r>
                            </m:num>
                            <m:den>
                              <m:r>
                                <a:rPr kumimoji="1" lang="en-US" altLang="zh-CN" sz="2000" b="0" i="1" smtClean="0">
                                  <a:solidFill>
                                    <a:srgbClr val="0070C0"/>
                                  </a:solidFill>
                                  <a:latin typeface="Cambria Math" panose="02040503050406030204" pitchFamily="18" charset="0"/>
                                </a:rPr>
                                <m:t>18</m:t>
                              </m:r>
                            </m:den>
                          </m:f>
                          <m:r>
                            <a:rPr kumimoji="1" lang="en-US" altLang="zh-CN" sz="2000" b="0" i="1">
                              <a:solidFill>
                                <a:srgbClr val="0070C0"/>
                              </a:solidFill>
                              <a:latin typeface="Cambria Math" panose="02040503050406030204" pitchFamily="18" charset="0"/>
                            </a:rPr>
                            <m:t>,</m:t>
                          </m:r>
                          <m:f>
                            <m:fPr>
                              <m:ctrlPr>
                                <a:rPr kumimoji="1" lang="en-US" altLang="zh-CN" sz="2000" b="0" i="1">
                                  <a:solidFill>
                                    <a:srgbClr val="0070C0"/>
                                  </a:solidFill>
                                  <a:latin typeface="Cambria Math" panose="02040503050406030204" pitchFamily="18" charset="0"/>
                                </a:rPr>
                              </m:ctrlPr>
                            </m:fPr>
                            <m:num>
                              <m:r>
                                <a:rPr kumimoji="1" lang="en-US" altLang="zh-CN" sz="2000" b="0" i="1">
                                  <a:solidFill>
                                    <a:srgbClr val="0070C0"/>
                                  </a:solidFill>
                                  <a:latin typeface="Cambria Math" panose="02040503050406030204" pitchFamily="18" charset="0"/>
                                </a:rPr>
                                <m:t>1</m:t>
                              </m:r>
                            </m:num>
                            <m:den>
                              <m:r>
                                <a:rPr kumimoji="1" lang="en-US" altLang="zh-CN" sz="2000" b="0" i="1" smtClean="0">
                                  <a:solidFill>
                                    <a:srgbClr val="0070C0"/>
                                  </a:solidFill>
                                  <a:latin typeface="Cambria Math" panose="02040503050406030204" pitchFamily="18" charset="0"/>
                                </a:rPr>
                                <m:t>18</m:t>
                              </m:r>
                            </m:den>
                          </m:f>
                          <m:r>
                            <a:rPr kumimoji="1" lang="en-US" altLang="zh-CN" sz="2000" b="0" i="1">
                              <a:latin typeface="Cambria Math" panose="02040503050406030204" pitchFamily="18" charset="0"/>
                            </a:rPr>
                            <m:t>,</m:t>
                          </m:r>
                          <m:f>
                            <m:fPr>
                              <m:ctrlPr>
                                <a:rPr kumimoji="1" lang="en-US" altLang="zh-CN" sz="2000" b="0" i="1">
                                  <a:solidFill>
                                    <a:srgbClr val="FF714F"/>
                                  </a:solidFill>
                                  <a:latin typeface="Cambria Math" panose="02040503050406030204" pitchFamily="18" charset="0"/>
                                </a:rPr>
                              </m:ctrlPr>
                            </m:fPr>
                            <m:num>
                              <m:r>
                                <a:rPr kumimoji="1" lang="en-US" altLang="zh-CN" sz="2000" b="0" i="1">
                                  <a:solidFill>
                                    <a:srgbClr val="FF714F"/>
                                  </a:solidFill>
                                  <a:latin typeface="Cambria Math" panose="02040503050406030204" pitchFamily="18" charset="0"/>
                                </a:rPr>
                                <m:t>1</m:t>
                              </m:r>
                            </m:num>
                            <m:den>
                              <m:r>
                                <a:rPr kumimoji="1" lang="en-US" altLang="zh-CN" sz="2000" b="0" i="1">
                                  <a:solidFill>
                                    <a:srgbClr val="FF714F"/>
                                  </a:solidFill>
                                  <a:latin typeface="Cambria Math" panose="02040503050406030204" pitchFamily="18" charset="0"/>
                                </a:rPr>
                                <m:t>18</m:t>
                              </m:r>
                            </m:den>
                          </m:f>
                          <m:r>
                            <a:rPr kumimoji="1" lang="en-US" altLang="zh-CN" sz="2000" b="0" i="1" smtClean="0">
                              <a:solidFill>
                                <a:srgbClr val="EB7300"/>
                              </a:solidFill>
                              <a:latin typeface="Cambria Math" panose="02040503050406030204" pitchFamily="18" charset="0"/>
                            </a:rPr>
                            <m:t>,</m:t>
                          </m:r>
                          <m:f>
                            <m:fPr>
                              <m:ctrlPr>
                                <a:rPr kumimoji="1" lang="en-US" altLang="zh-CN" sz="2000" b="0" i="1">
                                  <a:solidFill>
                                    <a:srgbClr val="FF714F"/>
                                  </a:solidFill>
                                  <a:latin typeface="Cambria Math" panose="02040503050406030204" pitchFamily="18" charset="0"/>
                                </a:rPr>
                              </m:ctrlPr>
                            </m:fPr>
                            <m:num>
                              <m:r>
                                <a:rPr kumimoji="1" lang="en-US" altLang="zh-CN" sz="2000" b="0" i="1">
                                  <a:solidFill>
                                    <a:srgbClr val="FF714F"/>
                                  </a:solidFill>
                                  <a:latin typeface="Cambria Math" panose="02040503050406030204" pitchFamily="18" charset="0"/>
                                </a:rPr>
                                <m:t>1</m:t>
                              </m:r>
                            </m:num>
                            <m:den>
                              <m:r>
                                <a:rPr kumimoji="1" lang="en-US" altLang="zh-CN" sz="2000" b="0" i="1">
                                  <a:solidFill>
                                    <a:srgbClr val="FF714F"/>
                                  </a:solidFill>
                                  <a:latin typeface="Cambria Math" panose="02040503050406030204" pitchFamily="18" charset="0"/>
                                </a:rPr>
                                <m:t>18</m:t>
                              </m:r>
                            </m:den>
                          </m:f>
                          <m:r>
                            <a:rPr kumimoji="1" lang="en-US" altLang="zh-CN" sz="2000" b="0" i="1" smtClean="0">
                              <a:solidFill>
                                <a:srgbClr val="EB7300"/>
                              </a:solidFill>
                              <a:latin typeface="Cambria Math" panose="02040503050406030204" pitchFamily="18" charset="0"/>
                            </a:rPr>
                            <m:t>,</m:t>
                          </m:r>
                          <m:f>
                            <m:fPr>
                              <m:ctrlPr>
                                <a:rPr kumimoji="1" lang="en-US" altLang="zh-CN" sz="2000" b="0" i="1">
                                  <a:solidFill>
                                    <a:srgbClr val="FF714F"/>
                                  </a:solidFill>
                                  <a:latin typeface="Cambria Math" panose="02040503050406030204" pitchFamily="18" charset="0"/>
                                </a:rPr>
                              </m:ctrlPr>
                            </m:fPr>
                            <m:num>
                              <m:r>
                                <a:rPr kumimoji="1" lang="en-US" altLang="zh-CN" sz="2000" b="0" i="1">
                                  <a:solidFill>
                                    <a:srgbClr val="FF714F"/>
                                  </a:solidFill>
                                  <a:latin typeface="Cambria Math" panose="02040503050406030204" pitchFamily="18" charset="0"/>
                                </a:rPr>
                                <m:t>1</m:t>
                              </m:r>
                            </m:num>
                            <m:den>
                              <m:r>
                                <a:rPr kumimoji="1" lang="en-US" altLang="zh-CN" sz="2000" b="0" i="1">
                                  <a:solidFill>
                                    <a:srgbClr val="FF714F"/>
                                  </a:solidFill>
                                  <a:latin typeface="Cambria Math" panose="02040503050406030204" pitchFamily="18" charset="0"/>
                                </a:rPr>
                                <m:t>18</m:t>
                              </m:r>
                            </m:den>
                          </m:f>
                          <m:r>
                            <a:rPr kumimoji="1" lang="en-US" altLang="zh-CN" sz="2000" b="0" i="1" smtClean="0">
                              <a:solidFill>
                                <a:srgbClr val="EB7300"/>
                              </a:solidFill>
                              <a:latin typeface="Cambria Math" panose="02040503050406030204" pitchFamily="18" charset="0"/>
                            </a:rPr>
                            <m:t>,</m:t>
                          </m:r>
                          <m:f>
                            <m:fPr>
                              <m:ctrlPr>
                                <a:rPr kumimoji="1" lang="en-US" altLang="zh-CN" sz="2000" b="0" i="1">
                                  <a:solidFill>
                                    <a:srgbClr val="FF714F"/>
                                  </a:solidFill>
                                  <a:latin typeface="Cambria Math" panose="02040503050406030204" pitchFamily="18" charset="0"/>
                                </a:rPr>
                              </m:ctrlPr>
                            </m:fPr>
                            <m:num>
                              <m:r>
                                <a:rPr kumimoji="1" lang="en-US" altLang="zh-CN" sz="2000" b="0" i="1">
                                  <a:solidFill>
                                    <a:srgbClr val="FF714F"/>
                                  </a:solidFill>
                                  <a:latin typeface="Cambria Math" panose="02040503050406030204" pitchFamily="18" charset="0"/>
                                </a:rPr>
                                <m:t>2</m:t>
                              </m:r>
                            </m:num>
                            <m:den>
                              <m:r>
                                <a:rPr kumimoji="1" lang="en-US" altLang="zh-CN" sz="2000" b="0" i="1">
                                  <a:solidFill>
                                    <a:srgbClr val="FF714F"/>
                                  </a:solidFill>
                                  <a:latin typeface="Cambria Math" panose="02040503050406030204" pitchFamily="18" charset="0"/>
                                </a:rPr>
                                <m:t>18</m:t>
                              </m:r>
                            </m:den>
                          </m:f>
                          <m:r>
                            <a:rPr kumimoji="1" lang="en-US" altLang="zh-CN" sz="2000" b="0" i="1" smtClean="0">
                              <a:solidFill>
                                <a:srgbClr val="EB7300"/>
                              </a:solidFill>
                              <a:latin typeface="Cambria Math" panose="02040503050406030204" pitchFamily="18" charset="0"/>
                            </a:rPr>
                            <m:t>,</m:t>
                          </m:r>
                          <m:f>
                            <m:fPr>
                              <m:ctrlPr>
                                <a:rPr kumimoji="1" lang="en-US" altLang="zh-CN" sz="2000" b="0" i="1">
                                  <a:solidFill>
                                    <a:srgbClr val="FF714F"/>
                                  </a:solidFill>
                                  <a:latin typeface="Cambria Math" panose="02040503050406030204" pitchFamily="18" charset="0"/>
                                </a:rPr>
                              </m:ctrlPr>
                            </m:fPr>
                            <m:num>
                              <m:r>
                                <a:rPr kumimoji="1" lang="en-US" altLang="zh-CN" sz="2000" b="0" i="1">
                                  <a:solidFill>
                                    <a:srgbClr val="FF714F"/>
                                  </a:solidFill>
                                  <a:latin typeface="Cambria Math" panose="02040503050406030204" pitchFamily="18" charset="0"/>
                                </a:rPr>
                                <m:t>2</m:t>
                              </m:r>
                            </m:num>
                            <m:den>
                              <m:r>
                                <a:rPr kumimoji="1" lang="en-US" altLang="zh-CN" sz="2000" b="0" i="1">
                                  <a:solidFill>
                                    <a:srgbClr val="FF714F"/>
                                  </a:solidFill>
                                  <a:latin typeface="Cambria Math" panose="02040503050406030204" pitchFamily="18" charset="0"/>
                                </a:rPr>
                                <m:t>18</m:t>
                              </m:r>
                            </m:den>
                          </m:f>
                          <m:r>
                            <a:rPr kumimoji="1" lang="en-US" altLang="zh-CN" sz="2000" b="0" i="1" smtClean="0">
                              <a:solidFill>
                                <a:srgbClr val="EB7300"/>
                              </a:solidFill>
                              <a:latin typeface="Cambria Math" panose="02040503050406030204" pitchFamily="18" charset="0"/>
                            </a:rPr>
                            <m:t>,</m:t>
                          </m:r>
                          <m:f>
                            <m:fPr>
                              <m:ctrlPr>
                                <a:rPr kumimoji="1" lang="en-US" altLang="zh-CN" sz="2000" b="0" i="1">
                                  <a:solidFill>
                                    <a:srgbClr val="FF714F"/>
                                  </a:solidFill>
                                  <a:latin typeface="Cambria Math" panose="02040503050406030204" pitchFamily="18" charset="0"/>
                                </a:rPr>
                              </m:ctrlPr>
                            </m:fPr>
                            <m:num>
                              <m:r>
                                <a:rPr kumimoji="1" lang="en-US" altLang="zh-CN" sz="2000" b="0" i="1">
                                  <a:solidFill>
                                    <a:srgbClr val="FF714F"/>
                                  </a:solidFill>
                                  <a:latin typeface="Cambria Math" panose="02040503050406030204" pitchFamily="18" charset="0"/>
                                </a:rPr>
                                <m:t>1</m:t>
                              </m:r>
                            </m:num>
                            <m:den>
                              <m:r>
                                <a:rPr kumimoji="1" lang="en-US" altLang="zh-CN" sz="2000" b="0" i="1">
                                  <a:solidFill>
                                    <a:srgbClr val="FF714F"/>
                                  </a:solidFill>
                                  <a:latin typeface="Cambria Math" panose="02040503050406030204" pitchFamily="18" charset="0"/>
                                </a:rPr>
                                <m:t>18</m:t>
                              </m:r>
                            </m:den>
                          </m:f>
                        </m:e>
                      </m:d>
                    </m:oMath>
                  </m:oMathPara>
                </a14:m>
                <a:endParaRPr kumimoji="1" lang="en-US" altLang="zh-CN" sz="2400" b="0" dirty="0"/>
              </a:p>
              <a:p>
                <a:pPr marL="342900" indent="-342900">
                  <a:buSzPct val="80000"/>
                  <a:buFont typeface="Wingdings" pitchFamily="2" charset="2"/>
                  <a:buChar char="l"/>
                </a:pPr>
                <a:r>
                  <a:rPr kumimoji="1" lang="zh-CN" altLang="en-US" sz="2400" b="0" dirty="0"/>
                  <a:t>稳态分布</a:t>
                </a:r>
                <a:r>
                  <a:rPr kumimoji="1" lang="en-US" altLang="zh-CN" sz="2400" b="0" dirty="0"/>
                  <a:t>: </a:t>
                </a:r>
                <a14:m>
                  <m:oMath xmlns:m="http://schemas.openxmlformats.org/officeDocument/2006/math">
                    <m:r>
                      <a:rPr kumimoji="1" lang="zh-CN" altLang="en-US" sz="2400" b="0" i="1">
                        <a:latin typeface="Cambria Math" panose="02040503050406030204" pitchFamily="18" charset="0"/>
                      </a:rPr>
                      <m:t>𝜋</m:t>
                    </m:r>
                    <m:r>
                      <a:rPr kumimoji="1" lang="en-US" altLang="zh-CN" sz="2400" b="0" i="1">
                        <a:latin typeface="Cambria Math" panose="02040503050406030204" pitchFamily="18" charset="0"/>
                      </a:rPr>
                      <m:t>(</m:t>
                    </m:r>
                    <m:r>
                      <a:rPr kumimoji="1" lang="en-US" altLang="zh-CN" sz="2400" b="0" i="1">
                        <a:latin typeface="Cambria Math" panose="02040503050406030204" pitchFamily="18" charset="0"/>
                      </a:rPr>
                      <m:t>𝑣</m:t>
                    </m:r>
                    <m:r>
                      <a:rPr kumimoji="1" lang="en-US" altLang="zh-CN" sz="2400" b="0" i="1">
                        <a:latin typeface="Cambria Math" panose="02040503050406030204" pitchFamily="18" charset="0"/>
                      </a:rPr>
                      <m:t>)=</m:t>
                    </m:r>
                    <m:f>
                      <m:fPr>
                        <m:ctrlPr>
                          <a:rPr kumimoji="1" lang="en-US" altLang="zh-CN" sz="2400" b="0" i="1">
                            <a:latin typeface="Cambria Math" panose="02040503050406030204" pitchFamily="18" charset="0"/>
                          </a:rPr>
                        </m:ctrlPr>
                      </m:fPr>
                      <m:num>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𝑑</m:t>
                            </m:r>
                          </m:e>
                          <m:sub>
                            <m:r>
                              <a:rPr kumimoji="1" lang="en-US" altLang="zh-CN" sz="2400" b="0" i="1">
                                <a:latin typeface="Cambria Math" panose="02040503050406030204" pitchFamily="18" charset="0"/>
                              </a:rPr>
                              <m:t>𝑣</m:t>
                            </m:r>
                          </m:sub>
                        </m:sSub>
                      </m:num>
                      <m:den>
                        <m:r>
                          <a:rPr kumimoji="1" lang="en-US" altLang="zh-CN" sz="2400" b="0" i="1">
                            <a:latin typeface="Cambria Math" panose="02040503050406030204" pitchFamily="18" charset="0"/>
                          </a:rPr>
                          <m:t>2</m:t>
                        </m:r>
                        <m:r>
                          <a:rPr kumimoji="1" lang="en-US" altLang="zh-CN" sz="2400" b="0" i="1">
                            <a:latin typeface="Cambria Math" panose="02040503050406030204" pitchFamily="18" charset="0"/>
                            <a:ea typeface="Cambria Math" panose="02040503050406030204" pitchFamily="18" charset="0"/>
                          </a:rPr>
                          <m:t>∙</m:t>
                        </m:r>
                        <m:d>
                          <m:dPr>
                            <m:begChr m:val="|"/>
                            <m:endChr m:val="|"/>
                            <m:ctrlPr>
                              <a:rPr kumimoji="1" lang="en-US" altLang="zh-CN" sz="2400" b="0" i="1">
                                <a:latin typeface="Cambria Math" panose="02040503050406030204" pitchFamily="18" charset="0"/>
                                <a:ea typeface="Cambria Math" panose="02040503050406030204" pitchFamily="18" charset="0"/>
                              </a:rPr>
                            </m:ctrlPr>
                          </m:dPr>
                          <m:e>
                            <m:r>
                              <a:rPr kumimoji="1" lang="en-US" altLang="zh-CN" sz="2400" b="0" i="1">
                                <a:latin typeface="Cambria Math" panose="02040503050406030204" pitchFamily="18" charset="0"/>
                                <a:ea typeface="Cambria Math" panose="02040503050406030204" pitchFamily="18" charset="0"/>
                              </a:rPr>
                              <m:t>𝐸</m:t>
                            </m:r>
                          </m:e>
                        </m:d>
                      </m:den>
                    </m:f>
                  </m:oMath>
                </a14:m>
                <a:endParaRPr kumimoji="1" lang="en-US" altLang="zh-CN" sz="1800" b="0" dirty="0"/>
              </a:p>
              <a:p>
                <a:pPr>
                  <a:buSzPct val="80000"/>
                </a:pPr>
                <a14:m>
                  <m:oMathPara xmlns:m="http://schemas.openxmlformats.org/officeDocument/2006/math">
                    <m:oMathParaPr>
                      <m:jc m:val="center"/>
                    </m:oMathParaPr>
                    <m:oMath xmlns:m="http://schemas.openxmlformats.org/officeDocument/2006/math">
                      <m:d>
                        <m:dPr>
                          <m:begChr m:val="["/>
                          <m:endChr m:val="]"/>
                          <m:ctrlPr>
                            <a:rPr kumimoji="1" lang="en-US" altLang="zh-CN" sz="1800" b="0" i="1">
                              <a:latin typeface="Cambria Math" panose="02040503050406030204" pitchFamily="18" charset="0"/>
                            </a:rPr>
                          </m:ctrlPr>
                        </m:dPr>
                        <m:e>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5</m:t>
                              </m:r>
                            </m:num>
                            <m:den>
                              <m:r>
                                <a:rPr kumimoji="1" lang="en-US" altLang="zh-CN" sz="1800" b="0" i="1">
                                  <a:solidFill>
                                    <a:srgbClr val="0070C0"/>
                                  </a:solidFill>
                                  <a:latin typeface="Cambria Math" panose="02040503050406030204" pitchFamily="18" charset="0"/>
                                </a:rPr>
                                <m:t>70</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6</m:t>
                              </m:r>
                            </m:num>
                            <m:den>
                              <m:r>
                                <a:rPr kumimoji="1" lang="en-US" altLang="zh-CN" sz="1800" b="0" i="1">
                                  <a:solidFill>
                                    <a:srgbClr val="0070C0"/>
                                  </a:solidFill>
                                  <a:latin typeface="Cambria Math" panose="02040503050406030204" pitchFamily="18" charset="0"/>
                                </a:rPr>
                                <m:t>70</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6</m:t>
                              </m:r>
                            </m:num>
                            <m:den>
                              <m:r>
                                <a:rPr kumimoji="1" lang="en-US" altLang="zh-CN" sz="1800" b="0" i="1">
                                  <a:solidFill>
                                    <a:srgbClr val="0070C0"/>
                                  </a:solidFill>
                                  <a:latin typeface="Cambria Math" panose="02040503050406030204" pitchFamily="18" charset="0"/>
                                </a:rPr>
                                <m:t>70</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6</m:t>
                              </m:r>
                            </m:num>
                            <m:den>
                              <m:r>
                                <a:rPr kumimoji="1" lang="en-US" altLang="zh-CN" sz="1800" b="0" i="1">
                                  <a:solidFill>
                                    <a:srgbClr val="0070C0"/>
                                  </a:solidFill>
                                  <a:latin typeface="Cambria Math" panose="02040503050406030204" pitchFamily="18" charset="0"/>
                                </a:rPr>
                                <m:t>70</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6</m:t>
                              </m:r>
                            </m:num>
                            <m:den>
                              <m:r>
                                <a:rPr kumimoji="1" lang="en-US" altLang="zh-CN" sz="1800" b="0" i="1">
                                  <a:solidFill>
                                    <a:srgbClr val="0070C0"/>
                                  </a:solidFill>
                                  <a:latin typeface="Cambria Math" panose="02040503050406030204" pitchFamily="18" charset="0"/>
                                </a:rPr>
                                <m:t>70</m:t>
                              </m:r>
                            </m:den>
                          </m:f>
                          <m:r>
                            <a:rPr kumimoji="1" lang="en-US" altLang="zh-CN" sz="1800" b="0" i="1">
                              <a:solidFill>
                                <a:srgbClr val="0070C0"/>
                              </a:solidFill>
                              <a:latin typeface="Cambria Math" panose="02040503050406030204" pitchFamily="18" charset="0"/>
                            </a:rPr>
                            <m:t>,</m:t>
                          </m:r>
                          <m:f>
                            <m:fPr>
                              <m:ctrlPr>
                                <a:rPr kumimoji="1" lang="en-US" altLang="zh-CN" sz="1800" b="0" i="1">
                                  <a:solidFill>
                                    <a:srgbClr val="0070C0"/>
                                  </a:solidFill>
                                  <a:latin typeface="Cambria Math" panose="02040503050406030204" pitchFamily="18" charset="0"/>
                                </a:rPr>
                              </m:ctrlPr>
                            </m:fPr>
                            <m:num>
                              <m:r>
                                <a:rPr kumimoji="1" lang="en-US" altLang="zh-CN" sz="1800" b="0" i="1">
                                  <a:solidFill>
                                    <a:srgbClr val="0070C0"/>
                                  </a:solidFill>
                                  <a:latin typeface="Cambria Math" panose="02040503050406030204" pitchFamily="18" charset="0"/>
                                </a:rPr>
                                <m:t>6</m:t>
                              </m:r>
                            </m:num>
                            <m:den>
                              <m:r>
                                <a:rPr kumimoji="1" lang="en-US" altLang="zh-CN" sz="1800" b="0" i="1">
                                  <a:solidFill>
                                    <a:srgbClr val="0070C0"/>
                                  </a:solidFill>
                                  <a:latin typeface="Cambria Math" panose="02040503050406030204" pitchFamily="18" charset="0"/>
                                </a:rPr>
                                <m:t>70</m:t>
                              </m:r>
                            </m:den>
                          </m:f>
                          <m:r>
                            <a:rPr kumimoji="1" lang="en-US" altLang="zh-CN" sz="1800" b="0" i="1">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6</m:t>
                              </m:r>
                            </m:num>
                            <m:den>
                              <m:r>
                                <a:rPr kumimoji="1" lang="en-US" altLang="zh-CN" sz="1800" b="0" i="1">
                                  <a:solidFill>
                                    <a:srgbClr val="EB7300"/>
                                  </a:solidFill>
                                  <a:latin typeface="Cambria Math" panose="02040503050406030204" pitchFamily="18" charset="0"/>
                                </a:rPr>
                                <m:t>70</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6</m:t>
                              </m:r>
                            </m:num>
                            <m:den>
                              <m:r>
                                <a:rPr kumimoji="1" lang="en-US" altLang="zh-CN" sz="1800" b="0" i="1">
                                  <a:solidFill>
                                    <a:srgbClr val="EB7300"/>
                                  </a:solidFill>
                                  <a:latin typeface="Cambria Math" panose="02040503050406030204" pitchFamily="18" charset="0"/>
                                </a:rPr>
                                <m:t>70</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6</m:t>
                              </m:r>
                            </m:num>
                            <m:den>
                              <m:r>
                                <a:rPr kumimoji="1" lang="en-US" altLang="zh-CN" sz="1800" b="0" i="1">
                                  <a:solidFill>
                                    <a:srgbClr val="EB7300"/>
                                  </a:solidFill>
                                  <a:latin typeface="Cambria Math" panose="02040503050406030204" pitchFamily="18" charset="0"/>
                                </a:rPr>
                                <m:t>70</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6</m:t>
                              </m:r>
                            </m:num>
                            <m:den>
                              <m:r>
                                <a:rPr kumimoji="1" lang="en-US" altLang="zh-CN" sz="1800" b="0" i="1">
                                  <a:solidFill>
                                    <a:srgbClr val="EB7300"/>
                                  </a:solidFill>
                                  <a:latin typeface="Cambria Math" panose="02040503050406030204" pitchFamily="18" charset="0"/>
                                </a:rPr>
                                <m:t>70</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6</m:t>
                              </m:r>
                            </m:num>
                            <m:den>
                              <m:r>
                                <a:rPr kumimoji="1" lang="en-US" altLang="zh-CN" sz="1800" b="0" i="1">
                                  <a:solidFill>
                                    <a:srgbClr val="EB7300"/>
                                  </a:solidFill>
                                  <a:latin typeface="Cambria Math" panose="02040503050406030204" pitchFamily="18" charset="0"/>
                                </a:rPr>
                                <m:t>70</m:t>
                              </m:r>
                            </m:den>
                          </m:f>
                          <m:r>
                            <a:rPr kumimoji="1" lang="en-US" altLang="zh-CN" sz="1800" b="0" i="1">
                              <a:solidFill>
                                <a:srgbClr val="EB7300"/>
                              </a:solidFill>
                              <a:latin typeface="Cambria Math" panose="02040503050406030204" pitchFamily="18" charset="0"/>
                            </a:rPr>
                            <m:t>,</m:t>
                          </m:r>
                          <m:f>
                            <m:fPr>
                              <m:ctrlPr>
                                <a:rPr kumimoji="1" lang="en-US" altLang="zh-CN" sz="1800" b="0" i="1">
                                  <a:solidFill>
                                    <a:srgbClr val="EB7300"/>
                                  </a:solidFill>
                                  <a:latin typeface="Cambria Math" panose="02040503050406030204" pitchFamily="18" charset="0"/>
                                </a:rPr>
                              </m:ctrlPr>
                            </m:fPr>
                            <m:num>
                              <m:r>
                                <a:rPr kumimoji="1" lang="en-US" altLang="zh-CN" sz="1800" b="0" i="1">
                                  <a:solidFill>
                                    <a:srgbClr val="EB7300"/>
                                  </a:solidFill>
                                  <a:latin typeface="Cambria Math" panose="02040503050406030204" pitchFamily="18" charset="0"/>
                                </a:rPr>
                                <m:t>5</m:t>
                              </m:r>
                            </m:num>
                            <m:den>
                              <m:r>
                                <a:rPr kumimoji="1" lang="en-US" altLang="zh-CN" sz="1800" b="0" i="1">
                                  <a:solidFill>
                                    <a:srgbClr val="EB7300"/>
                                  </a:solidFill>
                                  <a:latin typeface="Cambria Math" panose="02040503050406030204" pitchFamily="18" charset="0"/>
                                </a:rPr>
                                <m:t>70</m:t>
                              </m:r>
                            </m:den>
                          </m:f>
                        </m:e>
                      </m:d>
                    </m:oMath>
                  </m:oMathPara>
                </a14:m>
                <a:endParaRPr kumimoji="1" lang="en-US" altLang="zh-CN" sz="1800" b="0" dirty="0"/>
              </a:p>
            </p:txBody>
          </p:sp>
        </mc:Choice>
        <mc:Fallback xmlns="">
          <p:sp>
            <p:nvSpPr>
              <p:cNvPr id="3" name="矩形 2">
                <a:extLst>
                  <a:ext uri="{FF2B5EF4-FFF2-40B4-BE49-F238E27FC236}">
                    <a16:creationId xmlns:a16="http://schemas.microsoft.com/office/drawing/2014/main" id="{538FB87F-A7D3-734B-BFFA-A0386644BE88}"/>
                  </a:ext>
                </a:extLst>
              </p:cNvPr>
              <p:cNvSpPr>
                <a:spLocks noRot="1" noChangeAspect="1" noMove="1" noResize="1" noEditPoints="1" noAdjustHandles="1" noChangeArrowheads="1" noChangeShapeType="1" noTextEdit="1"/>
              </p:cNvSpPr>
              <p:nvPr/>
            </p:nvSpPr>
            <p:spPr>
              <a:xfrm>
                <a:off x="981104" y="1196752"/>
                <a:ext cx="7119288" cy="2232406"/>
              </a:xfrm>
              <a:prstGeom prst="rect">
                <a:avLst/>
              </a:prstGeom>
              <a:blipFill>
                <a:blip r:embed="rId3"/>
                <a:stretch>
                  <a:fillRect l="-713" t="-3390"/>
                </a:stretch>
              </a:blipFill>
            </p:spPr>
            <p:txBody>
              <a:bodyPr/>
              <a:lstStyle/>
              <a:p>
                <a:r>
                  <a:rPr lang="en-US">
                    <a:noFill/>
                  </a:rPr>
                  <a:t> </a:t>
                </a:r>
              </a:p>
            </p:txBody>
          </p:sp>
        </mc:Fallback>
      </mc:AlternateContent>
      <p:sp>
        <p:nvSpPr>
          <p:cNvPr id="5" name="文本框 4">
            <a:extLst>
              <a:ext uri="{FF2B5EF4-FFF2-40B4-BE49-F238E27FC236}">
                <a16:creationId xmlns:a16="http://schemas.microsoft.com/office/drawing/2014/main" id="{F7EAF08E-E728-B046-8DD8-0048A2B6F17A}"/>
              </a:ext>
            </a:extLst>
          </p:cNvPr>
          <p:cNvSpPr txBox="1"/>
          <p:nvPr/>
        </p:nvSpPr>
        <p:spPr>
          <a:xfrm>
            <a:off x="5385014" y="5506332"/>
            <a:ext cx="605302" cy="369332"/>
          </a:xfrm>
          <a:prstGeom prst="rect">
            <a:avLst/>
          </a:prstGeom>
          <a:noFill/>
        </p:spPr>
        <p:txBody>
          <a:bodyPr wrap="square" rtlCol="0">
            <a:spAutoFit/>
          </a:bodyPr>
          <a:lstStyle/>
          <a:p>
            <a:r>
              <a:rPr kumimoji="1" lang="en-US" altLang="zh-CN" sz="1800" dirty="0">
                <a:latin typeface="+mn-lt"/>
              </a:rPr>
              <a:t>10</a:t>
            </a:r>
            <a:endParaRPr kumimoji="1" lang="zh-CN" altLang="en-US" sz="1800" dirty="0">
              <a:latin typeface="+mn-lt"/>
            </a:endParaRPr>
          </a:p>
        </p:txBody>
      </p:sp>
      <p:sp>
        <p:nvSpPr>
          <p:cNvPr id="55" name="文本框 54">
            <a:extLst>
              <a:ext uri="{FF2B5EF4-FFF2-40B4-BE49-F238E27FC236}">
                <a16:creationId xmlns:a16="http://schemas.microsoft.com/office/drawing/2014/main" id="{CED5E41C-F584-8545-96AB-348C070F05BB}"/>
              </a:ext>
            </a:extLst>
          </p:cNvPr>
          <p:cNvSpPr txBox="1"/>
          <p:nvPr/>
        </p:nvSpPr>
        <p:spPr>
          <a:xfrm>
            <a:off x="6054011" y="5518547"/>
            <a:ext cx="605302" cy="369332"/>
          </a:xfrm>
          <a:prstGeom prst="rect">
            <a:avLst/>
          </a:prstGeom>
          <a:noFill/>
        </p:spPr>
        <p:txBody>
          <a:bodyPr wrap="square" rtlCol="0">
            <a:spAutoFit/>
          </a:bodyPr>
          <a:lstStyle/>
          <a:p>
            <a:r>
              <a:rPr kumimoji="1" lang="en-US" altLang="zh-CN" sz="1800" dirty="0">
                <a:latin typeface="+mn-lt"/>
              </a:rPr>
              <a:t>11</a:t>
            </a:r>
            <a:endParaRPr kumimoji="1" lang="zh-CN" altLang="en-US" sz="1800" dirty="0">
              <a:latin typeface="+mn-lt"/>
            </a:endParaRPr>
          </a:p>
        </p:txBody>
      </p:sp>
      <p:sp>
        <p:nvSpPr>
          <p:cNvPr id="56" name="文本框 55">
            <a:extLst>
              <a:ext uri="{FF2B5EF4-FFF2-40B4-BE49-F238E27FC236}">
                <a16:creationId xmlns:a16="http://schemas.microsoft.com/office/drawing/2014/main" id="{5DC380D0-F7E8-F84E-A995-2E87B6C6CCE3}"/>
              </a:ext>
            </a:extLst>
          </p:cNvPr>
          <p:cNvSpPr txBox="1"/>
          <p:nvPr/>
        </p:nvSpPr>
        <p:spPr>
          <a:xfrm>
            <a:off x="6589373" y="4720523"/>
            <a:ext cx="605302" cy="369332"/>
          </a:xfrm>
          <a:prstGeom prst="rect">
            <a:avLst/>
          </a:prstGeom>
          <a:noFill/>
        </p:spPr>
        <p:txBody>
          <a:bodyPr wrap="square" rtlCol="0">
            <a:spAutoFit/>
          </a:bodyPr>
          <a:lstStyle/>
          <a:p>
            <a:r>
              <a:rPr kumimoji="1" lang="en-US" altLang="zh-CN" sz="1800" dirty="0">
                <a:latin typeface="+mn-lt"/>
              </a:rPr>
              <a:t>12</a:t>
            </a:r>
            <a:endParaRPr kumimoji="1" lang="zh-CN" altLang="en-US" sz="1800" dirty="0">
              <a:latin typeface="+mn-lt"/>
            </a:endParaRPr>
          </a:p>
        </p:txBody>
      </p:sp>
      <p:sp>
        <p:nvSpPr>
          <p:cNvPr id="59" name="标题 1">
            <a:extLst>
              <a:ext uri="{FF2B5EF4-FFF2-40B4-BE49-F238E27FC236}">
                <a16:creationId xmlns:a16="http://schemas.microsoft.com/office/drawing/2014/main" id="{E25B25AE-DDAE-AF4C-A11F-B77B1836D228}"/>
              </a:ext>
            </a:extLst>
          </p:cNvPr>
          <p:cNvSpPr>
            <a:spLocks noGrp="1"/>
          </p:cNvSpPr>
          <p:nvPr>
            <p:ph type="title"/>
          </p:nvPr>
        </p:nvSpPr>
        <p:spPr>
          <a:xfrm>
            <a:off x="1214414" y="115888"/>
            <a:ext cx="7358114" cy="1128712"/>
          </a:xfrm>
        </p:spPr>
        <p:txBody>
          <a:bodyPr/>
          <a:lstStyle/>
          <a:p>
            <a:r>
              <a:rPr lang="zh-CN" altLang="en-US" sz="3200" dirty="0"/>
              <a:t>随机游走在社区发现中的应用</a:t>
            </a:r>
          </a:p>
        </p:txBody>
      </p:sp>
      <p:cxnSp>
        <p:nvCxnSpPr>
          <p:cNvPr id="53" name="直线箭头连接符 52">
            <a:extLst>
              <a:ext uri="{FF2B5EF4-FFF2-40B4-BE49-F238E27FC236}">
                <a16:creationId xmlns:a16="http://schemas.microsoft.com/office/drawing/2014/main" id="{E07BF7E1-D8EE-9843-9DF1-AAA32F062015}"/>
              </a:ext>
            </a:extLst>
          </p:cNvPr>
          <p:cNvCxnSpPr>
            <a:cxnSpLocks/>
            <a:stCxn id="133" idx="1"/>
            <a:endCxn id="153" idx="5"/>
          </p:cNvCxnSpPr>
          <p:nvPr/>
        </p:nvCxnSpPr>
        <p:spPr>
          <a:xfrm flipH="1" flipV="1">
            <a:off x="3087133" y="4235635"/>
            <a:ext cx="3071716" cy="136188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A84AD322-6595-2645-92C3-839DB033A01A}"/>
              </a:ext>
            </a:extLst>
          </p:cNvPr>
          <p:cNvCxnSpPr>
            <a:cxnSpLocks/>
            <a:stCxn id="132" idx="3"/>
            <a:endCxn id="154" idx="7"/>
          </p:cNvCxnSpPr>
          <p:nvPr/>
        </p:nvCxnSpPr>
        <p:spPr>
          <a:xfrm flipH="1">
            <a:off x="3087133" y="4235635"/>
            <a:ext cx="3071716" cy="136188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132663A-0A5E-D441-B60D-3AEAF9E84B99}"/>
              </a:ext>
            </a:extLst>
          </p:cNvPr>
          <p:cNvCxnSpPr>
            <a:cxnSpLocks/>
            <a:stCxn id="123" idx="2"/>
            <a:endCxn id="85" idx="6"/>
          </p:cNvCxnSpPr>
          <p:nvPr/>
        </p:nvCxnSpPr>
        <p:spPr>
          <a:xfrm flipH="1">
            <a:off x="3778125" y="4129944"/>
            <a:ext cx="1689732" cy="1573270"/>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E13F92FC-3CA4-4E48-8129-0F37F40E2399}"/>
              </a:ext>
            </a:extLst>
          </p:cNvPr>
          <p:cNvCxnSpPr>
            <a:cxnSpLocks/>
            <a:stCxn id="124" idx="2"/>
            <a:endCxn id="77" idx="6"/>
          </p:cNvCxnSpPr>
          <p:nvPr/>
        </p:nvCxnSpPr>
        <p:spPr>
          <a:xfrm flipH="1" flipV="1">
            <a:off x="3778125" y="4129944"/>
            <a:ext cx="1689732" cy="1573270"/>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5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1.66667E-6 1.85185E-6 L 0.08698 -0.11806 " pathEditMode="relative" rAng="0" ptsTypes="AA">
                                      <p:cBhvr>
                                        <p:cTn id="10" dur="1000" fill="hold"/>
                                        <p:tgtEl>
                                          <p:spTgt spid="144"/>
                                        </p:tgtEl>
                                        <p:attrNameLst>
                                          <p:attrName>ppt_x</p:attrName>
                                          <p:attrName>ppt_y</p:attrName>
                                        </p:attrNameLst>
                                      </p:cBhvr>
                                      <p:rCtr x="3542" y="-5741"/>
                                    </p:animMotion>
                                  </p:childTnLst>
                                </p:cTn>
                              </p:par>
                            </p:childTnLst>
                          </p:cTn>
                        </p:par>
                        <p:par>
                          <p:cTn id="11" fill="hold">
                            <p:stCondLst>
                              <p:cond delay="1000"/>
                            </p:stCondLst>
                            <p:childTnLst>
                              <p:par>
                                <p:cTn id="12" presetID="0" presetClass="path" presetSubtype="0" accel="50000" decel="50000" fill="hold" grpId="3" nodeType="afterEffect">
                                  <p:stCondLst>
                                    <p:cond delay="0"/>
                                  </p:stCondLst>
                                  <p:childTnLst>
                                    <p:animMotion origin="layout" path="M 0.08698 -0.11806 L 0.42934 0.11481 " pathEditMode="relative" rAng="0" ptsTypes="AA">
                                      <p:cBhvr>
                                        <p:cTn id="13" dur="1000" fill="hold"/>
                                        <p:tgtEl>
                                          <p:spTgt spid="144"/>
                                        </p:tgtEl>
                                        <p:attrNameLst>
                                          <p:attrName>ppt_x</p:attrName>
                                          <p:attrName>ppt_y</p:attrName>
                                        </p:attrNameLst>
                                      </p:cBhvr>
                                      <p:rCtr x="17118" y="11644"/>
                                    </p:animMotion>
                                  </p:childTnLst>
                                </p:cTn>
                              </p:par>
                            </p:childTnLst>
                          </p:cTn>
                        </p:par>
                        <p:par>
                          <p:cTn id="14" fill="hold">
                            <p:stCondLst>
                              <p:cond delay="2000"/>
                            </p:stCondLst>
                            <p:childTnLst>
                              <p:par>
                                <p:cTn id="15" presetID="0" presetClass="path" presetSubtype="0" accel="50000" decel="50000" fill="hold" grpId="4" nodeType="afterEffect">
                                  <p:stCondLst>
                                    <p:cond delay="0"/>
                                  </p:stCondLst>
                                  <p:childTnLst>
                                    <p:animMotion origin="layout" path="M 0.42934 0.11481 L 0.42934 -0.11459 " pathEditMode="relative" rAng="0" ptsTypes="AA">
                                      <p:cBhvr>
                                        <p:cTn id="16" dur="2000" fill="hold"/>
                                        <p:tgtEl>
                                          <p:spTgt spid="144"/>
                                        </p:tgtEl>
                                        <p:attrNameLst>
                                          <p:attrName>ppt_x</p:attrName>
                                          <p:attrName>ppt_y</p:attrName>
                                        </p:attrNameLst>
                                      </p:cBhvr>
                                      <p:rCtr x="0" y="-1148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4" grpId="1" animBg="1"/>
      <p:bldP spid="144" grpId="3" animBg="1"/>
      <p:bldP spid="144" grpId="4"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a16="http://schemas.microsoft.com/office/drawing/2014/main" id="{5D192642-3838-3949-A6D8-2E0CB349AC81}"/>
              </a:ext>
            </a:extLst>
          </p:cNvPr>
          <p:cNvSpPr>
            <a:spLocks noGrp="1"/>
          </p:cNvSpPr>
          <p:nvPr>
            <p:ph idx="1"/>
          </p:nvPr>
        </p:nvSpPr>
        <p:spPr>
          <a:xfrm>
            <a:off x="795664" y="1155191"/>
            <a:ext cx="7776864" cy="1913769"/>
          </a:xfrm>
        </p:spPr>
        <p:txBody>
          <a:bodyPr/>
          <a:lstStyle/>
          <a:p>
            <a:pPr>
              <a:lnSpc>
                <a:spcPct val="130000"/>
              </a:lnSpc>
              <a:buClr>
                <a:schemeClr val="tx1"/>
              </a:buClr>
              <a:buSzPct val="80000"/>
              <a:buFont typeface="Wingdings" pitchFamily="2" charset="2"/>
              <a:buChar char="l"/>
            </a:pPr>
            <a:r>
              <a:rPr lang="zh-CN" altLang="en-US" sz="2200" dirty="0">
                <a:latin typeface="Times New Roman" panose="02020603050405020304" pitchFamily="18" charset="0"/>
                <a:ea typeface="黑体" panose="02010609060101010101" pitchFamily="49" charset="-122"/>
              </a:rPr>
              <a:t>相较于</a:t>
            </a:r>
            <a:r>
              <a:rPr lang="en-US" altLang="zh-CN" sz="2200" dirty="0">
                <a:latin typeface="Times New Roman" panose="02020603050405020304" pitchFamily="18" charset="0"/>
                <a:ea typeface="黑体" panose="02010609060101010101" pitchFamily="49" charset="-122"/>
              </a:rPr>
              <a:t>PPR</a:t>
            </a:r>
            <a:r>
              <a:rPr lang="zh-CN" altLang="en-US" sz="2200" dirty="0">
                <a:latin typeface="Times New Roman" panose="02020603050405020304" pitchFamily="18" charset="0"/>
                <a:ea typeface="黑体" panose="02010609060101010101" pitchFamily="49" charset="-122"/>
              </a:rPr>
              <a:t>，邻近度</a:t>
            </a:r>
            <a:r>
              <a:rPr lang="en-US" altLang="zh-CN" sz="2200" dirty="0">
                <a:solidFill>
                  <a:srgbClr val="C00000"/>
                </a:solidFill>
                <a:latin typeface="Times New Roman" panose="02020603050405020304" pitchFamily="18" charset="0"/>
                <a:ea typeface="黑体" panose="02010609060101010101" pitchFamily="49" charset="-122"/>
              </a:rPr>
              <a:t>Heat Kernel PageRank (HKPR) </a:t>
            </a:r>
            <a:r>
              <a:rPr lang="zh-CN" altLang="en-US" sz="2200" dirty="0">
                <a:latin typeface="Times New Roman" panose="02020603050405020304" pitchFamily="18" charset="0"/>
                <a:ea typeface="黑体" panose="02010609060101010101" pitchFamily="49" charset="-122"/>
              </a:rPr>
              <a:t>更适于社区发现，即随机游走的长度服从泊松分布</a:t>
            </a:r>
          </a:p>
          <a:p>
            <a:pPr lvl="1">
              <a:lnSpc>
                <a:spcPct val="130000"/>
              </a:lnSpc>
              <a:buClr>
                <a:schemeClr val="tx1"/>
              </a:buClr>
              <a:buFont typeface="Wingdings" pitchFamily="2" charset="2"/>
              <a:buChar char="p"/>
            </a:pPr>
            <a:r>
              <a:rPr lang="en-US" altLang="zh-CN" sz="1800" dirty="0">
                <a:latin typeface="Times New Roman" panose="02020603050405020304" pitchFamily="18" charset="0"/>
                <a:ea typeface="黑体" panose="02010609060101010101" pitchFamily="49" charset="-122"/>
              </a:rPr>
              <a:t>PPR</a:t>
            </a:r>
            <a:r>
              <a:rPr lang="zh-CN" altLang="en-US" sz="1800" dirty="0">
                <a:latin typeface="Times New Roman" panose="02020603050405020304" pitchFamily="18" charset="0"/>
                <a:ea typeface="黑体" panose="02010609060101010101" pitchFamily="49" charset="-122"/>
              </a:rPr>
              <a:t>：随机游走长度服从二项分布</a:t>
            </a:r>
            <a:endParaRPr lang="en-US" altLang="zh-CN" sz="1800" dirty="0">
              <a:latin typeface="Times New Roman" panose="02020603050405020304" pitchFamily="18" charset="0"/>
              <a:ea typeface="黑体" panose="02010609060101010101" pitchFamily="49" charset="-122"/>
            </a:endParaRPr>
          </a:p>
          <a:p>
            <a:pPr lvl="1">
              <a:lnSpc>
                <a:spcPct val="130000"/>
              </a:lnSpc>
              <a:buClr>
                <a:schemeClr val="tx1"/>
              </a:buClr>
              <a:buFont typeface="Wingdings" pitchFamily="2" charset="2"/>
              <a:buChar char="p"/>
            </a:pPr>
            <a:r>
              <a:rPr lang="en-US" altLang="zh-CN" sz="1800" dirty="0">
                <a:latin typeface="Times New Roman" panose="02020603050405020304" pitchFamily="18" charset="0"/>
                <a:ea typeface="黑体" panose="02010609060101010101" pitchFamily="49" charset="-122"/>
              </a:rPr>
              <a:t>HKPR</a:t>
            </a:r>
            <a:r>
              <a:rPr lang="zh-CN" altLang="en-US" sz="1800" dirty="0">
                <a:latin typeface="Times New Roman" panose="02020603050405020304" pitchFamily="18" charset="0"/>
                <a:ea typeface="黑体" panose="02010609060101010101" pitchFamily="49" charset="-122"/>
              </a:rPr>
              <a:t>：随机游走长度服从泊松分布</a:t>
            </a:r>
            <a:endParaRPr lang="en-US" altLang="zh-CN" sz="1800" dirty="0">
              <a:latin typeface="Times New Roman" panose="02020603050405020304" pitchFamily="18" charset="0"/>
              <a:ea typeface="黑体" panose="02010609060101010101" pitchFamily="49" charset="-122"/>
            </a:endParaRPr>
          </a:p>
        </p:txBody>
      </p:sp>
      <p:pic>
        <p:nvPicPr>
          <p:cNvPr id="5" name="图片 4" descr="图表, 散点图&#10;&#10;描述已自动生成">
            <a:extLst>
              <a:ext uri="{FF2B5EF4-FFF2-40B4-BE49-F238E27FC236}">
                <a16:creationId xmlns:a16="http://schemas.microsoft.com/office/drawing/2014/main" id="{7BFB3118-3C2E-CB42-8C87-26BE50998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987699"/>
            <a:ext cx="4708128" cy="3531096"/>
          </a:xfrm>
          <a:prstGeom prst="rect">
            <a:avLst/>
          </a:prstGeom>
        </p:spPr>
      </p:pic>
      <p:sp>
        <p:nvSpPr>
          <p:cNvPr id="8" name="标题 1">
            <a:extLst>
              <a:ext uri="{FF2B5EF4-FFF2-40B4-BE49-F238E27FC236}">
                <a16:creationId xmlns:a16="http://schemas.microsoft.com/office/drawing/2014/main" id="{6C4DA229-296B-2942-BAA6-9FA685F37E3F}"/>
              </a:ext>
            </a:extLst>
          </p:cNvPr>
          <p:cNvSpPr>
            <a:spLocks noGrp="1"/>
          </p:cNvSpPr>
          <p:nvPr>
            <p:ph type="title"/>
          </p:nvPr>
        </p:nvSpPr>
        <p:spPr>
          <a:xfrm>
            <a:off x="1214414" y="115888"/>
            <a:ext cx="7358114" cy="1128712"/>
          </a:xfrm>
        </p:spPr>
        <p:txBody>
          <a:bodyPr/>
          <a:lstStyle/>
          <a:p>
            <a:r>
              <a:rPr lang="zh-CN" altLang="en-US" sz="3200" dirty="0"/>
              <a:t>随机游走在社区发现中的应用</a:t>
            </a:r>
          </a:p>
        </p:txBody>
      </p:sp>
    </p:spTree>
    <p:extLst>
      <p:ext uri="{BB962C8B-B14F-4D97-AF65-F5344CB8AC3E}">
        <p14:creationId xmlns:p14="http://schemas.microsoft.com/office/powerpoint/2010/main" val="149810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zh-CN" altLang="en-US" sz="3200" dirty="0"/>
              <a:t>图结构无处不在</a:t>
            </a:r>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55854" y="2136155"/>
            <a:ext cx="71437" cy="215900"/>
          </a:xfrm>
          <a:prstGeom prst="line">
            <a:avLst/>
          </a:prstGeom>
          <a:noFill/>
          <a:ln w="12700" algn="ctr">
            <a:solidFill>
              <a:schemeClr val="bg1"/>
            </a:solidFill>
            <a:round/>
            <a:headEnd/>
            <a:tailEnd/>
          </a:ln>
        </p:spPr>
      </p:cxnSp>
      <p:grpSp>
        <p:nvGrpSpPr>
          <p:cNvPr id="5" name="组合 4">
            <a:extLst>
              <a:ext uri="{FF2B5EF4-FFF2-40B4-BE49-F238E27FC236}">
                <a16:creationId xmlns:a16="http://schemas.microsoft.com/office/drawing/2014/main" id="{90FF9E10-47EB-3944-9150-25C5351306A3}"/>
              </a:ext>
            </a:extLst>
          </p:cNvPr>
          <p:cNvGrpSpPr/>
          <p:nvPr/>
        </p:nvGrpSpPr>
        <p:grpSpPr>
          <a:xfrm>
            <a:off x="323528" y="1415245"/>
            <a:ext cx="6008973" cy="4822067"/>
            <a:chOff x="229319" y="1724934"/>
            <a:chExt cx="6123534" cy="4776846"/>
          </a:xfrm>
        </p:grpSpPr>
        <p:pic>
          <p:nvPicPr>
            <p:cNvPr id="6" name="Picture 2" descr="http://www.touchgraph.com/assets/images/TouchGraph%20Hashable%20SXSW.png">
              <a:extLst>
                <a:ext uri="{FF2B5EF4-FFF2-40B4-BE49-F238E27FC236}">
                  <a16:creationId xmlns:a16="http://schemas.microsoft.com/office/drawing/2014/main" id="{44FA9C2D-04F1-D54C-9E68-918394E9378F}"/>
                </a:ext>
              </a:extLst>
            </p:cNvPr>
            <p:cNvPicPr>
              <a:picLocks noChangeAspect="1" noChangeArrowheads="1"/>
            </p:cNvPicPr>
            <p:nvPr/>
          </p:nvPicPr>
          <p:blipFill>
            <a:blip r:embed="rId3" cstate="print"/>
            <a:srcRect/>
            <a:stretch>
              <a:fillRect/>
            </a:stretch>
          </p:blipFill>
          <p:spPr bwMode="auto">
            <a:xfrm>
              <a:off x="323528" y="2348880"/>
              <a:ext cx="6029325" cy="4152900"/>
            </a:xfrm>
            <a:prstGeom prst="rect">
              <a:avLst/>
            </a:prstGeom>
            <a:noFill/>
            <a:ln w="25400">
              <a:solidFill>
                <a:schemeClr val="tx2"/>
              </a:solidFill>
            </a:ln>
          </p:spPr>
        </p:pic>
        <p:sp>
          <p:nvSpPr>
            <p:cNvPr id="7" name="TextBox 11">
              <a:extLst>
                <a:ext uri="{FF2B5EF4-FFF2-40B4-BE49-F238E27FC236}">
                  <a16:creationId xmlns:a16="http://schemas.microsoft.com/office/drawing/2014/main" id="{E1F4D564-5972-0D46-8C72-B82FA2454841}"/>
                </a:ext>
              </a:extLst>
            </p:cNvPr>
            <p:cNvSpPr txBox="1"/>
            <p:nvPr/>
          </p:nvSpPr>
          <p:spPr>
            <a:xfrm>
              <a:off x="229319" y="1724934"/>
              <a:ext cx="3674118" cy="623946"/>
            </a:xfrm>
            <a:prstGeom prst="rect">
              <a:avLst/>
            </a:prstGeom>
            <a:noFill/>
            <a:ln w="25400">
              <a:noFill/>
            </a:ln>
          </p:spPr>
          <p:txBody>
            <a:bodyPr wrap="square" rtlCol="0">
              <a:spAutoFit/>
            </a:bodyPr>
            <a:lstStyle/>
            <a:p>
              <a:r>
                <a:rPr lang="zh-CN" altLang="en-US" sz="2400" dirty="0">
                  <a:solidFill>
                    <a:srgbClr val="0070C0"/>
                  </a:solidFill>
                  <a:latin typeface="Corbel" panose="020B0503020204020204" pitchFamily="34" charset="0"/>
                  <a:ea typeface="黑体" pitchFamily="49" charset="-122"/>
                </a:rPr>
                <a:t>社交网络</a:t>
              </a:r>
            </a:p>
          </p:txBody>
        </p:sp>
      </p:grpSp>
      <p:sp>
        <p:nvSpPr>
          <p:cNvPr id="13" name="文本框 12">
            <a:extLst>
              <a:ext uri="{FF2B5EF4-FFF2-40B4-BE49-F238E27FC236}">
                <a16:creationId xmlns:a16="http://schemas.microsoft.com/office/drawing/2014/main" id="{5B4175BC-7C28-B548-9653-6571336DD4CE}"/>
              </a:ext>
            </a:extLst>
          </p:cNvPr>
          <p:cNvSpPr txBox="1"/>
          <p:nvPr/>
        </p:nvSpPr>
        <p:spPr>
          <a:xfrm>
            <a:off x="6427859" y="2026609"/>
            <a:ext cx="2838273" cy="2492990"/>
          </a:xfrm>
          <a:prstGeom prst="rect">
            <a:avLst/>
          </a:prstGeom>
          <a:noFill/>
        </p:spPr>
        <p:txBody>
          <a:bodyPr wrap="square" rtlCol="0">
            <a:spAutoFit/>
          </a:bodyPr>
          <a:lstStyle/>
          <a:p>
            <a:pPr>
              <a:buSzPct val="80000"/>
            </a:pPr>
            <a:r>
              <a:rPr kumimoji="1" lang="zh-CN" altLang="en-US" sz="2600" b="0" dirty="0">
                <a:latin typeface="SimHei" panose="02010609060101010101" pitchFamily="49" charset="-122"/>
                <a:ea typeface="SimHei" panose="02010609060101010101" pitchFamily="49" charset="-122"/>
              </a:rPr>
              <a:t>节点：用户</a:t>
            </a:r>
            <a:endParaRPr kumimoji="1" lang="en-US" altLang="zh-CN" sz="2600" b="0" dirty="0">
              <a:latin typeface="SimHei" panose="02010609060101010101" pitchFamily="49" charset="-122"/>
              <a:ea typeface="SimHei" panose="02010609060101010101" pitchFamily="49" charset="-122"/>
            </a:endParaRPr>
          </a:p>
          <a:p>
            <a:pPr>
              <a:buSzPct val="80000"/>
            </a:pP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边  ：好友关系；</a:t>
            </a: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      转发关系；</a:t>
            </a: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      点赞关系</a:t>
            </a: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      </a:t>
            </a:r>
            <a:r>
              <a:rPr kumimoji="1" lang="mr-IN" altLang="zh-CN" sz="2600" b="0" dirty="0">
                <a:latin typeface="SimHei" panose="02010609060101010101" pitchFamily="49" charset="-122"/>
                <a:ea typeface="SimHei" panose="02010609060101010101" pitchFamily="49" charset="-122"/>
              </a:rPr>
              <a:t>…</a:t>
            </a:r>
            <a:endParaRPr kumimoji="1" lang="en-US" altLang="zh-CN" sz="2600" b="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383057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5">
            <a:extLst>
              <a:ext uri="{FF2B5EF4-FFF2-40B4-BE49-F238E27FC236}">
                <a16:creationId xmlns:a16="http://schemas.microsoft.com/office/drawing/2014/main" id="{56564BA5-3C91-D44D-AA0A-2D553A528D43}"/>
              </a:ext>
            </a:extLst>
          </p:cNvPr>
          <p:cNvSpPr>
            <a:spLocks noChangeArrowheads="1"/>
          </p:cNvSpPr>
          <p:nvPr/>
        </p:nvSpPr>
        <p:spPr bwMode="auto">
          <a:xfrm>
            <a:off x="6677898" y="168549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CN" dirty="0"/>
              <a:t>Heat Kernel PageRank (HKPR)</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107504" y="980728"/>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sp>
        <p:nvSpPr>
          <p:cNvPr id="108" name="AutoShape 39">
            <a:extLst>
              <a:ext uri="{FF2B5EF4-FFF2-40B4-BE49-F238E27FC236}">
                <a16:creationId xmlns:a16="http://schemas.microsoft.com/office/drawing/2014/main" id="{00550C8A-0C0D-2841-A551-91DB213E386F}"/>
              </a:ext>
            </a:extLst>
          </p:cNvPr>
          <p:cNvSpPr>
            <a:spLocks noChangeArrowheads="1"/>
          </p:cNvSpPr>
          <p:nvPr/>
        </p:nvSpPr>
        <p:spPr bwMode="auto">
          <a:xfrm>
            <a:off x="869504"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330358" y="4099506"/>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624166" y="3030934"/>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p:cNvCxnSpPr>
          <p:nvPr/>
        </p:nvCxnSpPr>
        <p:spPr>
          <a:xfrm flipV="1">
            <a:off x="622403" y="2234962"/>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p:cNvCxnSpPr>
          <p:nvPr/>
        </p:nvCxnSpPr>
        <p:spPr>
          <a:xfrm>
            <a:off x="1714512" y="2234962"/>
            <a:ext cx="2339517" cy="48725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p:cNvCxnSpPr>
          <p:nvPr/>
        </p:nvCxnSpPr>
        <p:spPr>
          <a:xfrm flipH="1" flipV="1">
            <a:off x="1625703" y="2444875"/>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330358" y="3355333"/>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2831654" y="4602001"/>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742741" y="5049348"/>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p:cNvCxnSpPr>
          <p:nvPr/>
        </p:nvCxnSpPr>
        <p:spPr>
          <a:xfrm flipV="1">
            <a:off x="3476627" y="4884391"/>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endCxn id="106" idx="2"/>
          </p:cNvCxnSpPr>
          <p:nvPr/>
        </p:nvCxnSpPr>
        <p:spPr>
          <a:xfrm>
            <a:off x="4571645" y="2932129"/>
            <a:ext cx="781853" cy="12637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5870220" y="2189179"/>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655817" y="1574379"/>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546422" y="1277591"/>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stCxn id="104" idx="0"/>
            <a:endCxn id="101" idx="4"/>
          </p:cNvCxnSpPr>
          <p:nvPr/>
        </p:nvCxnSpPr>
        <p:spPr>
          <a:xfrm flipH="1" flipV="1">
            <a:off x="4243769" y="1811839"/>
            <a:ext cx="100885" cy="59365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742741" y="2908366"/>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p:cNvCxnSpPr>
          <p:nvPr/>
        </p:nvCxnSpPr>
        <p:spPr>
          <a:xfrm flipH="1" flipV="1">
            <a:off x="711005" y="2906366"/>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5958805" y="1277554"/>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6" name="文本框 65">
                <a:extLst>
                  <a:ext uri="{FF2B5EF4-FFF2-40B4-BE49-F238E27FC236}">
                    <a16:creationId xmlns:a16="http://schemas.microsoft.com/office/drawing/2014/main" id="{D49EB7BE-79DB-9949-AA61-C997F488D5B4}"/>
                  </a:ext>
                </a:extLst>
              </p:cNvPr>
              <p:cNvSpPr txBox="1"/>
              <p:nvPr/>
            </p:nvSpPr>
            <p:spPr>
              <a:xfrm>
                <a:off x="4762446" y="5267181"/>
                <a:ext cx="4983207" cy="1402179"/>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zh-CN" altLang="en-US" sz="2000" dirty="0">
                    <a:latin typeface="Corbel" panose="020B0503020204020204" pitchFamily="34" charset="0"/>
                    <a:ea typeface="Cambria Math" panose="02040503050406030204" pitchFamily="18" charset="0"/>
                  </a:rPr>
                  <a:t>随机游走长度</a:t>
                </a:r>
                <a:r>
                  <a:rPr kumimoji="1" lang="en-US" altLang="zh-CN" sz="2000" dirty="0">
                    <a:latin typeface="Corbel" panose="020B0503020204020204" pitchFamily="34" charset="0"/>
                    <a:ea typeface="Cambria Math" panose="02040503050406030204" pitchFamily="18" charset="0"/>
                  </a:rPr>
                  <a:t>: </a:t>
                </a:r>
                <a14:m>
                  <m:oMath xmlns:m="http://schemas.openxmlformats.org/officeDocument/2006/math">
                    <m:r>
                      <a:rPr kumimoji="1" lang="en-US" altLang="zh-CN" sz="2000" b="1" i="1" dirty="0">
                        <a:solidFill>
                          <a:srgbClr val="0070C0"/>
                        </a:solidFill>
                        <a:latin typeface="Cambria Math" panose="02040503050406030204" pitchFamily="18" charset="0"/>
                        <a:ea typeface="Cambria Math" panose="02040503050406030204" pitchFamily="18" charset="0"/>
                      </a:rPr>
                      <m:t>𝑳</m:t>
                    </m:r>
                    <m:r>
                      <a:rPr kumimoji="1" lang="en-US" altLang="zh-CN" sz="2000" b="1" i="1" dirty="0">
                        <a:solidFill>
                          <a:srgbClr val="0070C0"/>
                        </a:solidFill>
                        <a:latin typeface="Cambria Math" panose="02040503050406030204" pitchFamily="18" charset="0"/>
                        <a:ea typeface="Cambria Math" panose="02040503050406030204" pitchFamily="18" charset="0"/>
                      </a:rPr>
                      <m:t>~</m:t>
                    </m:r>
                    <m:r>
                      <a:rPr kumimoji="1" lang="en-US" altLang="zh-CN" sz="2000" b="1" i="0" dirty="0">
                        <a:solidFill>
                          <a:srgbClr val="0070C0"/>
                        </a:solidFill>
                        <a:latin typeface="Cambria Math" panose="02040503050406030204" pitchFamily="18" charset="0"/>
                        <a:ea typeface="Cambria Math" panose="02040503050406030204" pitchFamily="18" charset="0"/>
                      </a:rPr>
                      <m:t>𝐏</m:t>
                    </m:r>
                    <m:r>
                      <a:rPr kumimoji="1" lang="en-US" altLang="zh-CN" sz="2000" b="1" i="0" dirty="0">
                        <a:solidFill>
                          <a:srgbClr val="0070C0"/>
                        </a:solidFill>
                        <a:latin typeface="Cambria Math" panose="02040503050406030204" pitchFamily="18" charset="0"/>
                        <a:ea typeface="Cambria Math" panose="02040503050406030204" pitchFamily="18" charset="0"/>
                      </a:rPr>
                      <m:t>(</m:t>
                    </m:r>
                    <m:r>
                      <a:rPr kumimoji="1" lang="en-US" altLang="zh-CN" sz="2000" b="1" i="0" dirty="0">
                        <a:solidFill>
                          <a:srgbClr val="0070C0"/>
                        </a:solidFill>
                        <a:latin typeface="Cambria Math" panose="02040503050406030204" pitchFamily="18" charset="0"/>
                        <a:ea typeface="Cambria Math" panose="02040503050406030204" pitchFamily="18" charset="0"/>
                      </a:rPr>
                      <m:t>𝐭</m:t>
                    </m:r>
                    <m:r>
                      <a:rPr kumimoji="1" lang="en-US" altLang="zh-CN" sz="2000" b="1" i="0" dirty="0">
                        <a:solidFill>
                          <a:srgbClr val="0070C0"/>
                        </a:solidFill>
                        <a:latin typeface="Cambria Math" panose="02040503050406030204" pitchFamily="18" charset="0"/>
                        <a:ea typeface="Cambria Math" panose="02040503050406030204" pitchFamily="18" charset="0"/>
                      </a:rPr>
                      <m:t>)</m:t>
                    </m:r>
                  </m:oMath>
                </a14:m>
                <a:endParaRPr kumimoji="1" lang="en-US" altLang="zh-CN" sz="2000" dirty="0">
                  <a:solidFill>
                    <a:srgbClr val="0070C0"/>
                  </a:solidFill>
                  <a:latin typeface="Corbel" panose="020B0503020204020204" pitchFamily="34" charset="0"/>
                  <a:ea typeface="Cambria Math" panose="02040503050406030204" pitchFamily="18" charset="0"/>
                </a:endParaRPr>
              </a:p>
              <a:p>
                <a:pPr algn="just">
                  <a:lnSpc>
                    <a:spcPct val="120000"/>
                  </a:lnSpc>
                </a:pPr>
                <a:r>
                  <a:rPr kumimoji="1" lang="en-US" altLang="zh-CN" sz="2000" dirty="0">
                    <a:solidFill>
                      <a:srgbClr val="0070C0"/>
                    </a:solidFill>
                    <a:latin typeface="Corbel" panose="020B0503020204020204" pitchFamily="34" charset="0"/>
                    <a:ea typeface="Cambria Math" panose="02040503050406030204" pitchFamily="18" charset="0"/>
                  </a:rPr>
                  <a:t>                             (</a:t>
                </a:r>
                <a:r>
                  <a:rPr kumimoji="1" lang="zh-CN" altLang="en-US" sz="2000" dirty="0">
                    <a:solidFill>
                      <a:srgbClr val="0070C0"/>
                    </a:solidFill>
                    <a:latin typeface="Corbel" panose="020B0503020204020204" pitchFamily="34" charset="0"/>
                    <a:ea typeface="Cambria Math" panose="02040503050406030204" pitchFamily="18" charset="0"/>
                  </a:rPr>
                  <a:t>服从泊松分布</a:t>
                </a:r>
                <a:r>
                  <a:rPr kumimoji="1" lang="en-US" altLang="zh-CN" sz="2000" dirty="0">
                    <a:solidFill>
                      <a:srgbClr val="0070C0"/>
                    </a:solidFill>
                    <a:latin typeface="Corbel" panose="020B0503020204020204" pitchFamily="34" charset="0"/>
                    <a:ea typeface="Cambria Math" panose="02040503050406030204" pitchFamily="18" charset="0"/>
                  </a:rPr>
                  <a:t>)</a:t>
                </a:r>
              </a:p>
              <a:p>
                <a:pPr marL="342900" indent="-342900" algn="just">
                  <a:lnSpc>
                    <a:spcPct val="12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𝑒</m:t>
                            </m:r>
                          </m:e>
                          <m:sup>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𝑡</m:t>
                            </m:r>
                          </m:sup>
                        </m:sSup>
                        <m:r>
                          <a:rPr kumimoji="1" lang="en-US" altLang="zh-CN" sz="2000" b="0" i="1">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𝑡</m:t>
                                </m:r>
                              </m:e>
                              <m:sup>
                                <m:r>
                                  <a:rPr kumimoji="1" lang="en-US" altLang="zh-CN" sz="2000" b="0" i="1">
                                    <a:latin typeface="Cambria Math" panose="02040503050406030204" pitchFamily="18" charset="0"/>
                                    <a:ea typeface="Cambria Math" panose="02040503050406030204" pitchFamily="18" charset="0"/>
                                  </a:rPr>
                                  <m:t>𝑖</m:t>
                                </m:r>
                              </m:sup>
                            </m:sSup>
                          </m:num>
                          <m:den>
                            <m:r>
                              <a:rPr kumimoji="1" lang="en-US" altLang="zh-CN" sz="2000" b="0" i="1">
                                <a:latin typeface="Cambria Math" panose="02040503050406030204" pitchFamily="18" charset="0"/>
                                <a:ea typeface="Cambria Math" panose="02040503050406030204" pitchFamily="18" charset="0"/>
                              </a:rPr>
                              <m:t>𝑖</m:t>
                            </m:r>
                            <m:r>
                              <a:rPr kumimoji="1" lang="en-US" altLang="zh-CN" sz="2000" b="0" i="1">
                                <a:latin typeface="Cambria Math" panose="02040503050406030204" pitchFamily="18" charset="0"/>
                                <a:ea typeface="Cambria Math" panose="02040503050406030204" pitchFamily="18" charset="0"/>
                              </a:rPr>
                              <m:t>!</m:t>
                            </m:r>
                          </m:den>
                        </m:f>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m:rPr>
                                        <m:sty m:val="p"/>
                                      </m:rPr>
                                      <a:rPr kumimoji="1" lang="en-US" altLang="zh-CN" sz="2000" b="0" i="0">
                                        <a:latin typeface="Cambria Math" panose="02040503050406030204" pitchFamily="18" charset="0"/>
                                      </a:rPr>
                                      <m:t>AD</m:t>
                                    </m:r>
                                  </m:e>
                                  <m:sup>
                                    <m:r>
                                      <a:rPr kumimoji="1" lang="en-US" altLang="zh-CN" sz="2000" b="0" i="0">
                                        <a:latin typeface="Cambria Math" panose="02040503050406030204" pitchFamily="18" charset="0"/>
                                      </a:rPr>
                                      <m:t>−1</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p:txBody>
          </p:sp>
        </mc:Choice>
        <mc:Fallback>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762446" y="5267181"/>
                <a:ext cx="4983207" cy="1402179"/>
              </a:xfrm>
              <a:prstGeom prst="rect">
                <a:avLst/>
              </a:prstGeom>
              <a:blipFill>
                <a:blip r:embed="rId3"/>
                <a:stretch>
                  <a:fillRect l="-761" t="-893" b="-45536"/>
                </a:stretch>
              </a:blipFill>
            </p:spPr>
            <p:txBody>
              <a:bodyPr/>
              <a:lstStyle/>
              <a:p>
                <a:r>
                  <a:rPr lang="en-US">
                    <a:noFill/>
                  </a:rPr>
                  <a:t> </a:t>
                </a:r>
              </a:p>
            </p:txBody>
          </p:sp>
        </mc:Fallback>
      </mc:AlternateContent>
      <p:sp>
        <p:nvSpPr>
          <p:cNvPr id="78" name="AutoShape 39">
            <a:extLst>
              <a:ext uri="{FF2B5EF4-FFF2-40B4-BE49-F238E27FC236}">
                <a16:creationId xmlns:a16="http://schemas.microsoft.com/office/drawing/2014/main" id="{20A8A64F-C9E9-2A46-86AE-18AC73CDC5E4}"/>
              </a:ext>
            </a:extLst>
          </p:cNvPr>
          <p:cNvSpPr>
            <a:spLocks noChangeArrowheads="1"/>
          </p:cNvSpPr>
          <p:nvPr/>
        </p:nvSpPr>
        <p:spPr bwMode="auto">
          <a:xfrm>
            <a:off x="885602" y="365186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0" name="Oval 5">
            <a:extLst>
              <a:ext uri="{FF2B5EF4-FFF2-40B4-BE49-F238E27FC236}">
                <a16:creationId xmlns:a16="http://schemas.microsoft.com/office/drawing/2014/main" id="{84FAA07C-FCB2-D14B-8F4A-F9E78897B1B7}"/>
              </a:ext>
            </a:extLst>
          </p:cNvPr>
          <p:cNvSpPr>
            <a:spLocks noChangeArrowheads="1"/>
          </p:cNvSpPr>
          <p:nvPr/>
        </p:nvSpPr>
        <p:spPr bwMode="auto">
          <a:xfrm>
            <a:off x="4040211" y="2417296"/>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1" name="AutoShape 39">
            <a:extLst>
              <a:ext uri="{FF2B5EF4-FFF2-40B4-BE49-F238E27FC236}">
                <a16:creationId xmlns:a16="http://schemas.microsoft.com/office/drawing/2014/main" id="{1676F451-47C6-A547-97FE-8C5D74679C9A}"/>
              </a:ext>
            </a:extLst>
          </p:cNvPr>
          <p:cNvSpPr>
            <a:spLocks noChangeArrowheads="1"/>
          </p:cNvSpPr>
          <p:nvPr/>
        </p:nvSpPr>
        <p:spPr bwMode="auto">
          <a:xfrm>
            <a:off x="870881" y="364230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pic>
        <p:nvPicPr>
          <p:cNvPr id="14" name="图片 13" descr="图表&#10;&#10;描述已自动生成">
            <a:extLst>
              <a:ext uri="{FF2B5EF4-FFF2-40B4-BE49-F238E27FC236}">
                <a16:creationId xmlns:a16="http://schemas.microsoft.com/office/drawing/2014/main" id="{002F320B-837E-E642-B3A1-11C19AFED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450" y="2932129"/>
            <a:ext cx="3019046" cy="2264285"/>
          </a:xfrm>
          <a:prstGeom prst="rect">
            <a:avLst/>
          </a:prstGeom>
        </p:spPr>
      </p:pic>
      <p:cxnSp>
        <p:nvCxnSpPr>
          <p:cNvPr id="16" name="直线连接符 15">
            <a:extLst>
              <a:ext uri="{FF2B5EF4-FFF2-40B4-BE49-F238E27FC236}">
                <a16:creationId xmlns:a16="http://schemas.microsoft.com/office/drawing/2014/main" id="{0C0705E4-3C67-EC40-8362-F3ED70E48F6B}"/>
              </a:ext>
            </a:extLst>
          </p:cNvPr>
          <p:cNvCxnSpPr>
            <a:cxnSpLocks/>
          </p:cNvCxnSpPr>
          <p:nvPr/>
        </p:nvCxnSpPr>
        <p:spPr>
          <a:xfrm>
            <a:off x="6967650" y="3919318"/>
            <a:ext cx="13461" cy="9498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1BA42128-361D-CD4A-96AC-3B891865BB13}"/>
              </a:ext>
            </a:extLst>
          </p:cNvPr>
          <p:cNvCxnSpPr>
            <a:cxnSpLocks/>
          </p:cNvCxnSpPr>
          <p:nvPr/>
        </p:nvCxnSpPr>
        <p:spPr>
          <a:xfrm>
            <a:off x="7229566" y="3147572"/>
            <a:ext cx="6730" cy="172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8061CFFB-59EF-2D4F-96D1-6F484D5697D7}"/>
              </a:ext>
            </a:extLst>
          </p:cNvPr>
          <p:cNvCxnSpPr>
            <a:cxnSpLocks/>
          </p:cNvCxnSpPr>
          <p:nvPr/>
        </p:nvCxnSpPr>
        <p:spPr>
          <a:xfrm>
            <a:off x="7561312" y="4186444"/>
            <a:ext cx="0" cy="6827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7144102-2D0C-D341-99D6-5C5E50A59211}"/>
              </a:ext>
            </a:extLst>
          </p:cNvPr>
          <p:cNvSpPr txBox="1"/>
          <p:nvPr/>
        </p:nvSpPr>
        <p:spPr>
          <a:xfrm>
            <a:off x="4957450" y="4354635"/>
            <a:ext cx="912770" cy="584775"/>
          </a:xfrm>
          <a:prstGeom prst="rect">
            <a:avLst/>
          </a:prstGeom>
          <a:noFill/>
        </p:spPr>
        <p:txBody>
          <a:bodyPr wrap="square" rtlCol="0">
            <a:spAutoFit/>
          </a:bodyPr>
          <a:lstStyle/>
          <a:p>
            <a:r>
              <a:rPr lang="en-US">
                <a:solidFill>
                  <a:srgbClr val="C00000"/>
                </a:solidFill>
              </a:rPr>
              <a:t>L=5</a:t>
            </a:r>
          </a:p>
        </p:txBody>
      </p:sp>
      <p:sp>
        <p:nvSpPr>
          <p:cNvPr id="87" name="文本框 86">
            <a:extLst>
              <a:ext uri="{FF2B5EF4-FFF2-40B4-BE49-F238E27FC236}">
                <a16:creationId xmlns:a16="http://schemas.microsoft.com/office/drawing/2014/main" id="{CB8F781B-1542-5D4E-A257-49ABDF368B75}"/>
              </a:ext>
            </a:extLst>
          </p:cNvPr>
          <p:cNvSpPr txBox="1"/>
          <p:nvPr/>
        </p:nvSpPr>
        <p:spPr>
          <a:xfrm>
            <a:off x="4957450" y="4368664"/>
            <a:ext cx="1206798" cy="584775"/>
          </a:xfrm>
          <a:prstGeom prst="rect">
            <a:avLst/>
          </a:prstGeom>
          <a:noFill/>
        </p:spPr>
        <p:txBody>
          <a:bodyPr wrap="square" rtlCol="0">
            <a:spAutoFit/>
          </a:bodyPr>
          <a:lstStyle/>
          <a:p>
            <a:r>
              <a:rPr lang="en-US">
                <a:solidFill>
                  <a:srgbClr val="C00000"/>
                </a:solidFill>
              </a:rPr>
              <a:t>L=10</a:t>
            </a:r>
          </a:p>
        </p:txBody>
      </p:sp>
      <p:sp>
        <p:nvSpPr>
          <p:cNvPr id="88" name="文本框 87">
            <a:extLst>
              <a:ext uri="{FF2B5EF4-FFF2-40B4-BE49-F238E27FC236}">
                <a16:creationId xmlns:a16="http://schemas.microsoft.com/office/drawing/2014/main" id="{7528F6FD-1C28-AC45-91E8-E1BBBD4ED946}"/>
              </a:ext>
            </a:extLst>
          </p:cNvPr>
          <p:cNvSpPr txBox="1"/>
          <p:nvPr/>
        </p:nvSpPr>
        <p:spPr>
          <a:xfrm>
            <a:off x="4986402" y="4366354"/>
            <a:ext cx="1206798" cy="584775"/>
          </a:xfrm>
          <a:prstGeom prst="rect">
            <a:avLst/>
          </a:prstGeom>
          <a:noFill/>
        </p:spPr>
        <p:txBody>
          <a:bodyPr wrap="square" rtlCol="0">
            <a:spAutoFit/>
          </a:bodyPr>
          <a:lstStyle/>
          <a:p>
            <a:r>
              <a:rPr lang="en-US">
                <a:solidFill>
                  <a:srgbClr val="C00000"/>
                </a:solidFill>
              </a:rPr>
              <a:t>L=13</a:t>
            </a:r>
          </a:p>
        </p:txBody>
      </p:sp>
      <p:sp>
        <p:nvSpPr>
          <p:cNvPr id="89" name="Oval 5">
            <a:extLst>
              <a:ext uri="{FF2B5EF4-FFF2-40B4-BE49-F238E27FC236}">
                <a16:creationId xmlns:a16="http://schemas.microsoft.com/office/drawing/2014/main" id="{43FB5048-A117-3942-95C4-9C4C9E4DD635}"/>
              </a:ext>
            </a:extLst>
          </p:cNvPr>
          <p:cNvSpPr>
            <a:spLocks noChangeArrowheads="1"/>
          </p:cNvSpPr>
          <p:nvPr/>
        </p:nvSpPr>
        <p:spPr bwMode="auto">
          <a:xfrm>
            <a:off x="4037532" y="2397960"/>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Tree>
    <p:extLst>
      <p:ext uri="{BB962C8B-B14F-4D97-AF65-F5344CB8AC3E}">
        <p14:creationId xmlns:p14="http://schemas.microsoft.com/office/powerpoint/2010/main" val="126932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0" presetClass="path" presetSubtype="0" accel="50000" decel="50000" fill="hold" grpId="1" nodeType="afterEffect">
                                  <p:stCondLst>
                                    <p:cond delay="0"/>
                                  </p:stCondLst>
                                  <p:childTnLst>
                                    <p:animMotion origin="layout" path="M 0 0 C 0.05174 0.04421 0.10365 0.08842 0.14392 0.13796 C 0.18437 0.18727 0.21858 0.29953 0.24236 0.29606 C 0.26597 0.29282 0.30382 0.14282 0.28628 0.11759 C 0.26875 0.09236 0.12795 0.18912 0.13715 0.14467 C 0.14653 0.10023 0.24444 -0.02454 0.34236 -0.14908 " pathEditMode="relative" ptsTypes="AAAAAA">
                                      <p:cBhvr>
                                        <p:cTn id="16" dur="2000" fill="hold"/>
                                        <p:tgtEl>
                                          <p:spTgt spid="108"/>
                                        </p:tgtEl>
                                        <p:attrNameLst>
                                          <p:attrName>ppt_x</p:attrName>
                                          <p:attrName>ppt_y</p:attrName>
                                        </p:attrNameLst>
                                      </p:cBhvr>
                                    </p:animMotion>
                                  </p:childTnLst>
                                </p:cTn>
                              </p:par>
                            </p:childTnLst>
                          </p:cTn>
                        </p:par>
                        <p:par>
                          <p:cTn id="17" fill="hold">
                            <p:stCondLst>
                              <p:cond delay="3500"/>
                            </p:stCondLst>
                            <p:childTnLst>
                              <p:par>
                                <p:cTn id="18" presetID="1" presetClass="exit" presetSubtype="0" fill="hold" grpId="0" nodeType="afterEffect">
                                  <p:stCondLst>
                                    <p:cond delay="0"/>
                                  </p:stCondLst>
                                  <p:childTnLst>
                                    <p:set>
                                      <p:cBhvr>
                                        <p:cTn id="19" dur="1" fill="hold">
                                          <p:stCondLst>
                                            <p:cond delay="0"/>
                                          </p:stCondLst>
                                        </p:cTn>
                                        <p:tgtEl>
                                          <p:spTgt spid="108"/>
                                        </p:tgtEl>
                                        <p:attrNameLst>
                                          <p:attrName>style.visibility</p:attrName>
                                        </p:attrNameLst>
                                      </p:cBhvr>
                                      <p:to>
                                        <p:strVal val="hidden"/>
                                      </p:to>
                                    </p:set>
                                  </p:childTnLst>
                                </p:cTn>
                              </p:par>
                            </p:childTnLst>
                          </p:cTn>
                        </p:par>
                        <p:par>
                          <p:cTn id="20" fill="hold">
                            <p:stCondLst>
                              <p:cond delay="3500"/>
                            </p:stCondLst>
                            <p:childTnLst>
                              <p:par>
                                <p:cTn id="21" presetID="5" presetClass="entr" presetSubtype="1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checkerboard(across)">
                                      <p:cBhvr>
                                        <p:cTn id="23" dur="500"/>
                                        <p:tgtEl>
                                          <p:spTgt spid="80"/>
                                        </p:tgtEl>
                                      </p:cBhvr>
                                    </p:animEffect>
                                  </p:childTnLst>
                                </p:cTn>
                              </p:par>
                              <p:par>
                                <p:cTn id="24" presetID="42" presetClass="exit" presetSubtype="0" fill="hold" grpId="1" nodeType="withEffect">
                                  <p:stCondLst>
                                    <p:cond delay="0"/>
                                  </p:stCondLst>
                                  <p:childTnLst>
                                    <p:animEffect transition="out" filter="fade">
                                      <p:cBhvr>
                                        <p:cTn id="25" dur="1000"/>
                                        <p:tgtEl>
                                          <p:spTgt spid="21"/>
                                        </p:tgtEl>
                                      </p:cBhvr>
                                    </p:animEffect>
                                    <p:anim calcmode="lin" valueType="num">
                                      <p:cBhvr>
                                        <p:cTn id="26" dur="1000"/>
                                        <p:tgtEl>
                                          <p:spTgt spid="21"/>
                                        </p:tgtEl>
                                        <p:attrNameLst>
                                          <p:attrName>ppt_x</p:attrName>
                                        </p:attrNameLst>
                                      </p:cBhvr>
                                      <p:tavLst>
                                        <p:tav tm="0">
                                          <p:val>
                                            <p:strVal val="ppt_x"/>
                                          </p:val>
                                        </p:tav>
                                        <p:tav tm="100000">
                                          <p:val>
                                            <p:strVal val="ppt_x"/>
                                          </p:val>
                                        </p:tav>
                                      </p:tavLst>
                                    </p:anim>
                                    <p:anim calcmode="lin" valueType="num">
                                      <p:cBhvr>
                                        <p:cTn id="27" dur="1000"/>
                                        <p:tgtEl>
                                          <p:spTgt spid="21"/>
                                        </p:tgtEl>
                                        <p:attrNameLst>
                                          <p:attrName>ppt_y</p:attrName>
                                        </p:attrNameLst>
                                      </p:cBhvr>
                                      <p:tavLst>
                                        <p:tav tm="0">
                                          <p:val>
                                            <p:strVal val="ppt_y"/>
                                          </p:val>
                                        </p:tav>
                                        <p:tav tm="100000">
                                          <p:val>
                                            <p:strVal val="ppt_y+.1"/>
                                          </p:val>
                                        </p:tav>
                                      </p:tavLst>
                                    </p:anim>
                                    <p:set>
                                      <p:cBhvr>
                                        <p:cTn id="28" dur="1" fill="hold">
                                          <p:stCondLst>
                                            <p:cond delay="999"/>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p:stCondLst>
                              <p:cond delay="4500"/>
                            </p:stCondLst>
                            <p:childTnLst>
                              <p:par>
                                <p:cTn id="32" presetID="5" presetClass="entr" presetSubtype="10" fill="hold" grpId="1"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checkerboard(across)">
                                      <p:cBhvr>
                                        <p:cTn id="34" dur="500"/>
                                        <p:tgtEl>
                                          <p:spTgt spid="78"/>
                                        </p:tgtEl>
                                      </p:cBhvr>
                                    </p:animEffect>
                                  </p:childTnLst>
                                </p:cTn>
                              </p:par>
                            </p:childTnLst>
                          </p:cTn>
                        </p:par>
                        <p:par>
                          <p:cTn id="35" fill="hold">
                            <p:stCondLst>
                              <p:cond delay="5000"/>
                            </p:stCondLst>
                            <p:childTnLst>
                              <p:par>
                                <p:cTn id="36" presetID="22" presetClass="entr" presetSubtype="4" fill="hold" nodeType="afterEffect">
                                  <p:stCondLst>
                                    <p:cond delay="500"/>
                                  </p:stCondLst>
                                  <p:childTnLst>
                                    <p:set>
                                      <p:cBhvr>
                                        <p:cTn id="37" dur="1" fill="hold">
                                          <p:stCondLst>
                                            <p:cond delay="0"/>
                                          </p:stCondLst>
                                        </p:cTn>
                                        <p:tgtEl>
                                          <p:spTgt spid="84"/>
                                        </p:tgtEl>
                                        <p:attrNameLst>
                                          <p:attrName>style.visibility</p:attrName>
                                        </p:attrNameLst>
                                      </p:cBhvr>
                                      <p:to>
                                        <p:strVal val="visible"/>
                                      </p:to>
                                    </p:set>
                                    <p:animEffect transition="in" filter="wipe(down)">
                                      <p:cBhvr>
                                        <p:cTn id="38" dur="500"/>
                                        <p:tgtEl>
                                          <p:spTgt spid="84"/>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1000"/>
                                        <p:tgtEl>
                                          <p:spTgt spid="87"/>
                                        </p:tgtEl>
                                      </p:cBhvr>
                                    </p:animEffect>
                                    <p:anim calcmode="lin" valueType="num">
                                      <p:cBhvr>
                                        <p:cTn id="43" dur="1000" fill="hold"/>
                                        <p:tgtEl>
                                          <p:spTgt spid="87"/>
                                        </p:tgtEl>
                                        <p:attrNameLst>
                                          <p:attrName>ppt_x</p:attrName>
                                        </p:attrNameLst>
                                      </p:cBhvr>
                                      <p:tavLst>
                                        <p:tav tm="0">
                                          <p:val>
                                            <p:strVal val="#ppt_x"/>
                                          </p:val>
                                        </p:tav>
                                        <p:tav tm="100000">
                                          <p:val>
                                            <p:strVal val="#ppt_x"/>
                                          </p:val>
                                        </p:tav>
                                      </p:tavLst>
                                    </p:anim>
                                    <p:anim calcmode="lin" valueType="num">
                                      <p:cBhvr>
                                        <p:cTn id="44" dur="1000" fill="hold"/>
                                        <p:tgtEl>
                                          <p:spTgt spid="87"/>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0" presetClass="path" presetSubtype="0" accel="50000" decel="50000" fill="hold" grpId="2" nodeType="afterEffect">
                                  <p:stCondLst>
                                    <p:cond delay="0"/>
                                  </p:stCondLst>
                                  <p:childTnLst>
                                    <p:animMotion origin="layout" path="M 0 0 C 0.04983 0.08449 0.09983 0.16922 0.15747 0.14005 C 0.21511 0.11111 0.31494 -0.08842 0.34566 -0.17407 C 0.37639 -0.25949 0.31945 -0.33403 0.34219 -0.37291 C 0.36511 -0.41157 0.45834 -0.44884 0.48299 -0.40671 C 0.50747 -0.36458 0.51094 -0.15694 0.48976 -0.11967 C 0.46858 -0.0824 0.38073 -0.14259 0.35591 -0.1831 C 0.33091 -0.22338 0.31806 -0.32639 0.34063 -0.36157 C 0.3632 -0.39653 0.44254 -0.40717 0.49132 -0.39305 C 0.54028 -0.37916 0.58698 -0.32847 0.63386 -0.27801 " pathEditMode="relative" ptsTypes="AAAAAAAAAA">
                                      <p:cBhvr>
                                        <p:cTn id="47" dur="3000" fill="hold"/>
                                        <p:tgtEl>
                                          <p:spTgt spid="78"/>
                                        </p:tgtEl>
                                        <p:attrNameLst>
                                          <p:attrName>ppt_x</p:attrName>
                                          <p:attrName>ppt_y</p:attrName>
                                        </p:attrNameLst>
                                      </p:cBhvr>
                                    </p:animMotion>
                                  </p:childTnLst>
                                </p:cTn>
                              </p:par>
                            </p:childTnLst>
                          </p:cTn>
                        </p:par>
                        <p:par>
                          <p:cTn id="48" fill="hold">
                            <p:stCondLst>
                              <p:cond delay="10000"/>
                            </p:stCondLst>
                            <p:childTnLst>
                              <p:par>
                                <p:cTn id="49" presetID="1" presetClass="exit" presetSubtype="0" fill="hold" grpId="0" nodeType="afterEffect">
                                  <p:stCondLst>
                                    <p:cond delay="0"/>
                                  </p:stCondLst>
                                  <p:childTnLst>
                                    <p:set>
                                      <p:cBhvr>
                                        <p:cTn id="50" dur="1" fill="hold">
                                          <p:stCondLst>
                                            <p:cond delay="0"/>
                                          </p:stCondLst>
                                        </p:cTn>
                                        <p:tgtEl>
                                          <p:spTgt spid="78"/>
                                        </p:tgtEl>
                                        <p:attrNameLst>
                                          <p:attrName>style.visibility</p:attrName>
                                        </p:attrNameLst>
                                      </p:cBhvr>
                                      <p:to>
                                        <p:strVal val="hidden"/>
                                      </p:to>
                                    </p:set>
                                  </p:childTnLst>
                                </p:cTn>
                              </p:par>
                            </p:childTnLst>
                          </p:cTn>
                        </p:par>
                        <p:par>
                          <p:cTn id="51" fill="hold">
                            <p:stCondLst>
                              <p:cond delay="10000"/>
                            </p:stCondLst>
                            <p:childTnLst>
                              <p:par>
                                <p:cTn id="52" presetID="5" presetClass="entr" presetSubtype="1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checkerboard(across)">
                                      <p:cBhvr>
                                        <p:cTn id="54" dur="500"/>
                                        <p:tgtEl>
                                          <p:spTgt spid="75"/>
                                        </p:tgtEl>
                                      </p:cBhvr>
                                    </p:animEffect>
                                  </p:childTnLst>
                                </p:cTn>
                              </p:par>
                              <p:par>
                                <p:cTn id="55" presetID="42" presetClass="exit" presetSubtype="0" fill="hold" grpId="1" nodeType="withEffect">
                                  <p:stCondLst>
                                    <p:cond delay="0"/>
                                  </p:stCondLst>
                                  <p:childTnLst>
                                    <p:animEffect transition="out" filter="fade">
                                      <p:cBhvr>
                                        <p:cTn id="56" dur="1000"/>
                                        <p:tgtEl>
                                          <p:spTgt spid="87"/>
                                        </p:tgtEl>
                                      </p:cBhvr>
                                    </p:animEffect>
                                    <p:anim calcmode="lin" valueType="num">
                                      <p:cBhvr>
                                        <p:cTn id="57" dur="1000"/>
                                        <p:tgtEl>
                                          <p:spTgt spid="87"/>
                                        </p:tgtEl>
                                        <p:attrNameLst>
                                          <p:attrName>ppt_x</p:attrName>
                                        </p:attrNameLst>
                                      </p:cBhvr>
                                      <p:tavLst>
                                        <p:tav tm="0">
                                          <p:val>
                                            <p:strVal val="ppt_x"/>
                                          </p:val>
                                        </p:tav>
                                        <p:tav tm="100000">
                                          <p:val>
                                            <p:strVal val="ppt_x"/>
                                          </p:val>
                                        </p:tav>
                                      </p:tavLst>
                                    </p:anim>
                                    <p:anim calcmode="lin" valueType="num">
                                      <p:cBhvr>
                                        <p:cTn id="58" dur="1000"/>
                                        <p:tgtEl>
                                          <p:spTgt spid="87"/>
                                        </p:tgtEl>
                                        <p:attrNameLst>
                                          <p:attrName>ppt_y</p:attrName>
                                        </p:attrNameLst>
                                      </p:cBhvr>
                                      <p:tavLst>
                                        <p:tav tm="0">
                                          <p:val>
                                            <p:strVal val="ppt_y"/>
                                          </p:val>
                                        </p:tav>
                                        <p:tav tm="100000">
                                          <p:val>
                                            <p:strVal val="ppt_y+.1"/>
                                          </p:val>
                                        </p:tav>
                                      </p:tavLst>
                                    </p:anim>
                                    <p:set>
                                      <p:cBhvr>
                                        <p:cTn id="59" dur="1" fill="hold">
                                          <p:stCondLst>
                                            <p:cond delay="999"/>
                                          </p:stCondLst>
                                        </p:cTn>
                                        <p:tgtEl>
                                          <p:spTgt spid="87"/>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84"/>
                                        </p:tgtEl>
                                        <p:attrNameLst>
                                          <p:attrName>style.visibility</p:attrName>
                                        </p:attrNameLst>
                                      </p:cBhvr>
                                      <p:to>
                                        <p:strVal val="hidden"/>
                                      </p:to>
                                    </p:set>
                                  </p:childTnLst>
                                </p:cTn>
                              </p:par>
                            </p:childTnLst>
                          </p:cTn>
                        </p:par>
                        <p:par>
                          <p:cTn id="62" fill="hold">
                            <p:stCondLst>
                              <p:cond delay="11000"/>
                            </p:stCondLst>
                            <p:childTnLst>
                              <p:par>
                                <p:cTn id="63" presetID="5" presetClass="entr" presetSubtype="10" fill="hold" grpId="1"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checkerboard(across)">
                                      <p:cBhvr>
                                        <p:cTn id="65" dur="500"/>
                                        <p:tgtEl>
                                          <p:spTgt spid="81"/>
                                        </p:tgtEl>
                                      </p:cBhvr>
                                    </p:animEffect>
                                  </p:childTnLst>
                                </p:cTn>
                              </p:par>
                            </p:childTnLst>
                          </p:cTn>
                        </p:par>
                        <p:par>
                          <p:cTn id="66" fill="hold">
                            <p:stCondLst>
                              <p:cond delay="11500"/>
                            </p:stCondLst>
                            <p:childTnLst>
                              <p:par>
                                <p:cTn id="67" presetID="22" presetClass="entr" presetSubtype="4" fill="hold" nodeType="afterEffect">
                                  <p:stCondLst>
                                    <p:cond delay="50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0" presetClass="path" presetSubtype="0" accel="50000" decel="50000" fill="hold" grpId="2" nodeType="afterEffect">
                                  <p:stCondLst>
                                    <p:cond delay="0"/>
                                  </p:stCondLst>
                                  <p:childTnLst>
                                    <p:animMotion origin="layout" path="M 0 0 C -0.04184 -0.06828 -0.08368 -0.13657 -0.06788 -0.15138 C -0.05208 -0.16597 0.07657 -0.07407 0.09497 -0.08796 C 0.1132 -0.10208 -0.00208 -0.22175 0.04236 -0.23495 C 0.08664 -0.24814 0.31129 -0.15046 0.36094 -0.16712 C 0.41077 -0.18379 0.31997 -0.29814 0.34063 -0.33449 C 0.36129 -0.3706 0.46094 -0.42175 0.48473 -0.38402 C 0.50851 -0.34652 0.50712 -0.14537 0.48299 -0.10833 C 0.45903 -0.07152 0.39497 -0.20439 0.34063 -0.16273 C 0.28646 -0.12083 0.16528 0.09538 0.15764 0.1426 C 0.15 0.18959 0.27882 0.09422 0.29497 0.11991 C 0.31094 0.14561 0.27674 0.29121 0.25417 0.2963 C 0.2316 0.30116 0.14341 0.225 0.15938 0.14931 C 0.17518 0.07362 0.26216 -0.04236 0.34914 -0.1581 " pathEditMode="relative" ptsTypes="AAAAAAAAAAAAAA">
                                      <p:cBhvr>
                                        <p:cTn id="78" dur="3000" fill="hold"/>
                                        <p:tgtEl>
                                          <p:spTgt spid="81"/>
                                        </p:tgtEl>
                                        <p:attrNameLst>
                                          <p:attrName>ppt_x</p:attrName>
                                          <p:attrName>ppt_y</p:attrName>
                                        </p:attrNameLst>
                                      </p:cBhvr>
                                    </p:animMotion>
                                  </p:childTnLst>
                                </p:cTn>
                              </p:par>
                            </p:childTnLst>
                          </p:cTn>
                        </p:par>
                        <p:par>
                          <p:cTn id="79" fill="hold">
                            <p:stCondLst>
                              <p:cond delay="16500"/>
                            </p:stCondLst>
                            <p:childTnLst>
                              <p:par>
                                <p:cTn id="80" presetID="1" presetClass="exit" presetSubtype="0" fill="hold" grpId="0" nodeType="afterEffect">
                                  <p:stCondLst>
                                    <p:cond delay="0"/>
                                  </p:stCondLst>
                                  <p:childTnLst>
                                    <p:set>
                                      <p:cBhvr>
                                        <p:cTn id="81" dur="1" fill="hold">
                                          <p:stCondLst>
                                            <p:cond delay="0"/>
                                          </p:stCondLst>
                                        </p:cTn>
                                        <p:tgtEl>
                                          <p:spTgt spid="81"/>
                                        </p:tgtEl>
                                        <p:attrNameLst>
                                          <p:attrName>style.visibility</p:attrName>
                                        </p:attrNameLst>
                                      </p:cBhvr>
                                      <p:to>
                                        <p:strVal val="hidden"/>
                                      </p:to>
                                    </p:set>
                                  </p:childTnLst>
                                </p:cTn>
                              </p:par>
                            </p:childTnLst>
                          </p:cTn>
                        </p:par>
                        <p:par>
                          <p:cTn id="82" fill="hold">
                            <p:stCondLst>
                              <p:cond delay="16500"/>
                            </p:stCondLst>
                            <p:childTnLst>
                              <p:par>
                                <p:cTn id="83" presetID="5" presetClass="entr" presetSubtype="10" fill="hold" grpId="0"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checkerboard(across)">
                                      <p:cBhvr>
                                        <p:cTn id="85" dur="500"/>
                                        <p:tgtEl>
                                          <p:spTgt spid="89"/>
                                        </p:tgtEl>
                                      </p:cBhvr>
                                    </p:animEffect>
                                  </p:childTnLst>
                                </p:cTn>
                              </p:par>
                              <p:par>
                                <p:cTn id="86" presetID="1" presetClass="exit" presetSubtype="0" fill="hold" nodeType="withEffect">
                                  <p:stCondLst>
                                    <p:cond delay="0"/>
                                  </p:stCondLst>
                                  <p:childTnLst>
                                    <p:set>
                                      <p:cBhvr>
                                        <p:cTn id="87" dur="1" fill="hold">
                                          <p:stCondLst>
                                            <p:cond delay="0"/>
                                          </p:stCondLst>
                                        </p:cTn>
                                        <p:tgtEl>
                                          <p:spTgt spid="85"/>
                                        </p:tgtEl>
                                        <p:attrNameLst>
                                          <p:attrName>style.visibility</p:attrName>
                                        </p:attrNameLst>
                                      </p:cBhvr>
                                      <p:to>
                                        <p:strVal val="hidden"/>
                                      </p:to>
                                    </p:set>
                                  </p:childTnLst>
                                </p:cTn>
                              </p:par>
                              <p:par>
                                <p:cTn id="88" presetID="42" presetClass="exit" presetSubtype="0" fill="hold" grpId="1" nodeType="withEffect">
                                  <p:stCondLst>
                                    <p:cond delay="0"/>
                                  </p:stCondLst>
                                  <p:childTnLst>
                                    <p:animEffect transition="out" filter="fade">
                                      <p:cBhvr>
                                        <p:cTn id="89" dur="1000"/>
                                        <p:tgtEl>
                                          <p:spTgt spid="88"/>
                                        </p:tgtEl>
                                      </p:cBhvr>
                                    </p:animEffect>
                                    <p:anim calcmode="lin" valueType="num">
                                      <p:cBhvr>
                                        <p:cTn id="90" dur="1000"/>
                                        <p:tgtEl>
                                          <p:spTgt spid="88"/>
                                        </p:tgtEl>
                                        <p:attrNameLst>
                                          <p:attrName>ppt_x</p:attrName>
                                        </p:attrNameLst>
                                      </p:cBhvr>
                                      <p:tavLst>
                                        <p:tav tm="0">
                                          <p:val>
                                            <p:strVal val="ppt_x"/>
                                          </p:val>
                                        </p:tav>
                                        <p:tav tm="100000">
                                          <p:val>
                                            <p:strVal val="ppt_x"/>
                                          </p:val>
                                        </p:tav>
                                      </p:tavLst>
                                    </p:anim>
                                    <p:anim calcmode="lin" valueType="num">
                                      <p:cBhvr>
                                        <p:cTn id="91" dur="1000"/>
                                        <p:tgtEl>
                                          <p:spTgt spid="88"/>
                                        </p:tgtEl>
                                        <p:attrNameLst>
                                          <p:attrName>ppt_y</p:attrName>
                                        </p:attrNameLst>
                                      </p:cBhvr>
                                      <p:tavLst>
                                        <p:tav tm="0">
                                          <p:val>
                                            <p:strVal val="ppt_y"/>
                                          </p:val>
                                        </p:tav>
                                        <p:tav tm="100000">
                                          <p:val>
                                            <p:strVal val="ppt_y+.1"/>
                                          </p:val>
                                        </p:tav>
                                      </p:tavLst>
                                    </p:anim>
                                    <p:set>
                                      <p:cBhvr>
                                        <p:cTn id="92" dur="1" fill="hold">
                                          <p:stCondLst>
                                            <p:cond delay="9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08" grpId="0" animBg="1"/>
      <p:bldP spid="108" grpId="1" animBg="1"/>
      <p:bldP spid="78" grpId="0" animBg="1"/>
      <p:bldP spid="78" grpId="1" animBg="1"/>
      <p:bldP spid="78" grpId="2" animBg="1"/>
      <p:bldP spid="80" grpId="0" animBg="1"/>
      <p:bldP spid="81" grpId="0" animBg="1"/>
      <p:bldP spid="81" grpId="1" animBg="1"/>
      <p:bldP spid="81" grpId="2" animBg="1"/>
      <p:bldP spid="21" grpId="0"/>
      <p:bldP spid="21" grpId="1"/>
      <p:bldP spid="87" grpId="0"/>
      <p:bldP spid="87" grpId="1"/>
      <p:bldP spid="88" grpId="0"/>
      <p:bldP spid="88" grpId="1"/>
      <p:bldP spid="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204BF-1EE6-45B5-925C-E2FBA4B5FCD4}"/>
              </a:ext>
            </a:extLst>
          </p:cNvPr>
          <p:cNvSpPr>
            <a:spLocks noGrp="1"/>
          </p:cNvSpPr>
          <p:nvPr>
            <p:ph type="title"/>
          </p:nvPr>
        </p:nvSpPr>
        <p:spPr/>
        <p:txBody>
          <a:bodyPr/>
          <a:lstStyle/>
          <a:p>
            <a:r>
              <a:rPr lang="zh-CN" altLang="en-US" dirty="0"/>
              <a:t>报告提纲</a:t>
            </a:r>
          </a:p>
        </p:txBody>
      </p:sp>
      <p:sp>
        <p:nvSpPr>
          <p:cNvPr id="3" name="内容占位符 2">
            <a:extLst>
              <a:ext uri="{FF2B5EF4-FFF2-40B4-BE49-F238E27FC236}">
                <a16:creationId xmlns:a16="http://schemas.microsoft.com/office/drawing/2014/main" id="{4DBD5386-0BC4-4FA6-BFC1-6084919A0639}"/>
              </a:ext>
            </a:extLst>
          </p:cNvPr>
          <p:cNvSpPr>
            <a:spLocks noGrp="1"/>
          </p:cNvSpPr>
          <p:nvPr>
            <p:ph idx="1"/>
          </p:nvPr>
        </p:nvSpPr>
        <p:spPr>
          <a:xfrm>
            <a:off x="611560" y="1268760"/>
            <a:ext cx="8229600" cy="5328592"/>
          </a:xfrm>
        </p:spPr>
        <p:txBody>
          <a:bodyPr/>
          <a:lstStyle/>
          <a:p>
            <a:pPr>
              <a:buClr>
                <a:schemeClr val="tx1"/>
              </a:buClr>
              <a:buSzPct val="80000"/>
              <a:buFont typeface="Wingdings" pitchFamily="2" charset="2"/>
              <a:buChar char="l"/>
            </a:pPr>
            <a:r>
              <a:rPr lang="zh-CN" altLang="en-US" dirty="0"/>
              <a:t>随机游走的定义与数学性质</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随机游走的应用场景</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solidFill>
                  <a:srgbClr val="C00000"/>
                </a:solidFill>
              </a:rPr>
              <a:t>随机游走的高效计算</a:t>
            </a:r>
            <a:endParaRPr lang="en-US" altLang="zh-CN" dirty="0">
              <a:solidFill>
                <a:srgbClr val="C00000"/>
              </a:solidFill>
            </a:endParaRPr>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总结</a:t>
            </a:r>
          </a:p>
        </p:txBody>
      </p:sp>
    </p:spTree>
    <p:extLst>
      <p:ext uri="{BB962C8B-B14F-4D97-AF65-F5344CB8AC3E}">
        <p14:creationId xmlns:p14="http://schemas.microsoft.com/office/powerpoint/2010/main" val="163307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直线箭头连接符 125">
            <a:extLst>
              <a:ext uri="{FF2B5EF4-FFF2-40B4-BE49-F238E27FC236}">
                <a16:creationId xmlns:a16="http://schemas.microsoft.com/office/drawing/2014/main" id="{6E8E7C4C-8229-6743-A967-44EA1071E8A8}"/>
              </a:ext>
            </a:extLst>
          </p:cNvPr>
          <p:cNvCxnSpPr>
            <a:cxnSpLocks/>
            <a:endCxn id="81" idx="4"/>
          </p:cNvCxnSpPr>
          <p:nvPr/>
        </p:nvCxnSpPr>
        <p:spPr>
          <a:xfrm flipH="1" flipV="1">
            <a:off x="4747825" y="2099871"/>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6" name="直线箭头连接符 115">
            <a:extLst>
              <a:ext uri="{FF2B5EF4-FFF2-40B4-BE49-F238E27FC236}">
                <a16:creationId xmlns:a16="http://schemas.microsoft.com/office/drawing/2014/main" id="{5503BCD9-B828-C541-AA38-77468DF86F47}"/>
              </a:ext>
            </a:extLst>
          </p:cNvPr>
          <p:cNvCxnSpPr>
            <a:cxnSpLocks/>
            <a:stCxn id="78" idx="7"/>
            <a:endCxn id="83" idx="3"/>
          </p:cNvCxnSpPr>
          <p:nvPr/>
        </p:nvCxnSpPr>
        <p:spPr>
          <a:xfrm flipV="1">
            <a:off x="3246797" y="3200236"/>
            <a:ext cx="1387904" cy="1717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2B263B14-E407-4A4F-B2B9-19205C259A95}"/>
              </a:ext>
            </a:extLst>
          </p:cNvPr>
          <p:cNvCxnSpPr>
            <a:cxnSpLocks/>
            <a:stCxn id="75" idx="5"/>
          </p:cNvCxnSpPr>
          <p:nvPr/>
        </p:nvCxnSpPr>
        <p:spPr>
          <a:xfrm>
            <a:off x="1834414" y="4387538"/>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78A713F6-7C22-6F40-9C5D-A9361B5E0277}"/>
              </a:ext>
            </a:extLst>
          </p:cNvPr>
          <p:cNvCxnSpPr>
            <a:cxnSpLocks/>
          </p:cNvCxnSpPr>
          <p:nvPr/>
        </p:nvCxnSpPr>
        <p:spPr>
          <a:xfrm>
            <a:off x="2218568" y="2522994"/>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D93DC64F-5875-8A49-B365-EDCEAAA8FD2E}"/>
              </a:ext>
            </a:extLst>
          </p:cNvPr>
          <p:cNvCxnSpPr>
            <a:cxnSpLocks/>
          </p:cNvCxnSpPr>
          <p:nvPr/>
        </p:nvCxnSpPr>
        <p:spPr>
          <a:xfrm flipH="1" flipV="1">
            <a:off x="2129759" y="2732907"/>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E68C86C6-0559-5947-BE09-5BD2AA5B1BF3}"/>
              </a:ext>
            </a:extLst>
          </p:cNvPr>
          <p:cNvCxnSpPr>
            <a:cxnSpLocks/>
            <a:stCxn id="75" idx="7"/>
          </p:cNvCxnSpPr>
          <p:nvPr/>
        </p:nvCxnSpPr>
        <p:spPr>
          <a:xfrm flipV="1">
            <a:off x="1834414" y="3643365"/>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B2C08475-EC05-8E47-8EA9-EB6F5703940C}"/>
              </a:ext>
            </a:extLst>
          </p:cNvPr>
          <p:cNvCxnSpPr>
            <a:cxnSpLocks/>
            <a:stCxn id="75" idx="5"/>
            <a:endCxn id="78" idx="1"/>
          </p:cNvCxnSpPr>
          <p:nvPr/>
        </p:nvCxnSpPr>
        <p:spPr>
          <a:xfrm>
            <a:off x="1834414" y="4387538"/>
            <a:ext cx="984366" cy="5300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1CC7D2AC-10B1-6841-89AD-6FA6B1B3420A}"/>
              </a:ext>
            </a:extLst>
          </p:cNvPr>
          <p:cNvCxnSpPr>
            <a:cxnSpLocks/>
            <a:stCxn id="78" idx="7"/>
            <a:endCxn id="83" idx="3"/>
          </p:cNvCxnSpPr>
          <p:nvPr/>
        </p:nvCxnSpPr>
        <p:spPr>
          <a:xfrm flipV="1">
            <a:off x="3246797" y="3200236"/>
            <a:ext cx="1387904" cy="1717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C804A16D-E99B-48B7-9A85-D1E0EC6083BA}"/>
              </a:ext>
            </a:extLst>
          </p:cNvPr>
          <p:cNvSpPr>
            <a:spLocks noGrp="1"/>
          </p:cNvSpPr>
          <p:nvPr>
            <p:ph type="title"/>
          </p:nvPr>
        </p:nvSpPr>
        <p:spPr/>
        <p:txBody>
          <a:bodyPr/>
          <a:lstStyle/>
          <a:p>
            <a:r>
              <a:rPr lang="en-US" altLang="zh-CN" dirty="0"/>
              <a:t>L</a:t>
            </a:r>
            <a:r>
              <a:rPr lang="zh-CN" altLang="en-US" dirty="0"/>
              <a:t>步随机游走</a:t>
            </a:r>
          </a:p>
        </p:txBody>
      </p:sp>
      <p:grpSp>
        <p:nvGrpSpPr>
          <p:cNvPr id="73" name="Group 2">
            <a:extLst>
              <a:ext uri="{FF2B5EF4-FFF2-40B4-BE49-F238E27FC236}">
                <a16:creationId xmlns:a16="http://schemas.microsoft.com/office/drawing/2014/main" id="{1530E91E-C1B1-124E-8F72-FE47523BAE84}"/>
              </a:ext>
            </a:extLst>
          </p:cNvPr>
          <p:cNvGrpSpPr>
            <a:grpSpLocks/>
          </p:cNvGrpSpPr>
          <p:nvPr/>
        </p:nvGrpSpPr>
        <p:grpSpPr bwMode="auto">
          <a:xfrm>
            <a:off x="611560" y="1268760"/>
            <a:ext cx="7162800" cy="5105400"/>
            <a:chOff x="1152" y="1344"/>
            <a:chExt cx="3408" cy="2064"/>
          </a:xfrm>
        </p:grpSpPr>
        <p:sp>
          <p:nvSpPr>
            <p:cNvPr id="74" name="Oval 3">
              <a:extLst>
                <a:ext uri="{FF2B5EF4-FFF2-40B4-BE49-F238E27FC236}">
                  <a16:creationId xmlns:a16="http://schemas.microsoft.com/office/drawing/2014/main" id="{365079A8-9A87-BF47-831A-F532BDA3C0A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5" name="Oval 4">
              <a:extLst>
                <a:ext uri="{FF2B5EF4-FFF2-40B4-BE49-F238E27FC236}">
                  <a16:creationId xmlns:a16="http://schemas.microsoft.com/office/drawing/2014/main" id="{2D8C9D45-11B4-B342-85D0-AEECC6A53BD1}"/>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6" name="Oval 5">
              <a:extLst>
                <a:ext uri="{FF2B5EF4-FFF2-40B4-BE49-F238E27FC236}">
                  <a16:creationId xmlns:a16="http://schemas.microsoft.com/office/drawing/2014/main" id="{66BAEF88-6507-3342-8209-35410BBF1976}"/>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7" name="Oval 6">
              <a:extLst>
                <a:ext uri="{FF2B5EF4-FFF2-40B4-BE49-F238E27FC236}">
                  <a16:creationId xmlns:a16="http://schemas.microsoft.com/office/drawing/2014/main" id="{C2509F4C-9680-D741-B0B3-626E69B77781}"/>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2</a:t>
              </a:r>
            </a:p>
          </p:txBody>
        </p:sp>
        <p:sp>
          <p:nvSpPr>
            <p:cNvPr id="78" name="Oval 7">
              <a:extLst>
                <a:ext uri="{FF2B5EF4-FFF2-40B4-BE49-F238E27FC236}">
                  <a16:creationId xmlns:a16="http://schemas.microsoft.com/office/drawing/2014/main" id="{8D38510B-A8C6-C442-BA29-7E71B041BF04}"/>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A078D254-07AD-D643-9A7C-86B0FAECAA3E}"/>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0" name="Oval 9">
              <a:extLst>
                <a:ext uri="{FF2B5EF4-FFF2-40B4-BE49-F238E27FC236}">
                  <a16:creationId xmlns:a16="http://schemas.microsoft.com/office/drawing/2014/main" id="{8B57CE9A-6BA1-5C4B-B9EF-284ADBE49F37}"/>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81" name="Oval 10">
              <a:extLst>
                <a:ext uri="{FF2B5EF4-FFF2-40B4-BE49-F238E27FC236}">
                  <a16:creationId xmlns:a16="http://schemas.microsoft.com/office/drawing/2014/main" id="{6F39FADA-89D3-C146-B600-BD5BABF78574}"/>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82" name="Oval 11">
              <a:extLst>
                <a:ext uri="{FF2B5EF4-FFF2-40B4-BE49-F238E27FC236}">
                  <a16:creationId xmlns:a16="http://schemas.microsoft.com/office/drawing/2014/main" id="{0886EF12-AFFA-A64D-A64E-E60C81116EEF}"/>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83" name="Oval 12">
              <a:extLst>
                <a:ext uri="{FF2B5EF4-FFF2-40B4-BE49-F238E27FC236}">
                  <a16:creationId xmlns:a16="http://schemas.microsoft.com/office/drawing/2014/main" id="{9F7A5BA3-3A41-F446-82C7-94B5C1EB760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84" name="Oval 13">
              <a:extLst>
                <a:ext uri="{FF2B5EF4-FFF2-40B4-BE49-F238E27FC236}">
                  <a16:creationId xmlns:a16="http://schemas.microsoft.com/office/drawing/2014/main" id="{AD1282C5-3C9B-B64C-8154-0C3D1AF29C26}"/>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85" name="Oval 14">
              <a:extLst>
                <a:ext uri="{FF2B5EF4-FFF2-40B4-BE49-F238E27FC236}">
                  <a16:creationId xmlns:a16="http://schemas.microsoft.com/office/drawing/2014/main" id="{ADD45834-AE5F-AB46-ADC9-BF391F0655F3}"/>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D3370FF9-5C4D-2047-88B4-C3860BB64A4A}"/>
                  </a:ext>
                </a:extLst>
              </p:cNvPr>
              <p:cNvSpPr txBox="1"/>
              <p:nvPr/>
            </p:nvSpPr>
            <p:spPr>
              <a:xfrm>
                <a:off x="1874932" y="3784522"/>
                <a:ext cx="6053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dirty="0"/>
              </a:p>
            </p:txBody>
          </p:sp>
        </mc:Choice>
        <mc:Fallback xmlns="">
          <p:sp>
            <p:nvSpPr>
              <p:cNvPr id="94" name="文本框 93">
                <a:extLst>
                  <a:ext uri="{FF2B5EF4-FFF2-40B4-BE49-F238E27FC236}">
                    <a16:creationId xmlns:a16="http://schemas.microsoft.com/office/drawing/2014/main" id="{D3370FF9-5C4D-2047-88B4-C3860BB64A4A}"/>
                  </a:ext>
                </a:extLst>
              </p:cNvPr>
              <p:cNvSpPr txBox="1">
                <a:spLocks noRot="1" noChangeAspect="1" noMove="1" noResize="1" noEditPoints="1" noAdjustHandles="1" noChangeArrowheads="1" noChangeShapeType="1" noTextEdit="1"/>
              </p:cNvSpPr>
              <p:nvPr/>
            </p:nvSpPr>
            <p:spPr>
              <a:xfrm>
                <a:off x="1874932" y="3784522"/>
                <a:ext cx="605307" cy="338554"/>
              </a:xfrm>
              <a:prstGeom prst="rect">
                <a:avLst/>
              </a:prstGeom>
              <a:blipFill>
                <a:blip r:embed="rId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FBD7BFA9-514A-0D41-B938-EF42171E250B}"/>
                  </a:ext>
                </a:extLst>
              </p:cNvPr>
              <p:cNvSpPr txBox="1"/>
              <p:nvPr/>
            </p:nvSpPr>
            <p:spPr>
              <a:xfrm>
                <a:off x="3328587" y="4962199"/>
                <a:ext cx="6988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95" name="文本框 94">
                <a:extLst>
                  <a:ext uri="{FF2B5EF4-FFF2-40B4-BE49-F238E27FC236}">
                    <a16:creationId xmlns:a16="http://schemas.microsoft.com/office/drawing/2014/main" id="{FBD7BFA9-514A-0D41-B938-EF42171E250B}"/>
                  </a:ext>
                </a:extLst>
              </p:cNvPr>
              <p:cNvSpPr txBox="1">
                <a:spLocks noRot="1" noChangeAspect="1" noMove="1" noResize="1" noEditPoints="1" noAdjustHandles="1" noChangeArrowheads="1" noChangeShapeType="1" noTextEdit="1"/>
              </p:cNvSpPr>
              <p:nvPr/>
            </p:nvSpPr>
            <p:spPr>
              <a:xfrm>
                <a:off x="3328587" y="4962199"/>
                <a:ext cx="698884" cy="338554"/>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3724A656-BD1A-0748-88DF-37E9E250EFF7}"/>
                  </a:ext>
                </a:extLst>
              </p:cNvPr>
              <p:cNvSpPr txBox="1"/>
              <p:nvPr/>
            </p:nvSpPr>
            <p:spPr>
              <a:xfrm>
                <a:off x="1728591" y="4526763"/>
                <a:ext cx="61981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3600" dirty="0"/>
              </a:p>
            </p:txBody>
          </p:sp>
        </mc:Choice>
        <mc:Fallback xmlns="">
          <p:sp>
            <p:nvSpPr>
              <p:cNvPr id="98" name="文本框 97">
                <a:extLst>
                  <a:ext uri="{FF2B5EF4-FFF2-40B4-BE49-F238E27FC236}">
                    <a16:creationId xmlns:a16="http://schemas.microsoft.com/office/drawing/2014/main" id="{3724A656-BD1A-0748-88DF-37E9E250EFF7}"/>
                  </a:ext>
                </a:extLst>
              </p:cNvPr>
              <p:cNvSpPr txBox="1">
                <a:spLocks noRot="1" noChangeAspect="1" noMove="1" noResize="1" noEditPoints="1" noAdjustHandles="1" noChangeArrowheads="1" noChangeShapeType="1" noTextEdit="1"/>
              </p:cNvSpPr>
              <p:nvPr/>
            </p:nvSpPr>
            <p:spPr>
              <a:xfrm>
                <a:off x="1728591" y="4526763"/>
                <a:ext cx="619814" cy="338554"/>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4736D5A9-3609-8544-8771-20E1017446D7}"/>
                  </a:ext>
                </a:extLst>
              </p:cNvPr>
              <p:cNvSpPr txBox="1"/>
              <p:nvPr/>
            </p:nvSpPr>
            <p:spPr>
              <a:xfrm>
                <a:off x="854043" y="3685902"/>
                <a:ext cx="5799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2800" dirty="0"/>
              </a:p>
            </p:txBody>
          </p:sp>
        </mc:Choice>
        <mc:Fallback xmlns="">
          <p:sp>
            <p:nvSpPr>
              <p:cNvPr id="101" name="文本框 100">
                <a:extLst>
                  <a:ext uri="{FF2B5EF4-FFF2-40B4-BE49-F238E27FC236}">
                    <a16:creationId xmlns:a16="http://schemas.microsoft.com/office/drawing/2014/main" id="{4736D5A9-3609-8544-8771-20E1017446D7}"/>
                  </a:ext>
                </a:extLst>
              </p:cNvPr>
              <p:cNvSpPr txBox="1">
                <a:spLocks noRot="1" noChangeAspect="1" noMove="1" noResize="1" noEditPoints="1" noAdjustHandles="1" noChangeArrowheads="1" noChangeShapeType="1" noTextEdit="1"/>
              </p:cNvSpPr>
              <p:nvPr/>
            </p:nvSpPr>
            <p:spPr>
              <a:xfrm>
                <a:off x="854043" y="3685902"/>
                <a:ext cx="579909" cy="338554"/>
              </a:xfrm>
              <a:prstGeom prst="rect">
                <a:avLst/>
              </a:prstGeom>
              <a:blipFill>
                <a:blip r:embed="rId6"/>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A402B88F-6A5E-824B-A10F-A4D2CEC6BEEB}"/>
                  </a:ext>
                </a:extLst>
              </p:cNvPr>
              <p:cNvSpPr txBox="1"/>
              <p:nvPr/>
            </p:nvSpPr>
            <p:spPr>
              <a:xfrm>
                <a:off x="2831310" y="5476466"/>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p>
            </p:txBody>
          </p:sp>
        </mc:Choice>
        <mc:Fallback xmlns="">
          <p:sp>
            <p:nvSpPr>
              <p:cNvPr id="107" name="文本框 106">
                <a:extLst>
                  <a:ext uri="{FF2B5EF4-FFF2-40B4-BE49-F238E27FC236}">
                    <a16:creationId xmlns:a16="http://schemas.microsoft.com/office/drawing/2014/main" id="{A402B88F-6A5E-824B-A10F-A4D2CEC6BEEB}"/>
                  </a:ext>
                </a:extLst>
              </p:cNvPr>
              <p:cNvSpPr txBox="1">
                <a:spLocks noRot="1" noChangeAspect="1" noMove="1" noResize="1" noEditPoints="1" noAdjustHandles="1" noChangeArrowheads="1" noChangeShapeType="1" noTextEdit="1"/>
              </p:cNvSpPr>
              <p:nvPr/>
            </p:nvSpPr>
            <p:spPr>
              <a:xfrm>
                <a:off x="2831310" y="5476466"/>
                <a:ext cx="933757" cy="338554"/>
              </a:xfrm>
              <a:prstGeom prst="rect">
                <a:avLst/>
              </a:prstGeom>
              <a:blipFill>
                <a:blip r:embed="rId7"/>
                <a:stretch>
                  <a:fillRect b="-7407"/>
                </a:stretch>
              </a:blipFill>
            </p:spPr>
            <p:txBody>
              <a:bodyPr/>
              <a:lstStyle/>
              <a:p>
                <a:r>
                  <a:rPr lang="en-US">
                    <a:noFill/>
                  </a:rPr>
                  <a:t> </a:t>
                </a:r>
              </a:p>
            </p:txBody>
          </p:sp>
        </mc:Fallback>
      </mc:AlternateContent>
      <p:cxnSp>
        <p:nvCxnSpPr>
          <p:cNvPr id="111" name="直线箭头连接符 110">
            <a:extLst>
              <a:ext uri="{FF2B5EF4-FFF2-40B4-BE49-F238E27FC236}">
                <a16:creationId xmlns:a16="http://schemas.microsoft.com/office/drawing/2014/main" id="{C0FFDF40-05F3-F947-BC0C-005A96A85B9D}"/>
              </a:ext>
            </a:extLst>
          </p:cNvPr>
          <p:cNvCxnSpPr>
            <a:cxnSpLocks/>
            <a:stCxn id="75" idx="1"/>
            <a:endCxn id="74" idx="5"/>
          </p:cNvCxnSpPr>
          <p:nvPr/>
        </p:nvCxnSpPr>
        <p:spPr>
          <a:xfrm flipH="1" flipV="1">
            <a:off x="1128222" y="3318966"/>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49712528-2B48-F341-9BE8-36D960B75047}"/>
              </a:ext>
            </a:extLst>
          </p:cNvPr>
          <p:cNvCxnSpPr>
            <a:cxnSpLocks/>
          </p:cNvCxnSpPr>
          <p:nvPr/>
        </p:nvCxnSpPr>
        <p:spPr>
          <a:xfrm flipV="1">
            <a:off x="1126459" y="2522994"/>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95C937FB-F64D-8649-8430-9DE13CBF94E0}"/>
              </a:ext>
            </a:extLst>
          </p:cNvPr>
          <p:cNvCxnSpPr>
            <a:cxnSpLocks/>
            <a:stCxn id="74" idx="6"/>
            <a:endCxn id="76" idx="2"/>
          </p:cNvCxnSpPr>
          <p:nvPr/>
        </p:nvCxnSpPr>
        <p:spPr>
          <a:xfrm>
            <a:off x="1216867" y="3109079"/>
            <a:ext cx="1109730" cy="35619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8" name="直线箭头连接符 117">
            <a:extLst>
              <a:ext uri="{FF2B5EF4-FFF2-40B4-BE49-F238E27FC236}">
                <a16:creationId xmlns:a16="http://schemas.microsoft.com/office/drawing/2014/main" id="{32FF6E05-6383-FB4C-B0D3-1A32ED7B404E}"/>
              </a:ext>
            </a:extLst>
          </p:cNvPr>
          <p:cNvCxnSpPr>
            <a:cxnSpLocks/>
            <a:endCxn id="79" idx="2"/>
          </p:cNvCxnSpPr>
          <p:nvPr/>
        </p:nvCxnSpPr>
        <p:spPr>
          <a:xfrm flipV="1">
            <a:off x="3335710" y="4890033"/>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D208803F-4D44-7643-B4E3-8350772B0EC7}"/>
              </a:ext>
            </a:extLst>
          </p:cNvPr>
          <p:cNvCxnSpPr>
            <a:cxnSpLocks/>
            <a:stCxn id="78" idx="5"/>
            <a:endCxn id="80" idx="1"/>
          </p:cNvCxnSpPr>
          <p:nvPr/>
        </p:nvCxnSpPr>
        <p:spPr>
          <a:xfrm>
            <a:off x="3246797" y="5337380"/>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0" name="直线箭头连接符 119">
            <a:extLst>
              <a:ext uri="{FF2B5EF4-FFF2-40B4-BE49-F238E27FC236}">
                <a16:creationId xmlns:a16="http://schemas.microsoft.com/office/drawing/2014/main" id="{493E8CD2-9455-BA46-BD00-A3AFAFEB298C}"/>
              </a:ext>
            </a:extLst>
          </p:cNvPr>
          <p:cNvCxnSpPr>
            <a:cxnSpLocks/>
            <a:stCxn id="80" idx="0"/>
          </p:cNvCxnSpPr>
          <p:nvPr/>
        </p:nvCxnSpPr>
        <p:spPr>
          <a:xfrm flipV="1">
            <a:off x="3980683" y="5172423"/>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1" name="直线箭头连接符 120">
            <a:extLst>
              <a:ext uri="{FF2B5EF4-FFF2-40B4-BE49-F238E27FC236}">
                <a16:creationId xmlns:a16="http://schemas.microsoft.com/office/drawing/2014/main" id="{895D535C-DAD0-9A4F-9762-6274176C506B}"/>
              </a:ext>
            </a:extLst>
          </p:cNvPr>
          <p:cNvCxnSpPr>
            <a:cxnSpLocks/>
            <a:endCxn id="84" idx="2"/>
          </p:cNvCxnSpPr>
          <p:nvPr/>
        </p:nvCxnSpPr>
        <p:spPr>
          <a:xfrm>
            <a:off x="5074583" y="3203890"/>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2" name="直线箭头连接符 121">
            <a:extLst>
              <a:ext uri="{FF2B5EF4-FFF2-40B4-BE49-F238E27FC236}">
                <a16:creationId xmlns:a16="http://schemas.microsoft.com/office/drawing/2014/main" id="{71D4E359-D175-1943-9855-27194E6023D2}"/>
              </a:ext>
            </a:extLst>
          </p:cNvPr>
          <p:cNvCxnSpPr>
            <a:cxnSpLocks/>
          </p:cNvCxnSpPr>
          <p:nvPr/>
        </p:nvCxnSpPr>
        <p:spPr>
          <a:xfrm flipV="1">
            <a:off x="6374276" y="2477211"/>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7EE6771-8693-9B44-8D41-277CF461B1B5}"/>
              </a:ext>
            </a:extLst>
          </p:cNvPr>
          <p:cNvCxnSpPr>
            <a:cxnSpLocks/>
            <a:endCxn id="82" idx="4"/>
          </p:cNvCxnSpPr>
          <p:nvPr/>
        </p:nvCxnSpPr>
        <p:spPr>
          <a:xfrm flipV="1">
            <a:off x="6159873" y="1862411"/>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74F54613-6603-FD44-A77D-B2E6BF6C8D1E}"/>
              </a:ext>
            </a:extLst>
          </p:cNvPr>
          <p:cNvCxnSpPr>
            <a:cxnSpLocks/>
            <a:stCxn id="81" idx="6"/>
          </p:cNvCxnSpPr>
          <p:nvPr/>
        </p:nvCxnSpPr>
        <p:spPr>
          <a:xfrm flipV="1">
            <a:off x="5050478" y="1565623"/>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13BE3713-3115-AA4E-BB9F-394BBB2195CF}"/>
              </a:ext>
            </a:extLst>
          </p:cNvPr>
          <p:cNvCxnSpPr>
            <a:cxnSpLocks/>
            <a:stCxn id="85" idx="1"/>
            <a:endCxn id="82" idx="6"/>
          </p:cNvCxnSpPr>
          <p:nvPr/>
        </p:nvCxnSpPr>
        <p:spPr>
          <a:xfrm flipH="1" flipV="1">
            <a:off x="6462861" y="1565586"/>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2" name="文本框 141">
                <a:extLst>
                  <a:ext uri="{FF2B5EF4-FFF2-40B4-BE49-F238E27FC236}">
                    <a16:creationId xmlns:a16="http://schemas.microsoft.com/office/drawing/2014/main" id="{37EFCD3D-8DE3-E04B-A3D4-4B6A6A73BADD}"/>
                  </a:ext>
                </a:extLst>
              </p:cNvPr>
              <p:cNvSpPr txBox="1"/>
              <p:nvPr/>
            </p:nvSpPr>
            <p:spPr>
              <a:xfrm>
                <a:off x="4860032" y="4167316"/>
                <a:ext cx="4983207" cy="1764137"/>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zh-CN" altLang="en-US" sz="2200" dirty="0">
                    <a:latin typeface="Corbel" panose="020B0503020204020204" pitchFamily="34" charset="0"/>
                    <a:ea typeface="Cambria Math" panose="02040503050406030204" pitchFamily="18" charset="0"/>
                  </a:rPr>
                  <a:t>随机游走的长度</a:t>
                </a:r>
                <a:r>
                  <a:rPr kumimoji="1" lang="en-US" altLang="zh-CN" sz="2200" dirty="0">
                    <a:latin typeface="Corbel" panose="020B0503020204020204" pitchFamily="34" charset="0"/>
                    <a:ea typeface="Cambria Math" panose="02040503050406030204" pitchFamily="18" charset="0"/>
                  </a:rPr>
                  <a:t>: </a:t>
                </a:r>
                <a:r>
                  <a:rPr kumimoji="1" lang="en-US" altLang="zh-CN" sz="2200" dirty="0">
                    <a:solidFill>
                      <a:srgbClr val="0070C0"/>
                    </a:solidFill>
                    <a:latin typeface="Corbel" panose="020B0503020204020204" pitchFamily="34" charset="0"/>
                    <a:ea typeface="Cambria Math" panose="02040503050406030204" pitchFamily="18" charset="0"/>
                  </a:rPr>
                  <a:t>L (given)</a:t>
                </a:r>
              </a:p>
              <a:p>
                <a:pPr marL="342900" indent="-342900" algn="just">
                  <a:lnSpc>
                    <a:spcPct val="120000"/>
                  </a:lnSpc>
                  <a:buFont typeface="Wingdings" pitchFamily="2" charset="2"/>
                  <a:buChar char="Ø"/>
                </a:pPr>
                <a:r>
                  <a:rPr kumimoji="1" lang="zh-CN" altLang="en-US" sz="2200" dirty="0">
                    <a:latin typeface="Corbel" panose="020B0503020204020204" pitchFamily="34" charset="0"/>
                    <a:ea typeface="Cambria Math" panose="02040503050406030204" pitchFamily="18" charset="0"/>
                  </a:rPr>
                  <a:t>每一步游走中</a:t>
                </a:r>
                <a:r>
                  <a:rPr kumimoji="1" lang="en-US" altLang="zh-CN" sz="2200" dirty="0">
                    <a:latin typeface="Corbel" panose="020B0503020204020204" pitchFamily="34" charset="0"/>
                    <a:ea typeface="Cambria Math" panose="02040503050406030204" pitchFamily="18" charset="0"/>
                  </a:rPr>
                  <a:t>: </a:t>
                </a:r>
              </a:p>
              <a:p>
                <a:pPr algn="just">
                  <a:lnSpc>
                    <a:spcPct val="120000"/>
                  </a:lnSpc>
                </a:pPr>
                <a:r>
                  <a:rPr kumimoji="1" lang="en-US" altLang="zh-CN" sz="2200" dirty="0">
                    <a:latin typeface="Corbel" panose="020B0503020204020204" pitchFamily="34" charset="0"/>
                    <a:ea typeface="Cambria Math" panose="02040503050406030204" pitchFamily="18" charset="0"/>
                  </a:rPr>
                  <a:t>       </a:t>
                </a:r>
                <a:r>
                  <a:rPr kumimoji="1" lang="zh-CN" altLang="en-US" sz="2200" dirty="0">
                    <a:latin typeface="Corbel" panose="020B0503020204020204" pitchFamily="34" charset="0"/>
                    <a:ea typeface="Cambria Math" panose="02040503050406030204" pitchFamily="18" charset="0"/>
                  </a:rPr>
                  <a:t>随机走向一个邻居节点</a:t>
                </a:r>
                <a:endParaRPr kumimoji="1" lang="en-US" altLang="zh-CN" sz="2200" dirty="0">
                  <a:latin typeface="Corbel" panose="020B0503020204020204" pitchFamily="34" charset="0"/>
                  <a:ea typeface="Cambria Math" panose="02040503050406030204" pitchFamily="18" charset="0"/>
                </a:endParaRPr>
              </a:p>
              <a:p>
                <a:pPr marL="342900" indent="-342900" algn="just">
                  <a:lnSpc>
                    <a:spcPct val="150000"/>
                  </a:lnSpc>
                  <a:buFont typeface="Wingdings" pitchFamily="2" charset="2"/>
                  <a:buChar char="Ø"/>
                </a:pPr>
                <a14:m>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sSup>
                      <m:sSupPr>
                        <m:ctrlPr>
                          <a:rPr kumimoji="1" lang="en-US" altLang="zh-CN" sz="2200" b="0" i="1" dirty="0">
                            <a:latin typeface="Cambria Math" panose="02040503050406030204" pitchFamily="18" charset="0"/>
                            <a:ea typeface="Cambria Math" panose="02040503050406030204" pitchFamily="18" charset="0"/>
                          </a:rPr>
                        </m:ctrlPr>
                      </m:sSupPr>
                      <m:e>
                        <m:d>
                          <m:dPr>
                            <m:ctrlPr>
                              <a:rPr kumimoji="1" lang="en-US" altLang="zh-CN" sz="2200" b="0" i="1" dirty="0">
                                <a:latin typeface="Cambria Math" panose="02040503050406030204" pitchFamily="18" charset="0"/>
                                <a:ea typeface="Cambria Math" panose="02040503050406030204" pitchFamily="18" charset="0"/>
                              </a:rPr>
                            </m:ctrlPr>
                          </m:dPr>
                          <m:e>
                            <m:r>
                              <m:rPr>
                                <m:sty m:val="p"/>
                              </m:rPr>
                              <a:rPr kumimoji="1" lang="en-US" altLang="zh-CN" sz="2200" b="0" i="0" dirty="0">
                                <a:latin typeface="Cambria Math" panose="02040503050406030204" pitchFamily="18" charset="0"/>
                                <a:ea typeface="Cambria Math" panose="02040503050406030204" pitchFamily="18" charset="0"/>
                              </a:rPr>
                              <m:t>A</m:t>
                            </m:r>
                            <m:sSup>
                              <m:sSupPr>
                                <m:ctrlPr>
                                  <a:rPr kumimoji="1" lang="en-US" altLang="zh-CN" sz="2200" b="0" i="1" dirty="0">
                                    <a:latin typeface="Cambria Math" panose="02040503050406030204" pitchFamily="18" charset="0"/>
                                    <a:ea typeface="Cambria Math" panose="02040503050406030204" pitchFamily="18" charset="0"/>
                                  </a:rPr>
                                </m:ctrlPr>
                              </m:sSupPr>
                              <m:e>
                                <m:r>
                                  <m:rPr>
                                    <m:sty m:val="p"/>
                                  </m:rPr>
                                  <a:rPr kumimoji="1" lang="en-US" altLang="zh-CN" sz="2200" b="0" i="0" dirty="0">
                                    <a:latin typeface="Cambria Math" panose="02040503050406030204" pitchFamily="18" charset="0"/>
                                    <a:ea typeface="Cambria Math" panose="02040503050406030204" pitchFamily="18" charset="0"/>
                                  </a:rPr>
                                  <m:t>D</m:t>
                                </m:r>
                              </m:e>
                              <m:sup>
                                <m:r>
                                  <a:rPr kumimoji="1" lang="en-US" altLang="zh-CN" sz="2200" b="0" i="0" dirty="0">
                                    <a:latin typeface="Cambria Math" panose="02040503050406030204" pitchFamily="18" charset="0"/>
                                    <a:ea typeface="Cambria Math" panose="02040503050406030204" pitchFamily="18" charset="0"/>
                                  </a:rPr>
                                  <m:t>−1</m:t>
                                </m:r>
                              </m:sup>
                            </m:sSup>
                          </m:e>
                        </m:d>
                      </m:e>
                      <m:sup>
                        <m:r>
                          <a:rPr kumimoji="1" lang="en-US" altLang="zh-CN" sz="2200" b="0" i="1" dirty="0">
                            <a:latin typeface="Cambria Math" panose="02040503050406030204" pitchFamily="18" charset="0"/>
                            <a:ea typeface="Cambria Math" panose="02040503050406030204" pitchFamily="18" charset="0"/>
                          </a:rPr>
                          <m:t>𝐿</m:t>
                        </m:r>
                      </m:sup>
                    </m:sSup>
                    <m:r>
                      <a:rPr kumimoji="1" lang="en-US" altLang="zh-CN" sz="2200" b="0" i="1" dirty="0">
                        <a:latin typeface="Cambria Math" panose="02040503050406030204" pitchFamily="18" charset="0"/>
                        <a:ea typeface="Cambria Math" panose="02040503050406030204" pitchFamily="18" charset="0"/>
                      </a:rPr>
                      <m:t>⋅</m:t>
                    </m:r>
                    <m:sSub>
                      <m:sSubPr>
                        <m:ctrlPr>
                          <a:rPr kumimoji="1" lang="en-US" altLang="zh-CN" sz="2200" b="0" i="1" dirty="0">
                            <a:latin typeface="Cambria Math" panose="02040503050406030204" pitchFamily="18" charset="0"/>
                            <a:ea typeface="Cambria Math" panose="02040503050406030204" pitchFamily="18" charset="0"/>
                          </a:rPr>
                        </m:ctrlPr>
                      </m:sSubPr>
                      <m:e>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𝑒</m:t>
                            </m:r>
                          </m:e>
                        </m:acc>
                      </m:e>
                      <m:sub>
                        <m:r>
                          <a:rPr kumimoji="1" lang="en-US" altLang="zh-CN" sz="2200" b="0" i="1" dirty="0">
                            <a:latin typeface="Cambria Math" panose="02040503050406030204" pitchFamily="18" charset="0"/>
                            <a:ea typeface="Cambria Math" panose="02040503050406030204" pitchFamily="18" charset="0"/>
                          </a:rPr>
                          <m:t>𝑠</m:t>
                        </m:r>
                      </m:sub>
                    </m:sSub>
                  </m:oMath>
                </a14:m>
                <a:r>
                  <a:rPr kumimoji="1" lang="en-US" altLang="zh-CN" sz="2200" b="0" dirty="0">
                    <a:latin typeface="Corbel" panose="020B0503020204020204" pitchFamily="34" charset="0"/>
                    <a:ea typeface="Cambria Math" panose="02040503050406030204" pitchFamily="18" charset="0"/>
                  </a:rPr>
                  <a:t> </a:t>
                </a:r>
              </a:p>
            </p:txBody>
          </p:sp>
        </mc:Choice>
        <mc:Fallback>
          <p:sp>
            <p:nvSpPr>
              <p:cNvPr id="142" name="文本框 141">
                <a:extLst>
                  <a:ext uri="{FF2B5EF4-FFF2-40B4-BE49-F238E27FC236}">
                    <a16:creationId xmlns:a16="http://schemas.microsoft.com/office/drawing/2014/main" id="{37EFCD3D-8DE3-E04B-A3D4-4B6A6A73BADD}"/>
                  </a:ext>
                </a:extLst>
              </p:cNvPr>
              <p:cNvSpPr txBox="1">
                <a:spLocks noRot="1" noChangeAspect="1" noMove="1" noResize="1" noEditPoints="1" noAdjustHandles="1" noChangeArrowheads="1" noChangeShapeType="1" noTextEdit="1"/>
              </p:cNvSpPr>
              <p:nvPr/>
            </p:nvSpPr>
            <p:spPr>
              <a:xfrm>
                <a:off x="4860032" y="4167316"/>
                <a:ext cx="4983207" cy="1764137"/>
              </a:xfrm>
              <a:prstGeom prst="rect">
                <a:avLst/>
              </a:prstGeom>
              <a:blipFill>
                <a:blip r:embed="rId8"/>
                <a:stretch>
                  <a:fillRect l="-1269" t="-2143"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CE0C4B56-7387-9642-929E-5C48FB8E039E}"/>
                  </a:ext>
                </a:extLst>
              </p:cNvPr>
              <p:cNvSpPr txBox="1"/>
              <p:nvPr/>
            </p:nvSpPr>
            <p:spPr>
              <a:xfrm>
                <a:off x="2791709" y="4431834"/>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45" name="文本框 44">
                <a:extLst>
                  <a:ext uri="{FF2B5EF4-FFF2-40B4-BE49-F238E27FC236}">
                    <a16:creationId xmlns:a16="http://schemas.microsoft.com/office/drawing/2014/main" id="{CE0C4B56-7387-9642-929E-5C48FB8E039E}"/>
                  </a:ext>
                </a:extLst>
              </p:cNvPr>
              <p:cNvSpPr txBox="1">
                <a:spLocks noRot="1" noChangeAspect="1" noMove="1" noResize="1" noEditPoints="1" noAdjustHandles="1" noChangeArrowheads="1" noChangeShapeType="1" noTextEdit="1"/>
              </p:cNvSpPr>
              <p:nvPr/>
            </p:nvSpPr>
            <p:spPr>
              <a:xfrm>
                <a:off x="2791709" y="4431834"/>
                <a:ext cx="933757" cy="338554"/>
              </a:xfrm>
              <a:prstGeom prst="rect">
                <a:avLst/>
              </a:prstGeom>
              <a:blipFill>
                <a:blip r:embed="rId9"/>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60536864-6354-0E44-AB3D-6A750C8541AD}"/>
                  </a:ext>
                </a:extLst>
              </p:cNvPr>
              <p:cNvSpPr txBox="1"/>
              <p:nvPr/>
            </p:nvSpPr>
            <p:spPr>
              <a:xfrm>
                <a:off x="2029147" y="4762752"/>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p>
            </p:txBody>
          </p:sp>
        </mc:Choice>
        <mc:Fallback xmlns="">
          <p:sp>
            <p:nvSpPr>
              <p:cNvPr id="59" name="文本框 58">
                <a:extLst>
                  <a:ext uri="{FF2B5EF4-FFF2-40B4-BE49-F238E27FC236}">
                    <a16:creationId xmlns:a16="http://schemas.microsoft.com/office/drawing/2014/main" id="{60536864-6354-0E44-AB3D-6A750C8541AD}"/>
                  </a:ext>
                </a:extLst>
              </p:cNvPr>
              <p:cNvSpPr txBox="1">
                <a:spLocks noRot="1" noChangeAspect="1" noMove="1" noResize="1" noEditPoints="1" noAdjustHandles="1" noChangeArrowheads="1" noChangeShapeType="1" noTextEdit="1"/>
              </p:cNvSpPr>
              <p:nvPr/>
            </p:nvSpPr>
            <p:spPr>
              <a:xfrm>
                <a:off x="2029147" y="4762752"/>
                <a:ext cx="933757" cy="338554"/>
              </a:xfrm>
              <a:prstGeom prst="rect">
                <a:avLst/>
              </a:prstGeom>
              <a:blipFill>
                <a:blip r:embed="rId9"/>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5DC7C55C-7FE5-F146-A7CD-480E245F3090}"/>
                  </a:ext>
                </a:extLst>
              </p:cNvPr>
              <p:cNvSpPr txBox="1"/>
              <p:nvPr/>
            </p:nvSpPr>
            <p:spPr>
              <a:xfrm>
                <a:off x="4156032" y="3344384"/>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61" name="文本框 60">
                <a:extLst>
                  <a:ext uri="{FF2B5EF4-FFF2-40B4-BE49-F238E27FC236}">
                    <a16:creationId xmlns:a16="http://schemas.microsoft.com/office/drawing/2014/main" id="{5DC7C55C-7FE5-F146-A7CD-480E245F3090}"/>
                  </a:ext>
                </a:extLst>
              </p:cNvPr>
              <p:cNvSpPr txBox="1">
                <a:spLocks noRot="1" noChangeAspect="1" noMove="1" noResize="1" noEditPoints="1" noAdjustHandles="1" noChangeArrowheads="1" noChangeShapeType="1" noTextEdit="1"/>
              </p:cNvSpPr>
              <p:nvPr/>
            </p:nvSpPr>
            <p:spPr>
              <a:xfrm>
                <a:off x="4156032" y="3344384"/>
                <a:ext cx="933757" cy="338554"/>
              </a:xfrm>
              <a:prstGeom prst="rect">
                <a:avLst/>
              </a:prstGeom>
              <a:blipFill>
                <a:blip r:embed="rId10"/>
                <a:stretch>
                  <a:fillRect b="-11111"/>
                </a:stretch>
              </a:blipFill>
            </p:spPr>
            <p:txBody>
              <a:bodyPr/>
              <a:lstStyle/>
              <a:p>
                <a:r>
                  <a:rPr lang="en-US">
                    <a:noFill/>
                  </a:rPr>
                  <a:t> </a:t>
                </a:r>
              </a:p>
            </p:txBody>
          </p:sp>
        </mc:Fallback>
      </mc:AlternateContent>
      <p:sp>
        <p:nvSpPr>
          <p:cNvPr id="86" name="AutoShape 39">
            <a:extLst>
              <a:ext uri="{FF2B5EF4-FFF2-40B4-BE49-F238E27FC236}">
                <a16:creationId xmlns:a16="http://schemas.microsoft.com/office/drawing/2014/main" id="{2176A253-DCEB-6E46-A824-33AB060261A3}"/>
              </a:ext>
            </a:extLst>
          </p:cNvPr>
          <p:cNvSpPr>
            <a:spLocks noChangeArrowheads="1"/>
          </p:cNvSpPr>
          <p:nvPr/>
        </p:nvSpPr>
        <p:spPr bwMode="auto">
          <a:xfrm>
            <a:off x="1373560" y="3935760"/>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Tree>
    <p:extLst>
      <p:ext uri="{BB962C8B-B14F-4D97-AF65-F5344CB8AC3E}">
        <p14:creationId xmlns:p14="http://schemas.microsoft.com/office/powerpoint/2010/main" val="11527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8"/>
                                        </p:tgtEl>
                                        <p:attrNameLst>
                                          <p:attrName>style.visibility</p:attrName>
                                        </p:attrNameLst>
                                      </p:cBhvr>
                                      <p:to>
                                        <p:strVal val="visible"/>
                                      </p:to>
                                    </p:set>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wipe(up)">
                                      <p:cBhvr>
                                        <p:cTn id="17" dur="600"/>
                                        <p:tgtEl>
                                          <p:spTgt spid="135"/>
                                        </p:tgtEl>
                                      </p:cBhvr>
                                    </p:animEffect>
                                  </p:childTnLst>
                                </p:cTn>
                              </p:par>
                            </p:childTnLst>
                          </p:cTn>
                        </p:par>
                        <p:par>
                          <p:cTn id="18" fill="hold">
                            <p:stCondLst>
                              <p:cond delay="600"/>
                            </p:stCondLst>
                            <p:childTnLst>
                              <p:par>
                                <p:cTn id="19" presetID="0" presetClass="path" presetSubtype="0" accel="50000" decel="50000" fill="hold" grpId="1" nodeType="afterEffect">
                                  <p:stCondLst>
                                    <p:cond delay="0"/>
                                  </p:stCondLst>
                                  <p:childTnLst>
                                    <p:animMotion origin="layout" path="M 3.05556E-6 4.07407E-6 L 0.15833 0.13796 " pathEditMode="relative" rAng="0" ptsTypes="AA">
                                      <p:cBhvr>
                                        <p:cTn id="20" dur="1000" fill="hold"/>
                                        <p:tgtEl>
                                          <p:spTgt spid="86"/>
                                        </p:tgtEl>
                                        <p:attrNameLst>
                                          <p:attrName>ppt_x</p:attrName>
                                          <p:attrName>ppt_y</p:attrName>
                                        </p:attrNameLst>
                                      </p:cBhvr>
                                      <p:rCtr x="7917" y="6898"/>
                                    </p:animMotion>
                                  </p:childTnLst>
                                </p:cTn>
                              </p:par>
                              <p:par>
                                <p:cTn id="21" presetID="1" presetClass="exit" presetSubtype="0" fill="hold" grpId="1"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4"/>
                                        </p:tgtEl>
                                        <p:attrNameLst>
                                          <p:attrName>style.visibility</p:attrName>
                                        </p:attrNameLst>
                                      </p:cBhvr>
                                      <p:to>
                                        <p:strVal val="hidden"/>
                                      </p:to>
                                    </p:set>
                                  </p:childTnLst>
                                </p:cTn>
                              </p:par>
                            </p:childTnLst>
                          </p:cTn>
                        </p:par>
                        <p:par>
                          <p:cTn id="27" fill="hold">
                            <p:stCondLst>
                              <p:cond delay="1600"/>
                            </p:stCondLst>
                            <p:childTnLst>
                              <p:par>
                                <p:cTn id="28" presetID="1" presetClass="entr" presetSubtype="0"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childTnLst>
                          </p:cTn>
                        </p:par>
                        <p:par>
                          <p:cTn id="36" fill="hold">
                            <p:stCondLst>
                              <p:cond delay="1600"/>
                            </p:stCondLst>
                            <p:childTnLst>
                              <p:par>
                                <p:cTn id="37" presetID="22" presetClass="entr" presetSubtype="4"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wipe(down)">
                                      <p:cBhvr>
                                        <p:cTn id="39" dur="600"/>
                                        <p:tgtEl>
                                          <p:spTgt spid="136"/>
                                        </p:tgtEl>
                                      </p:cBhvr>
                                    </p:animEffect>
                                  </p:childTnLst>
                                </p:cTn>
                              </p:par>
                            </p:childTnLst>
                          </p:cTn>
                        </p:par>
                        <p:par>
                          <p:cTn id="40" fill="hold">
                            <p:stCondLst>
                              <p:cond delay="2200"/>
                            </p:stCondLst>
                            <p:childTnLst>
                              <p:par>
                                <p:cTn id="41" presetID="0" presetClass="path" presetSubtype="0" accel="50000" decel="50000" fill="hold" grpId="2" nodeType="afterEffect">
                                  <p:stCondLst>
                                    <p:cond delay="0"/>
                                  </p:stCondLst>
                                  <p:childTnLst>
                                    <p:animMotion origin="layout" path="M 0.15833 0.13796 L 0.35312 -0.17014 " pathEditMode="relative" rAng="0" ptsTypes="AA">
                                      <p:cBhvr>
                                        <p:cTn id="42" dur="1000" fill="hold"/>
                                        <p:tgtEl>
                                          <p:spTgt spid="86"/>
                                        </p:tgtEl>
                                        <p:attrNameLst>
                                          <p:attrName>ppt_x</p:attrName>
                                          <p:attrName>ppt_y</p:attrName>
                                        </p:attrNameLst>
                                      </p:cBhvr>
                                      <p:rCtr x="9740" y="-15417"/>
                                    </p:animMotion>
                                  </p:childTnLst>
                                </p:cTn>
                              </p:par>
                              <p:par>
                                <p:cTn id="43" presetID="1" presetClass="exit" presetSubtype="0" fill="hold" grpId="1"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4" grpId="1"/>
      <p:bldP spid="95" grpId="0"/>
      <p:bldP spid="95" grpId="1"/>
      <p:bldP spid="98" grpId="0"/>
      <p:bldP spid="98" grpId="1"/>
      <p:bldP spid="101" grpId="0"/>
      <p:bldP spid="101" grpId="1"/>
      <p:bldP spid="107" grpId="0"/>
      <p:bldP spid="107" grpId="1"/>
      <p:bldP spid="45" grpId="0"/>
      <p:bldP spid="45" grpId="1"/>
      <p:bldP spid="59" grpId="0"/>
      <p:bldP spid="59" grpId="1"/>
      <p:bldP spid="61" grpId="0"/>
      <p:bldP spid="61" grpId="1"/>
      <p:bldP spid="86" grpId="0" animBg="1"/>
      <p:bldP spid="86" grpId="1" animBg="1"/>
      <p:bldP spid="86"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2">
            <a:extLst>
              <a:ext uri="{FF2B5EF4-FFF2-40B4-BE49-F238E27FC236}">
                <a16:creationId xmlns:a16="http://schemas.microsoft.com/office/drawing/2014/main" id="{BDEF3F78-F24F-5F45-9A2D-9006DCFA85FA}"/>
              </a:ext>
            </a:extLst>
          </p:cNvPr>
          <p:cNvGrpSpPr>
            <a:grpSpLocks/>
          </p:cNvGrpSpPr>
          <p:nvPr/>
        </p:nvGrpSpPr>
        <p:grpSpPr bwMode="auto">
          <a:xfrm>
            <a:off x="505544" y="1052736"/>
            <a:ext cx="7162800" cy="5105400"/>
            <a:chOff x="1152" y="1344"/>
            <a:chExt cx="3408" cy="2064"/>
          </a:xfrm>
        </p:grpSpPr>
        <p:sp>
          <p:nvSpPr>
            <p:cNvPr id="70" name="Oval 3">
              <a:extLst>
                <a:ext uri="{FF2B5EF4-FFF2-40B4-BE49-F238E27FC236}">
                  <a16:creationId xmlns:a16="http://schemas.microsoft.com/office/drawing/2014/main" id="{A6B1F2A7-4148-544C-8B6B-5E777731003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1" name="Oval 4">
              <a:extLst>
                <a:ext uri="{FF2B5EF4-FFF2-40B4-BE49-F238E27FC236}">
                  <a16:creationId xmlns:a16="http://schemas.microsoft.com/office/drawing/2014/main" id="{6D26566D-C074-AF4E-B71F-71C893FF592F}"/>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2" name="Oval 5">
              <a:extLst>
                <a:ext uri="{FF2B5EF4-FFF2-40B4-BE49-F238E27FC236}">
                  <a16:creationId xmlns:a16="http://schemas.microsoft.com/office/drawing/2014/main" id="{EC3F68C1-9599-D340-8F4D-534FF9C14E92}"/>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3" name="Oval 6">
              <a:extLst>
                <a:ext uri="{FF2B5EF4-FFF2-40B4-BE49-F238E27FC236}">
                  <a16:creationId xmlns:a16="http://schemas.microsoft.com/office/drawing/2014/main" id="{A9612BED-881C-094B-98E4-CE25BC9E9140}"/>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4" name="Oval 7">
              <a:extLst>
                <a:ext uri="{FF2B5EF4-FFF2-40B4-BE49-F238E27FC236}">
                  <a16:creationId xmlns:a16="http://schemas.microsoft.com/office/drawing/2014/main" id="{7B30F4AD-CA96-F046-B351-4A1C9F3BB9AB}"/>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5" name="Oval 8">
              <a:extLst>
                <a:ext uri="{FF2B5EF4-FFF2-40B4-BE49-F238E27FC236}">
                  <a16:creationId xmlns:a16="http://schemas.microsoft.com/office/drawing/2014/main" id="{94276D75-A553-C74E-B909-86E017410D41}"/>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76" name="Oval 9">
              <a:extLst>
                <a:ext uri="{FF2B5EF4-FFF2-40B4-BE49-F238E27FC236}">
                  <a16:creationId xmlns:a16="http://schemas.microsoft.com/office/drawing/2014/main" id="{F8A28DBF-2174-8847-A5DD-CD298AC4B593}"/>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77" name="Oval 10">
              <a:extLst>
                <a:ext uri="{FF2B5EF4-FFF2-40B4-BE49-F238E27FC236}">
                  <a16:creationId xmlns:a16="http://schemas.microsoft.com/office/drawing/2014/main" id="{DF8C4789-2CB0-2444-A1F7-8BC4820186F1}"/>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78" name="Oval 11">
              <a:extLst>
                <a:ext uri="{FF2B5EF4-FFF2-40B4-BE49-F238E27FC236}">
                  <a16:creationId xmlns:a16="http://schemas.microsoft.com/office/drawing/2014/main" id="{AB7831EA-DCA7-7B44-AF07-2E07CD4DD75B}"/>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79" name="Oval 12">
              <a:extLst>
                <a:ext uri="{FF2B5EF4-FFF2-40B4-BE49-F238E27FC236}">
                  <a16:creationId xmlns:a16="http://schemas.microsoft.com/office/drawing/2014/main" id="{63105753-AA20-4F4C-98A9-923A4D0021E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80" name="Oval 13">
              <a:extLst>
                <a:ext uri="{FF2B5EF4-FFF2-40B4-BE49-F238E27FC236}">
                  <a16:creationId xmlns:a16="http://schemas.microsoft.com/office/drawing/2014/main" id="{BA459F45-0B6F-9143-A23C-6E6284D6E73B}"/>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81" name="Oval 14">
              <a:extLst>
                <a:ext uri="{FF2B5EF4-FFF2-40B4-BE49-F238E27FC236}">
                  <a16:creationId xmlns:a16="http://schemas.microsoft.com/office/drawing/2014/main" id="{DAC0C963-009E-2C49-B727-14264BBB7C68}"/>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82" name="AutoShape 39">
            <a:extLst>
              <a:ext uri="{FF2B5EF4-FFF2-40B4-BE49-F238E27FC236}">
                <a16:creationId xmlns:a16="http://schemas.microsoft.com/office/drawing/2014/main" id="{74F3DCCB-C120-CE44-BE74-06D1B747C65F}"/>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3" name="Oval 5">
            <a:extLst>
              <a:ext uri="{FF2B5EF4-FFF2-40B4-BE49-F238E27FC236}">
                <a16:creationId xmlns:a16="http://schemas.microsoft.com/office/drawing/2014/main" id="{E0BA86AC-2490-1F40-8C7D-DF3506948FC6}"/>
              </a:ext>
            </a:extLst>
          </p:cNvPr>
          <p:cNvSpPr>
            <a:spLocks noChangeArrowheads="1"/>
          </p:cNvSpPr>
          <p:nvPr/>
        </p:nvSpPr>
        <p:spPr bwMode="auto">
          <a:xfrm>
            <a:off x="4452069" y="2497361"/>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6" name="AutoShape 39">
            <a:extLst>
              <a:ext uri="{FF2B5EF4-FFF2-40B4-BE49-F238E27FC236}">
                <a16:creationId xmlns:a16="http://schemas.microsoft.com/office/drawing/2014/main" id="{D3213CFA-502D-1A4D-AEAF-C29BB46365D5}"/>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7" name="AutoShape 39">
            <a:extLst>
              <a:ext uri="{FF2B5EF4-FFF2-40B4-BE49-F238E27FC236}">
                <a16:creationId xmlns:a16="http://schemas.microsoft.com/office/drawing/2014/main" id="{2A4D6AA7-4494-AD4D-9986-1E0C48478686}"/>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8" name="Oval 5">
            <a:extLst>
              <a:ext uri="{FF2B5EF4-FFF2-40B4-BE49-F238E27FC236}">
                <a16:creationId xmlns:a16="http://schemas.microsoft.com/office/drawing/2014/main" id="{03B06C1B-5BD1-1D4E-B056-0591C512E320}"/>
              </a:ext>
            </a:extLst>
          </p:cNvPr>
          <p:cNvSpPr>
            <a:spLocks noChangeArrowheads="1"/>
          </p:cNvSpPr>
          <p:nvPr/>
        </p:nvSpPr>
        <p:spPr bwMode="auto">
          <a:xfrm>
            <a:off x="4450951" y="2481090"/>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9" name="Oval 5">
            <a:extLst>
              <a:ext uri="{FF2B5EF4-FFF2-40B4-BE49-F238E27FC236}">
                <a16:creationId xmlns:a16="http://schemas.microsoft.com/office/drawing/2014/main" id="{17A365D2-AE40-C64E-ADF4-1D2A966413CE}"/>
              </a:ext>
            </a:extLst>
          </p:cNvPr>
          <p:cNvSpPr>
            <a:spLocks noChangeArrowheads="1"/>
          </p:cNvSpPr>
          <p:nvPr/>
        </p:nvSpPr>
        <p:spPr bwMode="auto">
          <a:xfrm>
            <a:off x="3939307" y="4362674"/>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1" name="AutoShape 39">
            <a:extLst>
              <a:ext uri="{FF2B5EF4-FFF2-40B4-BE49-F238E27FC236}">
                <a16:creationId xmlns:a16="http://schemas.microsoft.com/office/drawing/2014/main" id="{39166FC1-9FFE-7A45-A35A-34E82174315C}"/>
              </a:ext>
            </a:extLst>
          </p:cNvPr>
          <p:cNvSpPr>
            <a:spLocks noChangeArrowheads="1"/>
          </p:cNvSpPr>
          <p:nvPr/>
        </p:nvSpPr>
        <p:spPr bwMode="auto">
          <a:xfrm>
            <a:off x="1267544" y="371973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92" name="Oval 5">
            <a:extLst>
              <a:ext uri="{FF2B5EF4-FFF2-40B4-BE49-F238E27FC236}">
                <a16:creationId xmlns:a16="http://schemas.microsoft.com/office/drawing/2014/main" id="{E7569149-648A-ED4B-AE45-4708CBB498C0}"/>
              </a:ext>
            </a:extLst>
          </p:cNvPr>
          <p:cNvSpPr>
            <a:spLocks noChangeArrowheads="1"/>
          </p:cNvSpPr>
          <p:nvPr/>
        </p:nvSpPr>
        <p:spPr bwMode="auto">
          <a:xfrm>
            <a:off x="1506127" y="2010107"/>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E0E9B869-8167-E848-B109-58A70181A573}"/>
                  </a:ext>
                </a:extLst>
              </p:cNvPr>
              <p:cNvSpPr txBox="1"/>
              <p:nvPr/>
            </p:nvSpPr>
            <p:spPr>
              <a:xfrm>
                <a:off x="1971768" y="364953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99" name="文本框 98">
                <a:extLst>
                  <a:ext uri="{FF2B5EF4-FFF2-40B4-BE49-F238E27FC236}">
                    <a16:creationId xmlns:a16="http://schemas.microsoft.com/office/drawing/2014/main" id="{E0E9B869-8167-E848-B109-58A70181A573}"/>
                  </a:ext>
                </a:extLst>
              </p:cNvPr>
              <p:cNvSpPr txBox="1">
                <a:spLocks noRot="1" noChangeAspect="1" noMove="1" noResize="1" noEditPoints="1" noAdjustHandles="1" noChangeArrowheads="1" noChangeShapeType="1" noTextEdit="1"/>
              </p:cNvSpPr>
              <p:nvPr/>
            </p:nvSpPr>
            <p:spPr>
              <a:xfrm>
                <a:off x="1971768" y="3649530"/>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606FFA08-CA8C-AA42-B695-7B26864A9E02}"/>
                  </a:ext>
                </a:extLst>
              </p:cNvPr>
              <p:cNvSpPr txBox="1"/>
              <p:nvPr/>
            </p:nvSpPr>
            <p:spPr>
              <a:xfrm>
                <a:off x="2097806" y="245483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01" name="文本框 100">
                <a:extLst>
                  <a:ext uri="{FF2B5EF4-FFF2-40B4-BE49-F238E27FC236}">
                    <a16:creationId xmlns:a16="http://schemas.microsoft.com/office/drawing/2014/main" id="{606FFA08-CA8C-AA42-B695-7B26864A9E02}"/>
                  </a:ext>
                </a:extLst>
              </p:cNvPr>
              <p:cNvSpPr txBox="1">
                <a:spLocks noRot="1" noChangeAspect="1" noMove="1" noResize="1" noEditPoints="1" noAdjustHandles="1" noChangeArrowheads="1" noChangeShapeType="1" noTextEdit="1"/>
              </p:cNvSpPr>
              <p:nvPr/>
            </p:nvSpPr>
            <p:spPr>
              <a:xfrm>
                <a:off x="2097806" y="2454832"/>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4A6F8E4B-016D-CA45-B501-B80738F2D7CC}"/>
                  </a:ext>
                </a:extLst>
              </p:cNvPr>
              <p:cNvSpPr txBox="1"/>
              <p:nvPr/>
            </p:nvSpPr>
            <p:spPr>
              <a:xfrm>
                <a:off x="2920954" y="213606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02" name="文本框 101">
                <a:extLst>
                  <a:ext uri="{FF2B5EF4-FFF2-40B4-BE49-F238E27FC236}">
                    <a16:creationId xmlns:a16="http://schemas.microsoft.com/office/drawing/2014/main" id="{4A6F8E4B-016D-CA45-B501-B80738F2D7CC}"/>
                  </a:ext>
                </a:extLst>
              </p:cNvPr>
              <p:cNvSpPr txBox="1">
                <a:spLocks noRot="1" noChangeAspect="1" noMove="1" noResize="1" noEditPoints="1" noAdjustHandles="1" noChangeArrowheads="1" noChangeShapeType="1" noTextEdit="1"/>
              </p:cNvSpPr>
              <p:nvPr/>
            </p:nvSpPr>
            <p:spPr>
              <a:xfrm>
                <a:off x="2920954" y="2136066"/>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AC7A82CF-EBA7-0947-8C63-AEF5A9FF4711}"/>
                  </a:ext>
                </a:extLst>
              </p:cNvPr>
              <p:cNvSpPr txBox="1"/>
              <p:nvPr/>
            </p:nvSpPr>
            <p:spPr>
              <a:xfrm>
                <a:off x="4531938" y="304470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03" name="文本框 102">
                <a:extLst>
                  <a:ext uri="{FF2B5EF4-FFF2-40B4-BE49-F238E27FC236}">
                    <a16:creationId xmlns:a16="http://schemas.microsoft.com/office/drawing/2014/main" id="{AC7A82CF-EBA7-0947-8C63-AEF5A9FF4711}"/>
                  </a:ext>
                </a:extLst>
              </p:cNvPr>
              <p:cNvSpPr txBox="1">
                <a:spLocks noRot="1" noChangeAspect="1" noMove="1" noResize="1" noEditPoints="1" noAdjustHandles="1" noChangeArrowheads="1" noChangeShapeType="1" noTextEdit="1"/>
              </p:cNvSpPr>
              <p:nvPr/>
            </p:nvSpPr>
            <p:spPr>
              <a:xfrm>
                <a:off x="4531938" y="3044706"/>
                <a:ext cx="933757"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25029DB6-2C6C-8D48-A0BE-7B09231D27ED}"/>
                  </a:ext>
                </a:extLst>
              </p:cNvPr>
              <p:cNvSpPr txBox="1"/>
              <p:nvPr/>
            </p:nvSpPr>
            <p:spPr>
              <a:xfrm>
                <a:off x="1648304" y="436267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1" name="文本框 110">
                <a:extLst>
                  <a:ext uri="{FF2B5EF4-FFF2-40B4-BE49-F238E27FC236}">
                    <a16:creationId xmlns:a16="http://schemas.microsoft.com/office/drawing/2014/main" id="{25029DB6-2C6C-8D48-A0BE-7B09231D27ED}"/>
                  </a:ext>
                </a:extLst>
              </p:cNvPr>
              <p:cNvSpPr txBox="1">
                <a:spLocks noRot="1" noChangeAspect="1" noMove="1" noResize="1" noEditPoints="1" noAdjustHandles="1" noChangeArrowheads="1" noChangeShapeType="1" noTextEdit="1"/>
              </p:cNvSpPr>
              <p:nvPr/>
            </p:nvSpPr>
            <p:spPr>
              <a:xfrm>
                <a:off x="1648304" y="4362674"/>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0C15D69E-9935-F143-9979-ECF7F81C5935}"/>
                  </a:ext>
                </a:extLst>
              </p:cNvPr>
              <p:cNvSpPr txBox="1"/>
              <p:nvPr/>
            </p:nvSpPr>
            <p:spPr>
              <a:xfrm>
                <a:off x="3604235" y="382633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3" name="文本框 112">
                <a:extLst>
                  <a:ext uri="{FF2B5EF4-FFF2-40B4-BE49-F238E27FC236}">
                    <a16:creationId xmlns:a16="http://schemas.microsoft.com/office/drawing/2014/main" id="{0C15D69E-9935-F143-9979-ECF7F81C5935}"/>
                  </a:ext>
                </a:extLst>
              </p:cNvPr>
              <p:cNvSpPr txBox="1">
                <a:spLocks noRot="1" noChangeAspect="1" noMove="1" noResize="1" noEditPoints="1" noAdjustHandles="1" noChangeArrowheads="1" noChangeShapeType="1" noTextEdit="1"/>
              </p:cNvSpPr>
              <p:nvPr/>
            </p:nvSpPr>
            <p:spPr>
              <a:xfrm>
                <a:off x="3604235" y="3826338"/>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D6204A57-40E6-4540-B4C7-4E188ED38C91}"/>
                  </a:ext>
                </a:extLst>
              </p:cNvPr>
              <p:cNvSpPr txBox="1"/>
              <p:nvPr/>
            </p:nvSpPr>
            <p:spPr>
              <a:xfrm>
                <a:off x="4544545" y="222861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14" name="文本框 113">
                <a:extLst>
                  <a:ext uri="{FF2B5EF4-FFF2-40B4-BE49-F238E27FC236}">
                    <a16:creationId xmlns:a16="http://schemas.microsoft.com/office/drawing/2014/main" id="{D6204A57-40E6-4540-B4C7-4E188ED38C91}"/>
                  </a:ext>
                </a:extLst>
              </p:cNvPr>
              <p:cNvSpPr txBox="1">
                <a:spLocks noRot="1" noChangeAspect="1" noMove="1" noResize="1" noEditPoints="1" noAdjustHandles="1" noChangeArrowheads="1" noChangeShapeType="1" noTextEdit="1"/>
              </p:cNvSpPr>
              <p:nvPr/>
            </p:nvSpPr>
            <p:spPr>
              <a:xfrm>
                <a:off x="4544545" y="2228613"/>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D23B9583-5D81-1747-A153-813616907943}"/>
                  </a:ext>
                </a:extLst>
              </p:cNvPr>
              <p:cNvSpPr txBox="1"/>
              <p:nvPr/>
            </p:nvSpPr>
            <p:spPr>
              <a:xfrm>
                <a:off x="426343" y="336741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6" name="文本框 115">
                <a:extLst>
                  <a:ext uri="{FF2B5EF4-FFF2-40B4-BE49-F238E27FC236}">
                    <a16:creationId xmlns:a16="http://schemas.microsoft.com/office/drawing/2014/main" id="{D23B9583-5D81-1747-A153-813616907943}"/>
                  </a:ext>
                </a:extLst>
              </p:cNvPr>
              <p:cNvSpPr txBox="1">
                <a:spLocks noRot="1" noChangeAspect="1" noMove="1" noResize="1" noEditPoints="1" noAdjustHandles="1" noChangeArrowheads="1" noChangeShapeType="1" noTextEdit="1"/>
              </p:cNvSpPr>
              <p:nvPr/>
            </p:nvSpPr>
            <p:spPr>
              <a:xfrm>
                <a:off x="426343" y="3367418"/>
                <a:ext cx="933757"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5451E4BB-8A8D-6444-A98A-335A5BEBEAFD}"/>
                  </a:ext>
                </a:extLst>
              </p:cNvPr>
              <p:cNvSpPr txBox="1"/>
              <p:nvPr/>
            </p:nvSpPr>
            <p:spPr>
              <a:xfrm>
                <a:off x="502231" y="216765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7" name="文本框 116">
                <a:extLst>
                  <a:ext uri="{FF2B5EF4-FFF2-40B4-BE49-F238E27FC236}">
                    <a16:creationId xmlns:a16="http://schemas.microsoft.com/office/drawing/2014/main" id="{5451E4BB-8A8D-6444-A98A-335A5BEBEAFD}"/>
                  </a:ext>
                </a:extLst>
              </p:cNvPr>
              <p:cNvSpPr txBox="1">
                <a:spLocks noRot="1" noChangeAspect="1" noMove="1" noResize="1" noEditPoints="1" noAdjustHandles="1" noChangeArrowheads="1" noChangeShapeType="1" noTextEdit="1"/>
              </p:cNvSpPr>
              <p:nvPr/>
            </p:nvSpPr>
            <p:spPr>
              <a:xfrm>
                <a:off x="502231" y="2167652"/>
                <a:ext cx="933757" cy="369332"/>
              </a:xfrm>
              <a:prstGeom prst="rect">
                <a:avLst/>
              </a:prstGeom>
              <a:blipFill>
                <a:blip r:embed="rId3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1746AD02-CD9E-3440-9FC4-B7158BC0483A}"/>
                  </a:ext>
                </a:extLst>
              </p:cNvPr>
              <p:cNvSpPr txBox="1"/>
              <p:nvPr/>
            </p:nvSpPr>
            <p:spPr>
              <a:xfrm>
                <a:off x="2677016" y="211348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8" name="文本框 117">
                <a:extLst>
                  <a:ext uri="{FF2B5EF4-FFF2-40B4-BE49-F238E27FC236}">
                    <a16:creationId xmlns:a16="http://schemas.microsoft.com/office/drawing/2014/main" id="{1746AD02-CD9E-3440-9FC4-B7158BC0483A}"/>
                  </a:ext>
                </a:extLst>
              </p:cNvPr>
              <p:cNvSpPr txBox="1">
                <a:spLocks noRot="1" noChangeAspect="1" noMove="1" noResize="1" noEditPoints="1" noAdjustHandles="1" noChangeArrowheads="1" noChangeShapeType="1" noTextEdit="1"/>
              </p:cNvSpPr>
              <p:nvPr/>
            </p:nvSpPr>
            <p:spPr>
              <a:xfrm>
                <a:off x="2677016" y="2113483"/>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4B414E8E-FCEF-4149-B3EB-F779DA7EB2C2}"/>
                  </a:ext>
                </a:extLst>
              </p:cNvPr>
              <p:cNvSpPr txBox="1"/>
              <p:nvPr/>
            </p:nvSpPr>
            <p:spPr>
              <a:xfrm>
                <a:off x="3146705" y="3438581"/>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9" name="文本框 118">
                <a:extLst>
                  <a:ext uri="{FF2B5EF4-FFF2-40B4-BE49-F238E27FC236}">
                    <a16:creationId xmlns:a16="http://schemas.microsoft.com/office/drawing/2014/main" id="{4B414E8E-FCEF-4149-B3EB-F779DA7EB2C2}"/>
                  </a:ext>
                </a:extLst>
              </p:cNvPr>
              <p:cNvSpPr txBox="1">
                <a:spLocks noRot="1" noChangeAspect="1" noMove="1" noResize="1" noEditPoints="1" noAdjustHandles="1" noChangeArrowheads="1" noChangeShapeType="1" noTextEdit="1"/>
              </p:cNvSpPr>
              <p:nvPr/>
            </p:nvSpPr>
            <p:spPr>
              <a:xfrm>
                <a:off x="3146705" y="3438581"/>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A5ADED97-F476-264B-B20B-F45642B0812D}"/>
                  </a:ext>
                </a:extLst>
              </p:cNvPr>
              <p:cNvSpPr txBox="1"/>
              <p:nvPr/>
            </p:nvSpPr>
            <p:spPr>
              <a:xfrm>
                <a:off x="3166107" y="439113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1" name="文本框 120">
                <a:extLst>
                  <a:ext uri="{FF2B5EF4-FFF2-40B4-BE49-F238E27FC236}">
                    <a16:creationId xmlns:a16="http://schemas.microsoft.com/office/drawing/2014/main" id="{A5ADED97-F476-264B-B20B-F45642B0812D}"/>
                  </a:ext>
                </a:extLst>
              </p:cNvPr>
              <p:cNvSpPr txBox="1">
                <a:spLocks noRot="1" noChangeAspect="1" noMove="1" noResize="1" noEditPoints="1" noAdjustHandles="1" noChangeArrowheads="1" noChangeShapeType="1" noTextEdit="1"/>
              </p:cNvSpPr>
              <p:nvPr/>
            </p:nvSpPr>
            <p:spPr>
              <a:xfrm>
                <a:off x="3166107" y="4391133"/>
                <a:ext cx="933757" cy="369332"/>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7971BE83-3FA8-4747-B8E0-2247E4D4FE52}"/>
                  </a:ext>
                </a:extLst>
              </p:cNvPr>
              <p:cNvSpPr txBox="1"/>
              <p:nvPr/>
            </p:nvSpPr>
            <p:spPr>
              <a:xfrm>
                <a:off x="3918793" y="4064247"/>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2" name="文本框 121">
                <a:extLst>
                  <a:ext uri="{FF2B5EF4-FFF2-40B4-BE49-F238E27FC236}">
                    <a16:creationId xmlns:a16="http://schemas.microsoft.com/office/drawing/2014/main" id="{7971BE83-3FA8-4747-B8E0-2247E4D4FE52}"/>
                  </a:ext>
                </a:extLst>
              </p:cNvPr>
              <p:cNvSpPr txBox="1">
                <a:spLocks noRot="1" noChangeAspect="1" noMove="1" noResize="1" noEditPoints="1" noAdjustHandles="1" noChangeArrowheads="1" noChangeShapeType="1" noTextEdit="1"/>
              </p:cNvSpPr>
              <p:nvPr/>
            </p:nvSpPr>
            <p:spPr>
              <a:xfrm>
                <a:off x="3918793" y="4064247"/>
                <a:ext cx="933757" cy="369332"/>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E5267FA9-86D5-6A4C-BB5A-C88979924DE1}"/>
                  </a:ext>
                </a:extLst>
              </p:cNvPr>
              <p:cNvSpPr txBox="1"/>
              <p:nvPr/>
            </p:nvSpPr>
            <p:spPr>
              <a:xfrm>
                <a:off x="1210705" y="312882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4" name="文本框 123">
                <a:extLst>
                  <a:ext uri="{FF2B5EF4-FFF2-40B4-BE49-F238E27FC236}">
                    <a16:creationId xmlns:a16="http://schemas.microsoft.com/office/drawing/2014/main" id="{E5267FA9-86D5-6A4C-BB5A-C88979924DE1}"/>
                  </a:ext>
                </a:extLst>
              </p:cNvPr>
              <p:cNvSpPr txBox="1">
                <a:spLocks noRot="1" noChangeAspect="1" noMove="1" noResize="1" noEditPoints="1" noAdjustHandles="1" noChangeArrowheads="1" noChangeShapeType="1" noTextEdit="1"/>
              </p:cNvSpPr>
              <p:nvPr/>
            </p:nvSpPr>
            <p:spPr>
              <a:xfrm>
                <a:off x="1210705" y="3128822"/>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9C6D93FE-5636-D742-AF0C-5B811162789B}"/>
                  </a:ext>
                </a:extLst>
              </p:cNvPr>
              <p:cNvSpPr txBox="1"/>
              <p:nvPr/>
            </p:nvSpPr>
            <p:spPr>
              <a:xfrm>
                <a:off x="587386" y="216002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5" name="文本框 124">
                <a:extLst>
                  <a:ext uri="{FF2B5EF4-FFF2-40B4-BE49-F238E27FC236}">
                    <a16:creationId xmlns:a16="http://schemas.microsoft.com/office/drawing/2014/main" id="{9C6D93FE-5636-D742-AF0C-5B811162789B}"/>
                  </a:ext>
                </a:extLst>
              </p:cNvPr>
              <p:cNvSpPr txBox="1">
                <a:spLocks noRot="1" noChangeAspect="1" noMove="1" noResize="1" noEditPoints="1" noAdjustHandles="1" noChangeArrowheads="1" noChangeShapeType="1" noTextEdit="1"/>
              </p:cNvSpPr>
              <p:nvPr/>
            </p:nvSpPr>
            <p:spPr>
              <a:xfrm>
                <a:off x="587386" y="2160029"/>
                <a:ext cx="933757" cy="369332"/>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64EFED7B-BA77-884B-892F-8964EF05DB1B}"/>
                  </a:ext>
                </a:extLst>
              </p:cNvPr>
              <p:cNvSpPr txBox="1"/>
              <p:nvPr/>
            </p:nvSpPr>
            <p:spPr>
              <a:xfrm>
                <a:off x="1608330" y="174112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7" name="文本框 126">
                <a:extLst>
                  <a:ext uri="{FF2B5EF4-FFF2-40B4-BE49-F238E27FC236}">
                    <a16:creationId xmlns:a16="http://schemas.microsoft.com/office/drawing/2014/main" id="{64EFED7B-BA77-884B-892F-8964EF05DB1B}"/>
                  </a:ext>
                </a:extLst>
              </p:cNvPr>
              <p:cNvSpPr txBox="1">
                <a:spLocks noRot="1" noChangeAspect="1" noMove="1" noResize="1" noEditPoints="1" noAdjustHandles="1" noChangeArrowheads="1" noChangeShapeType="1" noTextEdit="1"/>
              </p:cNvSpPr>
              <p:nvPr/>
            </p:nvSpPr>
            <p:spPr>
              <a:xfrm>
                <a:off x="1608330" y="1741129"/>
                <a:ext cx="933757" cy="369332"/>
              </a:xfrm>
              <a:prstGeom prst="rect">
                <a:avLst/>
              </a:prstGeom>
              <a:blipFill>
                <a:blip r:embed="rId36"/>
                <a:stretch>
                  <a:fillRect/>
                </a:stretch>
              </a:blipFill>
            </p:spPr>
            <p:txBody>
              <a:bodyPr/>
              <a:lstStyle/>
              <a:p>
                <a:r>
                  <a:rPr lang="zh-CN" altLang="en-US">
                    <a:noFill/>
                  </a:rPr>
                  <a:t> </a:t>
                </a:r>
              </a:p>
            </p:txBody>
          </p:sp>
        </mc:Fallback>
      </mc:AlternateContent>
      <p:cxnSp>
        <p:nvCxnSpPr>
          <p:cNvPr id="128" name="直线箭头连接符 127">
            <a:extLst>
              <a:ext uri="{FF2B5EF4-FFF2-40B4-BE49-F238E27FC236}">
                <a16:creationId xmlns:a16="http://schemas.microsoft.com/office/drawing/2014/main" id="{3BF15E99-F8AE-6246-B951-31C1DCE663C0}"/>
              </a:ext>
            </a:extLst>
          </p:cNvPr>
          <p:cNvCxnSpPr>
            <a:cxnSpLocks/>
            <a:stCxn id="71" idx="5"/>
          </p:cNvCxnSpPr>
          <p:nvPr/>
        </p:nvCxnSpPr>
        <p:spPr>
          <a:xfrm>
            <a:off x="1728398" y="4171514"/>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60C8D182-36A2-934E-A992-5D7308360BA3}"/>
              </a:ext>
            </a:extLst>
          </p:cNvPr>
          <p:cNvCxnSpPr>
            <a:cxnSpLocks/>
            <a:stCxn id="71" idx="1"/>
            <a:endCxn id="70" idx="5"/>
          </p:cNvCxnSpPr>
          <p:nvPr/>
        </p:nvCxnSpPr>
        <p:spPr>
          <a:xfrm flipH="1" flipV="1">
            <a:off x="1022206" y="3102942"/>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52DAE1CF-CF57-504C-9099-98E15AC84BAE}"/>
              </a:ext>
            </a:extLst>
          </p:cNvPr>
          <p:cNvCxnSpPr>
            <a:cxnSpLocks/>
            <a:endCxn id="92" idx="2"/>
          </p:cNvCxnSpPr>
          <p:nvPr/>
        </p:nvCxnSpPr>
        <p:spPr>
          <a:xfrm flipV="1">
            <a:off x="1020443" y="2306970"/>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2" name="直线箭头连接符 131">
            <a:extLst>
              <a:ext uri="{FF2B5EF4-FFF2-40B4-BE49-F238E27FC236}">
                <a16:creationId xmlns:a16="http://schemas.microsoft.com/office/drawing/2014/main" id="{AEBB448F-DA9D-3E4B-A719-B5B0E09535C6}"/>
              </a:ext>
            </a:extLst>
          </p:cNvPr>
          <p:cNvCxnSpPr>
            <a:cxnSpLocks/>
            <a:stCxn id="92" idx="6"/>
            <a:endCxn id="88" idx="2"/>
          </p:cNvCxnSpPr>
          <p:nvPr/>
        </p:nvCxnSpPr>
        <p:spPr>
          <a:xfrm>
            <a:off x="2112552" y="2306970"/>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3" name="直线箭头连接符 132">
            <a:extLst>
              <a:ext uri="{FF2B5EF4-FFF2-40B4-BE49-F238E27FC236}">
                <a16:creationId xmlns:a16="http://schemas.microsoft.com/office/drawing/2014/main" id="{52D4E931-A775-BF4F-853C-0C0841C72F99}"/>
              </a:ext>
            </a:extLst>
          </p:cNvPr>
          <p:cNvCxnSpPr>
            <a:cxnSpLocks/>
            <a:endCxn id="92" idx="5"/>
          </p:cNvCxnSpPr>
          <p:nvPr/>
        </p:nvCxnSpPr>
        <p:spPr>
          <a:xfrm flipH="1" flipV="1">
            <a:off x="2023743" y="2516883"/>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4" name="直线箭头连接符 133">
            <a:extLst>
              <a:ext uri="{FF2B5EF4-FFF2-40B4-BE49-F238E27FC236}">
                <a16:creationId xmlns:a16="http://schemas.microsoft.com/office/drawing/2014/main" id="{EFA1C2BC-F66B-2240-AB0A-176BFF44F547}"/>
              </a:ext>
            </a:extLst>
          </p:cNvPr>
          <p:cNvCxnSpPr>
            <a:cxnSpLocks/>
          </p:cNvCxnSpPr>
          <p:nvPr/>
        </p:nvCxnSpPr>
        <p:spPr>
          <a:xfrm>
            <a:off x="1111969" y="2894237"/>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843C6513-939F-4C4E-ACA3-864E10E9AC89}"/>
              </a:ext>
            </a:extLst>
          </p:cNvPr>
          <p:cNvCxnSpPr>
            <a:cxnSpLocks/>
            <a:stCxn id="74" idx="7"/>
            <a:endCxn id="88" idx="3"/>
          </p:cNvCxnSpPr>
          <p:nvPr/>
        </p:nvCxnSpPr>
        <p:spPr>
          <a:xfrm flipV="1">
            <a:off x="3140781" y="2987866"/>
            <a:ext cx="1398979" cy="17137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7" name="直线箭头连接符 136">
            <a:extLst>
              <a:ext uri="{FF2B5EF4-FFF2-40B4-BE49-F238E27FC236}">
                <a16:creationId xmlns:a16="http://schemas.microsoft.com/office/drawing/2014/main" id="{CD1CCEB4-1954-BA49-B61F-301BA3DD5326}"/>
              </a:ext>
            </a:extLst>
          </p:cNvPr>
          <p:cNvCxnSpPr>
            <a:cxnSpLocks/>
            <a:stCxn id="71" idx="7"/>
          </p:cNvCxnSpPr>
          <p:nvPr/>
        </p:nvCxnSpPr>
        <p:spPr>
          <a:xfrm flipV="1">
            <a:off x="1728398" y="3427341"/>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CDF63129-2A60-A346-898B-50B7F23D1565}"/>
              </a:ext>
            </a:extLst>
          </p:cNvPr>
          <p:cNvCxnSpPr>
            <a:cxnSpLocks/>
            <a:endCxn id="75" idx="2"/>
          </p:cNvCxnSpPr>
          <p:nvPr/>
        </p:nvCxnSpPr>
        <p:spPr>
          <a:xfrm flipV="1">
            <a:off x="3229694" y="4674009"/>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945EE608-5887-AC42-847B-42261FDDA389}"/>
              </a:ext>
            </a:extLst>
          </p:cNvPr>
          <p:cNvCxnSpPr>
            <a:cxnSpLocks/>
            <a:stCxn id="74" idx="5"/>
            <a:endCxn id="76" idx="1"/>
          </p:cNvCxnSpPr>
          <p:nvPr/>
        </p:nvCxnSpPr>
        <p:spPr>
          <a:xfrm>
            <a:off x="3140781" y="5121356"/>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22CEB00E-24EA-944D-B5B2-430FC473A9AE}"/>
              </a:ext>
            </a:extLst>
          </p:cNvPr>
          <p:cNvCxnSpPr>
            <a:cxnSpLocks/>
            <a:stCxn id="76" idx="0"/>
            <a:endCxn id="89" idx="4"/>
          </p:cNvCxnSpPr>
          <p:nvPr/>
        </p:nvCxnSpPr>
        <p:spPr>
          <a:xfrm flipV="1">
            <a:off x="3874667" y="4956399"/>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7F949FDD-17C8-5A40-A9A6-1CC8D1E84F7E}"/>
              </a:ext>
            </a:extLst>
          </p:cNvPr>
          <p:cNvCxnSpPr>
            <a:cxnSpLocks/>
            <a:stCxn id="88" idx="5"/>
            <a:endCxn id="80" idx="2"/>
          </p:cNvCxnSpPr>
          <p:nvPr/>
        </p:nvCxnSpPr>
        <p:spPr>
          <a:xfrm>
            <a:off x="4968567" y="2987866"/>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5" name="直线箭头连接符 144">
            <a:extLst>
              <a:ext uri="{FF2B5EF4-FFF2-40B4-BE49-F238E27FC236}">
                <a16:creationId xmlns:a16="http://schemas.microsoft.com/office/drawing/2014/main" id="{9CF05151-B1EC-0243-B767-7161887416BE}"/>
              </a:ext>
            </a:extLst>
          </p:cNvPr>
          <p:cNvCxnSpPr>
            <a:cxnSpLocks/>
          </p:cNvCxnSpPr>
          <p:nvPr/>
        </p:nvCxnSpPr>
        <p:spPr>
          <a:xfrm flipV="1">
            <a:off x="6268260" y="2261187"/>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7" name="直线箭头连接符 146">
            <a:extLst>
              <a:ext uri="{FF2B5EF4-FFF2-40B4-BE49-F238E27FC236}">
                <a16:creationId xmlns:a16="http://schemas.microsoft.com/office/drawing/2014/main" id="{49CF17CB-796C-5247-B011-A12EEF7BD208}"/>
              </a:ext>
            </a:extLst>
          </p:cNvPr>
          <p:cNvCxnSpPr>
            <a:cxnSpLocks/>
            <a:endCxn id="78" idx="4"/>
          </p:cNvCxnSpPr>
          <p:nvPr/>
        </p:nvCxnSpPr>
        <p:spPr>
          <a:xfrm flipV="1">
            <a:off x="6053857" y="1646387"/>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8" name="直线箭头连接符 147">
            <a:extLst>
              <a:ext uri="{FF2B5EF4-FFF2-40B4-BE49-F238E27FC236}">
                <a16:creationId xmlns:a16="http://schemas.microsoft.com/office/drawing/2014/main" id="{C812D56D-8DFD-2C4B-B3DD-7708D24F9FAC}"/>
              </a:ext>
            </a:extLst>
          </p:cNvPr>
          <p:cNvCxnSpPr>
            <a:cxnSpLocks/>
            <a:stCxn id="77" idx="6"/>
          </p:cNvCxnSpPr>
          <p:nvPr/>
        </p:nvCxnSpPr>
        <p:spPr>
          <a:xfrm flipV="1">
            <a:off x="4944462" y="1349599"/>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9" name="直线箭头连接符 148">
            <a:extLst>
              <a:ext uri="{FF2B5EF4-FFF2-40B4-BE49-F238E27FC236}">
                <a16:creationId xmlns:a16="http://schemas.microsoft.com/office/drawing/2014/main" id="{C92B3414-C23F-054C-9E7D-8AB519AB62E2}"/>
              </a:ext>
            </a:extLst>
          </p:cNvPr>
          <p:cNvCxnSpPr>
            <a:cxnSpLocks/>
            <a:stCxn id="88" idx="0"/>
            <a:endCxn id="77" idx="4"/>
          </p:cNvCxnSpPr>
          <p:nvPr/>
        </p:nvCxnSpPr>
        <p:spPr>
          <a:xfrm flipH="1" flipV="1">
            <a:off x="4641809" y="1883847"/>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946148BF-25E6-2444-9E24-6E1722C125C7}"/>
              </a:ext>
            </a:extLst>
          </p:cNvPr>
          <p:cNvCxnSpPr>
            <a:cxnSpLocks/>
            <a:stCxn id="81" idx="1"/>
            <a:endCxn id="78" idx="6"/>
          </p:cNvCxnSpPr>
          <p:nvPr/>
        </p:nvCxnSpPr>
        <p:spPr>
          <a:xfrm flipH="1" flipV="1">
            <a:off x="6356845" y="1349562"/>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1" name="TextBox 81">
                <a:extLst>
                  <a:ext uri="{FF2B5EF4-FFF2-40B4-BE49-F238E27FC236}">
                    <a16:creationId xmlns:a16="http://schemas.microsoft.com/office/drawing/2014/main" id="{C708E91D-B75A-8541-B1EE-B1C4CC634D02}"/>
                  </a:ext>
                </a:extLst>
              </p:cNvPr>
              <p:cNvSpPr txBox="1"/>
              <p:nvPr/>
            </p:nvSpPr>
            <p:spPr>
              <a:xfrm>
                <a:off x="4898054" y="3536780"/>
                <a:ext cx="4016190" cy="400110"/>
              </a:xfrm>
              <a:prstGeom prst="rect">
                <a:avLst/>
              </a:prstGeom>
              <a:noFill/>
            </p:spPr>
            <p:txBody>
              <a:bodyPr wrap="square" rtlCol="0">
                <a:spAutoFit/>
              </a:bodyPr>
              <a:lstStyle/>
              <a:p>
                <a14:m>
                  <m:oMath xmlns:m="http://schemas.openxmlformats.org/officeDocument/2006/math">
                    <m:r>
                      <a:rPr lang="en-US" altLang="zh-CN" sz="2000" b="1" i="1" kern="0" dirty="0" smtClean="0">
                        <a:solidFill>
                          <a:srgbClr val="C00000"/>
                        </a:solidFill>
                        <a:latin typeface="Cambria Math" panose="02040503050406030204" pitchFamily="18" charset="0"/>
                        <a:ea typeface="Cambria Math" panose="02040503050406030204" pitchFamily="18" charset="0"/>
                        <a:cs typeface="STKaiti" charset="-122"/>
                      </a:rPr>
                      <m:t>𝜶</m:t>
                    </m:r>
                  </m:oMath>
                </a14:m>
                <a:r>
                  <a:rPr lang="en-US" altLang="zh-CN" sz="2000" kern="0" dirty="0">
                    <a:solidFill>
                      <a:srgbClr val="C00000"/>
                    </a:solidFill>
                    <a:latin typeface="Candara" panose="020E0502030303020204" pitchFamily="34" charset="0"/>
                    <a:ea typeface="STKaiti" charset="-122"/>
                    <a:cs typeface="STKaiti" charset="-122"/>
                  </a:rPr>
                  <a:t>-</a:t>
                </a:r>
                <a:r>
                  <a:rPr lang="zh-CN" altLang="en-US" sz="2000" kern="0" dirty="0">
                    <a:solidFill>
                      <a:srgbClr val="C00000"/>
                    </a:solidFill>
                    <a:latin typeface="+mn-ea"/>
                    <a:ea typeface="+mn-ea"/>
                    <a:cs typeface="STKaiti" charset="-122"/>
                  </a:rPr>
                  <a:t>衰减随机游走</a:t>
                </a:r>
                <a:r>
                  <a:rPr lang="en-US" altLang="zh-CN" sz="2000" kern="0" dirty="0">
                    <a:solidFill>
                      <a:srgbClr val="C00000"/>
                    </a:solidFill>
                    <a:latin typeface="+mn-ea"/>
                    <a:ea typeface="+mn-ea"/>
                    <a:cs typeface="STKaiti" charset="-122"/>
                  </a:rPr>
                  <a:t>: </a:t>
                </a:r>
              </a:p>
            </p:txBody>
          </p:sp>
        </mc:Choice>
        <mc:Fallback>
          <p:sp>
            <p:nvSpPr>
              <p:cNvPr id="61" name="TextBox 81">
                <a:extLst>
                  <a:ext uri="{FF2B5EF4-FFF2-40B4-BE49-F238E27FC236}">
                    <a16:creationId xmlns:a16="http://schemas.microsoft.com/office/drawing/2014/main" id="{C708E91D-B75A-8541-B1EE-B1C4CC634D02}"/>
                  </a:ext>
                </a:extLst>
              </p:cNvPr>
              <p:cNvSpPr txBox="1">
                <a:spLocks noRot="1" noChangeAspect="1" noMove="1" noResize="1" noEditPoints="1" noAdjustHandles="1" noChangeArrowheads="1" noChangeShapeType="1" noTextEdit="1"/>
              </p:cNvSpPr>
              <p:nvPr/>
            </p:nvSpPr>
            <p:spPr>
              <a:xfrm>
                <a:off x="4898054" y="3536780"/>
                <a:ext cx="4016190" cy="400110"/>
              </a:xfrm>
              <a:prstGeom prst="rect">
                <a:avLst/>
              </a:prstGeom>
              <a:blipFill>
                <a:blip r:embed="rId38"/>
                <a:stretch>
                  <a:fillRect t="-12121" b="-242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文本框 61">
                <a:extLst>
                  <a:ext uri="{FF2B5EF4-FFF2-40B4-BE49-F238E27FC236}">
                    <a16:creationId xmlns:a16="http://schemas.microsoft.com/office/drawing/2014/main" id="{A6B633C1-473A-3047-AA12-F5EF01B2929D}"/>
                  </a:ext>
                </a:extLst>
              </p:cNvPr>
              <p:cNvSpPr txBox="1"/>
              <p:nvPr/>
            </p:nvSpPr>
            <p:spPr>
              <a:xfrm>
                <a:off x="4917037" y="3939969"/>
                <a:ext cx="4344700" cy="369332"/>
              </a:xfrm>
              <a:prstGeom prst="rect">
                <a:avLst/>
              </a:prstGeom>
              <a:noFill/>
            </p:spPr>
            <p:txBody>
              <a:bodyPr wrap="square" rtlCol="0">
                <a:spAutoFit/>
              </a:bodyPr>
              <a:lstStyle/>
              <a:p>
                <a:r>
                  <a:rPr kumimoji="1" lang="zh-CN" altLang="en-US" sz="1800" b="0" dirty="0">
                    <a:latin typeface="Candara" panose="020E0502030303020204" pitchFamily="34" charset="0"/>
                  </a:rPr>
                  <a:t>停止在当前节点</a:t>
                </a:r>
                <a:r>
                  <a:rPr kumimoji="1" lang="en-US" altLang="zh-CN" sz="1800" b="0" dirty="0">
                    <a:latin typeface="Candara" panose="020E0502030303020204" pitchFamily="34" charset="0"/>
                  </a:rPr>
                  <a:t>,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p:sp>
            <p:nvSpPr>
              <p:cNvPr id="62" name="文本框 61">
                <a:extLst>
                  <a:ext uri="{FF2B5EF4-FFF2-40B4-BE49-F238E27FC236}">
                    <a16:creationId xmlns:a16="http://schemas.microsoft.com/office/drawing/2014/main" id="{A6B633C1-473A-3047-AA12-F5EF01B2929D}"/>
                  </a:ext>
                </a:extLst>
              </p:cNvPr>
              <p:cNvSpPr txBox="1">
                <a:spLocks noRot="1" noChangeAspect="1" noMove="1" noResize="1" noEditPoints="1" noAdjustHandles="1" noChangeArrowheads="1" noChangeShapeType="1" noTextEdit="1"/>
              </p:cNvSpPr>
              <p:nvPr/>
            </p:nvSpPr>
            <p:spPr>
              <a:xfrm>
                <a:off x="4917037" y="3939969"/>
                <a:ext cx="4344700" cy="369332"/>
              </a:xfrm>
              <a:prstGeom prst="rect">
                <a:avLst/>
              </a:prstGeom>
              <a:blipFill>
                <a:blip r:embed="rId39"/>
                <a:stretch>
                  <a:fillRect l="-1166" t="-13333"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文本框 62">
                <a:extLst>
                  <a:ext uri="{FF2B5EF4-FFF2-40B4-BE49-F238E27FC236}">
                    <a16:creationId xmlns:a16="http://schemas.microsoft.com/office/drawing/2014/main" id="{E9148879-0EAA-584B-B0B8-05866B6B510C}"/>
                  </a:ext>
                </a:extLst>
              </p:cNvPr>
              <p:cNvSpPr txBox="1"/>
              <p:nvPr/>
            </p:nvSpPr>
            <p:spPr>
              <a:xfrm>
                <a:off x="4943016" y="4275889"/>
                <a:ext cx="4735399" cy="369332"/>
              </a:xfrm>
              <a:prstGeom prst="rect">
                <a:avLst/>
              </a:prstGeom>
              <a:noFill/>
            </p:spPr>
            <p:txBody>
              <a:bodyPr wrap="square" rtlCol="0">
                <a:spAutoFit/>
              </a:bodyPr>
              <a:lstStyle/>
              <a:p>
                <a:r>
                  <a:rPr kumimoji="1" lang="zh-CN" altLang="en-US" sz="1800" b="0" dirty="0">
                    <a:latin typeface="Candara" panose="020E0502030303020204" pitchFamily="34" charset="0"/>
                  </a:rPr>
                  <a:t>走向随机选择的一个出邻居</a:t>
                </a:r>
                <a:r>
                  <a:rPr kumimoji="1" lang="en-US" altLang="zh-CN" sz="1800" b="0" dirty="0">
                    <a:latin typeface="Candara" panose="020E0502030303020204" pitchFamily="34" charset="0"/>
                  </a:rPr>
                  <a:t>,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0" smtClean="0">
                        <a:latin typeface="Cambria Math" panose="02040503050406030204" pitchFamily="18" charset="0"/>
                        <a:ea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p:sp>
            <p:nvSpPr>
              <p:cNvPr id="63" name="文本框 62">
                <a:extLst>
                  <a:ext uri="{FF2B5EF4-FFF2-40B4-BE49-F238E27FC236}">
                    <a16:creationId xmlns:a16="http://schemas.microsoft.com/office/drawing/2014/main" id="{E9148879-0EAA-584B-B0B8-05866B6B510C}"/>
                  </a:ext>
                </a:extLst>
              </p:cNvPr>
              <p:cNvSpPr txBox="1">
                <a:spLocks noRot="1" noChangeAspect="1" noMove="1" noResize="1" noEditPoints="1" noAdjustHandles="1" noChangeArrowheads="1" noChangeShapeType="1" noTextEdit="1"/>
              </p:cNvSpPr>
              <p:nvPr/>
            </p:nvSpPr>
            <p:spPr>
              <a:xfrm>
                <a:off x="4943016" y="4275889"/>
                <a:ext cx="4735399" cy="369332"/>
              </a:xfrm>
              <a:prstGeom prst="rect">
                <a:avLst/>
              </a:prstGeom>
              <a:blipFill>
                <a:blip r:embed="rId40"/>
                <a:stretch>
                  <a:fillRect l="-1337" t="-13333" b="-26667"/>
                </a:stretch>
              </a:blipFill>
            </p:spPr>
            <p:txBody>
              <a:bodyPr/>
              <a:lstStyle/>
              <a:p>
                <a:r>
                  <a:rPr lang="en-US">
                    <a:noFill/>
                  </a:rPr>
                  <a:t> </a:t>
                </a:r>
              </a:p>
            </p:txBody>
          </p:sp>
        </mc:Fallback>
      </mc:AlternateContent>
      <p:sp>
        <p:nvSpPr>
          <p:cNvPr id="64" name="左大括号 63">
            <a:extLst>
              <a:ext uri="{FF2B5EF4-FFF2-40B4-BE49-F238E27FC236}">
                <a16:creationId xmlns:a16="http://schemas.microsoft.com/office/drawing/2014/main" id="{E678EB09-F093-EA49-BD17-91F8B55C73DC}"/>
              </a:ext>
            </a:extLst>
          </p:cNvPr>
          <p:cNvSpPr/>
          <p:nvPr/>
        </p:nvSpPr>
        <p:spPr>
          <a:xfrm>
            <a:off x="4780805" y="4122255"/>
            <a:ext cx="200211" cy="36933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65" name="标题 1">
            <a:extLst>
              <a:ext uri="{FF2B5EF4-FFF2-40B4-BE49-F238E27FC236}">
                <a16:creationId xmlns:a16="http://schemas.microsoft.com/office/drawing/2014/main" id="{93FBEE13-9E67-EE4F-BD7C-9B52767E0695}"/>
              </a:ext>
            </a:extLst>
          </p:cNvPr>
          <p:cNvSpPr>
            <a:spLocks noGrp="1"/>
          </p:cNvSpPr>
          <p:nvPr>
            <p:ph type="title"/>
          </p:nvPr>
        </p:nvSpPr>
        <p:spPr>
          <a:xfrm>
            <a:off x="1187624" y="115888"/>
            <a:ext cx="7358114" cy="1128712"/>
          </a:xfrm>
        </p:spPr>
        <p:txBody>
          <a:bodyPr>
            <a:noAutofit/>
          </a:bodyPr>
          <a:lstStyle/>
          <a:p>
            <a:r>
              <a:rPr lang="en-US" altLang="zh-CN" sz="3600" dirty="0"/>
              <a:t>Personalized PageRank (PPR)</a:t>
            </a:r>
            <a:endParaRPr lang="zh-HK" altLang="en-US" sz="3600" dirty="0"/>
          </a:p>
        </p:txBody>
      </p:sp>
      <mc:AlternateContent xmlns:mc="http://schemas.openxmlformats.org/markup-compatibility/2006">
        <mc:Choice xmlns:a14="http://schemas.microsoft.com/office/drawing/2010/main" Requires="a14">
          <p:sp>
            <p:nvSpPr>
              <p:cNvPr id="67" name="矩形 66">
                <a:extLst>
                  <a:ext uri="{FF2B5EF4-FFF2-40B4-BE49-F238E27FC236}">
                    <a16:creationId xmlns:a16="http://schemas.microsoft.com/office/drawing/2014/main" id="{7E7ED3D8-4257-7C41-AA39-7D8189816D2A}"/>
                  </a:ext>
                </a:extLst>
              </p:cNvPr>
              <p:cNvSpPr/>
              <p:nvPr/>
            </p:nvSpPr>
            <p:spPr>
              <a:xfrm>
                <a:off x="359986" y="6279703"/>
                <a:ext cx="8676487" cy="461665"/>
              </a:xfrm>
              <a:prstGeom prst="rect">
                <a:avLst/>
              </a:prstGeom>
            </p:spPr>
            <p:txBody>
              <a:bodyPr wrap="square">
                <a:spAutoFit/>
              </a:bodyPr>
              <a:lstStyle/>
              <a:p>
                <a:pPr marL="0" indent="0">
                  <a:buNone/>
                </a:pPr>
                <a:r>
                  <a:rPr lang="en-US" altLang="zh-CN" sz="2400" b="0" kern="0" dirty="0">
                    <a:solidFill>
                      <a:schemeClr val="tx1"/>
                    </a:solidFill>
                    <a:ea typeface="Cambria Math" panose="02040503050406030204" pitchFamily="18" charset="0"/>
                  </a:rPr>
                  <a:t>PPR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𝜋</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𝑠</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𝑡</m:t>
                    </m:r>
                    <m:r>
                      <a:rPr lang="en-US" altLang="zh-CN" sz="2400" b="0" i="1" kern="0" smtClean="0">
                        <a:solidFill>
                          <a:schemeClr val="tx1"/>
                        </a:solidFill>
                        <a:latin typeface="Cambria Math" panose="02040503050406030204" pitchFamily="18" charset="0"/>
                        <a:ea typeface="Cambria Math" panose="02040503050406030204" pitchFamily="18" charset="0"/>
                      </a:rPr>
                      <m:t>)</m:t>
                    </m:r>
                  </m:oMath>
                </a14:m>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a:t>
                </a:r>
                <a:r>
                  <a:rPr lang="zh-CN" altLang="en-US" sz="2400" b="0" kern="0" dirty="0">
                    <a:latin typeface="Candara" panose="020E0502030303020204" pitchFamily="34" charset="0"/>
                    <a:ea typeface="Cambria Math" panose="02040503050406030204" pitchFamily="18" charset="0"/>
                  </a:rPr>
                  <a:t>从节点</a:t>
                </a:r>
                <a:r>
                  <a:rPr lang="en-US" altLang="zh-CN" sz="2400" b="0" kern="0" dirty="0">
                    <a:latin typeface="Candara" panose="020E0502030303020204" pitchFamily="34" charset="0"/>
                    <a:ea typeface="Cambria Math" panose="02040503050406030204" pitchFamily="18" charset="0"/>
                  </a:rPr>
                  <a:t>s</a:t>
                </a:r>
                <a:r>
                  <a:rPr lang="zh-CN" altLang="en-US" sz="2400" b="0" kern="0" dirty="0">
                    <a:latin typeface="Candara" panose="020E0502030303020204" pitchFamily="34" charset="0"/>
                    <a:ea typeface="Cambria Math" panose="02040503050406030204" pitchFamily="18" charset="0"/>
                  </a:rPr>
                  <a:t>出发的</a:t>
                </a:r>
                <a:r>
                  <a:rPr lang="en-US" altLang="zh-CN" sz="2400" b="0" kern="0" dirty="0">
                    <a:solidFill>
                      <a:schemeClr val="tx1"/>
                    </a:solidFill>
                    <a:latin typeface="Candara" panose="020E0502030303020204" pitchFamily="34" charset="0"/>
                    <a:ea typeface="Cambria Math" panose="02040503050406030204" pitchFamily="18" charset="0"/>
                  </a:rPr>
                  <a:t>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𝛼</m:t>
                    </m:r>
                  </m:oMath>
                </a14:m>
                <a:r>
                  <a:rPr lang="en-US" altLang="zh-CN" sz="2400" b="0" kern="0" dirty="0">
                    <a:solidFill>
                      <a:schemeClr val="tx1"/>
                    </a:solidFill>
                    <a:latin typeface="Candara" panose="020E0502030303020204" pitchFamily="34" charset="0"/>
                    <a:ea typeface="Cambria Math" panose="02040503050406030204" pitchFamily="18" charset="0"/>
                  </a:rPr>
                  <a:t>-</a:t>
                </a:r>
                <a:r>
                  <a:rPr lang="zh-CN" altLang="en-US" sz="2400" b="0" kern="0" dirty="0">
                    <a:solidFill>
                      <a:schemeClr val="tx1"/>
                    </a:solidFill>
                    <a:latin typeface="Candara" panose="020E0502030303020204" pitchFamily="34" charset="0"/>
                    <a:ea typeface="Cambria Math" panose="02040503050406030204" pitchFamily="18" charset="0"/>
                  </a:rPr>
                  <a:t>衰减随机游走停止在节点</a:t>
                </a:r>
                <a:r>
                  <a:rPr lang="en-US" altLang="zh-CN" sz="2400" b="0" kern="0" dirty="0">
                    <a:solidFill>
                      <a:schemeClr val="tx1"/>
                    </a:solidFill>
                    <a:latin typeface="Candara" panose="020E0502030303020204" pitchFamily="34" charset="0"/>
                    <a:ea typeface="Cambria Math" panose="02040503050406030204" pitchFamily="18" charset="0"/>
                  </a:rPr>
                  <a:t>}</a:t>
                </a:r>
              </a:p>
            </p:txBody>
          </p:sp>
        </mc:Choice>
        <mc:Fallback>
          <p:sp>
            <p:nvSpPr>
              <p:cNvPr id="67" name="矩形 66">
                <a:extLst>
                  <a:ext uri="{FF2B5EF4-FFF2-40B4-BE49-F238E27FC236}">
                    <a16:creationId xmlns:a16="http://schemas.microsoft.com/office/drawing/2014/main" id="{7E7ED3D8-4257-7C41-AA39-7D8189816D2A}"/>
                  </a:ext>
                </a:extLst>
              </p:cNvPr>
              <p:cNvSpPr>
                <a:spLocks noRot="1" noChangeAspect="1" noMove="1" noResize="1" noEditPoints="1" noAdjustHandles="1" noChangeArrowheads="1" noChangeShapeType="1" noTextEdit="1"/>
              </p:cNvSpPr>
              <p:nvPr/>
            </p:nvSpPr>
            <p:spPr>
              <a:xfrm>
                <a:off x="359986" y="6279703"/>
                <a:ext cx="8676487" cy="461665"/>
              </a:xfrm>
              <a:prstGeom prst="rect">
                <a:avLst/>
              </a:prstGeom>
              <a:blipFill>
                <a:blip r:embed="rId41"/>
                <a:stretch>
                  <a:fillRect l="-1170" t="-16216" b="-297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文本框 67">
                <a:extLst>
                  <a:ext uri="{FF2B5EF4-FFF2-40B4-BE49-F238E27FC236}">
                    <a16:creationId xmlns:a16="http://schemas.microsoft.com/office/drawing/2014/main" id="{B18E8307-7D38-7A49-A102-57A3AEA66A6C}"/>
                  </a:ext>
                </a:extLst>
              </p:cNvPr>
              <p:cNvSpPr txBox="1"/>
              <p:nvPr/>
            </p:nvSpPr>
            <p:spPr>
              <a:xfrm>
                <a:off x="4603932" y="4869160"/>
                <a:ext cx="4983207" cy="1190903"/>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zh-CN" altLang="en-US" sz="2000" dirty="0">
                    <a:latin typeface="Corbel" panose="020B0503020204020204" pitchFamily="34" charset="0"/>
                    <a:ea typeface="Cambria Math" panose="02040503050406030204" pitchFamily="18" charset="0"/>
                  </a:rPr>
                  <a:t>随机游走的长度</a:t>
                </a:r>
                <a:r>
                  <a:rPr kumimoji="1" lang="en-US" altLang="zh-CN" sz="2000" dirty="0">
                    <a:latin typeface="Corbel" panose="020B0503020204020204" pitchFamily="34" charset="0"/>
                    <a:ea typeface="Cambria Math" panose="02040503050406030204" pitchFamily="18" charset="0"/>
                  </a:rPr>
                  <a:t>: </a:t>
                </a:r>
                <a14:m>
                  <m:oMath xmlns:m="http://schemas.openxmlformats.org/officeDocument/2006/math">
                    <m:r>
                      <a:rPr kumimoji="1" lang="en-US" altLang="zh-CN" sz="2000" i="1" dirty="0">
                        <a:solidFill>
                          <a:srgbClr val="0070C0"/>
                        </a:solidFill>
                        <a:latin typeface="Cambria Math" panose="02040503050406030204" pitchFamily="18" charset="0"/>
                        <a:ea typeface="Cambria Math" panose="02040503050406030204" pitchFamily="18" charset="0"/>
                      </a:rPr>
                      <m:t>𝑳</m:t>
                    </m:r>
                    <m:r>
                      <a:rPr kumimoji="1" lang="en-US" altLang="zh-CN" sz="2000" i="1" dirty="0">
                        <a:solidFill>
                          <a:srgbClr val="0070C0"/>
                        </a:solidFill>
                        <a:latin typeface="Cambria Math" panose="02040503050406030204" pitchFamily="18" charset="0"/>
                        <a:ea typeface="Cambria Math" panose="02040503050406030204" pitchFamily="18" charset="0"/>
                      </a:rPr>
                      <m:t>~</m:t>
                    </m:r>
                    <m:r>
                      <a:rPr kumimoji="1" lang="en-US" altLang="zh-CN" sz="2000" dirty="0">
                        <a:solidFill>
                          <a:srgbClr val="0070C0"/>
                        </a:solidFill>
                        <a:latin typeface="Cambria Math" panose="02040503050406030204" pitchFamily="18" charset="0"/>
                        <a:ea typeface="Cambria Math" panose="02040503050406030204" pitchFamily="18" charset="0"/>
                      </a:rPr>
                      <m:t>𝐆</m:t>
                    </m:r>
                    <m:r>
                      <a:rPr kumimoji="1" lang="en-US" altLang="zh-CN" sz="2000" dirty="0">
                        <a:solidFill>
                          <a:srgbClr val="0070C0"/>
                        </a:solidFill>
                        <a:latin typeface="Cambria Math" panose="02040503050406030204" pitchFamily="18" charset="0"/>
                        <a:ea typeface="Cambria Math" panose="02040503050406030204" pitchFamily="18" charset="0"/>
                      </a:rPr>
                      <m:t>(</m:t>
                    </m:r>
                    <m:r>
                      <a:rPr kumimoji="1" lang="en-US" altLang="zh-CN" sz="2000" i="1" dirty="0">
                        <a:solidFill>
                          <a:srgbClr val="0070C0"/>
                        </a:solidFill>
                        <a:latin typeface="Cambria Math" panose="02040503050406030204" pitchFamily="18" charset="0"/>
                        <a:ea typeface="Cambria Math" panose="02040503050406030204" pitchFamily="18" charset="0"/>
                      </a:rPr>
                      <m:t>𝜶</m:t>
                    </m:r>
                    <m:r>
                      <a:rPr kumimoji="1" lang="en-US" altLang="zh-CN" sz="2000" dirty="0">
                        <a:solidFill>
                          <a:srgbClr val="0070C0"/>
                        </a:solidFill>
                        <a:latin typeface="Cambria Math" panose="02040503050406030204" pitchFamily="18" charset="0"/>
                        <a:ea typeface="Cambria Math" panose="02040503050406030204" pitchFamily="18" charset="0"/>
                      </a:rPr>
                      <m:t>)</m:t>
                    </m:r>
                  </m:oMath>
                </a14:m>
                <a:endParaRPr kumimoji="1" lang="en-US" altLang="zh-CN" sz="2000" dirty="0">
                  <a:solidFill>
                    <a:srgbClr val="0070C0"/>
                  </a:solidFill>
                  <a:latin typeface="Corbel" panose="020B0503020204020204" pitchFamily="34" charset="0"/>
                  <a:ea typeface="Cambria Math" panose="02040503050406030204" pitchFamily="18" charset="0"/>
                </a:endParaRPr>
              </a:p>
              <a:p>
                <a:pPr algn="just">
                  <a:lnSpc>
                    <a:spcPct val="120000"/>
                  </a:lnSpc>
                </a:pPr>
                <a:r>
                  <a:rPr kumimoji="1" lang="en-US" altLang="zh-CN" sz="2000" dirty="0">
                    <a:solidFill>
                      <a:srgbClr val="0070C0"/>
                    </a:solidFill>
                    <a:latin typeface="Corbel" panose="020B0503020204020204" pitchFamily="34" charset="0"/>
                    <a:ea typeface="Cambria Math" panose="02040503050406030204" pitchFamily="18" charset="0"/>
                  </a:rPr>
                  <a:t>                            </a:t>
                </a:r>
                <a:r>
                  <a:rPr kumimoji="1" lang="zh-CN" altLang="en-US" sz="2000" dirty="0">
                    <a:solidFill>
                      <a:srgbClr val="0070C0"/>
                    </a:solidFill>
                    <a:latin typeface="Corbel" panose="020B0503020204020204" pitchFamily="34" charset="0"/>
                    <a:ea typeface="Cambria Math" panose="02040503050406030204" pitchFamily="18" charset="0"/>
                  </a:rPr>
                  <a:t>   </a:t>
                </a:r>
                <a:r>
                  <a:rPr kumimoji="1" lang="en-US" altLang="zh-CN" sz="2000" dirty="0">
                    <a:solidFill>
                      <a:srgbClr val="0070C0"/>
                    </a:solidFill>
                    <a:latin typeface="Corbel" panose="020B0503020204020204" pitchFamily="34" charset="0"/>
                    <a:ea typeface="Cambria Math" panose="02040503050406030204" pitchFamily="18" charset="0"/>
                  </a:rPr>
                  <a:t> (</a:t>
                </a:r>
                <a:r>
                  <a:rPr kumimoji="1" lang="zh-CN" altLang="en-US" sz="2000" dirty="0">
                    <a:solidFill>
                      <a:srgbClr val="0070C0"/>
                    </a:solidFill>
                    <a:latin typeface="Corbel" panose="020B0503020204020204" pitchFamily="34" charset="0"/>
                    <a:ea typeface="Cambria Math" panose="02040503050406030204" pitchFamily="18" charset="0"/>
                  </a:rPr>
                  <a:t>服从几何分布</a:t>
                </a:r>
                <a:r>
                  <a:rPr kumimoji="1" lang="en-US" altLang="zh-CN" sz="2000" dirty="0">
                    <a:solidFill>
                      <a:srgbClr val="0070C0"/>
                    </a:solidFill>
                    <a:latin typeface="Corbel" panose="020B0503020204020204" pitchFamily="34" charset="0"/>
                    <a:ea typeface="Cambria Math" panose="02040503050406030204" pitchFamily="18" charset="0"/>
                  </a:rPr>
                  <a:t>)</a:t>
                </a:r>
                <a:endParaRPr kumimoji="1" lang="en-US" altLang="zh-CN" sz="2000" b="0" i="1" dirty="0">
                  <a:latin typeface="Cambria Math" panose="02040503050406030204" pitchFamily="18" charset="0"/>
                  <a:ea typeface="Cambria Math" panose="02040503050406030204" pitchFamily="18" charset="0"/>
                </a:endParaRPr>
              </a:p>
              <a:p>
                <a:pPr marL="342900" indent="-342900" algn="just">
                  <a:lnSpc>
                    <a:spcPct val="12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𝛼</m:t>
                            </m:r>
                            <m:r>
                              <a:rPr kumimoji="1" lang="en-US" altLang="zh-CN" sz="2000" b="0" i="1">
                                <a:latin typeface="Cambria Math" panose="02040503050406030204" pitchFamily="18" charset="0"/>
                              </a:rPr>
                              <m:t>(1−</m:t>
                            </m:r>
                            <m:r>
                              <a:rPr kumimoji="1" lang="en-US" altLang="zh-CN" sz="2000" b="0" i="1">
                                <a:latin typeface="Cambria Math" panose="02040503050406030204" pitchFamily="18" charset="0"/>
                                <a:ea typeface="Cambria Math" panose="02040503050406030204" pitchFamily="18" charset="0"/>
                              </a:rPr>
                              <m:t>𝛼</m:t>
                            </m:r>
                            <m:r>
                              <a:rPr kumimoji="1" lang="en-US" altLang="zh-CN" sz="2000" b="0" i="1">
                                <a:latin typeface="Cambria Math" panose="02040503050406030204" pitchFamily="18" charset="0"/>
                              </a:rPr>
                              <m:t>)</m:t>
                            </m:r>
                          </m:e>
                          <m:sup>
                            <m:r>
                              <a:rPr kumimoji="1" lang="en-US" altLang="zh-CN" sz="2000" b="0" i="1">
                                <a:latin typeface="Cambria Math" panose="02040503050406030204" pitchFamily="18" charset="0"/>
                              </a:rPr>
                              <m:t>𝑖</m:t>
                            </m:r>
                          </m:sup>
                        </m:sSup>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m:rPr>
                                        <m:sty m:val="p"/>
                                      </m:rPr>
                                      <a:rPr kumimoji="1" lang="en-US" altLang="zh-CN" sz="2000" b="0" i="0">
                                        <a:latin typeface="Cambria Math" panose="02040503050406030204" pitchFamily="18" charset="0"/>
                                      </a:rPr>
                                      <m:t>AD</m:t>
                                    </m:r>
                                  </m:e>
                                  <m:sup>
                                    <m:r>
                                      <a:rPr kumimoji="1" lang="en-US" altLang="zh-CN" sz="2000" b="0" i="0">
                                        <a:latin typeface="Cambria Math" panose="02040503050406030204" pitchFamily="18" charset="0"/>
                                      </a:rPr>
                                      <m:t>−1</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p:txBody>
          </p:sp>
        </mc:Choice>
        <mc:Fallback>
          <p:sp>
            <p:nvSpPr>
              <p:cNvPr id="68" name="文本框 67">
                <a:extLst>
                  <a:ext uri="{FF2B5EF4-FFF2-40B4-BE49-F238E27FC236}">
                    <a16:creationId xmlns:a16="http://schemas.microsoft.com/office/drawing/2014/main" id="{B18E8307-7D38-7A49-A102-57A3AEA66A6C}"/>
                  </a:ext>
                </a:extLst>
              </p:cNvPr>
              <p:cNvSpPr txBox="1">
                <a:spLocks noRot="1" noChangeAspect="1" noMove="1" noResize="1" noEditPoints="1" noAdjustHandles="1" noChangeArrowheads="1" noChangeShapeType="1" noTextEdit="1"/>
              </p:cNvSpPr>
              <p:nvPr/>
            </p:nvSpPr>
            <p:spPr>
              <a:xfrm>
                <a:off x="4603932" y="4869160"/>
                <a:ext cx="4983207" cy="1190903"/>
              </a:xfrm>
              <a:prstGeom prst="rect">
                <a:avLst/>
              </a:prstGeom>
              <a:blipFill>
                <a:blip r:embed="rId42"/>
                <a:stretch>
                  <a:fillRect l="-1015" t="-2105" b="-5894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482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6667E-6 -4.44444E-6 C 0.05434 -0.028 0.10851 -0.05578 0.11302 -0.09745 C 0.11736 -0.13912 -0.01372 -0.23773 0.02673 -0.25023 C 0.06701 -0.26273 0.27708 -0.19421 0.35521 -0.17245 " pathEditMode="relative" rAng="0" ptsTypes="AAAA">
                                      <p:cBhvr>
                                        <p:cTn id="6" dur="1500" fill="hold"/>
                                        <p:tgtEl>
                                          <p:spTgt spid="82"/>
                                        </p:tgtEl>
                                        <p:attrNameLst>
                                          <p:attrName>ppt_x</p:attrName>
                                          <p:attrName>ppt_y</p:attrName>
                                        </p:attrNameLst>
                                      </p:cBhvr>
                                      <p:rCtr x="17760" y="-12593"/>
                                    </p:animMotion>
                                  </p:childTnLst>
                                </p:cTn>
                              </p:par>
                              <p:par>
                                <p:cTn id="7" presetID="1" presetClass="entr" presetSubtype="0" fill="hold" grpId="0" nodeType="withEffect">
                                  <p:stCondLst>
                                    <p:cond delay="20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60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1200"/>
                                  </p:stCondLst>
                                  <p:childTnLst>
                                    <p:set>
                                      <p:cBhvr>
                                        <p:cTn id="14" dur="1" fill="hold">
                                          <p:stCondLst>
                                            <p:cond delay="0"/>
                                          </p:stCondLst>
                                        </p:cTn>
                                        <p:tgtEl>
                                          <p:spTgt spid="103"/>
                                        </p:tgtEl>
                                        <p:attrNameLst>
                                          <p:attrName>style.visibility</p:attrName>
                                        </p:attrNameLst>
                                      </p:cBhvr>
                                      <p:to>
                                        <p:strVal val="visible"/>
                                      </p:to>
                                    </p:set>
                                  </p:childTnLst>
                                </p:cTn>
                              </p:par>
                            </p:childTnLst>
                          </p:cTn>
                        </p:par>
                        <p:par>
                          <p:cTn id="15" fill="hold">
                            <p:stCondLst>
                              <p:cond delay="1500"/>
                            </p:stCondLst>
                            <p:childTnLst>
                              <p:par>
                                <p:cTn id="16" presetID="10" presetClass="exit" presetSubtype="0" fill="hold" grpId="1" nodeType="afterEffect">
                                  <p:stCondLst>
                                    <p:cond delay="200"/>
                                  </p:stCondLst>
                                  <p:childTnLst>
                                    <p:animEffect transition="out" filter="fade">
                                      <p:cBhvr>
                                        <p:cTn id="17" dur="100"/>
                                        <p:tgtEl>
                                          <p:spTgt spid="82"/>
                                        </p:tgtEl>
                                      </p:cBhvr>
                                    </p:animEffect>
                                    <p:set>
                                      <p:cBhvr>
                                        <p:cTn id="18" dur="1" fill="hold">
                                          <p:stCondLst>
                                            <p:cond delay="99"/>
                                          </p:stCondLst>
                                        </p:cTn>
                                        <p:tgtEl>
                                          <p:spTgt spid="82"/>
                                        </p:tgtEl>
                                        <p:attrNameLst>
                                          <p:attrName>style.visibility</p:attrName>
                                        </p:attrNameLst>
                                      </p:cBhvr>
                                      <p:to>
                                        <p:strVal val="hidden"/>
                                      </p:to>
                                    </p:set>
                                  </p:childTnLst>
                                </p:cTn>
                              </p:par>
                              <p:par>
                                <p:cTn id="19" presetID="5" presetClass="entr" presetSubtype="10" fill="hold" grpId="0" nodeType="withEffect">
                                  <p:stCondLst>
                                    <p:cond delay="500"/>
                                  </p:stCondLst>
                                  <p:childTnLst>
                                    <p:set>
                                      <p:cBhvr>
                                        <p:cTn id="20" dur="1" fill="hold">
                                          <p:stCondLst>
                                            <p:cond delay="0"/>
                                          </p:stCondLst>
                                        </p:cTn>
                                        <p:tgtEl>
                                          <p:spTgt spid="83"/>
                                        </p:tgtEl>
                                        <p:attrNameLst>
                                          <p:attrName>style.visibility</p:attrName>
                                        </p:attrNameLst>
                                      </p:cBhvr>
                                      <p:to>
                                        <p:strVal val="visible"/>
                                      </p:to>
                                    </p:set>
                                    <p:animEffect transition="in" filter="checkerboard(across)">
                                      <p:cBhvr>
                                        <p:cTn id="21" dur="500"/>
                                        <p:tgtEl>
                                          <p:spTgt spid="83"/>
                                        </p:tgtEl>
                                      </p:cBhvr>
                                    </p:animEffect>
                                  </p:childTnLst>
                                </p:cTn>
                              </p:par>
                              <p:par>
                                <p:cTn id="22" presetID="1" presetClass="exit" presetSubtype="0" fill="hold" grpId="1" nodeType="withEffect">
                                  <p:stCondLst>
                                    <p:cond delay="1000"/>
                                  </p:stCondLst>
                                  <p:childTnLst>
                                    <p:set>
                                      <p:cBhvr>
                                        <p:cTn id="23" dur="1" fill="hold">
                                          <p:stCondLst>
                                            <p:cond delay="0"/>
                                          </p:stCondLst>
                                        </p:cTn>
                                        <p:tgtEl>
                                          <p:spTgt spid="99"/>
                                        </p:tgtEl>
                                        <p:attrNameLst>
                                          <p:attrName>style.visibility</p:attrName>
                                        </p:attrNameLst>
                                      </p:cBhvr>
                                      <p:to>
                                        <p:strVal val="hidden"/>
                                      </p:to>
                                    </p:set>
                                  </p:childTnLst>
                                </p:cTn>
                              </p:par>
                              <p:par>
                                <p:cTn id="24" presetID="1" presetClass="exit" presetSubtype="0" fill="hold" grpId="1" nodeType="withEffect">
                                  <p:stCondLst>
                                    <p:cond delay="1000"/>
                                  </p:stCondLst>
                                  <p:childTnLst>
                                    <p:set>
                                      <p:cBhvr>
                                        <p:cTn id="25" dur="1" fill="hold">
                                          <p:stCondLst>
                                            <p:cond delay="0"/>
                                          </p:stCondLst>
                                        </p:cTn>
                                        <p:tgtEl>
                                          <p:spTgt spid="101"/>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102"/>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103"/>
                                        </p:tgtEl>
                                        <p:attrNameLst>
                                          <p:attrName>style.visibility</p:attrName>
                                        </p:attrNameLst>
                                      </p:cBhvr>
                                      <p:to>
                                        <p:strVal val="hidden"/>
                                      </p:to>
                                    </p:set>
                                  </p:childTnLst>
                                </p:cTn>
                              </p:par>
                            </p:childTnLst>
                          </p:cTn>
                        </p:par>
                        <p:par>
                          <p:cTn id="30" fill="hold">
                            <p:stCondLst>
                              <p:cond delay="2500"/>
                            </p:stCondLst>
                            <p:childTnLst>
                              <p:par>
                                <p:cTn id="31" presetID="5" presetClass="entr" presetSubtype="10" fill="hold" grpId="0" nodeType="after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checkerboard(across)">
                                      <p:cBhvr>
                                        <p:cTn id="33" dur="100"/>
                                        <p:tgtEl>
                                          <p:spTgt spid="86"/>
                                        </p:tgtEl>
                                      </p:cBhvr>
                                    </p:animEffect>
                                  </p:childTnLst>
                                </p:cTn>
                              </p:par>
                            </p:childTnLst>
                          </p:cTn>
                        </p:par>
                        <p:par>
                          <p:cTn id="34" fill="hold">
                            <p:stCondLst>
                              <p:cond delay="3100"/>
                            </p:stCondLst>
                            <p:childTnLst>
                              <p:par>
                                <p:cTn id="35" presetID="0" presetClass="path" presetSubtype="0" accel="50000" decel="50000" fill="hold" grpId="2" nodeType="afterEffect">
                                  <p:stCondLst>
                                    <p:cond delay="0"/>
                                  </p:stCondLst>
                                  <p:childTnLst>
                                    <p:animMotion origin="layout" path="M 1.66667E-6 -4.44444E-6 C 0.04913 0.08681 0.09792 0.17362 0.15607 0.14445 C 0.21406 0.11528 0.31788 -0.09282 0.34757 -0.17523 " pathEditMode="relative" rAng="0" ptsTypes="AAA">
                                      <p:cBhvr>
                                        <p:cTn id="36" dur="1500" fill="hold"/>
                                        <p:tgtEl>
                                          <p:spTgt spid="86"/>
                                        </p:tgtEl>
                                        <p:attrNameLst>
                                          <p:attrName>ppt_x</p:attrName>
                                          <p:attrName>ppt_y</p:attrName>
                                        </p:attrNameLst>
                                      </p:cBhvr>
                                      <p:rCtr x="17378" y="-1273"/>
                                    </p:animMotion>
                                  </p:childTnLst>
                                </p:cTn>
                              </p:par>
                              <p:par>
                                <p:cTn id="37" presetID="1" presetClass="entr" presetSubtype="0" fill="hold" grpId="0" nodeType="withEffect">
                                  <p:stCondLst>
                                    <p:cond delay="20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grpId="0" nodeType="withEffect">
                                  <p:stCondLst>
                                    <p:cond delay="80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1200"/>
                                  </p:stCondLst>
                                  <p:childTnLst>
                                    <p:set>
                                      <p:cBhvr>
                                        <p:cTn id="42" dur="1" fill="hold">
                                          <p:stCondLst>
                                            <p:cond delay="0"/>
                                          </p:stCondLst>
                                        </p:cTn>
                                        <p:tgtEl>
                                          <p:spTgt spid="114"/>
                                        </p:tgtEl>
                                        <p:attrNameLst>
                                          <p:attrName>style.visibility</p:attrName>
                                        </p:attrNameLst>
                                      </p:cBhvr>
                                      <p:to>
                                        <p:strVal val="visible"/>
                                      </p:to>
                                    </p:set>
                                  </p:childTnLst>
                                </p:cTn>
                              </p:par>
                            </p:childTnLst>
                          </p:cTn>
                        </p:par>
                        <p:par>
                          <p:cTn id="43" fill="hold">
                            <p:stCondLst>
                              <p:cond delay="4600"/>
                            </p:stCondLst>
                            <p:childTnLst>
                              <p:par>
                                <p:cTn id="44" presetID="10" presetClass="exit" presetSubtype="0" fill="hold" grpId="1" nodeType="afterEffect">
                                  <p:stCondLst>
                                    <p:cond delay="100"/>
                                  </p:stCondLst>
                                  <p:childTnLst>
                                    <p:animEffect transition="out" filter="fade">
                                      <p:cBhvr>
                                        <p:cTn id="45" dur="100"/>
                                        <p:tgtEl>
                                          <p:spTgt spid="86"/>
                                        </p:tgtEl>
                                      </p:cBhvr>
                                    </p:animEffect>
                                    <p:set>
                                      <p:cBhvr>
                                        <p:cTn id="46" dur="1" fill="hold">
                                          <p:stCondLst>
                                            <p:cond delay="99"/>
                                          </p:stCondLst>
                                        </p:cTn>
                                        <p:tgtEl>
                                          <p:spTgt spid="86"/>
                                        </p:tgtEl>
                                        <p:attrNameLst>
                                          <p:attrName>style.visibility</p:attrName>
                                        </p:attrNameLst>
                                      </p:cBhvr>
                                      <p:to>
                                        <p:strVal val="hidden"/>
                                      </p:to>
                                    </p:set>
                                  </p:childTnLst>
                                </p:cTn>
                              </p:par>
                            </p:childTnLst>
                          </p:cTn>
                        </p:par>
                        <p:par>
                          <p:cTn id="47" fill="hold">
                            <p:stCondLst>
                              <p:cond delay="4800"/>
                            </p:stCondLst>
                            <p:childTnLst>
                              <p:par>
                                <p:cTn id="48" presetID="5" presetClass="entr" presetSubtype="10" fill="hold" grpId="0" nodeType="afterEffect">
                                  <p:stCondLst>
                                    <p:cond delay="500"/>
                                  </p:stCondLst>
                                  <p:childTnLst>
                                    <p:set>
                                      <p:cBhvr>
                                        <p:cTn id="49" dur="1" fill="hold">
                                          <p:stCondLst>
                                            <p:cond delay="0"/>
                                          </p:stCondLst>
                                        </p:cTn>
                                        <p:tgtEl>
                                          <p:spTgt spid="88"/>
                                        </p:tgtEl>
                                        <p:attrNameLst>
                                          <p:attrName>style.visibility</p:attrName>
                                        </p:attrNameLst>
                                      </p:cBhvr>
                                      <p:to>
                                        <p:strVal val="visible"/>
                                      </p:to>
                                    </p:set>
                                    <p:animEffect transition="in" filter="checkerboard(across)">
                                      <p:cBhvr>
                                        <p:cTn id="50" dur="500"/>
                                        <p:tgtEl>
                                          <p:spTgt spid="88"/>
                                        </p:tgtEl>
                                      </p:cBhvr>
                                    </p:animEffect>
                                  </p:childTnLst>
                                </p:cTn>
                              </p:par>
                            </p:childTnLst>
                          </p:cTn>
                        </p:par>
                        <p:par>
                          <p:cTn id="51" fill="hold">
                            <p:stCondLst>
                              <p:cond delay="5800"/>
                            </p:stCondLst>
                            <p:childTnLst>
                              <p:par>
                                <p:cTn id="52" presetID="1" presetClass="exit" presetSubtype="0" fill="hold" grpId="1" nodeType="afterEffect">
                                  <p:stCondLst>
                                    <p:cond delay="500"/>
                                  </p:stCondLst>
                                  <p:childTnLst>
                                    <p:set>
                                      <p:cBhvr>
                                        <p:cTn id="53" dur="1" fill="hold">
                                          <p:stCondLst>
                                            <p:cond delay="0"/>
                                          </p:stCondLst>
                                        </p:cTn>
                                        <p:tgtEl>
                                          <p:spTgt spid="111"/>
                                        </p:tgtEl>
                                        <p:attrNameLst>
                                          <p:attrName>style.visibility</p:attrName>
                                        </p:attrNameLst>
                                      </p:cBhvr>
                                      <p:to>
                                        <p:strVal val="hidden"/>
                                      </p:to>
                                    </p:set>
                                  </p:childTnLst>
                                </p:cTn>
                              </p:par>
                              <p:par>
                                <p:cTn id="54" presetID="1" presetClass="exit" presetSubtype="0" fill="hold" grpId="1" nodeType="withEffect">
                                  <p:stCondLst>
                                    <p:cond delay="500"/>
                                  </p:stCondLst>
                                  <p:childTnLst>
                                    <p:set>
                                      <p:cBhvr>
                                        <p:cTn id="55" dur="1" fill="hold">
                                          <p:stCondLst>
                                            <p:cond delay="0"/>
                                          </p:stCondLst>
                                        </p:cTn>
                                        <p:tgtEl>
                                          <p:spTgt spid="113"/>
                                        </p:tgtEl>
                                        <p:attrNameLst>
                                          <p:attrName>style.visibility</p:attrName>
                                        </p:attrNameLst>
                                      </p:cBhvr>
                                      <p:to>
                                        <p:strVal val="hidden"/>
                                      </p:to>
                                    </p:set>
                                  </p:childTnLst>
                                </p:cTn>
                              </p:par>
                              <p:par>
                                <p:cTn id="56" presetID="1" presetClass="exit" presetSubtype="0" fill="hold" grpId="1" nodeType="withEffect">
                                  <p:stCondLst>
                                    <p:cond delay="500"/>
                                  </p:stCondLst>
                                  <p:childTnLst>
                                    <p:set>
                                      <p:cBhvr>
                                        <p:cTn id="57" dur="1" fill="hold">
                                          <p:stCondLst>
                                            <p:cond delay="0"/>
                                          </p:stCondLst>
                                        </p:cTn>
                                        <p:tgtEl>
                                          <p:spTgt spid="114"/>
                                        </p:tgtEl>
                                        <p:attrNameLst>
                                          <p:attrName>style.visibility</p:attrName>
                                        </p:attrNameLst>
                                      </p:cBhvr>
                                      <p:to>
                                        <p:strVal val="hidden"/>
                                      </p:to>
                                    </p:set>
                                  </p:childTnLst>
                                </p:cTn>
                              </p:par>
                            </p:childTnLst>
                          </p:cTn>
                        </p:par>
                        <p:par>
                          <p:cTn id="58" fill="hold">
                            <p:stCondLst>
                              <p:cond delay="6300"/>
                            </p:stCondLst>
                            <p:childTnLst>
                              <p:par>
                                <p:cTn id="59" presetID="5" presetClass="entr" presetSubtype="10" fill="hold" grpId="0" nodeType="afterEffect">
                                  <p:stCondLst>
                                    <p:cond delay="500"/>
                                  </p:stCondLst>
                                  <p:childTnLst>
                                    <p:set>
                                      <p:cBhvr>
                                        <p:cTn id="60" dur="1" fill="hold">
                                          <p:stCondLst>
                                            <p:cond delay="0"/>
                                          </p:stCondLst>
                                        </p:cTn>
                                        <p:tgtEl>
                                          <p:spTgt spid="87"/>
                                        </p:tgtEl>
                                        <p:attrNameLst>
                                          <p:attrName>style.visibility</p:attrName>
                                        </p:attrNameLst>
                                      </p:cBhvr>
                                      <p:to>
                                        <p:strVal val="visible"/>
                                      </p:to>
                                    </p:set>
                                    <p:animEffect transition="in" filter="checkerboard(across)">
                                      <p:cBhvr>
                                        <p:cTn id="61" dur="100"/>
                                        <p:tgtEl>
                                          <p:spTgt spid="87"/>
                                        </p:tgtEl>
                                      </p:cBhvr>
                                    </p:animEffect>
                                  </p:childTnLst>
                                </p:cTn>
                              </p:par>
                            </p:childTnLst>
                          </p:cTn>
                        </p:par>
                        <p:par>
                          <p:cTn id="62" fill="hold">
                            <p:stCondLst>
                              <p:cond delay="6900"/>
                            </p:stCondLst>
                            <p:childTnLst>
                              <p:par>
                                <p:cTn id="63" presetID="0" presetClass="path" presetSubtype="0" accel="50000" decel="50000" fill="hold" grpId="2" nodeType="afterEffect">
                                  <p:stCondLst>
                                    <p:cond delay="0"/>
                                  </p:stCondLst>
                                  <p:childTnLst>
                                    <p:animMotion origin="layout" path="M 1.66667E-6 -4.44444E-6 C -0.04393 -0.05416 -0.08768 -0.1081 -0.08333 -0.14884 C -0.07899 -0.18958 -0.04566 -0.24097 0.02656 -0.24444 C 0.09878 -0.24791 0.32934 -0.23611 0.35 -0.1699 C 0.37066 -0.1037 0.15937 0.10649 0.15 0.15232 C 0.14062 0.19815 0.21736 0.15139 0.2941 0.10463 " pathEditMode="relative" rAng="0" ptsTypes="AAAAAA">
                                      <p:cBhvr>
                                        <p:cTn id="64" dur="2500" fill="hold"/>
                                        <p:tgtEl>
                                          <p:spTgt spid="87"/>
                                        </p:tgtEl>
                                        <p:attrNameLst>
                                          <p:attrName>ppt_x</p:attrName>
                                          <p:attrName>ppt_y</p:attrName>
                                        </p:attrNameLst>
                                      </p:cBhvr>
                                      <p:rCtr x="13385" y="-3704"/>
                                    </p:animMotion>
                                  </p:childTnLst>
                                </p:cTn>
                              </p:par>
                              <p:par>
                                <p:cTn id="65" presetID="1" presetClass="entr" presetSubtype="0" fill="hold" grpId="0" nodeType="withEffect">
                                  <p:stCondLst>
                                    <p:cond delay="200"/>
                                  </p:stCondLst>
                                  <p:childTnLst>
                                    <p:set>
                                      <p:cBhvr>
                                        <p:cTn id="66" dur="1" fill="hold">
                                          <p:stCondLst>
                                            <p:cond delay="0"/>
                                          </p:stCondLst>
                                        </p:cTn>
                                        <p:tgtEl>
                                          <p:spTgt spid="116"/>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grpId="0" nodeType="withEffect">
                                  <p:stCondLst>
                                    <p:cond delay="90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121"/>
                                        </p:tgtEl>
                                        <p:attrNameLst>
                                          <p:attrName>style.visibility</p:attrName>
                                        </p:attrNameLst>
                                      </p:cBhvr>
                                      <p:to>
                                        <p:strVal val="visible"/>
                                      </p:to>
                                    </p:set>
                                  </p:childTnLst>
                                </p:cTn>
                              </p:par>
                              <p:par>
                                <p:cTn id="75" presetID="1" presetClass="entr" presetSubtype="0" fill="hold" grpId="0" nodeType="withEffect">
                                  <p:stCondLst>
                                    <p:cond delay="2400"/>
                                  </p:stCondLst>
                                  <p:childTnLst>
                                    <p:set>
                                      <p:cBhvr>
                                        <p:cTn id="76" dur="1" fill="hold">
                                          <p:stCondLst>
                                            <p:cond delay="0"/>
                                          </p:stCondLst>
                                        </p:cTn>
                                        <p:tgtEl>
                                          <p:spTgt spid="122"/>
                                        </p:tgtEl>
                                        <p:attrNameLst>
                                          <p:attrName>style.visibility</p:attrName>
                                        </p:attrNameLst>
                                      </p:cBhvr>
                                      <p:to>
                                        <p:strVal val="visible"/>
                                      </p:to>
                                    </p:set>
                                  </p:childTnLst>
                                </p:cTn>
                              </p:par>
                            </p:childTnLst>
                          </p:cTn>
                        </p:par>
                        <p:par>
                          <p:cTn id="77" fill="hold">
                            <p:stCondLst>
                              <p:cond delay="9400"/>
                            </p:stCondLst>
                            <p:childTnLst>
                              <p:par>
                                <p:cTn id="78" presetID="10" presetClass="exit" presetSubtype="0" fill="hold" grpId="1" nodeType="afterEffect">
                                  <p:stCondLst>
                                    <p:cond delay="500"/>
                                  </p:stCondLst>
                                  <p:childTnLst>
                                    <p:animEffect transition="out" filter="fade">
                                      <p:cBhvr>
                                        <p:cTn id="79" dur="100"/>
                                        <p:tgtEl>
                                          <p:spTgt spid="87"/>
                                        </p:tgtEl>
                                      </p:cBhvr>
                                    </p:animEffect>
                                    <p:set>
                                      <p:cBhvr>
                                        <p:cTn id="80" dur="1" fill="hold">
                                          <p:stCondLst>
                                            <p:cond delay="99"/>
                                          </p:stCondLst>
                                        </p:cTn>
                                        <p:tgtEl>
                                          <p:spTgt spid="87"/>
                                        </p:tgtEl>
                                        <p:attrNameLst>
                                          <p:attrName>style.visibility</p:attrName>
                                        </p:attrNameLst>
                                      </p:cBhvr>
                                      <p:to>
                                        <p:strVal val="hidden"/>
                                      </p:to>
                                    </p:set>
                                  </p:childTnLst>
                                </p:cTn>
                              </p:par>
                            </p:childTnLst>
                          </p:cTn>
                        </p:par>
                        <p:par>
                          <p:cTn id="81" fill="hold">
                            <p:stCondLst>
                              <p:cond delay="10000"/>
                            </p:stCondLst>
                            <p:childTnLst>
                              <p:par>
                                <p:cTn id="82" presetID="5" presetClass="entr" presetSubtype="10" fill="hold" grpId="0" nodeType="afterEffect">
                                  <p:stCondLst>
                                    <p:cond delay="500"/>
                                  </p:stCondLst>
                                  <p:childTnLst>
                                    <p:set>
                                      <p:cBhvr>
                                        <p:cTn id="83" dur="1" fill="hold">
                                          <p:stCondLst>
                                            <p:cond delay="0"/>
                                          </p:stCondLst>
                                        </p:cTn>
                                        <p:tgtEl>
                                          <p:spTgt spid="89"/>
                                        </p:tgtEl>
                                        <p:attrNameLst>
                                          <p:attrName>style.visibility</p:attrName>
                                        </p:attrNameLst>
                                      </p:cBhvr>
                                      <p:to>
                                        <p:strVal val="visible"/>
                                      </p:to>
                                    </p:set>
                                    <p:animEffect transition="in" filter="checkerboard(across)">
                                      <p:cBhvr>
                                        <p:cTn id="84" dur="500"/>
                                        <p:tgtEl>
                                          <p:spTgt spid="89"/>
                                        </p:tgtEl>
                                      </p:cBhvr>
                                    </p:animEffect>
                                  </p:childTnLst>
                                </p:cTn>
                              </p:par>
                            </p:childTnLst>
                          </p:cTn>
                        </p:par>
                        <p:par>
                          <p:cTn id="85" fill="hold">
                            <p:stCondLst>
                              <p:cond delay="11000"/>
                            </p:stCondLst>
                            <p:childTnLst>
                              <p:par>
                                <p:cTn id="86" presetID="1" presetClass="exit" presetSubtype="0" fill="hold" grpId="1" nodeType="afterEffect">
                                  <p:stCondLst>
                                    <p:cond delay="500"/>
                                  </p:stCondLst>
                                  <p:childTnLst>
                                    <p:set>
                                      <p:cBhvr>
                                        <p:cTn id="87" dur="1" fill="hold">
                                          <p:stCondLst>
                                            <p:cond delay="0"/>
                                          </p:stCondLst>
                                        </p:cTn>
                                        <p:tgtEl>
                                          <p:spTgt spid="116"/>
                                        </p:tgtEl>
                                        <p:attrNameLst>
                                          <p:attrName>style.visibility</p:attrName>
                                        </p:attrNameLst>
                                      </p:cBhvr>
                                      <p:to>
                                        <p:strVal val="hidden"/>
                                      </p:to>
                                    </p:set>
                                  </p:childTnLst>
                                </p:cTn>
                              </p:par>
                              <p:par>
                                <p:cTn id="88" presetID="1" presetClass="exit" presetSubtype="0" fill="hold" grpId="1" nodeType="withEffect">
                                  <p:stCondLst>
                                    <p:cond delay="500"/>
                                  </p:stCondLst>
                                  <p:childTnLst>
                                    <p:set>
                                      <p:cBhvr>
                                        <p:cTn id="89" dur="1" fill="hold">
                                          <p:stCondLst>
                                            <p:cond delay="0"/>
                                          </p:stCondLst>
                                        </p:cTn>
                                        <p:tgtEl>
                                          <p:spTgt spid="117"/>
                                        </p:tgtEl>
                                        <p:attrNameLst>
                                          <p:attrName>style.visibility</p:attrName>
                                        </p:attrNameLst>
                                      </p:cBhvr>
                                      <p:to>
                                        <p:strVal val="hidden"/>
                                      </p:to>
                                    </p:set>
                                  </p:childTnLst>
                                </p:cTn>
                              </p:par>
                              <p:par>
                                <p:cTn id="90" presetID="1" presetClass="exit" presetSubtype="0" fill="hold" grpId="1" nodeType="withEffect">
                                  <p:stCondLst>
                                    <p:cond delay="500"/>
                                  </p:stCondLst>
                                  <p:childTnLst>
                                    <p:set>
                                      <p:cBhvr>
                                        <p:cTn id="91" dur="1" fill="hold">
                                          <p:stCondLst>
                                            <p:cond delay="0"/>
                                          </p:stCondLst>
                                        </p:cTn>
                                        <p:tgtEl>
                                          <p:spTgt spid="118"/>
                                        </p:tgtEl>
                                        <p:attrNameLst>
                                          <p:attrName>style.visibility</p:attrName>
                                        </p:attrNameLst>
                                      </p:cBhvr>
                                      <p:to>
                                        <p:strVal val="hidden"/>
                                      </p:to>
                                    </p:set>
                                  </p:childTnLst>
                                </p:cTn>
                              </p:par>
                              <p:par>
                                <p:cTn id="92" presetID="1" presetClass="exit" presetSubtype="0" fill="hold" grpId="1" nodeType="withEffect">
                                  <p:stCondLst>
                                    <p:cond delay="500"/>
                                  </p:stCondLst>
                                  <p:childTnLst>
                                    <p:set>
                                      <p:cBhvr>
                                        <p:cTn id="93" dur="1" fill="hold">
                                          <p:stCondLst>
                                            <p:cond delay="0"/>
                                          </p:stCondLst>
                                        </p:cTn>
                                        <p:tgtEl>
                                          <p:spTgt spid="119"/>
                                        </p:tgtEl>
                                        <p:attrNameLst>
                                          <p:attrName>style.visibility</p:attrName>
                                        </p:attrNameLst>
                                      </p:cBhvr>
                                      <p:to>
                                        <p:strVal val="hidden"/>
                                      </p:to>
                                    </p:set>
                                  </p:childTnLst>
                                </p:cTn>
                              </p:par>
                              <p:par>
                                <p:cTn id="94" presetID="1" presetClass="exit" presetSubtype="0" fill="hold" grpId="1" nodeType="withEffect">
                                  <p:stCondLst>
                                    <p:cond delay="500"/>
                                  </p:stCondLst>
                                  <p:childTnLst>
                                    <p:set>
                                      <p:cBhvr>
                                        <p:cTn id="95" dur="1" fill="hold">
                                          <p:stCondLst>
                                            <p:cond delay="0"/>
                                          </p:stCondLst>
                                        </p:cTn>
                                        <p:tgtEl>
                                          <p:spTgt spid="121"/>
                                        </p:tgtEl>
                                        <p:attrNameLst>
                                          <p:attrName>style.visibility</p:attrName>
                                        </p:attrNameLst>
                                      </p:cBhvr>
                                      <p:to>
                                        <p:strVal val="hidden"/>
                                      </p:to>
                                    </p:set>
                                  </p:childTnLst>
                                </p:cTn>
                              </p:par>
                              <p:par>
                                <p:cTn id="96" presetID="1" presetClass="exit" presetSubtype="0" fill="hold" grpId="1" nodeType="withEffect">
                                  <p:stCondLst>
                                    <p:cond delay="500"/>
                                  </p:stCondLst>
                                  <p:childTnLst>
                                    <p:set>
                                      <p:cBhvr>
                                        <p:cTn id="97" dur="1" fill="hold">
                                          <p:stCondLst>
                                            <p:cond delay="0"/>
                                          </p:stCondLst>
                                        </p:cTn>
                                        <p:tgtEl>
                                          <p:spTgt spid="122"/>
                                        </p:tgtEl>
                                        <p:attrNameLst>
                                          <p:attrName>style.visibility</p:attrName>
                                        </p:attrNameLst>
                                      </p:cBhvr>
                                      <p:to>
                                        <p:strVal val="hidden"/>
                                      </p:to>
                                    </p:set>
                                  </p:childTnLst>
                                </p:cTn>
                              </p:par>
                            </p:childTnLst>
                          </p:cTn>
                        </p:par>
                        <p:par>
                          <p:cTn id="98" fill="hold">
                            <p:stCondLst>
                              <p:cond delay="11500"/>
                            </p:stCondLst>
                            <p:childTnLst>
                              <p:par>
                                <p:cTn id="99" presetID="5" presetClass="entr" presetSubtype="10" fill="hold" grpId="0" nodeType="afterEffect">
                                  <p:stCondLst>
                                    <p:cond delay="500"/>
                                  </p:stCondLst>
                                  <p:childTnLst>
                                    <p:set>
                                      <p:cBhvr>
                                        <p:cTn id="100" dur="1" fill="hold">
                                          <p:stCondLst>
                                            <p:cond delay="0"/>
                                          </p:stCondLst>
                                        </p:cTn>
                                        <p:tgtEl>
                                          <p:spTgt spid="91"/>
                                        </p:tgtEl>
                                        <p:attrNameLst>
                                          <p:attrName>style.visibility</p:attrName>
                                        </p:attrNameLst>
                                      </p:cBhvr>
                                      <p:to>
                                        <p:strVal val="visible"/>
                                      </p:to>
                                    </p:set>
                                    <p:animEffect transition="in" filter="checkerboard(across)">
                                      <p:cBhvr>
                                        <p:cTn id="101" dur="100"/>
                                        <p:tgtEl>
                                          <p:spTgt spid="91"/>
                                        </p:tgtEl>
                                      </p:cBhvr>
                                    </p:animEffect>
                                  </p:childTnLst>
                                </p:cTn>
                              </p:par>
                            </p:childTnLst>
                          </p:cTn>
                        </p:par>
                        <p:par>
                          <p:cTn id="102" fill="hold">
                            <p:stCondLst>
                              <p:cond delay="12100"/>
                            </p:stCondLst>
                            <p:childTnLst>
                              <p:par>
                                <p:cTn id="103" presetID="0" presetClass="path" presetSubtype="0" accel="50000" decel="50000" fill="hold" grpId="2" nodeType="afterEffect">
                                  <p:stCondLst>
                                    <p:cond delay="0"/>
                                  </p:stCondLst>
                                  <p:childTnLst>
                                    <p:animMotion origin="layout" path="M -0.00347 0.00301 C 0.06094 -0.02685 0.12552 -0.05625 0.11302 -0.08356 C 0.10052 -0.11111 -0.06528 -0.13518 -0.0783 -0.16365 C -0.09149 -0.18981 -0.02917 -0.21481 0.03333 -0.24097 " pathEditMode="relative" rAng="300000" ptsTypes="AAAA">
                                      <p:cBhvr>
                                        <p:cTn id="104" dur="1300" fill="hold"/>
                                        <p:tgtEl>
                                          <p:spTgt spid="91"/>
                                        </p:tgtEl>
                                        <p:attrNameLst>
                                          <p:attrName>ppt_x</p:attrName>
                                          <p:attrName>ppt_y</p:attrName>
                                        </p:attrNameLst>
                                      </p:cBhvr>
                                      <p:rCtr x="2031" y="-12176"/>
                                    </p:animMotion>
                                  </p:childTnLst>
                                </p:cTn>
                              </p:par>
                              <p:par>
                                <p:cTn id="105" presetID="1" presetClass="entr" presetSubtype="0" fill="hold" grpId="0" nodeType="withEffect">
                                  <p:stCondLst>
                                    <p:cond delay="700"/>
                                  </p:stCondLst>
                                  <p:childTnLst>
                                    <p:set>
                                      <p:cBhvr>
                                        <p:cTn id="106" dur="1" fill="hold">
                                          <p:stCondLst>
                                            <p:cond delay="0"/>
                                          </p:stCondLst>
                                        </p:cTn>
                                        <p:tgtEl>
                                          <p:spTgt spid="124"/>
                                        </p:tgtEl>
                                        <p:attrNameLst>
                                          <p:attrName>style.visibility</p:attrName>
                                        </p:attrNameLst>
                                      </p:cBhvr>
                                      <p:to>
                                        <p:strVal val="visible"/>
                                      </p:to>
                                    </p:set>
                                  </p:childTnLst>
                                </p:cTn>
                              </p:par>
                              <p:par>
                                <p:cTn id="107" presetID="1" presetClass="entr" presetSubtype="0" fill="hold" grpId="0" nodeType="withEffect">
                                  <p:stCondLst>
                                    <p:cond delay="900"/>
                                  </p:stCondLst>
                                  <p:childTnLst>
                                    <p:set>
                                      <p:cBhvr>
                                        <p:cTn id="108" dur="1" fill="hold">
                                          <p:stCondLst>
                                            <p:cond delay="0"/>
                                          </p:stCondLst>
                                        </p:cTn>
                                        <p:tgtEl>
                                          <p:spTgt spid="125"/>
                                        </p:tgtEl>
                                        <p:attrNameLst>
                                          <p:attrName>style.visibility</p:attrName>
                                        </p:attrNameLst>
                                      </p:cBhvr>
                                      <p:to>
                                        <p:strVal val="visible"/>
                                      </p:to>
                                    </p:set>
                                  </p:childTnLst>
                                </p:cTn>
                              </p:par>
                              <p:par>
                                <p:cTn id="109" presetID="1" presetClass="entr" presetSubtype="0" fill="hold" grpId="0" nodeType="withEffect">
                                  <p:stCondLst>
                                    <p:cond delay="1200"/>
                                  </p:stCondLst>
                                  <p:childTnLst>
                                    <p:set>
                                      <p:cBhvr>
                                        <p:cTn id="110" dur="1" fill="hold">
                                          <p:stCondLst>
                                            <p:cond delay="0"/>
                                          </p:stCondLst>
                                        </p:cTn>
                                        <p:tgtEl>
                                          <p:spTgt spid="127"/>
                                        </p:tgtEl>
                                        <p:attrNameLst>
                                          <p:attrName>style.visibility</p:attrName>
                                        </p:attrNameLst>
                                      </p:cBhvr>
                                      <p:to>
                                        <p:strVal val="visible"/>
                                      </p:to>
                                    </p:set>
                                  </p:childTnLst>
                                </p:cTn>
                              </p:par>
                            </p:childTnLst>
                          </p:cTn>
                        </p:par>
                        <p:par>
                          <p:cTn id="111" fill="hold">
                            <p:stCondLst>
                              <p:cond delay="13400"/>
                            </p:stCondLst>
                            <p:childTnLst>
                              <p:par>
                                <p:cTn id="112" presetID="10" presetClass="exit" presetSubtype="0" fill="hold" grpId="1" nodeType="afterEffect">
                                  <p:stCondLst>
                                    <p:cond delay="500"/>
                                  </p:stCondLst>
                                  <p:childTnLst>
                                    <p:animEffect transition="out" filter="fade">
                                      <p:cBhvr>
                                        <p:cTn id="113" dur="100"/>
                                        <p:tgtEl>
                                          <p:spTgt spid="91"/>
                                        </p:tgtEl>
                                      </p:cBhvr>
                                    </p:animEffect>
                                    <p:set>
                                      <p:cBhvr>
                                        <p:cTn id="114" dur="1" fill="hold">
                                          <p:stCondLst>
                                            <p:cond delay="99"/>
                                          </p:stCondLst>
                                        </p:cTn>
                                        <p:tgtEl>
                                          <p:spTgt spid="91"/>
                                        </p:tgtEl>
                                        <p:attrNameLst>
                                          <p:attrName>style.visibility</p:attrName>
                                        </p:attrNameLst>
                                      </p:cBhvr>
                                      <p:to>
                                        <p:strVal val="hidden"/>
                                      </p:to>
                                    </p:set>
                                  </p:childTnLst>
                                </p:cTn>
                              </p:par>
                            </p:childTnLst>
                          </p:cTn>
                        </p:par>
                        <p:par>
                          <p:cTn id="115" fill="hold">
                            <p:stCondLst>
                              <p:cond delay="14000"/>
                            </p:stCondLst>
                            <p:childTnLst>
                              <p:par>
                                <p:cTn id="116" presetID="5" presetClass="entr" presetSubtype="10" fill="hold" grpId="0" nodeType="afterEffect">
                                  <p:stCondLst>
                                    <p:cond delay="500"/>
                                  </p:stCondLst>
                                  <p:childTnLst>
                                    <p:set>
                                      <p:cBhvr>
                                        <p:cTn id="117" dur="1" fill="hold">
                                          <p:stCondLst>
                                            <p:cond delay="0"/>
                                          </p:stCondLst>
                                        </p:cTn>
                                        <p:tgtEl>
                                          <p:spTgt spid="92"/>
                                        </p:tgtEl>
                                        <p:attrNameLst>
                                          <p:attrName>style.visibility</p:attrName>
                                        </p:attrNameLst>
                                      </p:cBhvr>
                                      <p:to>
                                        <p:strVal val="visible"/>
                                      </p:to>
                                    </p:set>
                                    <p:animEffect transition="in" filter="checkerboard(across)">
                                      <p:cBhvr>
                                        <p:cTn id="118" dur="500"/>
                                        <p:tgtEl>
                                          <p:spTgt spid="92"/>
                                        </p:tgtEl>
                                      </p:cBhvr>
                                    </p:animEffect>
                                  </p:childTnLst>
                                </p:cTn>
                              </p:par>
                            </p:childTnLst>
                          </p:cTn>
                        </p:par>
                        <p:par>
                          <p:cTn id="119" fill="hold">
                            <p:stCondLst>
                              <p:cond delay="15000"/>
                            </p:stCondLst>
                            <p:childTnLst>
                              <p:par>
                                <p:cTn id="120" presetID="1" presetClass="exit" presetSubtype="0" fill="hold" grpId="1" nodeType="afterEffect">
                                  <p:stCondLst>
                                    <p:cond delay="500"/>
                                  </p:stCondLst>
                                  <p:childTnLst>
                                    <p:set>
                                      <p:cBhvr>
                                        <p:cTn id="121" dur="1" fill="hold">
                                          <p:stCondLst>
                                            <p:cond delay="0"/>
                                          </p:stCondLst>
                                        </p:cTn>
                                        <p:tgtEl>
                                          <p:spTgt spid="124"/>
                                        </p:tgtEl>
                                        <p:attrNameLst>
                                          <p:attrName>style.visibility</p:attrName>
                                        </p:attrNameLst>
                                      </p:cBhvr>
                                      <p:to>
                                        <p:strVal val="hidden"/>
                                      </p:to>
                                    </p:set>
                                  </p:childTnLst>
                                </p:cTn>
                              </p:par>
                              <p:par>
                                <p:cTn id="122" presetID="1" presetClass="exit" presetSubtype="0" fill="hold" grpId="1" nodeType="withEffect">
                                  <p:stCondLst>
                                    <p:cond delay="500"/>
                                  </p:stCondLst>
                                  <p:childTnLst>
                                    <p:set>
                                      <p:cBhvr>
                                        <p:cTn id="123" dur="1" fill="hold">
                                          <p:stCondLst>
                                            <p:cond delay="0"/>
                                          </p:stCondLst>
                                        </p:cTn>
                                        <p:tgtEl>
                                          <p:spTgt spid="125"/>
                                        </p:tgtEl>
                                        <p:attrNameLst>
                                          <p:attrName>style.visibility</p:attrName>
                                        </p:attrNameLst>
                                      </p:cBhvr>
                                      <p:to>
                                        <p:strVal val="hidden"/>
                                      </p:to>
                                    </p:set>
                                  </p:childTnLst>
                                </p:cTn>
                              </p:par>
                              <p:par>
                                <p:cTn id="124" presetID="1" presetClass="exit" presetSubtype="0" fill="hold" grpId="1" nodeType="withEffect">
                                  <p:stCondLst>
                                    <p:cond delay="500"/>
                                  </p:stCondLst>
                                  <p:childTnLst>
                                    <p:set>
                                      <p:cBhvr>
                                        <p:cTn id="125" dur="1" fill="hold">
                                          <p:stCondLst>
                                            <p:cond delay="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83" grpId="0" animBg="1"/>
      <p:bldP spid="86" grpId="0" animBg="1"/>
      <p:bldP spid="86" grpId="1" animBg="1"/>
      <p:bldP spid="86" grpId="2" animBg="1"/>
      <p:bldP spid="87" grpId="0" animBg="1"/>
      <p:bldP spid="87" grpId="1" animBg="1"/>
      <p:bldP spid="87" grpId="2" animBg="1"/>
      <p:bldP spid="88" grpId="0" animBg="1"/>
      <p:bldP spid="89" grpId="0" animBg="1"/>
      <p:bldP spid="91" grpId="0" animBg="1"/>
      <p:bldP spid="91" grpId="1" animBg="1"/>
      <p:bldP spid="91" grpId="2" animBg="1"/>
      <p:bldP spid="92" grpId="0" animBg="1"/>
      <p:bldP spid="99" grpId="0"/>
      <p:bldP spid="99" grpId="1"/>
      <p:bldP spid="101" grpId="0"/>
      <p:bldP spid="101" grpId="1"/>
      <p:bldP spid="102" grpId="0"/>
      <p:bldP spid="102" grpId="1"/>
      <p:bldP spid="103" grpId="0"/>
      <p:bldP spid="103" grpId="1"/>
      <p:bldP spid="111" grpId="0"/>
      <p:bldP spid="111" grpId="1"/>
      <p:bldP spid="113" grpId="0"/>
      <p:bldP spid="113" grpId="1"/>
      <p:bldP spid="114" grpId="0"/>
      <p:bldP spid="114" grpId="1"/>
      <p:bldP spid="116" grpId="0"/>
      <p:bldP spid="116" grpId="1"/>
      <p:bldP spid="117" grpId="0"/>
      <p:bldP spid="117" grpId="1"/>
      <p:bldP spid="118" grpId="0"/>
      <p:bldP spid="118" grpId="1"/>
      <p:bldP spid="119" grpId="0"/>
      <p:bldP spid="119" grpId="1"/>
      <p:bldP spid="121" grpId="0"/>
      <p:bldP spid="121" grpId="1"/>
      <p:bldP spid="122" grpId="0"/>
      <p:bldP spid="122" grpId="1"/>
      <p:bldP spid="124" grpId="0"/>
      <p:bldP spid="124" grpId="1"/>
      <p:bldP spid="125" grpId="0"/>
      <p:bldP spid="125" grpId="1"/>
      <p:bldP spid="127" grpId="0"/>
      <p:bldP spid="12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5">
            <a:extLst>
              <a:ext uri="{FF2B5EF4-FFF2-40B4-BE49-F238E27FC236}">
                <a16:creationId xmlns:a16="http://schemas.microsoft.com/office/drawing/2014/main" id="{56564BA5-3C91-D44D-AA0A-2D553A528D43}"/>
              </a:ext>
            </a:extLst>
          </p:cNvPr>
          <p:cNvSpPr>
            <a:spLocks noChangeArrowheads="1"/>
          </p:cNvSpPr>
          <p:nvPr/>
        </p:nvSpPr>
        <p:spPr bwMode="auto">
          <a:xfrm>
            <a:off x="6677898" y="168549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CN" dirty="0"/>
              <a:t>Heat Kernel PageRank (HKPR)</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107504" y="980728"/>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sp>
        <p:nvSpPr>
          <p:cNvPr id="108" name="AutoShape 39">
            <a:extLst>
              <a:ext uri="{FF2B5EF4-FFF2-40B4-BE49-F238E27FC236}">
                <a16:creationId xmlns:a16="http://schemas.microsoft.com/office/drawing/2014/main" id="{00550C8A-0C0D-2841-A551-91DB213E386F}"/>
              </a:ext>
            </a:extLst>
          </p:cNvPr>
          <p:cNvSpPr>
            <a:spLocks noChangeArrowheads="1"/>
          </p:cNvSpPr>
          <p:nvPr/>
        </p:nvSpPr>
        <p:spPr bwMode="auto">
          <a:xfrm>
            <a:off x="869504"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330358" y="4099506"/>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624166" y="3030934"/>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p:cNvCxnSpPr>
          <p:nvPr/>
        </p:nvCxnSpPr>
        <p:spPr>
          <a:xfrm flipV="1">
            <a:off x="622403" y="2234962"/>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p:cNvCxnSpPr>
          <p:nvPr/>
        </p:nvCxnSpPr>
        <p:spPr>
          <a:xfrm>
            <a:off x="1714512" y="2234962"/>
            <a:ext cx="2339517" cy="48725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p:cNvCxnSpPr>
          <p:nvPr/>
        </p:nvCxnSpPr>
        <p:spPr>
          <a:xfrm flipH="1" flipV="1">
            <a:off x="1625703" y="2444875"/>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330358" y="3355333"/>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2831654" y="4602001"/>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742741" y="5049348"/>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p:cNvCxnSpPr>
          <p:nvPr/>
        </p:nvCxnSpPr>
        <p:spPr>
          <a:xfrm flipV="1">
            <a:off x="3476627" y="4884391"/>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endCxn id="106" idx="2"/>
          </p:cNvCxnSpPr>
          <p:nvPr/>
        </p:nvCxnSpPr>
        <p:spPr>
          <a:xfrm>
            <a:off x="4571645" y="2932129"/>
            <a:ext cx="781853" cy="12637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5870220" y="2189179"/>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655817" y="1574379"/>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546422" y="1277591"/>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stCxn id="104" idx="0"/>
            <a:endCxn id="101" idx="4"/>
          </p:cNvCxnSpPr>
          <p:nvPr/>
        </p:nvCxnSpPr>
        <p:spPr>
          <a:xfrm flipH="1" flipV="1">
            <a:off x="4243769" y="1811839"/>
            <a:ext cx="100885" cy="59365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742741" y="2908366"/>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p:cNvCxnSpPr>
          <p:nvPr/>
        </p:nvCxnSpPr>
        <p:spPr>
          <a:xfrm flipH="1" flipV="1">
            <a:off x="711005" y="2906366"/>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5958805" y="1277554"/>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6" name="文本框 65">
                <a:extLst>
                  <a:ext uri="{FF2B5EF4-FFF2-40B4-BE49-F238E27FC236}">
                    <a16:creationId xmlns:a16="http://schemas.microsoft.com/office/drawing/2014/main" id="{D49EB7BE-79DB-9949-AA61-C997F488D5B4}"/>
                  </a:ext>
                </a:extLst>
              </p:cNvPr>
              <p:cNvSpPr txBox="1"/>
              <p:nvPr/>
            </p:nvSpPr>
            <p:spPr>
              <a:xfrm>
                <a:off x="4762446" y="5267181"/>
                <a:ext cx="4983207" cy="1402179"/>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zh-CN" altLang="en-US" sz="2000" dirty="0">
                    <a:latin typeface="Corbel" panose="020B0503020204020204" pitchFamily="34" charset="0"/>
                    <a:ea typeface="Cambria Math" panose="02040503050406030204" pitchFamily="18" charset="0"/>
                  </a:rPr>
                  <a:t>随机游走的长度</a:t>
                </a:r>
                <a:r>
                  <a:rPr kumimoji="1" lang="en-US" altLang="zh-CN" sz="2000" dirty="0">
                    <a:latin typeface="Corbel" panose="020B0503020204020204" pitchFamily="34" charset="0"/>
                    <a:ea typeface="Cambria Math" panose="02040503050406030204" pitchFamily="18" charset="0"/>
                  </a:rPr>
                  <a:t>: </a:t>
                </a:r>
                <a14:m>
                  <m:oMath xmlns:m="http://schemas.openxmlformats.org/officeDocument/2006/math">
                    <m:r>
                      <a:rPr kumimoji="1" lang="en-US" altLang="zh-CN" sz="2000" b="1" i="1" dirty="0">
                        <a:solidFill>
                          <a:srgbClr val="0070C0"/>
                        </a:solidFill>
                        <a:latin typeface="Cambria Math" panose="02040503050406030204" pitchFamily="18" charset="0"/>
                        <a:ea typeface="Cambria Math" panose="02040503050406030204" pitchFamily="18" charset="0"/>
                      </a:rPr>
                      <m:t>𝑳</m:t>
                    </m:r>
                    <m:r>
                      <a:rPr kumimoji="1" lang="en-US" altLang="zh-CN" sz="2000" b="1" i="1" dirty="0">
                        <a:solidFill>
                          <a:srgbClr val="0070C0"/>
                        </a:solidFill>
                        <a:latin typeface="Cambria Math" panose="02040503050406030204" pitchFamily="18" charset="0"/>
                        <a:ea typeface="Cambria Math" panose="02040503050406030204" pitchFamily="18" charset="0"/>
                      </a:rPr>
                      <m:t>~</m:t>
                    </m:r>
                    <m:r>
                      <a:rPr kumimoji="1" lang="en-US" altLang="zh-CN" sz="2000" b="1" i="0" dirty="0">
                        <a:solidFill>
                          <a:srgbClr val="0070C0"/>
                        </a:solidFill>
                        <a:latin typeface="Cambria Math" panose="02040503050406030204" pitchFamily="18" charset="0"/>
                        <a:ea typeface="Cambria Math" panose="02040503050406030204" pitchFamily="18" charset="0"/>
                      </a:rPr>
                      <m:t>𝐏</m:t>
                    </m:r>
                    <m:r>
                      <a:rPr kumimoji="1" lang="en-US" altLang="zh-CN" sz="2000" b="1" i="0" dirty="0">
                        <a:solidFill>
                          <a:srgbClr val="0070C0"/>
                        </a:solidFill>
                        <a:latin typeface="Cambria Math" panose="02040503050406030204" pitchFamily="18" charset="0"/>
                        <a:ea typeface="Cambria Math" panose="02040503050406030204" pitchFamily="18" charset="0"/>
                      </a:rPr>
                      <m:t>(</m:t>
                    </m:r>
                    <m:r>
                      <a:rPr kumimoji="1" lang="en-US" altLang="zh-CN" sz="2000" b="1" i="0" dirty="0">
                        <a:solidFill>
                          <a:srgbClr val="0070C0"/>
                        </a:solidFill>
                        <a:latin typeface="Cambria Math" panose="02040503050406030204" pitchFamily="18" charset="0"/>
                        <a:ea typeface="Cambria Math" panose="02040503050406030204" pitchFamily="18" charset="0"/>
                      </a:rPr>
                      <m:t>𝐭</m:t>
                    </m:r>
                    <m:r>
                      <a:rPr kumimoji="1" lang="en-US" altLang="zh-CN" sz="2000" b="1" i="0" dirty="0">
                        <a:solidFill>
                          <a:srgbClr val="0070C0"/>
                        </a:solidFill>
                        <a:latin typeface="Cambria Math" panose="02040503050406030204" pitchFamily="18" charset="0"/>
                        <a:ea typeface="Cambria Math" panose="02040503050406030204" pitchFamily="18" charset="0"/>
                      </a:rPr>
                      <m:t>)</m:t>
                    </m:r>
                  </m:oMath>
                </a14:m>
                <a:endParaRPr kumimoji="1" lang="en-US" altLang="zh-CN" sz="2000" dirty="0">
                  <a:solidFill>
                    <a:srgbClr val="0070C0"/>
                  </a:solidFill>
                  <a:latin typeface="Corbel" panose="020B0503020204020204" pitchFamily="34" charset="0"/>
                  <a:ea typeface="Cambria Math" panose="02040503050406030204" pitchFamily="18" charset="0"/>
                </a:endParaRPr>
              </a:p>
              <a:p>
                <a:pPr algn="just">
                  <a:lnSpc>
                    <a:spcPct val="120000"/>
                  </a:lnSpc>
                </a:pPr>
                <a:r>
                  <a:rPr kumimoji="1" lang="en-US" altLang="zh-CN" sz="2000" dirty="0">
                    <a:solidFill>
                      <a:srgbClr val="0070C0"/>
                    </a:solidFill>
                    <a:latin typeface="Corbel" panose="020B0503020204020204" pitchFamily="34" charset="0"/>
                    <a:ea typeface="Cambria Math" panose="02040503050406030204" pitchFamily="18" charset="0"/>
                  </a:rPr>
                  <a:t>                            </a:t>
                </a:r>
                <a:r>
                  <a:rPr kumimoji="1" lang="zh-CN" altLang="en-US" sz="2000" dirty="0">
                    <a:solidFill>
                      <a:srgbClr val="0070C0"/>
                    </a:solidFill>
                    <a:latin typeface="Corbel" panose="020B0503020204020204" pitchFamily="34" charset="0"/>
                    <a:ea typeface="Cambria Math" panose="02040503050406030204" pitchFamily="18" charset="0"/>
                  </a:rPr>
                  <a:t> </a:t>
                </a:r>
                <a:r>
                  <a:rPr kumimoji="1" lang="en-US" altLang="zh-CN" sz="2000" dirty="0">
                    <a:solidFill>
                      <a:srgbClr val="0070C0"/>
                    </a:solidFill>
                    <a:latin typeface="Corbel" panose="020B0503020204020204" pitchFamily="34" charset="0"/>
                    <a:ea typeface="Cambria Math" panose="02040503050406030204" pitchFamily="18" charset="0"/>
                  </a:rPr>
                  <a:t> (</a:t>
                </a:r>
                <a:r>
                  <a:rPr kumimoji="1" lang="zh-CN" altLang="en-US" sz="2000" dirty="0">
                    <a:solidFill>
                      <a:srgbClr val="0070C0"/>
                    </a:solidFill>
                    <a:latin typeface="Corbel" panose="020B0503020204020204" pitchFamily="34" charset="0"/>
                    <a:ea typeface="Cambria Math" panose="02040503050406030204" pitchFamily="18" charset="0"/>
                  </a:rPr>
                  <a:t>服从泊松分布</a:t>
                </a:r>
                <a:r>
                  <a:rPr kumimoji="1" lang="en-US" altLang="zh-CN" sz="2000" dirty="0">
                    <a:solidFill>
                      <a:srgbClr val="0070C0"/>
                    </a:solidFill>
                    <a:latin typeface="Corbel" panose="020B0503020204020204" pitchFamily="34" charset="0"/>
                    <a:ea typeface="Cambria Math" panose="02040503050406030204" pitchFamily="18" charset="0"/>
                  </a:rPr>
                  <a:t>)</a:t>
                </a:r>
              </a:p>
              <a:p>
                <a:pPr marL="342900" indent="-342900" algn="just">
                  <a:lnSpc>
                    <a:spcPct val="12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𝑒</m:t>
                            </m:r>
                          </m:e>
                          <m:sup>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𝑡</m:t>
                            </m:r>
                          </m:sup>
                        </m:sSup>
                        <m:r>
                          <a:rPr kumimoji="1" lang="en-US" altLang="zh-CN" sz="2000" b="0" i="1">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𝑡</m:t>
                                </m:r>
                              </m:e>
                              <m:sup>
                                <m:r>
                                  <a:rPr kumimoji="1" lang="en-US" altLang="zh-CN" sz="2000" b="0" i="1">
                                    <a:latin typeface="Cambria Math" panose="02040503050406030204" pitchFamily="18" charset="0"/>
                                    <a:ea typeface="Cambria Math" panose="02040503050406030204" pitchFamily="18" charset="0"/>
                                  </a:rPr>
                                  <m:t>𝑖</m:t>
                                </m:r>
                              </m:sup>
                            </m:sSup>
                          </m:num>
                          <m:den>
                            <m:r>
                              <a:rPr kumimoji="1" lang="en-US" altLang="zh-CN" sz="2000" b="0" i="1">
                                <a:latin typeface="Cambria Math" panose="02040503050406030204" pitchFamily="18" charset="0"/>
                                <a:ea typeface="Cambria Math" panose="02040503050406030204" pitchFamily="18" charset="0"/>
                              </a:rPr>
                              <m:t>𝑖</m:t>
                            </m:r>
                            <m:r>
                              <a:rPr kumimoji="1" lang="en-US" altLang="zh-CN" sz="2000" b="0" i="1">
                                <a:latin typeface="Cambria Math" panose="02040503050406030204" pitchFamily="18" charset="0"/>
                                <a:ea typeface="Cambria Math" panose="02040503050406030204" pitchFamily="18" charset="0"/>
                              </a:rPr>
                              <m:t>!</m:t>
                            </m:r>
                          </m:den>
                        </m:f>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m:rPr>
                                        <m:sty m:val="p"/>
                                      </m:rPr>
                                      <a:rPr kumimoji="1" lang="en-US" altLang="zh-CN" sz="2000" b="0" i="0">
                                        <a:latin typeface="Cambria Math" panose="02040503050406030204" pitchFamily="18" charset="0"/>
                                      </a:rPr>
                                      <m:t>AD</m:t>
                                    </m:r>
                                  </m:e>
                                  <m:sup>
                                    <m:r>
                                      <a:rPr kumimoji="1" lang="en-US" altLang="zh-CN" sz="2000" b="0" i="0">
                                        <a:latin typeface="Cambria Math" panose="02040503050406030204" pitchFamily="18" charset="0"/>
                                      </a:rPr>
                                      <m:t>−1</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p:txBody>
          </p:sp>
        </mc:Choice>
        <mc:Fallback>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762446" y="5267181"/>
                <a:ext cx="4983207" cy="1402179"/>
              </a:xfrm>
              <a:prstGeom prst="rect">
                <a:avLst/>
              </a:prstGeom>
              <a:blipFill>
                <a:blip r:embed="rId3"/>
                <a:stretch>
                  <a:fillRect l="-761" t="-893" b="-45536"/>
                </a:stretch>
              </a:blipFill>
            </p:spPr>
            <p:txBody>
              <a:bodyPr/>
              <a:lstStyle/>
              <a:p>
                <a:r>
                  <a:rPr lang="en-US">
                    <a:noFill/>
                  </a:rPr>
                  <a:t> </a:t>
                </a:r>
              </a:p>
            </p:txBody>
          </p:sp>
        </mc:Fallback>
      </mc:AlternateContent>
      <p:sp>
        <p:nvSpPr>
          <p:cNvPr id="78" name="AutoShape 39">
            <a:extLst>
              <a:ext uri="{FF2B5EF4-FFF2-40B4-BE49-F238E27FC236}">
                <a16:creationId xmlns:a16="http://schemas.microsoft.com/office/drawing/2014/main" id="{20A8A64F-C9E9-2A46-86AE-18AC73CDC5E4}"/>
              </a:ext>
            </a:extLst>
          </p:cNvPr>
          <p:cNvSpPr>
            <a:spLocks noChangeArrowheads="1"/>
          </p:cNvSpPr>
          <p:nvPr/>
        </p:nvSpPr>
        <p:spPr bwMode="auto">
          <a:xfrm>
            <a:off x="885602" y="365186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0" name="Oval 5">
            <a:extLst>
              <a:ext uri="{FF2B5EF4-FFF2-40B4-BE49-F238E27FC236}">
                <a16:creationId xmlns:a16="http://schemas.microsoft.com/office/drawing/2014/main" id="{84FAA07C-FCB2-D14B-8F4A-F9E78897B1B7}"/>
              </a:ext>
            </a:extLst>
          </p:cNvPr>
          <p:cNvSpPr>
            <a:spLocks noChangeArrowheads="1"/>
          </p:cNvSpPr>
          <p:nvPr/>
        </p:nvSpPr>
        <p:spPr bwMode="auto">
          <a:xfrm>
            <a:off x="4040211" y="2417296"/>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1" name="AutoShape 39">
            <a:extLst>
              <a:ext uri="{FF2B5EF4-FFF2-40B4-BE49-F238E27FC236}">
                <a16:creationId xmlns:a16="http://schemas.microsoft.com/office/drawing/2014/main" id="{1676F451-47C6-A547-97FE-8C5D74679C9A}"/>
              </a:ext>
            </a:extLst>
          </p:cNvPr>
          <p:cNvSpPr>
            <a:spLocks noChangeArrowheads="1"/>
          </p:cNvSpPr>
          <p:nvPr/>
        </p:nvSpPr>
        <p:spPr bwMode="auto">
          <a:xfrm>
            <a:off x="870881" y="364230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pic>
        <p:nvPicPr>
          <p:cNvPr id="14" name="图片 13" descr="图表&#10;&#10;描述已自动生成">
            <a:extLst>
              <a:ext uri="{FF2B5EF4-FFF2-40B4-BE49-F238E27FC236}">
                <a16:creationId xmlns:a16="http://schemas.microsoft.com/office/drawing/2014/main" id="{002F320B-837E-E642-B3A1-11C19AFED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450" y="2932129"/>
            <a:ext cx="3019046" cy="2264285"/>
          </a:xfrm>
          <a:prstGeom prst="rect">
            <a:avLst/>
          </a:prstGeom>
        </p:spPr>
      </p:pic>
      <p:cxnSp>
        <p:nvCxnSpPr>
          <p:cNvPr id="16" name="直线连接符 15">
            <a:extLst>
              <a:ext uri="{FF2B5EF4-FFF2-40B4-BE49-F238E27FC236}">
                <a16:creationId xmlns:a16="http://schemas.microsoft.com/office/drawing/2014/main" id="{0C0705E4-3C67-EC40-8362-F3ED70E48F6B}"/>
              </a:ext>
            </a:extLst>
          </p:cNvPr>
          <p:cNvCxnSpPr>
            <a:cxnSpLocks/>
          </p:cNvCxnSpPr>
          <p:nvPr/>
        </p:nvCxnSpPr>
        <p:spPr>
          <a:xfrm>
            <a:off x="6967650" y="3919318"/>
            <a:ext cx="13461" cy="9498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1BA42128-361D-CD4A-96AC-3B891865BB13}"/>
              </a:ext>
            </a:extLst>
          </p:cNvPr>
          <p:cNvCxnSpPr>
            <a:cxnSpLocks/>
          </p:cNvCxnSpPr>
          <p:nvPr/>
        </p:nvCxnSpPr>
        <p:spPr>
          <a:xfrm>
            <a:off x="7229566" y="3147572"/>
            <a:ext cx="6730" cy="172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8061CFFB-59EF-2D4F-96D1-6F484D5697D7}"/>
              </a:ext>
            </a:extLst>
          </p:cNvPr>
          <p:cNvCxnSpPr>
            <a:cxnSpLocks/>
          </p:cNvCxnSpPr>
          <p:nvPr/>
        </p:nvCxnSpPr>
        <p:spPr>
          <a:xfrm>
            <a:off x="7561312" y="4186444"/>
            <a:ext cx="0" cy="6827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7144102-2D0C-D341-99D6-5C5E50A59211}"/>
              </a:ext>
            </a:extLst>
          </p:cNvPr>
          <p:cNvSpPr txBox="1"/>
          <p:nvPr/>
        </p:nvSpPr>
        <p:spPr>
          <a:xfrm>
            <a:off x="4957450" y="4354635"/>
            <a:ext cx="912770" cy="584775"/>
          </a:xfrm>
          <a:prstGeom prst="rect">
            <a:avLst/>
          </a:prstGeom>
          <a:noFill/>
        </p:spPr>
        <p:txBody>
          <a:bodyPr wrap="square" rtlCol="0">
            <a:spAutoFit/>
          </a:bodyPr>
          <a:lstStyle/>
          <a:p>
            <a:r>
              <a:rPr lang="en-US">
                <a:solidFill>
                  <a:srgbClr val="C00000"/>
                </a:solidFill>
              </a:rPr>
              <a:t>L=5</a:t>
            </a:r>
          </a:p>
        </p:txBody>
      </p:sp>
      <p:sp>
        <p:nvSpPr>
          <p:cNvPr id="87" name="文本框 86">
            <a:extLst>
              <a:ext uri="{FF2B5EF4-FFF2-40B4-BE49-F238E27FC236}">
                <a16:creationId xmlns:a16="http://schemas.microsoft.com/office/drawing/2014/main" id="{CB8F781B-1542-5D4E-A257-49ABDF368B75}"/>
              </a:ext>
            </a:extLst>
          </p:cNvPr>
          <p:cNvSpPr txBox="1"/>
          <p:nvPr/>
        </p:nvSpPr>
        <p:spPr>
          <a:xfrm>
            <a:off x="4957450" y="4368664"/>
            <a:ext cx="1206798" cy="584775"/>
          </a:xfrm>
          <a:prstGeom prst="rect">
            <a:avLst/>
          </a:prstGeom>
          <a:noFill/>
        </p:spPr>
        <p:txBody>
          <a:bodyPr wrap="square" rtlCol="0">
            <a:spAutoFit/>
          </a:bodyPr>
          <a:lstStyle/>
          <a:p>
            <a:r>
              <a:rPr lang="en-US">
                <a:solidFill>
                  <a:srgbClr val="C00000"/>
                </a:solidFill>
              </a:rPr>
              <a:t>L=10</a:t>
            </a:r>
          </a:p>
        </p:txBody>
      </p:sp>
      <p:sp>
        <p:nvSpPr>
          <p:cNvPr id="88" name="文本框 87">
            <a:extLst>
              <a:ext uri="{FF2B5EF4-FFF2-40B4-BE49-F238E27FC236}">
                <a16:creationId xmlns:a16="http://schemas.microsoft.com/office/drawing/2014/main" id="{7528F6FD-1C28-AC45-91E8-E1BBBD4ED946}"/>
              </a:ext>
            </a:extLst>
          </p:cNvPr>
          <p:cNvSpPr txBox="1"/>
          <p:nvPr/>
        </p:nvSpPr>
        <p:spPr>
          <a:xfrm>
            <a:off x="4986402" y="4366354"/>
            <a:ext cx="1206798" cy="584775"/>
          </a:xfrm>
          <a:prstGeom prst="rect">
            <a:avLst/>
          </a:prstGeom>
          <a:noFill/>
        </p:spPr>
        <p:txBody>
          <a:bodyPr wrap="square" rtlCol="0">
            <a:spAutoFit/>
          </a:bodyPr>
          <a:lstStyle/>
          <a:p>
            <a:r>
              <a:rPr lang="en-US">
                <a:solidFill>
                  <a:srgbClr val="C00000"/>
                </a:solidFill>
              </a:rPr>
              <a:t>L=13</a:t>
            </a:r>
          </a:p>
        </p:txBody>
      </p:sp>
      <p:sp>
        <p:nvSpPr>
          <p:cNvPr id="89" name="Oval 5">
            <a:extLst>
              <a:ext uri="{FF2B5EF4-FFF2-40B4-BE49-F238E27FC236}">
                <a16:creationId xmlns:a16="http://schemas.microsoft.com/office/drawing/2014/main" id="{43FB5048-A117-3942-95C4-9C4C9E4DD635}"/>
              </a:ext>
            </a:extLst>
          </p:cNvPr>
          <p:cNvSpPr>
            <a:spLocks noChangeArrowheads="1"/>
          </p:cNvSpPr>
          <p:nvPr/>
        </p:nvSpPr>
        <p:spPr bwMode="auto">
          <a:xfrm>
            <a:off x="4037532" y="2397960"/>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Tree>
    <p:extLst>
      <p:ext uri="{BB962C8B-B14F-4D97-AF65-F5344CB8AC3E}">
        <p14:creationId xmlns:p14="http://schemas.microsoft.com/office/powerpoint/2010/main" val="94373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0" presetClass="path" presetSubtype="0" accel="50000" decel="50000" fill="hold" grpId="1" nodeType="afterEffect">
                                  <p:stCondLst>
                                    <p:cond delay="0"/>
                                  </p:stCondLst>
                                  <p:childTnLst>
                                    <p:animMotion origin="layout" path="M 0 0 C 0.05174 0.04421 0.10365 0.08842 0.14392 0.13796 C 0.18437 0.18727 0.21858 0.29953 0.24236 0.29606 C 0.26597 0.29282 0.30382 0.14282 0.28628 0.11759 C 0.26875 0.09236 0.12795 0.18912 0.13715 0.14467 C 0.14653 0.10023 0.24444 -0.02454 0.34236 -0.14908 " pathEditMode="relative" ptsTypes="AAAAAA">
                                      <p:cBhvr>
                                        <p:cTn id="16" dur="2000" fill="hold"/>
                                        <p:tgtEl>
                                          <p:spTgt spid="108"/>
                                        </p:tgtEl>
                                        <p:attrNameLst>
                                          <p:attrName>ppt_x</p:attrName>
                                          <p:attrName>ppt_y</p:attrName>
                                        </p:attrNameLst>
                                      </p:cBhvr>
                                    </p:animMotion>
                                  </p:childTnLst>
                                </p:cTn>
                              </p:par>
                            </p:childTnLst>
                          </p:cTn>
                        </p:par>
                        <p:par>
                          <p:cTn id="17" fill="hold">
                            <p:stCondLst>
                              <p:cond delay="3500"/>
                            </p:stCondLst>
                            <p:childTnLst>
                              <p:par>
                                <p:cTn id="18" presetID="1" presetClass="exit" presetSubtype="0" fill="hold" grpId="0" nodeType="afterEffect">
                                  <p:stCondLst>
                                    <p:cond delay="0"/>
                                  </p:stCondLst>
                                  <p:childTnLst>
                                    <p:set>
                                      <p:cBhvr>
                                        <p:cTn id="19" dur="1" fill="hold">
                                          <p:stCondLst>
                                            <p:cond delay="0"/>
                                          </p:stCondLst>
                                        </p:cTn>
                                        <p:tgtEl>
                                          <p:spTgt spid="108"/>
                                        </p:tgtEl>
                                        <p:attrNameLst>
                                          <p:attrName>style.visibility</p:attrName>
                                        </p:attrNameLst>
                                      </p:cBhvr>
                                      <p:to>
                                        <p:strVal val="hidden"/>
                                      </p:to>
                                    </p:set>
                                  </p:childTnLst>
                                </p:cTn>
                              </p:par>
                            </p:childTnLst>
                          </p:cTn>
                        </p:par>
                        <p:par>
                          <p:cTn id="20" fill="hold">
                            <p:stCondLst>
                              <p:cond delay="3500"/>
                            </p:stCondLst>
                            <p:childTnLst>
                              <p:par>
                                <p:cTn id="21" presetID="5" presetClass="entr" presetSubtype="1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checkerboard(across)">
                                      <p:cBhvr>
                                        <p:cTn id="23" dur="500"/>
                                        <p:tgtEl>
                                          <p:spTgt spid="80"/>
                                        </p:tgtEl>
                                      </p:cBhvr>
                                    </p:animEffect>
                                  </p:childTnLst>
                                </p:cTn>
                              </p:par>
                              <p:par>
                                <p:cTn id="24" presetID="42" presetClass="exit" presetSubtype="0" fill="hold" grpId="1" nodeType="withEffect">
                                  <p:stCondLst>
                                    <p:cond delay="0"/>
                                  </p:stCondLst>
                                  <p:childTnLst>
                                    <p:animEffect transition="out" filter="fade">
                                      <p:cBhvr>
                                        <p:cTn id="25" dur="1000"/>
                                        <p:tgtEl>
                                          <p:spTgt spid="21"/>
                                        </p:tgtEl>
                                      </p:cBhvr>
                                    </p:animEffect>
                                    <p:anim calcmode="lin" valueType="num">
                                      <p:cBhvr>
                                        <p:cTn id="26" dur="1000"/>
                                        <p:tgtEl>
                                          <p:spTgt spid="21"/>
                                        </p:tgtEl>
                                        <p:attrNameLst>
                                          <p:attrName>ppt_x</p:attrName>
                                        </p:attrNameLst>
                                      </p:cBhvr>
                                      <p:tavLst>
                                        <p:tav tm="0">
                                          <p:val>
                                            <p:strVal val="ppt_x"/>
                                          </p:val>
                                        </p:tav>
                                        <p:tav tm="100000">
                                          <p:val>
                                            <p:strVal val="ppt_x"/>
                                          </p:val>
                                        </p:tav>
                                      </p:tavLst>
                                    </p:anim>
                                    <p:anim calcmode="lin" valueType="num">
                                      <p:cBhvr>
                                        <p:cTn id="27" dur="1000"/>
                                        <p:tgtEl>
                                          <p:spTgt spid="21"/>
                                        </p:tgtEl>
                                        <p:attrNameLst>
                                          <p:attrName>ppt_y</p:attrName>
                                        </p:attrNameLst>
                                      </p:cBhvr>
                                      <p:tavLst>
                                        <p:tav tm="0">
                                          <p:val>
                                            <p:strVal val="ppt_y"/>
                                          </p:val>
                                        </p:tav>
                                        <p:tav tm="100000">
                                          <p:val>
                                            <p:strVal val="ppt_y+.1"/>
                                          </p:val>
                                        </p:tav>
                                      </p:tavLst>
                                    </p:anim>
                                    <p:set>
                                      <p:cBhvr>
                                        <p:cTn id="28" dur="1" fill="hold">
                                          <p:stCondLst>
                                            <p:cond delay="999"/>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p:stCondLst>
                              <p:cond delay="4500"/>
                            </p:stCondLst>
                            <p:childTnLst>
                              <p:par>
                                <p:cTn id="32" presetID="5" presetClass="entr" presetSubtype="10" fill="hold" grpId="1"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checkerboard(across)">
                                      <p:cBhvr>
                                        <p:cTn id="34" dur="500"/>
                                        <p:tgtEl>
                                          <p:spTgt spid="78"/>
                                        </p:tgtEl>
                                      </p:cBhvr>
                                    </p:animEffect>
                                  </p:childTnLst>
                                </p:cTn>
                              </p:par>
                            </p:childTnLst>
                          </p:cTn>
                        </p:par>
                        <p:par>
                          <p:cTn id="35" fill="hold">
                            <p:stCondLst>
                              <p:cond delay="5000"/>
                            </p:stCondLst>
                            <p:childTnLst>
                              <p:par>
                                <p:cTn id="36" presetID="22" presetClass="entr" presetSubtype="4" fill="hold" nodeType="afterEffect">
                                  <p:stCondLst>
                                    <p:cond delay="500"/>
                                  </p:stCondLst>
                                  <p:childTnLst>
                                    <p:set>
                                      <p:cBhvr>
                                        <p:cTn id="37" dur="1" fill="hold">
                                          <p:stCondLst>
                                            <p:cond delay="0"/>
                                          </p:stCondLst>
                                        </p:cTn>
                                        <p:tgtEl>
                                          <p:spTgt spid="84"/>
                                        </p:tgtEl>
                                        <p:attrNameLst>
                                          <p:attrName>style.visibility</p:attrName>
                                        </p:attrNameLst>
                                      </p:cBhvr>
                                      <p:to>
                                        <p:strVal val="visible"/>
                                      </p:to>
                                    </p:set>
                                    <p:animEffect transition="in" filter="wipe(down)">
                                      <p:cBhvr>
                                        <p:cTn id="38" dur="500"/>
                                        <p:tgtEl>
                                          <p:spTgt spid="84"/>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1000"/>
                                        <p:tgtEl>
                                          <p:spTgt spid="87"/>
                                        </p:tgtEl>
                                      </p:cBhvr>
                                    </p:animEffect>
                                    <p:anim calcmode="lin" valueType="num">
                                      <p:cBhvr>
                                        <p:cTn id="43" dur="1000" fill="hold"/>
                                        <p:tgtEl>
                                          <p:spTgt spid="87"/>
                                        </p:tgtEl>
                                        <p:attrNameLst>
                                          <p:attrName>ppt_x</p:attrName>
                                        </p:attrNameLst>
                                      </p:cBhvr>
                                      <p:tavLst>
                                        <p:tav tm="0">
                                          <p:val>
                                            <p:strVal val="#ppt_x"/>
                                          </p:val>
                                        </p:tav>
                                        <p:tav tm="100000">
                                          <p:val>
                                            <p:strVal val="#ppt_x"/>
                                          </p:val>
                                        </p:tav>
                                      </p:tavLst>
                                    </p:anim>
                                    <p:anim calcmode="lin" valueType="num">
                                      <p:cBhvr>
                                        <p:cTn id="44" dur="1000" fill="hold"/>
                                        <p:tgtEl>
                                          <p:spTgt spid="87"/>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0" presetClass="path" presetSubtype="0" accel="50000" decel="50000" fill="hold" grpId="2" nodeType="afterEffect">
                                  <p:stCondLst>
                                    <p:cond delay="0"/>
                                  </p:stCondLst>
                                  <p:childTnLst>
                                    <p:animMotion origin="layout" path="M 0 0 C 0.04983 0.08449 0.09983 0.16922 0.15747 0.14005 C 0.21511 0.11111 0.31494 -0.08842 0.34566 -0.17407 C 0.37639 -0.25949 0.31945 -0.33403 0.34219 -0.37291 C 0.36511 -0.41157 0.45834 -0.44884 0.48299 -0.40671 C 0.50747 -0.36458 0.51094 -0.15694 0.48976 -0.11967 C 0.46858 -0.0824 0.38073 -0.14259 0.35591 -0.1831 C 0.33091 -0.22338 0.31806 -0.32639 0.34063 -0.36157 C 0.3632 -0.39653 0.44254 -0.40717 0.49132 -0.39305 C 0.54028 -0.37916 0.58698 -0.32847 0.63386 -0.27801 " pathEditMode="relative" ptsTypes="AAAAAAAAAA">
                                      <p:cBhvr>
                                        <p:cTn id="47" dur="3000" fill="hold"/>
                                        <p:tgtEl>
                                          <p:spTgt spid="78"/>
                                        </p:tgtEl>
                                        <p:attrNameLst>
                                          <p:attrName>ppt_x</p:attrName>
                                          <p:attrName>ppt_y</p:attrName>
                                        </p:attrNameLst>
                                      </p:cBhvr>
                                    </p:animMotion>
                                  </p:childTnLst>
                                </p:cTn>
                              </p:par>
                            </p:childTnLst>
                          </p:cTn>
                        </p:par>
                        <p:par>
                          <p:cTn id="48" fill="hold">
                            <p:stCondLst>
                              <p:cond delay="10000"/>
                            </p:stCondLst>
                            <p:childTnLst>
                              <p:par>
                                <p:cTn id="49" presetID="1" presetClass="exit" presetSubtype="0" fill="hold" grpId="0" nodeType="afterEffect">
                                  <p:stCondLst>
                                    <p:cond delay="0"/>
                                  </p:stCondLst>
                                  <p:childTnLst>
                                    <p:set>
                                      <p:cBhvr>
                                        <p:cTn id="50" dur="1" fill="hold">
                                          <p:stCondLst>
                                            <p:cond delay="0"/>
                                          </p:stCondLst>
                                        </p:cTn>
                                        <p:tgtEl>
                                          <p:spTgt spid="78"/>
                                        </p:tgtEl>
                                        <p:attrNameLst>
                                          <p:attrName>style.visibility</p:attrName>
                                        </p:attrNameLst>
                                      </p:cBhvr>
                                      <p:to>
                                        <p:strVal val="hidden"/>
                                      </p:to>
                                    </p:set>
                                  </p:childTnLst>
                                </p:cTn>
                              </p:par>
                            </p:childTnLst>
                          </p:cTn>
                        </p:par>
                        <p:par>
                          <p:cTn id="51" fill="hold">
                            <p:stCondLst>
                              <p:cond delay="10000"/>
                            </p:stCondLst>
                            <p:childTnLst>
                              <p:par>
                                <p:cTn id="52" presetID="5" presetClass="entr" presetSubtype="1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checkerboard(across)">
                                      <p:cBhvr>
                                        <p:cTn id="54" dur="500"/>
                                        <p:tgtEl>
                                          <p:spTgt spid="75"/>
                                        </p:tgtEl>
                                      </p:cBhvr>
                                    </p:animEffect>
                                  </p:childTnLst>
                                </p:cTn>
                              </p:par>
                              <p:par>
                                <p:cTn id="55" presetID="42" presetClass="exit" presetSubtype="0" fill="hold" grpId="1" nodeType="withEffect">
                                  <p:stCondLst>
                                    <p:cond delay="0"/>
                                  </p:stCondLst>
                                  <p:childTnLst>
                                    <p:animEffect transition="out" filter="fade">
                                      <p:cBhvr>
                                        <p:cTn id="56" dur="1000"/>
                                        <p:tgtEl>
                                          <p:spTgt spid="87"/>
                                        </p:tgtEl>
                                      </p:cBhvr>
                                    </p:animEffect>
                                    <p:anim calcmode="lin" valueType="num">
                                      <p:cBhvr>
                                        <p:cTn id="57" dur="1000"/>
                                        <p:tgtEl>
                                          <p:spTgt spid="87"/>
                                        </p:tgtEl>
                                        <p:attrNameLst>
                                          <p:attrName>ppt_x</p:attrName>
                                        </p:attrNameLst>
                                      </p:cBhvr>
                                      <p:tavLst>
                                        <p:tav tm="0">
                                          <p:val>
                                            <p:strVal val="ppt_x"/>
                                          </p:val>
                                        </p:tav>
                                        <p:tav tm="100000">
                                          <p:val>
                                            <p:strVal val="ppt_x"/>
                                          </p:val>
                                        </p:tav>
                                      </p:tavLst>
                                    </p:anim>
                                    <p:anim calcmode="lin" valueType="num">
                                      <p:cBhvr>
                                        <p:cTn id="58" dur="1000"/>
                                        <p:tgtEl>
                                          <p:spTgt spid="87"/>
                                        </p:tgtEl>
                                        <p:attrNameLst>
                                          <p:attrName>ppt_y</p:attrName>
                                        </p:attrNameLst>
                                      </p:cBhvr>
                                      <p:tavLst>
                                        <p:tav tm="0">
                                          <p:val>
                                            <p:strVal val="ppt_y"/>
                                          </p:val>
                                        </p:tav>
                                        <p:tav tm="100000">
                                          <p:val>
                                            <p:strVal val="ppt_y+.1"/>
                                          </p:val>
                                        </p:tav>
                                      </p:tavLst>
                                    </p:anim>
                                    <p:set>
                                      <p:cBhvr>
                                        <p:cTn id="59" dur="1" fill="hold">
                                          <p:stCondLst>
                                            <p:cond delay="999"/>
                                          </p:stCondLst>
                                        </p:cTn>
                                        <p:tgtEl>
                                          <p:spTgt spid="87"/>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84"/>
                                        </p:tgtEl>
                                        <p:attrNameLst>
                                          <p:attrName>style.visibility</p:attrName>
                                        </p:attrNameLst>
                                      </p:cBhvr>
                                      <p:to>
                                        <p:strVal val="hidden"/>
                                      </p:to>
                                    </p:set>
                                  </p:childTnLst>
                                </p:cTn>
                              </p:par>
                            </p:childTnLst>
                          </p:cTn>
                        </p:par>
                        <p:par>
                          <p:cTn id="62" fill="hold">
                            <p:stCondLst>
                              <p:cond delay="11000"/>
                            </p:stCondLst>
                            <p:childTnLst>
                              <p:par>
                                <p:cTn id="63" presetID="5" presetClass="entr" presetSubtype="10" fill="hold" grpId="1"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checkerboard(across)">
                                      <p:cBhvr>
                                        <p:cTn id="65" dur="500"/>
                                        <p:tgtEl>
                                          <p:spTgt spid="81"/>
                                        </p:tgtEl>
                                      </p:cBhvr>
                                    </p:animEffect>
                                  </p:childTnLst>
                                </p:cTn>
                              </p:par>
                            </p:childTnLst>
                          </p:cTn>
                        </p:par>
                        <p:par>
                          <p:cTn id="66" fill="hold">
                            <p:stCondLst>
                              <p:cond delay="11500"/>
                            </p:stCondLst>
                            <p:childTnLst>
                              <p:par>
                                <p:cTn id="67" presetID="22" presetClass="entr" presetSubtype="4" fill="hold" nodeType="afterEffect">
                                  <p:stCondLst>
                                    <p:cond delay="50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0" presetClass="path" presetSubtype="0" accel="50000" decel="50000" fill="hold" grpId="2" nodeType="afterEffect">
                                  <p:stCondLst>
                                    <p:cond delay="0"/>
                                  </p:stCondLst>
                                  <p:childTnLst>
                                    <p:animMotion origin="layout" path="M 0 0 C -0.04184 -0.06828 -0.08368 -0.13657 -0.06788 -0.15138 C -0.05208 -0.16597 0.07657 -0.07407 0.09497 -0.08796 C 0.1132 -0.10208 -0.00208 -0.22175 0.04236 -0.23495 C 0.08664 -0.24814 0.31129 -0.15046 0.36094 -0.16712 C 0.41077 -0.18379 0.31997 -0.29814 0.34063 -0.33449 C 0.36129 -0.3706 0.46094 -0.42175 0.48473 -0.38402 C 0.50851 -0.34652 0.50712 -0.14537 0.48299 -0.10833 C 0.45903 -0.07152 0.39497 -0.20439 0.34063 -0.16273 C 0.28646 -0.12083 0.16528 0.09538 0.15764 0.1426 C 0.15 0.18959 0.27882 0.09422 0.29497 0.11991 C 0.31094 0.14561 0.27674 0.29121 0.25417 0.2963 C 0.2316 0.30116 0.14341 0.225 0.15938 0.14931 C 0.17518 0.07362 0.26216 -0.04236 0.34914 -0.1581 " pathEditMode="relative" ptsTypes="AAAAAAAAAAAAAA">
                                      <p:cBhvr>
                                        <p:cTn id="78" dur="3000" fill="hold"/>
                                        <p:tgtEl>
                                          <p:spTgt spid="81"/>
                                        </p:tgtEl>
                                        <p:attrNameLst>
                                          <p:attrName>ppt_x</p:attrName>
                                          <p:attrName>ppt_y</p:attrName>
                                        </p:attrNameLst>
                                      </p:cBhvr>
                                    </p:animMotion>
                                  </p:childTnLst>
                                </p:cTn>
                              </p:par>
                            </p:childTnLst>
                          </p:cTn>
                        </p:par>
                        <p:par>
                          <p:cTn id="79" fill="hold">
                            <p:stCondLst>
                              <p:cond delay="16500"/>
                            </p:stCondLst>
                            <p:childTnLst>
                              <p:par>
                                <p:cTn id="80" presetID="1" presetClass="exit" presetSubtype="0" fill="hold" grpId="0" nodeType="afterEffect">
                                  <p:stCondLst>
                                    <p:cond delay="0"/>
                                  </p:stCondLst>
                                  <p:childTnLst>
                                    <p:set>
                                      <p:cBhvr>
                                        <p:cTn id="81" dur="1" fill="hold">
                                          <p:stCondLst>
                                            <p:cond delay="0"/>
                                          </p:stCondLst>
                                        </p:cTn>
                                        <p:tgtEl>
                                          <p:spTgt spid="81"/>
                                        </p:tgtEl>
                                        <p:attrNameLst>
                                          <p:attrName>style.visibility</p:attrName>
                                        </p:attrNameLst>
                                      </p:cBhvr>
                                      <p:to>
                                        <p:strVal val="hidden"/>
                                      </p:to>
                                    </p:set>
                                  </p:childTnLst>
                                </p:cTn>
                              </p:par>
                            </p:childTnLst>
                          </p:cTn>
                        </p:par>
                        <p:par>
                          <p:cTn id="82" fill="hold">
                            <p:stCondLst>
                              <p:cond delay="16500"/>
                            </p:stCondLst>
                            <p:childTnLst>
                              <p:par>
                                <p:cTn id="83" presetID="5" presetClass="entr" presetSubtype="10" fill="hold" grpId="0"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checkerboard(across)">
                                      <p:cBhvr>
                                        <p:cTn id="85" dur="500"/>
                                        <p:tgtEl>
                                          <p:spTgt spid="89"/>
                                        </p:tgtEl>
                                      </p:cBhvr>
                                    </p:animEffect>
                                  </p:childTnLst>
                                </p:cTn>
                              </p:par>
                              <p:par>
                                <p:cTn id="86" presetID="1" presetClass="exit" presetSubtype="0" fill="hold" nodeType="withEffect">
                                  <p:stCondLst>
                                    <p:cond delay="0"/>
                                  </p:stCondLst>
                                  <p:childTnLst>
                                    <p:set>
                                      <p:cBhvr>
                                        <p:cTn id="87" dur="1" fill="hold">
                                          <p:stCondLst>
                                            <p:cond delay="0"/>
                                          </p:stCondLst>
                                        </p:cTn>
                                        <p:tgtEl>
                                          <p:spTgt spid="85"/>
                                        </p:tgtEl>
                                        <p:attrNameLst>
                                          <p:attrName>style.visibility</p:attrName>
                                        </p:attrNameLst>
                                      </p:cBhvr>
                                      <p:to>
                                        <p:strVal val="hidden"/>
                                      </p:to>
                                    </p:set>
                                  </p:childTnLst>
                                </p:cTn>
                              </p:par>
                              <p:par>
                                <p:cTn id="88" presetID="42" presetClass="exit" presetSubtype="0" fill="hold" grpId="1" nodeType="withEffect">
                                  <p:stCondLst>
                                    <p:cond delay="0"/>
                                  </p:stCondLst>
                                  <p:childTnLst>
                                    <p:animEffect transition="out" filter="fade">
                                      <p:cBhvr>
                                        <p:cTn id="89" dur="1000"/>
                                        <p:tgtEl>
                                          <p:spTgt spid="88"/>
                                        </p:tgtEl>
                                      </p:cBhvr>
                                    </p:animEffect>
                                    <p:anim calcmode="lin" valueType="num">
                                      <p:cBhvr>
                                        <p:cTn id="90" dur="1000"/>
                                        <p:tgtEl>
                                          <p:spTgt spid="88"/>
                                        </p:tgtEl>
                                        <p:attrNameLst>
                                          <p:attrName>ppt_x</p:attrName>
                                        </p:attrNameLst>
                                      </p:cBhvr>
                                      <p:tavLst>
                                        <p:tav tm="0">
                                          <p:val>
                                            <p:strVal val="ppt_x"/>
                                          </p:val>
                                        </p:tav>
                                        <p:tav tm="100000">
                                          <p:val>
                                            <p:strVal val="ppt_x"/>
                                          </p:val>
                                        </p:tav>
                                      </p:tavLst>
                                    </p:anim>
                                    <p:anim calcmode="lin" valueType="num">
                                      <p:cBhvr>
                                        <p:cTn id="91" dur="1000"/>
                                        <p:tgtEl>
                                          <p:spTgt spid="88"/>
                                        </p:tgtEl>
                                        <p:attrNameLst>
                                          <p:attrName>ppt_y</p:attrName>
                                        </p:attrNameLst>
                                      </p:cBhvr>
                                      <p:tavLst>
                                        <p:tav tm="0">
                                          <p:val>
                                            <p:strVal val="ppt_y"/>
                                          </p:val>
                                        </p:tav>
                                        <p:tav tm="100000">
                                          <p:val>
                                            <p:strVal val="ppt_y+.1"/>
                                          </p:val>
                                        </p:tav>
                                      </p:tavLst>
                                    </p:anim>
                                    <p:set>
                                      <p:cBhvr>
                                        <p:cTn id="92" dur="1" fill="hold">
                                          <p:stCondLst>
                                            <p:cond delay="9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08" grpId="0" animBg="1"/>
      <p:bldP spid="108" grpId="1" animBg="1"/>
      <p:bldP spid="78" grpId="0" animBg="1"/>
      <p:bldP spid="78" grpId="1" animBg="1"/>
      <p:bldP spid="78" grpId="2" animBg="1"/>
      <p:bldP spid="80" grpId="0" animBg="1"/>
      <p:bldP spid="81" grpId="0" animBg="1"/>
      <p:bldP spid="81" grpId="1" animBg="1"/>
      <p:bldP spid="81" grpId="2" animBg="1"/>
      <p:bldP spid="21" grpId="0"/>
      <p:bldP spid="21" grpId="1"/>
      <p:bldP spid="87" grpId="0"/>
      <p:bldP spid="87" grpId="1"/>
      <p:bldP spid="88" grpId="0"/>
      <p:bldP spid="88" grpId="1"/>
      <p:bldP spid="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HK" sz="3600" dirty="0"/>
              <a:t>Katz</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323528" y="1340768"/>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546382" y="4459546"/>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840190" y="3390974"/>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p:cNvCxnSpPr>
          <p:nvPr/>
        </p:nvCxnSpPr>
        <p:spPr>
          <a:xfrm flipV="1">
            <a:off x="838427" y="2595002"/>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p:cNvCxnSpPr>
          <p:nvPr/>
        </p:nvCxnSpPr>
        <p:spPr>
          <a:xfrm>
            <a:off x="1930536" y="2595002"/>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p:cNvCxnSpPr>
          <p:nvPr/>
        </p:nvCxnSpPr>
        <p:spPr>
          <a:xfrm flipH="1" flipV="1">
            <a:off x="1841727" y="2804915"/>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546382" y="3715373"/>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3047678" y="4962041"/>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958765" y="5409388"/>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p:cNvCxnSpPr>
          <p:nvPr/>
        </p:nvCxnSpPr>
        <p:spPr>
          <a:xfrm flipV="1">
            <a:off x="3692651" y="5244431"/>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endCxn id="106" idx="2"/>
          </p:cNvCxnSpPr>
          <p:nvPr/>
        </p:nvCxnSpPr>
        <p:spPr>
          <a:xfrm>
            <a:off x="4786551" y="3275898"/>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6086244" y="2549219"/>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871841" y="1934419"/>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762446" y="1637631"/>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endCxn id="101" idx="4"/>
          </p:cNvCxnSpPr>
          <p:nvPr/>
        </p:nvCxnSpPr>
        <p:spPr>
          <a:xfrm flipH="1" flipV="1">
            <a:off x="4459793" y="2171879"/>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958765" y="3268406"/>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p:cNvCxnSpPr>
          <p:nvPr/>
        </p:nvCxnSpPr>
        <p:spPr>
          <a:xfrm flipH="1" flipV="1">
            <a:off x="927029" y="3266406"/>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6174829" y="1637594"/>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6" name="文本框 65">
                <a:extLst>
                  <a:ext uri="{FF2B5EF4-FFF2-40B4-BE49-F238E27FC236}">
                    <a16:creationId xmlns:a16="http://schemas.microsoft.com/office/drawing/2014/main" id="{D49EB7BE-79DB-9949-AA61-C997F488D5B4}"/>
                  </a:ext>
                </a:extLst>
              </p:cNvPr>
              <p:cNvSpPr txBox="1"/>
              <p:nvPr/>
            </p:nvSpPr>
            <p:spPr>
              <a:xfrm>
                <a:off x="4572000" y="4242074"/>
                <a:ext cx="4381554" cy="1927002"/>
              </a:xfrm>
              <a:prstGeom prst="rect">
                <a:avLst/>
              </a:prstGeom>
              <a:noFill/>
            </p:spPr>
            <p:txBody>
              <a:bodyPr wrap="square" rtlCol="0">
                <a:spAutoFit/>
              </a:bodyPr>
              <a:lstStyle/>
              <a:p>
                <a:pPr marL="342900" indent="-342900">
                  <a:lnSpc>
                    <a:spcPct val="120000"/>
                  </a:lnSpc>
                  <a:buFont typeface="Wingdings" pitchFamily="2" charset="2"/>
                  <a:buChar char="Ø"/>
                </a:pPr>
                <a:r>
                  <a:rPr kumimoji="1" lang="en-US" altLang="zh-CN" sz="2200" b="0" dirty="0">
                    <a:latin typeface="Corbel" panose="020B0503020204020204" pitchFamily="34" charset="0"/>
                    <a:ea typeface="Cambria Math" panose="02040503050406030204" pitchFamily="18" charset="0"/>
                  </a:rPr>
                  <a:t>Katz </a:t>
                </a:r>
                <a14:m>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𝑠</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𝑣</m:t>
                    </m:r>
                    <m:r>
                      <a:rPr kumimoji="1" lang="en-US" altLang="zh-CN" sz="2200" b="0" i="1" dirty="0">
                        <a:latin typeface="Cambria Math" panose="02040503050406030204" pitchFamily="18" charset="0"/>
                        <a:ea typeface="Cambria Math" panose="02040503050406030204" pitchFamily="18" charset="0"/>
                      </a:rPr>
                      <m:t>)</m:t>
                    </m:r>
                  </m:oMath>
                </a14:m>
                <a:r>
                  <a:rPr kumimoji="1" lang="en-US" altLang="zh-CN" sz="2200" b="0" dirty="0">
                    <a:latin typeface="Corbel" panose="020B0503020204020204" pitchFamily="34" charset="0"/>
                    <a:ea typeface="Cambria Math" panose="02040503050406030204" pitchFamily="18" charset="0"/>
                  </a:rPr>
                  <a:t>: </a:t>
                </a:r>
                <a:r>
                  <a:rPr kumimoji="1" lang="zh-CN" altLang="en-US" sz="2200" b="0" dirty="0">
                    <a:latin typeface="Corbel" panose="020B0503020204020204" pitchFamily="34" charset="0"/>
                    <a:ea typeface="Cambria Math" panose="02040503050406030204" pitchFamily="18" charset="0"/>
                  </a:rPr>
                  <a:t>从节点</a:t>
                </a:r>
                <a:r>
                  <a:rPr kumimoji="1" lang="en-US" altLang="zh-CN" sz="2200" b="0" dirty="0">
                    <a:latin typeface="Corbel" panose="020B0503020204020204" pitchFamily="34" charset="0"/>
                    <a:ea typeface="Cambria Math" panose="02040503050406030204" pitchFamily="18" charset="0"/>
                  </a:rPr>
                  <a:t>s </a:t>
                </a:r>
                <a:r>
                  <a:rPr kumimoji="1" lang="zh-CN" altLang="en-US" sz="2200" b="0" dirty="0">
                    <a:latin typeface="Corbel" panose="020B0503020204020204" pitchFamily="34" charset="0"/>
                    <a:ea typeface="Cambria Math" panose="02040503050406030204" pitchFamily="18" charset="0"/>
                  </a:rPr>
                  <a:t>到节点</a:t>
                </a:r>
                <a:r>
                  <a:rPr kumimoji="1" lang="en-US" altLang="zh-CN" sz="2200" b="0" dirty="0">
                    <a:latin typeface="Corbel" panose="020B0503020204020204" pitchFamily="34" charset="0"/>
                    <a:ea typeface="Cambria Math" panose="02040503050406030204" pitchFamily="18" charset="0"/>
                  </a:rPr>
                  <a:t> v</a:t>
                </a:r>
                <a:r>
                  <a:rPr kumimoji="1" lang="zh-CN" altLang="en-US" sz="2200" b="0" dirty="0">
                    <a:latin typeface="Corbel" panose="020B0503020204020204" pitchFamily="34" charset="0"/>
                    <a:ea typeface="Cambria Math" panose="02040503050406030204" pitchFamily="18" charset="0"/>
                  </a:rPr>
                  <a:t> 的路径数</a:t>
                </a:r>
                <a:r>
                  <a:rPr kumimoji="1" lang="en-US" altLang="zh-CN" sz="2200" b="0" dirty="0">
                    <a:latin typeface="Corbel" panose="020B0503020204020204" pitchFamily="34" charset="0"/>
                    <a:ea typeface="Cambria Math" panose="02040503050406030204" pitchFamily="18" charset="0"/>
                  </a:rPr>
                  <a:t>. </a:t>
                </a:r>
              </a:p>
              <a:p>
                <a:pPr marL="342900" indent="-342900">
                  <a:lnSpc>
                    <a:spcPct val="120000"/>
                  </a:lnSpc>
                  <a:buFont typeface="Wingdings" pitchFamily="2" charset="2"/>
                  <a:buChar char="Ø"/>
                </a:pPr>
                <a:r>
                  <a:rPr kumimoji="1" lang="zh-CN" altLang="en-US" sz="2200" b="0" dirty="0">
                    <a:latin typeface="Corbel" panose="020B0503020204020204" pitchFamily="34" charset="0"/>
                    <a:ea typeface="Cambria Math" panose="02040503050406030204" pitchFamily="18" charset="0"/>
                  </a:rPr>
                  <a:t>收敛性保证</a:t>
                </a:r>
                <a:r>
                  <a:rPr kumimoji="1" lang="en-US" altLang="zh-CN" sz="2200" b="0" dirty="0">
                    <a:latin typeface="Corbel" panose="020B0503020204020204" pitchFamily="34" charset="0"/>
                    <a:ea typeface="Cambria Math" panose="02040503050406030204" pitchFamily="18" charset="0"/>
                  </a:rPr>
                  <a:t>, </a:t>
                </a:r>
                <a14:m>
                  <m:oMath xmlns:m="http://schemas.openxmlformats.org/officeDocument/2006/math">
                    <m:r>
                      <a:rPr kumimoji="1" lang="en-US" altLang="zh-CN" sz="2200" b="0" i="1" dirty="0">
                        <a:latin typeface="Cambria Math" panose="02040503050406030204" pitchFamily="18" charset="0"/>
                        <a:ea typeface="Cambria Math" panose="02040503050406030204" pitchFamily="18" charset="0"/>
                      </a:rPr>
                      <m:t>𝛽</m:t>
                    </m:r>
                    <m:r>
                      <a:rPr kumimoji="1" lang="en-US" altLang="zh-CN" sz="2200" b="0" i="1" dirty="0">
                        <a:latin typeface="Cambria Math" panose="02040503050406030204" pitchFamily="18" charset="0"/>
                        <a:ea typeface="Cambria Math" panose="02040503050406030204" pitchFamily="18" charset="0"/>
                      </a:rPr>
                      <m:t>&lt;</m:t>
                    </m:r>
                    <m:f>
                      <m:fPr>
                        <m:ctrlPr>
                          <a:rPr kumimoji="1" lang="en-US" altLang="zh-CN" sz="2200" b="0" i="1" dirty="0">
                            <a:latin typeface="Cambria Math" panose="02040503050406030204" pitchFamily="18" charset="0"/>
                            <a:ea typeface="Cambria Math" panose="02040503050406030204" pitchFamily="18" charset="0"/>
                          </a:rPr>
                        </m:ctrlPr>
                      </m:fPr>
                      <m:num>
                        <m:r>
                          <a:rPr kumimoji="1" lang="en-US" altLang="zh-CN" sz="2200" b="0" i="1" dirty="0">
                            <a:latin typeface="Cambria Math" panose="02040503050406030204" pitchFamily="18" charset="0"/>
                            <a:ea typeface="Cambria Math" panose="02040503050406030204" pitchFamily="18" charset="0"/>
                          </a:rPr>
                          <m:t>1</m:t>
                        </m:r>
                      </m:num>
                      <m:den>
                        <m:sSub>
                          <m:sSubPr>
                            <m:ctrlPr>
                              <a:rPr kumimoji="1" lang="en-US" altLang="zh-CN" sz="2200" b="0" i="1" dirty="0">
                                <a:latin typeface="Cambria Math" panose="02040503050406030204" pitchFamily="18" charset="0"/>
                                <a:ea typeface="Cambria Math" panose="02040503050406030204" pitchFamily="18" charset="0"/>
                              </a:rPr>
                            </m:ctrlPr>
                          </m:sSubPr>
                          <m:e>
                            <m:r>
                              <a:rPr kumimoji="1" lang="en-US" altLang="zh-CN" sz="2200" b="0" i="1" dirty="0">
                                <a:latin typeface="Cambria Math" panose="02040503050406030204" pitchFamily="18" charset="0"/>
                                <a:ea typeface="Cambria Math" panose="02040503050406030204" pitchFamily="18" charset="0"/>
                              </a:rPr>
                              <m:t>𝜆</m:t>
                            </m:r>
                          </m:e>
                          <m:sub>
                            <m:r>
                              <a:rPr kumimoji="1" lang="en-US" altLang="zh-CN" sz="2200" b="0" i="1" dirty="0">
                                <a:latin typeface="Cambria Math" panose="02040503050406030204" pitchFamily="18" charset="0"/>
                                <a:ea typeface="Cambria Math" panose="02040503050406030204" pitchFamily="18" charset="0"/>
                              </a:rPr>
                              <m:t>𝑚𝑎𝑥</m:t>
                            </m:r>
                          </m:sub>
                        </m:sSub>
                      </m:den>
                    </m:f>
                  </m:oMath>
                </a14:m>
                <a:r>
                  <a:rPr kumimoji="1" lang="en-US" altLang="zh-CN" sz="2200" b="0" dirty="0">
                    <a:latin typeface="Corbel" panose="020B0503020204020204" pitchFamily="34" charset="0"/>
                    <a:ea typeface="Cambria Math" panose="02040503050406030204" pitchFamily="18" charset="0"/>
                  </a:rPr>
                  <a:t>.</a:t>
                </a:r>
              </a:p>
              <a:p>
                <a:pPr marL="342900" indent="-342900">
                  <a:lnSpc>
                    <a:spcPct val="120000"/>
                  </a:lnSpc>
                  <a:buFont typeface="Wingdings" pitchFamily="2" charset="2"/>
                  <a:buChar char="Ø"/>
                </a:pPr>
                <a14:m>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nary>
                      <m:naryPr>
                        <m:chr m:val="∑"/>
                        <m:ctrlPr>
                          <a:rPr kumimoji="1" lang="en-US" altLang="zh-CN" sz="2200" b="0" i="1">
                            <a:latin typeface="Cambria Math" panose="02040503050406030204" pitchFamily="18" charset="0"/>
                          </a:rPr>
                        </m:ctrlPr>
                      </m:naryPr>
                      <m:sub>
                        <m:r>
                          <m:rPr>
                            <m:brk m:alnAt="23"/>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=0</m:t>
                        </m:r>
                      </m:sub>
                      <m:sup>
                        <m:r>
                          <a:rPr kumimoji="1" lang="en-US" altLang="zh-CN" sz="2200" b="0" i="1">
                            <a:latin typeface="Cambria Math" panose="02040503050406030204" pitchFamily="18" charset="0"/>
                            <a:ea typeface="Cambria Math" panose="02040503050406030204" pitchFamily="18" charset="0"/>
                          </a:rPr>
                          <m:t>∞</m:t>
                        </m:r>
                      </m:sup>
                      <m:e>
                        <m:sSup>
                          <m:sSupPr>
                            <m:ctrlPr>
                              <a:rPr kumimoji="1" lang="en-US" altLang="zh-CN" sz="2200" b="0" i="1">
                                <a:latin typeface="Cambria Math" panose="02040503050406030204" pitchFamily="18" charset="0"/>
                                <a:ea typeface="Cambria Math" panose="02040503050406030204" pitchFamily="18" charset="0"/>
                              </a:rPr>
                            </m:ctrlPr>
                          </m:sSupPr>
                          <m:e>
                            <m:r>
                              <a:rPr kumimoji="1" lang="en-US" altLang="zh-CN" sz="2200" b="0" i="1">
                                <a:latin typeface="Cambria Math" panose="02040503050406030204" pitchFamily="18" charset="0"/>
                                <a:ea typeface="Cambria Math" panose="02040503050406030204" pitchFamily="18" charset="0"/>
                              </a:rPr>
                              <m:t>𝛽</m:t>
                            </m:r>
                          </m:e>
                          <m:sup>
                            <m:r>
                              <a:rPr kumimoji="1" lang="en-US" altLang="zh-CN" sz="2200" b="0" i="1">
                                <a:latin typeface="Cambria Math" panose="02040503050406030204" pitchFamily="18" charset="0"/>
                                <a:ea typeface="Cambria Math" panose="02040503050406030204" pitchFamily="18" charset="0"/>
                              </a:rPr>
                              <m:t>𝑖</m:t>
                            </m:r>
                          </m:sup>
                        </m:sSup>
                        <m:r>
                          <a:rPr kumimoji="1" lang="en-US" altLang="zh-CN" sz="2200" b="0" i="1" dirty="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rPr>
                            </m:ctrlPr>
                          </m:sSupPr>
                          <m:e>
                            <m:r>
                              <a:rPr kumimoji="1" lang="en-US" altLang="zh-CN" sz="2200" b="0" i="1">
                                <a:latin typeface="Cambria Math" panose="02040503050406030204" pitchFamily="18" charset="0"/>
                              </a:rPr>
                              <m:t>𝐴</m:t>
                            </m:r>
                          </m:e>
                          <m:sup>
                            <m:r>
                              <a:rPr kumimoji="1" lang="en-US" altLang="zh-CN" sz="2200" b="0" i="1">
                                <a:latin typeface="Cambria Math" panose="02040503050406030204" pitchFamily="18" charset="0"/>
                              </a:rPr>
                              <m:t>𝑖</m:t>
                            </m:r>
                          </m:sup>
                        </m:sSup>
                        <m:r>
                          <a:rPr kumimoji="1" lang="en-US" altLang="zh-CN" sz="2200" b="0" i="1">
                            <a:latin typeface="Cambria Math" panose="02040503050406030204" pitchFamily="18" charset="0"/>
                            <a:ea typeface="Cambria Math" panose="02040503050406030204" pitchFamily="18" charset="0"/>
                          </a:rPr>
                          <m:t>∙</m:t>
                        </m:r>
                        <m:sSub>
                          <m:sSubPr>
                            <m:ctrlPr>
                              <a:rPr kumimoji="1" lang="en-US" altLang="zh-CN" sz="2200" b="0" i="1">
                                <a:latin typeface="Cambria Math" panose="02040503050406030204" pitchFamily="18" charset="0"/>
                                <a:ea typeface="Cambria Math" panose="02040503050406030204" pitchFamily="18" charset="0"/>
                              </a:rPr>
                            </m:ctrlPr>
                          </m:sSubPr>
                          <m:e>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e>
                          <m:sub>
                            <m:r>
                              <a:rPr kumimoji="1" lang="en-US" altLang="zh-CN" sz="2200" b="0" i="1">
                                <a:latin typeface="Cambria Math" panose="02040503050406030204" pitchFamily="18" charset="0"/>
                                <a:ea typeface="Cambria Math" panose="02040503050406030204" pitchFamily="18" charset="0"/>
                              </a:rPr>
                              <m:t>𝑠</m:t>
                            </m:r>
                          </m:sub>
                        </m:sSub>
                      </m:e>
                    </m:nary>
                  </m:oMath>
                </a14:m>
                <a:endParaRPr kumimoji="1" lang="en-US" altLang="zh-CN" sz="2200" b="0" i="1" dirty="0">
                  <a:latin typeface="Corbel" panose="020B0503020204020204" pitchFamily="34" charset="0"/>
                  <a:ea typeface="Cambria Math" panose="02040503050406030204" pitchFamily="18" charset="0"/>
                </a:endParaRPr>
              </a:p>
            </p:txBody>
          </p:sp>
        </mc:Choice>
        <mc:Fallback>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572000" y="4242074"/>
                <a:ext cx="4381554" cy="1927002"/>
              </a:xfrm>
              <a:prstGeom prst="rect">
                <a:avLst/>
              </a:prstGeom>
              <a:blipFill>
                <a:blip r:embed="rId3"/>
                <a:stretch>
                  <a:fillRect l="-1445" t="-1974" b="-42105"/>
                </a:stretch>
              </a:blipFill>
            </p:spPr>
            <p:txBody>
              <a:bodyPr/>
              <a:lstStyle/>
              <a:p>
                <a:r>
                  <a:rPr lang="en-US">
                    <a:noFill/>
                  </a:rPr>
                  <a:t> </a:t>
                </a:r>
              </a:p>
            </p:txBody>
          </p:sp>
        </mc:Fallback>
      </mc:AlternateContent>
      <p:cxnSp>
        <p:nvCxnSpPr>
          <p:cNvPr id="3" name="直线连接符 2">
            <a:extLst>
              <a:ext uri="{FF2B5EF4-FFF2-40B4-BE49-F238E27FC236}">
                <a16:creationId xmlns:a16="http://schemas.microsoft.com/office/drawing/2014/main" id="{A544067B-1C41-4244-94B1-4291320A0E2E}"/>
              </a:ext>
            </a:extLst>
          </p:cNvPr>
          <p:cNvCxnSpPr>
            <a:cxnSpLocks/>
            <a:endCxn id="73" idx="6"/>
          </p:cNvCxnSpPr>
          <p:nvPr/>
        </p:nvCxnSpPr>
        <p:spPr>
          <a:xfrm flipV="1">
            <a:off x="1531094" y="3537278"/>
            <a:ext cx="1112778" cy="67990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F88A4655-641E-4142-9EDB-4CA6D5ED779A}"/>
              </a:ext>
            </a:extLst>
          </p:cNvPr>
          <p:cNvCxnSpPr>
            <a:cxnSpLocks/>
          </p:cNvCxnSpPr>
          <p:nvPr/>
        </p:nvCxnSpPr>
        <p:spPr>
          <a:xfrm>
            <a:off x="1833465" y="2494449"/>
            <a:ext cx="2460925" cy="48856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6DC8D39A-2385-0F4D-8E86-7D1E5EFFCDB7}"/>
              </a:ext>
            </a:extLst>
          </p:cNvPr>
          <p:cNvCxnSpPr>
            <a:cxnSpLocks/>
            <a:endCxn id="73" idx="6"/>
          </p:cNvCxnSpPr>
          <p:nvPr/>
        </p:nvCxnSpPr>
        <p:spPr>
          <a:xfrm>
            <a:off x="1840773" y="2494449"/>
            <a:ext cx="803099" cy="104282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2A36B6F-71FB-F746-A75A-D1F0BF433C9B}"/>
              </a:ext>
            </a:extLst>
          </p:cNvPr>
          <p:cNvCxnSpPr>
            <a:cxnSpLocks/>
            <a:stCxn id="72" idx="1"/>
          </p:cNvCxnSpPr>
          <p:nvPr/>
        </p:nvCxnSpPr>
        <p:spPr>
          <a:xfrm flipH="1" flipV="1">
            <a:off x="758689" y="3240452"/>
            <a:ext cx="359676" cy="79931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直线连接符 74">
            <a:extLst>
              <a:ext uri="{FF2B5EF4-FFF2-40B4-BE49-F238E27FC236}">
                <a16:creationId xmlns:a16="http://schemas.microsoft.com/office/drawing/2014/main" id="{62504418-89E5-AD41-B930-52C08FDC1DB4}"/>
              </a:ext>
            </a:extLst>
          </p:cNvPr>
          <p:cNvCxnSpPr>
            <a:cxnSpLocks/>
          </p:cNvCxnSpPr>
          <p:nvPr/>
        </p:nvCxnSpPr>
        <p:spPr>
          <a:xfrm flipV="1">
            <a:off x="783599" y="2665958"/>
            <a:ext cx="1063972" cy="6004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直线连接符 76">
            <a:extLst>
              <a:ext uri="{FF2B5EF4-FFF2-40B4-BE49-F238E27FC236}">
                <a16:creationId xmlns:a16="http://schemas.microsoft.com/office/drawing/2014/main" id="{6762EFA1-FFC5-4B40-B658-E7C717AFE130}"/>
              </a:ext>
            </a:extLst>
          </p:cNvPr>
          <p:cNvCxnSpPr>
            <a:cxnSpLocks/>
          </p:cNvCxnSpPr>
          <p:nvPr/>
        </p:nvCxnSpPr>
        <p:spPr>
          <a:xfrm>
            <a:off x="1825203" y="2645439"/>
            <a:ext cx="2573733" cy="51203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直线连接符 87">
            <a:extLst>
              <a:ext uri="{FF2B5EF4-FFF2-40B4-BE49-F238E27FC236}">
                <a16:creationId xmlns:a16="http://schemas.microsoft.com/office/drawing/2014/main" id="{93512F07-7338-8E49-B91E-EC73BF34171C}"/>
              </a:ext>
            </a:extLst>
          </p:cNvPr>
          <p:cNvCxnSpPr>
            <a:cxnSpLocks/>
          </p:cNvCxnSpPr>
          <p:nvPr/>
        </p:nvCxnSpPr>
        <p:spPr>
          <a:xfrm>
            <a:off x="1534142" y="4334122"/>
            <a:ext cx="1285253" cy="69676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线连接符 94">
            <a:extLst>
              <a:ext uri="{FF2B5EF4-FFF2-40B4-BE49-F238E27FC236}">
                <a16:creationId xmlns:a16="http://schemas.microsoft.com/office/drawing/2014/main" id="{9ED3AEA1-C667-594B-8B1E-9A8F9D4D1949}"/>
              </a:ext>
            </a:extLst>
          </p:cNvPr>
          <p:cNvCxnSpPr>
            <a:cxnSpLocks/>
          </p:cNvCxnSpPr>
          <p:nvPr/>
        </p:nvCxnSpPr>
        <p:spPr>
          <a:xfrm flipH="1">
            <a:off x="2819663" y="3130200"/>
            <a:ext cx="1539246" cy="19006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线连接符 101">
            <a:extLst>
              <a:ext uri="{FF2B5EF4-FFF2-40B4-BE49-F238E27FC236}">
                <a16:creationId xmlns:a16="http://schemas.microsoft.com/office/drawing/2014/main" id="{A7DE47A4-F0AF-E540-98BE-6D964FEE76B2}"/>
              </a:ext>
            </a:extLst>
          </p:cNvPr>
          <p:cNvCxnSpPr>
            <a:cxnSpLocks/>
          </p:cNvCxnSpPr>
          <p:nvPr/>
        </p:nvCxnSpPr>
        <p:spPr>
          <a:xfrm flipV="1">
            <a:off x="1419488" y="3630815"/>
            <a:ext cx="709281" cy="41951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6A158D66-6461-454C-80E7-65E86DD81A4C}"/>
              </a:ext>
            </a:extLst>
          </p:cNvPr>
          <p:cNvCxnSpPr>
            <a:cxnSpLocks/>
          </p:cNvCxnSpPr>
          <p:nvPr/>
        </p:nvCxnSpPr>
        <p:spPr>
          <a:xfrm flipH="1" flipV="1">
            <a:off x="993882" y="3282757"/>
            <a:ext cx="1119589" cy="34401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直线连接符 117">
            <a:extLst>
              <a:ext uri="{FF2B5EF4-FFF2-40B4-BE49-F238E27FC236}">
                <a16:creationId xmlns:a16="http://schemas.microsoft.com/office/drawing/2014/main" id="{72477A6F-DAFB-344A-B608-E787B24C5C5C}"/>
              </a:ext>
            </a:extLst>
          </p:cNvPr>
          <p:cNvCxnSpPr>
            <a:cxnSpLocks/>
          </p:cNvCxnSpPr>
          <p:nvPr/>
        </p:nvCxnSpPr>
        <p:spPr>
          <a:xfrm flipV="1">
            <a:off x="998930" y="2779965"/>
            <a:ext cx="979918" cy="48644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9582BAAD-C779-6D47-BF98-FBFBD57CB407}"/>
              </a:ext>
            </a:extLst>
          </p:cNvPr>
          <p:cNvCxnSpPr>
            <a:cxnSpLocks/>
            <a:endCxn id="104" idx="3"/>
          </p:cNvCxnSpPr>
          <p:nvPr/>
        </p:nvCxnSpPr>
        <p:spPr>
          <a:xfrm>
            <a:off x="1950256" y="2775014"/>
            <a:ext cx="2396413" cy="49723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直线连接符 127">
            <a:extLst>
              <a:ext uri="{FF2B5EF4-FFF2-40B4-BE49-F238E27FC236}">
                <a16:creationId xmlns:a16="http://schemas.microsoft.com/office/drawing/2014/main" id="{DB5318AA-FCC1-E04C-85E5-6B8F667A865A}"/>
              </a:ext>
            </a:extLst>
          </p:cNvPr>
          <p:cNvCxnSpPr>
            <a:cxnSpLocks/>
          </p:cNvCxnSpPr>
          <p:nvPr/>
        </p:nvCxnSpPr>
        <p:spPr>
          <a:xfrm>
            <a:off x="1422184" y="4498794"/>
            <a:ext cx="1120804" cy="668915"/>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31" name="直线连接符 130">
            <a:extLst>
              <a:ext uri="{FF2B5EF4-FFF2-40B4-BE49-F238E27FC236}">
                <a16:creationId xmlns:a16="http://schemas.microsoft.com/office/drawing/2014/main" id="{8EDBDB16-321F-C348-9B43-6A3A37E156CA}"/>
              </a:ext>
            </a:extLst>
          </p:cNvPr>
          <p:cNvCxnSpPr>
            <a:cxnSpLocks/>
            <a:endCxn id="82" idx="2"/>
          </p:cNvCxnSpPr>
          <p:nvPr/>
        </p:nvCxnSpPr>
        <p:spPr>
          <a:xfrm>
            <a:off x="2555228" y="5154285"/>
            <a:ext cx="834769" cy="995058"/>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34" name="直线连接符 133">
            <a:extLst>
              <a:ext uri="{FF2B5EF4-FFF2-40B4-BE49-F238E27FC236}">
                <a16:creationId xmlns:a16="http://schemas.microsoft.com/office/drawing/2014/main" id="{610D5610-89EE-8041-B3E3-547DD25CF2C9}"/>
              </a:ext>
            </a:extLst>
          </p:cNvPr>
          <p:cNvCxnSpPr>
            <a:cxnSpLocks/>
            <a:stCxn id="82" idx="2"/>
          </p:cNvCxnSpPr>
          <p:nvPr/>
        </p:nvCxnSpPr>
        <p:spPr>
          <a:xfrm flipV="1">
            <a:off x="3389997" y="5082599"/>
            <a:ext cx="666257" cy="1066744"/>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37" name="直线连接符 136">
            <a:extLst>
              <a:ext uri="{FF2B5EF4-FFF2-40B4-BE49-F238E27FC236}">
                <a16:creationId xmlns:a16="http://schemas.microsoft.com/office/drawing/2014/main" id="{D6D8921F-A36C-F647-9102-1AC187EE5942}"/>
              </a:ext>
            </a:extLst>
          </p:cNvPr>
          <p:cNvCxnSpPr>
            <a:cxnSpLocks/>
          </p:cNvCxnSpPr>
          <p:nvPr/>
        </p:nvCxnSpPr>
        <p:spPr>
          <a:xfrm flipV="1">
            <a:off x="2958765" y="5107364"/>
            <a:ext cx="1036539" cy="192777"/>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45" name="直线连接符 144">
            <a:extLst>
              <a:ext uri="{FF2B5EF4-FFF2-40B4-BE49-F238E27FC236}">
                <a16:creationId xmlns:a16="http://schemas.microsoft.com/office/drawing/2014/main" id="{720E36F1-BE33-564D-A268-2D48C81DB918}"/>
              </a:ext>
            </a:extLst>
          </p:cNvPr>
          <p:cNvCxnSpPr>
            <a:cxnSpLocks/>
          </p:cNvCxnSpPr>
          <p:nvPr/>
        </p:nvCxnSpPr>
        <p:spPr>
          <a:xfrm flipV="1">
            <a:off x="2927924" y="3221692"/>
            <a:ext cx="1579670" cy="2058080"/>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3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up)">
                                      <p:cBhvr>
                                        <p:cTn id="7" dur="500"/>
                                        <p:tgtEl>
                                          <p:spTgt spid="8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down)">
                                      <p:cBhvr>
                                        <p:cTn id="11" dur="500"/>
                                        <p:tgtEl>
                                          <p:spTgt spid="9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up)">
                                      <p:cBhvr>
                                        <p:cTn id="15" dur="500"/>
                                        <p:tgtEl>
                                          <p:spTgt spid="12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wipe(up)">
                                      <p:cBhvr>
                                        <p:cTn id="19" dur="500"/>
                                        <p:tgtEl>
                                          <p:spTgt spid="13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wipe(down)">
                                      <p:cBhvr>
                                        <p:cTn id="23" dur="500"/>
                                        <p:tgtEl>
                                          <p:spTgt spid="13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wipe(right)">
                                      <p:cBhvr>
                                        <p:cTn id="27" dur="500"/>
                                        <p:tgtEl>
                                          <p:spTgt spid="13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down)">
                                      <p:cBhvr>
                                        <p:cTn id="31" dur="500"/>
                                        <p:tgtEl>
                                          <p:spTgt spid="1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up)">
                                      <p:cBhvr>
                                        <p:cTn id="43" dur="500"/>
                                        <p:tgtEl>
                                          <p:spTgt spid="45"/>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down)">
                                      <p:cBhvr>
                                        <p:cTn id="47" dur="500"/>
                                        <p:tgtEl>
                                          <p:spTgt spid="102"/>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right)">
                                      <p:cBhvr>
                                        <p:cTn id="51" dur="500"/>
                                        <p:tgtEl>
                                          <p:spTgt spid="10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wipe(down)">
                                      <p:cBhvr>
                                        <p:cTn id="55" dur="500"/>
                                        <p:tgtEl>
                                          <p:spTgt spid="11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wipe(left)">
                                      <p:cBhvr>
                                        <p:cTn id="59" dur="500"/>
                                        <p:tgtEl>
                                          <p:spTgt spid="11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down)">
                                      <p:cBhvr>
                                        <p:cTn id="63" dur="500"/>
                                        <p:tgtEl>
                                          <p:spTgt spid="6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down)">
                                      <p:cBhvr>
                                        <p:cTn id="67" dur="500"/>
                                        <p:tgtEl>
                                          <p:spTgt spid="7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left)">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35496" y="1742951"/>
            <a:ext cx="9036496" cy="1470025"/>
          </a:xfrm>
        </p:spPr>
        <p:txBody>
          <a:bodyPr/>
          <a:lstStyle/>
          <a:p>
            <a:r>
              <a:rPr lang="zh-CN" altLang="en-US" sz="3600" dirty="0">
                <a:latin typeface="+mn-ea"/>
                <a:ea typeface="+mn-ea"/>
              </a:rPr>
              <a:t>是否存在一种</a:t>
            </a:r>
            <a:r>
              <a:rPr lang="zh-CN" altLang="en-US" sz="3600" dirty="0">
                <a:solidFill>
                  <a:srgbClr val="0070C0"/>
                </a:solidFill>
                <a:latin typeface="+mn-ea"/>
                <a:ea typeface="+mn-ea"/>
              </a:rPr>
              <a:t>通用范式</a:t>
            </a:r>
            <a:r>
              <a:rPr lang="zh-CN" altLang="en-US" sz="3600" dirty="0">
                <a:latin typeface="+mn-ea"/>
                <a:ea typeface="+mn-ea"/>
              </a:rPr>
              <a:t>可以概括上述所有的随机游走形式？</a:t>
            </a:r>
            <a:br>
              <a:rPr lang="en-US" altLang="zh-CN" sz="3600" dirty="0">
                <a:latin typeface="+mn-ea"/>
                <a:ea typeface="+mn-ea"/>
              </a:rPr>
            </a:br>
            <a:endParaRPr lang="zh-CN" altLang="en-US" sz="3600" dirty="0">
              <a:latin typeface="+mn-ea"/>
              <a:ea typeface="+mn-ea"/>
            </a:endParaRPr>
          </a:p>
        </p:txBody>
      </p:sp>
      <p:sp>
        <p:nvSpPr>
          <p:cNvPr id="2" name="矩形 1">
            <a:extLst>
              <a:ext uri="{FF2B5EF4-FFF2-40B4-BE49-F238E27FC236}">
                <a16:creationId xmlns:a16="http://schemas.microsoft.com/office/drawing/2014/main" id="{7891E862-9C08-0A44-A979-163CB49D2FD7}"/>
              </a:ext>
            </a:extLst>
          </p:cNvPr>
          <p:cNvSpPr/>
          <p:nvPr/>
        </p:nvSpPr>
        <p:spPr>
          <a:xfrm>
            <a:off x="755576" y="3933056"/>
            <a:ext cx="7632848" cy="1200329"/>
          </a:xfrm>
          <a:prstGeom prst="rect">
            <a:avLst/>
          </a:prstGeom>
        </p:spPr>
        <p:txBody>
          <a:bodyPr wrap="square">
            <a:spAutoFit/>
          </a:bodyPr>
          <a:lstStyle/>
          <a:p>
            <a:pPr algn="ctr"/>
            <a:r>
              <a:rPr lang="zh-CN" altLang="en-US" sz="3600" dirty="0">
                <a:latin typeface="+mn-ea"/>
                <a:ea typeface="+mn-ea"/>
              </a:rPr>
              <a:t>是否存在一种</a:t>
            </a:r>
            <a:r>
              <a:rPr lang="zh-CN" altLang="en-US" sz="3600" dirty="0">
                <a:solidFill>
                  <a:srgbClr val="C00000"/>
                </a:solidFill>
                <a:latin typeface="+mn-ea"/>
                <a:ea typeface="+mn-ea"/>
              </a:rPr>
              <a:t>通用算法</a:t>
            </a:r>
            <a:r>
              <a:rPr lang="zh-CN" altLang="en-US" sz="3600" dirty="0">
                <a:latin typeface="+mn-ea"/>
                <a:ea typeface="+mn-ea"/>
              </a:rPr>
              <a:t>可以高效求解上述所有的随机游走形式？</a:t>
            </a:r>
            <a:endParaRPr lang="en-US" sz="3600">
              <a:latin typeface="+mn-ea"/>
              <a:ea typeface="+mn-ea"/>
            </a:endParaRPr>
          </a:p>
        </p:txBody>
      </p:sp>
    </p:spTree>
    <p:extLst>
      <p:ext uri="{BB962C8B-B14F-4D97-AF65-F5344CB8AC3E}">
        <p14:creationId xmlns:p14="http://schemas.microsoft.com/office/powerpoint/2010/main" val="27288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0A611-76AF-47D8-BFA7-D36A2ED81A65}"/>
              </a:ext>
            </a:extLst>
          </p:cNvPr>
          <p:cNvSpPr>
            <a:spLocks noGrp="1"/>
          </p:cNvSpPr>
          <p:nvPr>
            <p:ph type="ctrTitle"/>
          </p:nvPr>
        </p:nvSpPr>
        <p:spPr>
          <a:xfrm>
            <a:off x="-72008" y="1340768"/>
            <a:ext cx="9324528" cy="2448272"/>
          </a:xfrm>
        </p:spPr>
        <p:txBody>
          <a:bodyPr/>
          <a:lstStyle/>
          <a:p>
            <a:r>
              <a:rPr lang="en-US" altLang="zh-CN" sz="3600" dirty="0">
                <a:latin typeface="+mj-lt"/>
                <a:ea typeface="Cambria Math" panose="02040503050406030204" pitchFamily="18" charset="0"/>
              </a:rPr>
              <a:t>Approximate Graph Propagation</a:t>
            </a:r>
          </a:p>
        </p:txBody>
      </p:sp>
      <p:sp>
        <p:nvSpPr>
          <p:cNvPr id="4" name="矩形 3">
            <a:extLst>
              <a:ext uri="{FF2B5EF4-FFF2-40B4-BE49-F238E27FC236}">
                <a16:creationId xmlns:a16="http://schemas.microsoft.com/office/drawing/2014/main" id="{F8A3A57C-ADF2-4990-AF2E-9ED9EE0EEC12}"/>
              </a:ext>
            </a:extLst>
          </p:cNvPr>
          <p:cNvSpPr/>
          <p:nvPr/>
        </p:nvSpPr>
        <p:spPr>
          <a:xfrm>
            <a:off x="683568" y="3861048"/>
            <a:ext cx="7920880" cy="1261884"/>
          </a:xfrm>
          <a:prstGeom prst="rect">
            <a:avLst/>
          </a:prstGeom>
        </p:spPr>
        <p:txBody>
          <a:bodyPr wrap="square">
            <a:spAutoFit/>
          </a:bodyPr>
          <a:lstStyle/>
          <a:p>
            <a:pPr algn="ctr"/>
            <a:r>
              <a:rPr lang="en-US" altLang="zh-CN" sz="2400" dirty="0">
                <a:solidFill>
                  <a:schemeClr val="accent1">
                    <a:lumMod val="50000"/>
                  </a:schemeClr>
                </a:solidFill>
              </a:rPr>
              <a:t>Hanzhi Wang</a:t>
            </a:r>
            <a:r>
              <a:rPr lang="en-US" altLang="zh-CN" sz="2400" dirty="0"/>
              <a:t>, Mingguo He, </a:t>
            </a:r>
            <a:r>
              <a:rPr lang="en-US" altLang="zh-CN" sz="2400" dirty="0" err="1"/>
              <a:t>Zhewei</a:t>
            </a:r>
            <a:r>
              <a:rPr lang="en-US" altLang="zh-CN" sz="2400" dirty="0"/>
              <a:t> Wei</a:t>
            </a:r>
            <a:r>
              <a:rPr lang="zh-CN" altLang="en-US" sz="2400" dirty="0"/>
              <a:t>*</a:t>
            </a:r>
            <a:r>
              <a:rPr lang="en-US" altLang="zh-CN" sz="2400" dirty="0"/>
              <a:t>, </a:t>
            </a:r>
            <a:r>
              <a:rPr lang="en-US" altLang="zh-CN" sz="2400" dirty="0" err="1"/>
              <a:t>Sibo</a:t>
            </a:r>
            <a:r>
              <a:rPr lang="en-US" altLang="zh-CN" sz="2400" dirty="0"/>
              <a:t> Wang, </a:t>
            </a:r>
          </a:p>
          <a:p>
            <a:pPr algn="ctr"/>
            <a:r>
              <a:rPr lang="en-US" altLang="zh-CN" sz="2400" dirty="0"/>
              <a:t>Ye Yuan, Xiaoyong Du, </a:t>
            </a:r>
            <a:r>
              <a:rPr lang="en-US" altLang="zh-CN" sz="2400" dirty="0" err="1"/>
              <a:t>Ji-Rong Wen</a:t>
            </a:r>
            <a:endParaRPr lang="en-US" altLang="zh-CN" sz="2400" dirty="0"/>
          </a:p>
          <a:p>
            <a:pPr algn="ctr"/>
            <a:endParaRPr lang="en-US" altLang="zh-CN" sz="2800" dirty="0"/>
          </a:p>
        </p:txBody>
      </p:sp>
      <p:pic>
        <p:nvPicPr>
          <p:cNvPr id="5" name="Picture 12" descr="Image result for renmin university of china logo">
            <a:extLst>
              <a:ext uri="{FF2B5EF4-FFF2-40B4-BE49-F238E27FC236}">
                <a16:creationId xmlns:a16="http://schemas.microsoft.com/office/drawing/2014/main" id="{9FFF6C27-D765-DB4B-B03B-EC4F2C8D6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2" y="6118671"/>
            <a:ext cx="2253674" cy="64717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4963DBC2-988A-5F46-ADF8-72D907D54F00}"/>
              </a:ext>
            </a:extLst>
          </p:cNvPr>
          <p:cNvPicPr>
            <a:picLocks noChangeAspect="1"/>
          </p:cNvPicPr>
          <p:nvPr/>
        </p:nvPicPr>
        <p:blipFill>
          <a:blip r:embed="rId4"/>
          <a:stretch>
            <a:fillRect/>
          </a:stretch>
        </p:blipFill>
        <p:spPr>
          <a:xfrm>
            <a:off x="3332584" y="6114971"/>
            <a:ext cx="2319536" cy="644973"/>
          </a:xfrm>
          <a:prstGeom prst="rect">
            <a:avLst/>
          </a:prstGeom>
        </p:spPr>
      </p:pic>
      <p:pic>
        <p:nvPicPr>
          <p:cNvPr id="11" name="图片 10" descr="图片包含 游戏机, 画&#10;&#10;描述已自动生成">
            <a:extLst>
              <a:ext uri="{FF2B5EF4-FFF2-40B4-BE49-F238E27FC236}">
                <a16:creationId xmlns:a16="http://schemas.microsoft.com/office/drawing/2014/main" id="{D45BE8D0-20E1-0F4C-98B0-FFACFD7A6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8906" y="6064030"/>
            <a:ext cx="2435696" cy="695913"/>
          </a:xfrm>
          <a:prstGeom prst="rect">
            <a:avLst/>
          </a:prstGeom>
        </p:spPr>
      </p:pic>
      <p:pic>
        <p:nvPicPr>
          <p:cNvPr id="1030" name="Picture 6" descr="Signup Form">
            <a:extLst>
              <a:ext uri="{FF2B5EF4-FFF2-40B4-BE49-F238E27FC236}">
                <a16:creationId xmlns:a16="http://schemas.microsoft.com/office/drawing/2014/main" id="{6D488DC4-76D4-344E-9AB3-A842E96FC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44624"/>
            <a:ext cx="2592288" cy="89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74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zh-HK" altLang="en-US" dirty="0"/>
              <a:t>通用图传播范式</a:t>
            </a:r>
            <a:endParaRPr lang="zh-HK" altLang="en-US" sz="3600" dirty="0"/>
          </a:p>
        </p:txBody>
      </p:sp>
      <mc:AlternateContent xmlns:mc="http://schemas.openxmlformats.org/markup-compatibility/2006">
        <mc:Choice xmlns:a14="http://schemas.microsoft.com/office/drawing/2010/main" Requires="a14">
          <p:sp>
            <p:nvSpPr>
              <p:cNvPr id="52" name="文本框 51">
                <a:extLst>
                  <a:ext uri="{FF2B5EF4-FFF2-40B4-BE49-F238E27FC236}">
                    <a16:creationId xmlns:a16="http://schemas.microsoft.com/office/drawing/2014/main" id="{B9D664F8-622B-3B4A-B90E-A5F5A9952CEF}"/>
                  </a:ext>
                </a:extLst>
              </p:cNvPr>
              <p:cNvSpPr txBox="1"/>
              <p:nvPr/>
            </p:nvSpPr>
            <p:spPr>
              <a:xfrm>
                <a:off x="1034331" y="1268760"/>
                <a:ext cx="7786141" cy="1099660"/>
              </a:xfrm>
              <a:prstGeom prst="rect">
                <a:avLst/>
              </a:prstGeom>
              <a:noFill/>
            </p:spPr>
            <p:txBody>
              <a:bodyPr wrap="square" rtlCol="0">
                <a:spAutoFit/>
              </a:bodyPr>
              <a:lstStyle/>
              <a:p>
                <a:pPr algn="just">
                  <a:buSzPct val="80000"/>
                </a:pPr>
                <a14:m>
                  <m:oMathPara xmlns:m="http://schemas.openxmlformats.org/officeDocument/2006/math">
                    <m:oMathParaPr>
                      <m:jc m:val="centerGroup"/>
                    </m:oMathParaPr>
                    <m:oMath xmlns:m="http://schemas.openxmlformats.org/officeDocument/2006/math">
                      <m:acc>
                        <m:accPr>
                          <m:chr m:val="⃗"/>
                          <m:ctrlPr>
                            <a:rPr kumimoji="1" lang="en-US" altLang="zh-CN" sz="2400" b="0" i="1" dirty="0">
                              <a:latin typeface="Cambria Math" panose="02040503050406030204" pitchFamily="18" charset="0"/>
                              <a:ea typeface="Cambria Math" panose="02040503050406030204" pitchFamily="18" charset="0"/>
                            </a:rPr>
                          </m:ctrlPr>
                        </m:accPr>
                        <m:e>
                          <m:r>
                            <a:rPr kumimoji="1" lang="en-US" altLang="zh-CN" sz="2400" b="0" i="1" dirty="0">
                              <a:latin typeface="Cambria Math" panose="02040503050406030204" pitchFamily="18" charset="0"/>
                              <a:ea typeface="Cambria Math" panose="02040503050406030204" pitchFamily="18" charset="0"/>
                            </a:rPr>
                            <m:t>𝜋</m:t>
                          </m:r>
                        </m:e>
                      </m:acc>
                      <m:r>
                        <a:rPr kumimoji="1" lang="en-US" altLang="zh-CN" sz="2400" b="0" i="1" dirty="0">
                          <a:latin typeface="Cambria Math" panose="02040503050406030204" pitchFamily="18" charset="0"/>
                          <a:ea typeface="Cambria Math" panose="02040503050406030204" pitchFamily="18" charset="0"/>
                        </a:rPr>
                        <m:t>=</m:t>
                      </m:r>
                      <m:nary>
                        <m:naryPr>
                          <m:chr m:val="∑"/>
                          <m:ctrlPr>
                            <a:rPr kumimoji="1" lang="en-US" altLang="zh-CN" sz="2400" b="0" i="1">
                              <a:latin typeface="Cambria Math" panose="02040503050406030204" pitchFamily="18" charset="0"/>
                            </a:rPr>
                          </m:ctrlPr>
                        </m:naryPr>
                        <m:sub>
                          <m:r>
                            <m:rPr>
                              <m:brk m:alnAt="23"/>
                            </m:rPr>
                            <a:rPr kumimoji="1" lang="en-US" altLang="zh-CN" sz="2400" b="0" i="1">
                              <a:latin typeface="Cambria Math" panose="02040503050406030204" pitchFamily="18" charset="0"/>
                            </a:rPr>
                            <m:t>𝑖</m:t>
                          </m:r>
                          <m:r>
                            <a:rPr kumimoji="1" lang="en-US" altLang="zh-CN" sz="2400" b="0" i="1">
                              <a:latin typeface="Cambria Math" panose="02040503050406030204" pitchFamily="18" charset="0"/>
                            </a:rPr>
                            <m:t>=0</m:t>
                          </m:r>
                        </m:sub>
                        <m:sup>
                          <m:r>
                            <a:rPr kumimoji="1" lang="en-US" altLang="zh-CN" sz="2400" b="0" i="1">
                              <a:latin typeface="Cambria Math" panose="02040503050406030204" pitchFamily="18" charset="0"/>
                              <a:ea typeface="Cambria Math" panose="02040503050406030204" pitchFamily="18" charset="0"/>
                            </a:rPr>
                            <m:t>∞</m:t>
                          </m:r>
                        </m:sup>
                        <m:e>
                          <m:sSub>
                            <m:sSubPr>
                              <m:ctrlPr>
                                <a:rPr kumimoji="1" lang="en-US" altLang="zh-CN" sz="2400" b="0" i="1">
                                  <a:latin typeface="Cambria Math" panose="02040503050406030204" pitchFamily="18" charset="0"/>
                                  <a:ea typeface="Cambria Math" panose="02040503050406030204" pitchFamily="18" charset="0"/>
                                </a:rPr>
                              </m:ctrlPr>
                            </m:sSubPr>
                            <m:e>
                              <m:r>
                                <a:rPr kumimoji="1" lang="en-US" altLang="zh-CN" sz="2400" b="0" i="1">
                                  <a:latin typeface="Cambria Math" panose="02040503050406030204" pitchFamily="18" charset="0"/>
                                  <a:ea typeface="Cambria Math" panose="02040503050406030204" pitchFamily="18" charset="0"/>
                                </a:rPr>
                                <m:t>𝑤</m:t>
                              </m:r>
                            </m:e>
                            <m:sub>
                              <m:r>
                                <a:rPr kumimoji="1" lang="en-US" altLang="zh-CN" sz="2400" b="0" i="1">
                                  <a:latin typeface="Cambria Math" panose="02040503050406030204" pitchFamily="18" charset="0"/>
                                  <a:ea typeface="Cambria Math" panose="02040503050406030204" pitchFamily="18" charset="0"/>
                                </a:rPr>
                                <m:t>𝑖</m:t>
                              </m:r>
                            </m:sub>
                          </m:sSub>
                          <m:r>
                            <a:rPr kumimoji="1" lang="en-US" altLang="zh-CN" sz="2400" b="0" i="1" dirty="0">
                              <a:latin typeface="Cambria Math" panose="02040503050406030204" pitchFamily="18" charset="0"/>
                              <a:ea typeface="Cambria Math" panose="02040503050406030204" pitchFamily="18" charset="0"/>
                            </a:rPr>
                            <m:t>∙</m:t>
                          </m:r>
                          <m:sSup>
                            <m:sSupPr>
                              <m:ctrlPr>
                                <a:rPr kumimoji="1" lang="en-US" altLang="zh-CN" sz="2400" b="0" i="1">
                                  <a:latin typeface="Cambria Math" panose="02040503050406030204" pitchFamily="18" charset="0"/>
                                </a:rPr>
                              </m:ctrlPr>
                            </m:sSupPr>
                            <m:e>
                              <m:d>
                                <m:dPr>
                                  <m:ctrlPr>
                                    <a:rPr kumimoji="1" lang="en-US" altLang="zh-CN" sz="2400" b="0" i="1">
                                      <a:latin typeface="Cambria Math" panose="02040503050406030204" pitchFamily="18" charset="0"/>
                                    </a:rPr>
                                  </m:ctrlPr>
                                </m:dPr>
                                <m:e>
                                  <m:sSup>
                                    <m:sSupPr>
                                      <m:ctrlPr>
                                        <a:rPr kumimoji="1" lang="en-US" altLang="zh-CN" sz="2400" b="0" i="1">
                                          <a:latin typeface="Cambria Math" panose="02040503050406030204" pitchFamily="18" charset="0"/>
                                        </a:rPr>
                                      </m:ctrlPr>
                                    </m:sSupPr>
                                    <m:e>
                                      <m:sSup>
                                        <m:sSupPr>
                                          <m:ctrlPr>
                                            <a:rPr kumimoji="1" lang="en-US" altLang="zh-CN" sz="2400" b="0" i="1">
                                              <a:latin typeface="Cambria Math" panose="02040503050406030204" pitchFamily="18" charset="0"/>
                                            </a:rPr>
                                          </m:ctrlPr>
                                        </m:sSupPr>
                                        <m:e>
                                          <m:r>
                                            <m:rPr>
                                              <m:sty m:val="p"/>
                                            </m:rPr>
                                            <a:rPr kumimoji="1" lang="en-US" altLang="zh-CN" sz="2400" b="0" i="0">
                                              <a:latin typeface="Cambria Math" panose="02040503050406030204" pitchFamily="18" charset="0"/>
                                            </a:rPr>
                                            <m:t>D</m:t>
                                          </m:r>
                                        </m:e>
                                        <m:sup>
                                          <m:r>
                                            <a:rPr kumimoji="1" lang="en-US" altLang="zh-CN" sz="2400" b="0" i="0">
                                              <a:latin typeface="Cambria Math" panose="02040503050406030204" pitchFamily="18" charset="0"/>
                                            </a:rPr>
                                            <m:t>−</m:t>
                                          </m:r>
                                          <m:r>
                                            <m:rPr>
                                              <m:sty m:val="p"/>
                                            </m:rPr>
                                            <a:rPr kumimoji="1" lang="en-US" altLang="zh-CN" sz="2400" b="0" i="0">
                                              <a:latin typeface="Cambria Math" panose="02040503050406030204" pitchFamily="18" charset="0"/>
                                            </a:rPr>
                                            <m:t>a</m:t>
                                          </m:r>
                                        </m:sup>
                                      </m:sSup>
                                      <m:r>
                                        <m:rPr>
                                          <m:sty m:val="p"/>
                                        </m:rPr>
                                        <a:rPr kumimoji="1" lang="en-US" altLang="zh-CN" sz="2400" b="0">
                                          <a:latin typeface="Cambria Math" panose="02040503050406030204" pitchFamily="18" charset="0"/>
                                        </a:rPr>
                                        <m:t>AD</m:t>
                                      </m:r>
                                    </m:e>
                                    <m:sup>
                                      <m:r>
                                        <a:rPr kumimoji="1" lang="en-US" altLang="zh-CN" sz="2400" b="0">
                                          <a:latin typeface="Cambria Math" panose="02040503050406030204" pitchFamily="18" charset="0"/>
                                        </a:rPr>
                                        <m:t>−</m:t>
                                      </m:r>
                                      <m:r>
                                        <a:rPr kumimoji="1" lang="en-US" altLang="zh-CN" sz="2400" b="0" i="1">
                                          <a:latin typeface="Cambria Math" panose="02040503050406030204" pitchFamily="18" charset="0"/>
                                        </a:rPr>
                                        <m:t>𝑏</m:t>
                                      </m:r>
                                    </m:sup>
                                  </m:sSup>
                                </m:e>
                              </m:d>
                            </m:e>
                            <m:sup>
                              <m:r>
                                <a:rPr kumimoji="1" lang="en-US" altLang="zh-CN" sz="2400" b="0" i="1">
                                  <a:latin typeface="Cambria Math" panose="02040503050406030204" pitchFamily="18" charset="0"/>
                                </a:rPr>
                                <m:t>𝑖</m:t>
                              </m:r>
                            </m:sup>
                          </m:sSup>
                          <m:r>
                            <a:rPr kumimoji="1" lang="en-US" altLang="zh-CN" sz="2400" b="0" i="1">
                              <a:latin typeface="Cambria Math" panose="02040503050406030204" pitchFamily="18" charset="0"/>
                              <a:ea typeface="Cambria Math" panose="02040503050406030204" pitchFamily="18" charset="0"/>
                            </a:rPr>
                            <m:t>∙</m:t>
                          </m:r>
                          <m:acc>
                            <m:accPr>
                              <m:chr m:val="⃗"/>
                              <m:ctrlPr>
                                <a:rPr kumimoji="1" lang="en-US" altLang="zh-CN" sz="2400" b="0" i="1">
                                  <a:latin typeface="Cambria Math" panose="02040503050406030204" pitchFamily="18" charset="0"/>
                                  <a:ea typeface="Cambria Math" panose="02040503050406030204" pitchFamily="18" charset="0"/>
                                </a:rPr>
                              </m:ctrlPr>
                            </m:accPr>
                            <m:e>
                              <m:r>
                                <a:rPr kumimoji="1" lang="en-US" altLang="zh-CN" sz="2400" b="0" i="1">
                                  <a:latin typeface="Cambria Math" panose="02040503050406030204" pitchFamily="18" charset="0"/>
                                  <a:ea typeface="Cambria Math" panose="02040503050406030204" pitchFamily="18" charset="0"/>
                                </a:rPr>
                                <m:t>𝑥</m:t>
                              </m:r>
                            </m:e>
                          </m:acc>
                        </m:e>
                      </m:nary>
                    </m:oMath>
                  </m:oMathPara>
                </a14:m>
                <a:endParaRPr kumimoji="1" lang="en-US" altLang="zh-CN" sz="2400" dirty="0">
                  <a:latin typeface="Candara" panose="020E0502030303020204" pitchFamily="34" charset="0"/>
                </a:endParaRPr>
              </a:p>
            </p:txBody>
          </p:sp>
        </mc:Choice>
        <mc:Fallback>
          <p:sp>
            <p:nvSpPr>
              <p:cNvPr id="52" name="文本框 51">
                <a:extLst>
                  <a:ext uri="{FF2B5EF4-FFF2-40B4-BE49-F238E27FC236}">
                    <a16:creationId xmlns:a16="http://schemas.microsoft.com/office/drawing/2014/main" id="{B9D664F8-622B-3B4A-B90E-A5F5A9952CEF}"/>
                  </a:ext>
                </a:extLst>
              </p:cNvPr>
              <p:cNvSpPr txBox="1">
                <a:spLocks noRot="1" noChangeAspect="1" noMove="1" noResize="1" noEditPoints="1" noAdjustHandles="1" noChangeArrowheads="1" noChangeShapeType="1" noTextEdit="1"/>
              </p:cNvSpPr>
              <p:nvPr/>
            </p:nvSpPr>
            <p:spPr>
              <a:xfrm>
                <a:off x="1034331" y="1268760"/>
                <a:ext cx="7786141" cy="1099660"/>
              </a:xfrm>
              <a:prstGeom prst="rect">
                <a:avLst/>
              </a:prstGeom>
              <a:blipFill>
                <a:blip r:embed="rId3"/>
                <a:stretch>
                  <a:fillRect t="-105682" b="-161364"/>
                </a:stretch>
              </a:blipFill>
            </p:spPr>
            <p:txBody>
              <a:bodyPr/>
              <a:lstStyle/>
              <a:p>
                <a:r>
                  <a:rPr lang="en-US">
                    <a:noFill/>
                  </a:rPr>
                  <a:t> </a:t>
                </a:r>
              </a:p>
            </p:txBody>
          </p:sp>
        </mc:Fallback>
      </mc:AlternateContent>
      <p:graphicFrame>
        <p:nvGraphicFramePr>
          <p:cNvPr id="2" name="表格 3">
            <a:extLst>
              <a:ext uri="{FF2B5EF4-FFF2-40B4-BE49-F238E27FC236}">
                <a16:creationId xmlns:a16="http://schemas.microsoft.com/office/drawing/2014/main" id="{34BF6B0B-9E3B-4D45-BBA9-A00ABE2ED10B}"/>
              </a:ext>
            </a:extLst>
          </p:cNvPr>
          <p:cNvGraphicFramePr>
            <a:graphicFrameLocks noGrp="1"/>
          </p:cNvGraphicFramePr>
          <p:nvPr>
            <p:extLst>
              <p:ext uri="{D42A27DB-BD31-4B8C-83A1-F6EECF244321}">
                <p14:modId xmlns:p14="http://schemas.microsoft.com/office/powerpoint/2010/main" val="3772801286"/>
              </p:ext>
            </p:extLst>
          </p:nvPr>
        </p:nvGraphicFramePr>
        <p:xfrm>
          <a:off x="386259" y="3570852"/>
          <a:ext cx="1296144" cy="2786736"/>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1010451948"/>
                    </a:ext>
                  </a:extLst>
                </a:gridCol>
              </a:tblGrid>
              <a:tr h="696684">
                <a:tc>
                  <a:txBody>
                    <a:bodyPr/>
                    <a:lstStyle/>
                    <a:p>
                      <a:pPr algn="ctr"/>
                      <a:r>
                        <a:rPr lang="en-US">
                          <a:solidFill>
                            <a:schemeClr val="tx1"/>
                          </a:solidFill>
                          <a:latin typeface="Corbel" panose="020B0503020204020204" pitchFamily="34" charset="0"/>
                        </a:rPr>
                        <a:t>transition probability</a:t>
                      </a:r>
                    </a:p>
                  </a:txBody>
                  <a:tcPr anchor="ctr"/>
                </a:tc>
                <a:extLst>
                  <a:ext uri="{0D108BD9-81ED-4DB2-BD59-A6C34878D82A}">
                    <a16:rowId xmlns:a16="http://schemas.microsoft.com/office/drawing/2014/main" val="3968580919"/>
                  </a:ext>
                </a:extLst>
              </a:tr>
              <a:tr h="696684">
                <a:tc>
                  <a:txBody>
                    <a:bodyPr/>
                    <a:lstStyle/>
                    <a:p>
                      <a:pPr algn="ctr"/>
                      <a:r>
                        <a:rPr lang="en-US">
                          <a:solidFill>
                            <a:schemeClr val="tx1"/>
                          </a:solidFill>
                          <a:latin typeface="Corbel" panose="020B0503020204020204" pitchFamily="34" charset="0"/>
                        </a:rPr>
                        <a:t>PPR</a:t>
                      </a:r>
                    </a:p>
                  </a:txBody>
                  <a:tcPr anchor="ctr"/>
                </a:tc>
                <a:extLst>
                  <a:ext uri="{0D108BD9-81ED-4DB2-BD59-A6C34878D82A}">
                    <a16:rowId xmlns:a16="http://schemas.microsoft.com/office/drawing/2014/main" val="2527683275"/>
                  </a:ext>
                </a:extLst>
              </a:tr>
              <a:tr h="696684">
                <a:tc>
                  <a:txBody>
                    <a:bodyPr/>
                    <a:lstStyle/>
                    <a:p>
                      <a:pPr algn="ctr"/>
                      <a:r>
                        <a:rPr lang="en-US">
                          <a:solidFill>
                            <a:schemeClr val="tx1"/>
                          </a:solidFill>
                          <a:latin typeface="Corbel" panose="020B0503020204020204" pitchFamily="34" charset="0"/>
                        </a:rPr>
                        <a:t>HKPR</a:t>
                      </a:r>
                    </a:p>
                  </a:txBody>
                  <a:tcPr anchor="ctr"/>
                </a:tc>
                <a:extLst>
                  <a:ext uri="{0D108BD9-81ED-4DB2-BD59-A6C34878D82A}">
                    <a16:rowId xmlns:a16="http://schemas.microsoft.com/office/drawing/2014/main" val="1025064925"/>
                  </a:ext>
                </a:extLst>
              </a:tr>
              <a:tr h="696684">
                <a:tc>
                  <a:txBody>
                    <a:bodyPr/>
                    <a:lstStyle/>
                    <a:p>
                      <a:pPr algn="ctr"/>
                      <a:r>
                        <a:rPr lang="en-US">
                          <a:solidFill>
                            <a:schemeClr val="tx1"/>
                          </a:solidFill>
                          <a:latin typeface="Corbel" panose="020B0503020204020204" pitchFamily="34" charset="0"/>
                        </a:rPr>
                        <a:t>Katz</a:t>
                      </a:r>
                    </a:p>
                  </a:txBody>
                  <a:tcPr anchor="ctr"/>
                </a:tc>
                <a:extLst>
                  <a:ext uri="{0D108BD9-81ED-4DB2-BD59-A6C34878D82A}">
                    <a16:rowId xmlns:a16="http://schemas.microsoft.com/office/drawing/2014/main" val="2966743185"/>
                  </a:ext>
                </a:extLst>
              </a:tr>
            </a:tbl>
          </a:graphicData>
        </a:graphic>
      </p:graphicFrame>
      <mc:AlternateContent xmlns:mc="http://schemas.openxmlformats.org/markup-compatibility/2006">
        <mc:Choice xmlns:a14="http://schemas.microsoft.com/office/drawing/2010/main" Requires="a14">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extLst>
                  <p:ext uri="{D42A27DB-BD31-4B8C-83A1-F6EECF244321}">
                    <p14:modId xmlns:p14="http://schemas.microsoft.com/office/powerpoint/2010/main" val="3155331999"/>
                  </p:ext>
                </p:extLst>
              </p:nvPr>
            </p:nvGraphicFramePr>
            <p:xfrm>
              <a:off x="2339752" y="2656452"/>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ea typeface="Cambria Math" panose="02040503050406030204" pitchFamily="18" charset="0"/>
                            </a:rPr>
                            <a:t>weighted sequence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1" i="1">
                                        <a:solidFill>
                                          <a:schemeClr val="bg1"/>
                                        </a:solidFill>
                                        <a:latin typeface="Cambria Math" panose="02040503050406030204" pitchFamily="18" charset="0"/>
                                        <a:ea typeface="Cambria Math" panose="02040503050406030204" pitchFamily="18" charset="0"/>
                                      </a:rPr>
                                    </m:ctrlPr>
                                  </m:sSubPr>
                                  <m:e>
                                    <m:r>
                                      <a:rPr kumimoji="1" lang="en-US" altLang="zh-CN" sz="1800" b="1" i="1">
                                        <a:solidFill>
                                          <a:schemeClr val="bg1"/>
                                        </a:solidFill>
                                        <a:latin typeface="Cambria Math" panose="02040503050406030204" pitchFamily="18" charset="0"/>
                                        <a:ea typeface="Cambria Math" panose="02040503050406030204" pitchFamily="18" charset="0"/>
                                      </a:rPr>
                                      <m:t>𝒘</m:t>
                                    </m:r>
                                  </m:e>
                                  <m:sub>
                                    <m:r>
                                      <a:rPr kumimoji="1" lang="en-US" altLang="zh-CN" sz="1800" b="1" i="1">
                                        <a:solidFill>
                                          <a:schemeClr val="bg1"/>
                                        </a:solidFill>
                                        <a:latin typeface="Cambria Math" panose="02040503050406030204" pitchFamily="18" charset="0"/>
                                        <a:ea typeface="Cambria Math" panose="02040503050406030204" pitchFamily="18" charset="0"/>
                                      </a:rPr>
                                      <m:t>𝒊</m:t>
                                    </m:r>
                                  </m:sub>
                                </m:sSub>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02969686"/>
                      </a:ext>
                    </a:extLst>
                  </a:tr>
                  <a:tr h="696684">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𝐿</m:t>
                                    </m:r>
                                  </m:sub>
                                </m:sSub>
                                <m:r>
                                  <a:rPr kumimoji="1" lang="en-US" altLang="zh-CN" sz="1800" b="0" i="1">
                                    <a:latin typeface="Cambria Math" panose="02040503050406030204" pitchFamily="18" charset="0"/>
                                    <a:ea typeface="Cambria Math" panose="02040503050406030204" pitchFamily="18" charset="0"/>
                                  </a:rPr>
                                  <m:t>=1</m:t>
                                </m:r>
                              </m:oMath>
                            </m:oMathPara>
                          </a14:m>
                          <a:endParaRPr kumimoji="1" lang="en-US" altLang="zh-CN" sz="1800" b="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𝑖</m:t>
                                    </m:r>
                                  </m:sub>
                                </m:sSub>
                                <m:r>
                                  <a:rPr kumimoji="1" lang="en-US" altLang="zh-CN" sz="1800" b="0" i="1">
                                    <a:latin typeface="Cambria Math" panose="02040503050406030204" pitchFamily="18" charset="0"/>
                                    <a:ea typeface="Cambria Math" panose="02040503050406030204" pitchFamily="18" charset="0"/>
                                  </a:rPr>
                                  <m:t>=0 (</m:t>
                                </m:r>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𝐿</m:t>
                                </m:r>
                                <m:r>
                                  <a:rPr kumimoji="1" lang="en-US" altLang="zh-CN" sz="1800" b="0" i="1">
                                    <a:latin typeface="Cambria Math" panose="02040503050406030204" pitchFamily="18" charset="0"/>
                                    <a:ea typeface="Cambria Math" panose="02040503050406030204" pitchFamily="18" charset="0"/>
                                  </a:rPr>
                                  <m:t>)</m:t>
                                </m:r>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751835"/>
                      </a:ext>
                    </a:extLst>
                  </a:tr>
                  <a:tr h="696684">
                    <a:tc>
                      <a:txBody>
                        <a:bodyPr/>
                        <a:lstStyle/>
                        <a:p>
                          <a:pPr algn="ctr"/>
                          <a14:m>
                            <m:oMathPara xmlns:m="http://schemas.openxmlformats.org/officeDocument/2006/math">
                              <m:oMathParaPr>
                                <m:jc m:val="centerGroup"/>
                              </m:oMathParaPr>
                              <m:oMath xmlns:m="http://schemas.openxmlformats.org/officeDocument/2006/math">
                                <m:r>
                                  <a:rPr lang="en-US" b="0" i="1">
                                    <a:solidFill>
                                      <a:schemeClr val="tx1"/>
                                    </a:solidFill>
                                    <a:latin typeface="Cambria Math" panose="02040503050406030204" pitchFamily="18" charset="0"/>
                                  </a:rPr>
                                  <m:t>𝛼</m:t>
                                </m:r>
                                <m:sSup>
                                  <m:sSupPr>
                                    <m:ctrlPr>
                                      <a:rPr lang="en-US" b="0" i="1">
                                        <a:solidFill>
                                          <a:schemeClr val="tx1"/>
                                        </a:solidFill>
                                        <a:latin typeface="Cambria Math" panose="02040503050406030204" pitchFamily="18" charset="0"/>
                                      </a:rPr>
                                    </m:ctrlPr>
                                  </m:sSupPr>
                                  <m:e>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rPr>
                                          <m:t>𝛼</m:t>
                                        </m:r>
                                      </m:e>
                                    </m:d>
                                  </m:e>
                                  <m:sup>
                                    <m:r>
                                      <a:rPr lang="en-US" b="0" i="1">
                                        <a:solidFill>
                                          <a:schemeClr val="tx1"/>
                                        </a:solidFill>
                                        <a:latin typeface="Cambria Math" panose="02040503050406030204" pitchFamily="18" charset="0"/>
                                      </a:rPr>
                                      <m:t>𝑖</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292286"/>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𝑒</m:t>
                                    </m:r>
                                  </m:e>
                                  <m:sup>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𝑡</m:t>
                                    </m:r>
                                  </m:sup>
                                </m:sSup>
                                <m:r>
                                  <a:rPr kumimoji="1" lang="en-US" altLang="zh-CN" sz="1800" b="0" i="1">
                                    <a:latin typeface="Cambria Math" panose="02040503050406030204" pitchFamily="18" charset="0"/>
                                    <a:ea typeface="Cambria Math" panose="02040503050406030204" pitchFamily="18" charset="0"/>
                                  </a:rPr>
                                  <m:t>⋅</m:t>
                                </m:r>
                                <m:f>
                                  <m:fPr>
                                    <m:ctrlPr>
                                      <a:rPr kumimoji="1" lang="en-US" altLang="zh-CN" sz="1800" b="0" i="1">
                                        <a:latin typeface="Cambria Math" panose="02040503050406030204" pitchFamily="18" charset="0"/>
                                        <a:ea typeface="Cambria Math" panose="02040503050406030204" pitchFamily="18" charset="0"/>
                                      </a:rPr>
                                    </m:ctrlPr>
                                  </m:fPr>
                                  <m:num>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𝑡</m:t>
                                        </m:r>
                                      </m:e>
                                      <m:sup>
                                        <m:r>
                                          <a:rPr kumimoji="1" lang="en-US" altLang="zh-CN" sz="1800" b="0" i="1">
                                            <a:latin typeface="Cambria Math" panose="02040503050406030204" pitchFamily="18" charset="0"/>
                                            <a:ea typeface="Cambria Math" panose="02040503050406030204" pitchFamily="18" charset="0"/>
                                          </a:rPr>
                                          <m:t>𝑖</m:t>
                                        </m:r>
                                      </m:sup>
                                    </m:sSup>
                                  </m:num>
                                  <m:den>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den>
                                </m:f>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79763"/>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𝛽</m:t>
                                    </m:r>
                                  </m:e>
                                  <m:sup>
                                    <m:r>
                                      <a:rPr kumimoji="1" lang="en-US" altLang="zh-CN" sz="1800" b="0" i="1">
                                        <a:latin typeface="Cambria Math" panose="02040503050406030204" pitchFamily="18" charset="0"/>
                                        <a:ea typeface="Cambria Math" panose="02040503050406030204" pitchFamily="18" charset="0"/>
                                      </a:rPr>
                                      <m:t>𝑖</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588829"/>
                      </a:ext>
                    </a:extLst>
                  </a:tr>
                </a:tbl>
              </a:graphicData>
            </a:graphic>
          </p:graphicFrame>
        </mc:Choice>
        <mc:Fallback>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extLst>
                  <p:ext uri="{D42A27DB-BD31-4B8C-83A1-F6EECF244321}">
                    <p14:modId xmlns:p14="http://schemas.microsoft.com/office/powerpoint/2010/main" val="3155331999"/>
                  </p:ext>
                </p:extLst>
              </p:nvPr>
            </p:nvGraphicFramePr>
            <p:xfrm>
              <a:off x="2339752" y="2656452"/>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91440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4167" r="-752" b="-306944"/>
                          </a:stretch>
                        </a:blipFill>
                      </a:tcPr>
                    </a:tc>
                    <a:extLst>
                      <a:ext uri="{0D108BD9-81ED-4DB2-BD59-A6C34878D82A}">
                        <a16:rowId xmlns:a16="http://schemas.microsoft.com/office/drawing/2014/main" val="420296968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136364" r="-752" b="-301818"/>
                          </a:stretch>
                        </a:blipFill>
                      </a:tcPr>
                    </a:tc>
                    <a:extLst>
                      <a:ext uri="{0D108BD9-81ED-4DB2-BD59-A6C34878D82A}">
                        <a16:rowId xmlns:a16="http://schemas.microsoft.com/office/drawing/2014/main" val="2475751835"/>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236364" r="-752" b="-201818"/>
                          </a:stretch>
                        </a:blipFill>
                      </a:tcPr>
                    </a:tc>
                    <a:extLst>
                      <a:ext uri="{0D108BD9-81ED-4DB2-BD59-A6C34878D82A}">
                        <a16:rowId xmlns:a16="http://schemas.microsoft.com/office/drawing/2014/main" val="229929228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336364" r="-752" b="-101818"/>
                          </a:stretch>
                        </a:blipFill>
                      </a:tcPr>
                    </a:tc>
                    <a:extLst>
                      <a:ext uri="{0D108BD9-81ED-4DB2-BD59-A6C34878D82A}">
                        <a16:rowId xmlns:a16="http://schemas.microsoft.com/office/drawing/2014/main" val="466379763"/>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436364" r="-752" b="-1818"/>
                          </a:stretch>
                        </a:blipFill>
                      </a:tcPr>
                    </a:tc>
                    <a:extLst>
                      <a:ext uri="{0D108BD9-81ED-4DB2-BD59-A6C34878D82A}">
                        <a16:rowId xmlns:a16="http://schemas.microsoft.com/office/drawing/2014/main" val="2133588829"/>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extLst>
                  <p:ext uri="{D42A27DB-BD31-4B8C-83A1-F6EECF244321}">
                    <p14:modId xmlns:p14="http://schemas.microsoft.com/office/powerpoint/2010/main" val="543308249"/>
                  </p:ext>
                </p:extLst>
              </p:nvPr>
            </p:nvGraphicFramePr>
            <p:xfrm>
              <a:off x="4355976" y="2656452"/>
              <a:ext cx="1680187" cy="371148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rPr>
                            <a:t>propagation matrix</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1" i="1">
                                        <a:solidFill>
                                          <a:schemeClr val="bg1"/>
                                        </a:solidFill>
                                        <a:latin typeface="Cambria Math" panose="02040503050406030204" pitchFamily="18" charset="0"/>
                                      </a:rPr>
                                    </m:ctrlPr>
                                  </m:sSupPr>
                                  <m:e>
                                    <m:sSup>
                                      <m:sSupPr>
                                        <m:ctrlPr>
                                          <a:rPr kumimoji="1" lang="en-US" altLang="zh-CN" sz="1800" b="1" i="1">
                                            <a:solidFill>
                                              <a:schemeClr val="bg1"/>
                                            </a:solidFill>
                                            <a:latin typeface="Cambria Math" panose="02040503050406030204" pitchFamily="18" charset="0"/>
                                          </a:rPr>
                                        </m:ctrlPr>
                                      </m:sSupPr>
                                      <m:e>
                                        <m:r>
                                          <a:rPr kumimoji="1" lang="en-US" altLang="zh-CN" sz="1800" b="1" i="0">
                                            <a:solidFill>
                                              <a:schemeClr val="bg1"/>
                                            </a:solidFill>
                                            <a:latin typeface="Cambria Math" panose="02040503050406030204" pitchFamily="18" charset="0"/>
                                          </a:rPr>
                                          <m:t>𝐃</m:t>
                                        </m:r>
                                      </m:e>
                                      <m:sup>
                                        <m:r>
                                          <a:rPr kumimoji="1" lang="en-US" altLang="zh-CN" sz="1800" b="1" i="0">
                                            <a:solidFill>
                                              <a:schemeClr val="bg1"/>
                                            </a:solidFill>
                                            <a:latin typeface="Cambria Math" panose="02040503050406030204" pitchFamily="18" charset="0"/>
                                          </a:rPr>
                                          <m:t>−</m:t>
                                        </m:r>
                                        <m:r>
                                          <a:rPr kumimoji="1" lang="en-US" altLang="zh-CN" sz="1800" b="1" i="0">
                                            <a:solidFill>
                                              <a:schemeClr val="bg1"/>
                                            </a:solidFill>
                                            <a:latin typeface="Cambria Math" panose="02040503050406030204" pitchFamily="18" charset="0"/>
                                          </a:rPr>
                                          <m:t>𝐚</m:t>
                                        </m:r>
                                      </m:sup>
                                    </m:sSup>
                                    <m:r>
                                      <a:rPr kumimoji="1" lang="en-US" altLang="zh-CN" sz="1800" b="1" i="1">
                                        <a:solidFill>
                                          <a:schemeClr val="bg1"/>
                                        </a:solidFill>
                                        <a:latin typeface="Cambria Math" panose="02040503050406030204" pitchFamily="18" charset="0"/>
                                      </a:rPr>
                                      <m:t>𝑨𝑫</m:t>
                                    </m:r>
                                  </m:e>
                                  <m:sup>
                                    <m:r>
                                      <a:rPr kumimoji="1" lang="en-US" altLang="zh-CN" sz="1800" b="1">
                                        <a:solidFill>
                                          <a:schemeClr val="bg1"/>
                                        </a:solidFill>
                                        <a:latin typeface="Cambria Math" panose="02040503050406030204" pitchFamily="18" charset="0"/>
                                      </a:rPr>
                                      <m:t>−</m:t>
                                    </m:r>
                                    <m:r>
                                      <a:rPr kumimoji="1" lang="en-US" altLang="zh-CN" sz="1800" b="1" i="1">
                                        <a:solidFill>
                                          <a:schemeClr val="bg1"/>
                                        </a:solidFill>
                                        <a:latin typeface="Cambria Math" panose="02040503050406030204" pitchFamily="18" charset="0"/>
                                      </a:rPr>
                                      <m:t>𝒃</m:t>
                                    </m:r>
                                  </m:sup>
                                </m:sSup>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92715956"/>
                      </a:ext>
                    </a:extLst>
                  </a:tr>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m:t>
                                    </m:r>
                                  </m:sup>
                                </m:sSup>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655233"/>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139676"/>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58964"/>
                      </a:ext>
                    </a:extLst>
                  </a:tr>
                  <a:tr h="696684">
                    <a:tc>
                      <a:txBody>
                        <a:bodyPr/>
                        <a:lstStyle/>
                        <a:p>
                          <a:pPr algn="ctr"/>
                          <a14:m>
                            <m:oMathPara xmlns:m="http://schemas.openxmlformats.org/officeDocument/2006/math">
                              <m:oMathParaPr>
                                <m:jc m:val="centerGroup"/>
                              </m:oMathParaPr>
                              <m:oMath xmlns:m="http://schemas.openxmlformats.org/officeDocument/2006/math">
                                <m:r>
                                  <m:rPr>
                                    <m:sty m:val="p"/>
                                  </m:rPr>
                                  <a:rPr kumimoji="1" lang="en-US" altLang="zh-CN" sz="1800" b="0" i="0">
                                    <a:latin typeface="Cambria Math" panose="02040503050406030204" pitchFamily="18" charset="0"/>
                                  </a:rPr>
                                  <m:t>A</m:t>
                                </m:r>
                              </m:oMath>
                            </m:oMathPara>
                          </a14:m>
                          <a:endParaRPr lang="en-US" i="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569444"/>
                      </a:ext>
                    </a:extLst>
                  </a:tr>
                </a:tbl>
              </a:graphicData>
            </a:graphic>
          </p:graphicFrame>
        </mc:Choice>
        <mc:Fallback>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extLst>
                  <p:ext uri="{D42A27DB-BD31-4B8C-83A1-F6EECF244321}">
                    <p14:modId xmlns:p14="http://schemas.microsoft.com/office/powerpoint/2010/main" val="543308249"/>
                  </p:ext>
                </p:extLst>
              </p:nvPr>
            </p:nvGraphicFramePr>
            <p:xfrm>
              <a:off x="4355976" y="2656452"/>
              <a:ext cx="1680187" cy="371148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924751">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4110" r="-746" b="-302740"/>
                          </a:stretch>
                        </a:blipFill>
                      </a:tcPr>
                    </a:tc>
                    <a:extLst>
                      <a:ext uri="{0D108BD9-81ED-4DB2-BD59-A6C34878D82A}">
                        <a16:rowId xmlns:a16="http://schemas.microsoft.com/office/drawing/2014/main" val="189271595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138182" r="-746" b="-301818"/>
                          </a:stretch>
                        </a:blipFill>
                      </a:tcPr>
                    </a:tc>
                    <a:extLst>
                      <a:ext uri="{0D108BD9-81ED-4DB2-BD59-A6C34878D82A}">
                        <a16:rowId xmlns:a16="http://schemas.microsoft.com/office/drawing/2014/main" val="585655233"/>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238182" r="-746" b="-201818"/>
                          </a:stretch>
                        </a:blipFill>
                      </a:tcPr>
                    </a:tc>
                    <a:extLst>
                      <a:ext uri="{0D108BD9-81ED-4DB2-BD59-A6C34878D82A}">
                        <a16:rowId xmlns:a16="http://schemas.microsoft.com/office/drawing/2014/main" val="188013967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338182" r="-746" b="-101818"/>
                          </a:stretch>
                        </a:blipFill>
                      </a:tcPr>
                    </a:tc>
                    <a:extLst>
                      <a:ext uri="{0D108BD9-81ED-4DB2-BD59-A6C34878D82A}">
                        <a16:rowId xmlns:a16="http://schemas.microsoft.com/office/drawing/2014/main" val="1147958964"/>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438182" r="-746" b="-1818"/>
                          </a:stretch>
                        </a:blipFill>
                      </a:tcPr>
                    </a:tc>
                    <a:extLst>
                      <a:ext uri="{0D108BD9-81ED-4DB2-BD59-A6C34878D82A}">
                        <a16:rowId xmlns:a16="http://schemas.microsoft.com/office/drawing/2014/main" val="188956944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extLst>
                  <p:ext uri="{D42A27DB-BD31-4B8C-83A1-F6EECF244321}">
                    <p14:modId xmlns:p14="http://schemas.microsoft.com/office/powerpoint/2010/main" val="517600142"/>
                  </p:ext>
                </p:extLst>
              </p:nvPr>
            </p:nvGraphicFramePr>
            <p:xfrm>
              <a:off x="6372200" y="2666803"/>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ea typeface="Cambria Math" panose="02040503050406030204" pitchFamily="18" charset="0"/>
                            </a:rPr>
                            <a:t>initial distribution</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1800" b="1" i="1">
                                        <a:solidFill>
                                          <a:schemeClr val="bg1"/>
                                        </a:solidFill>
                                        <a:latin typeface="Cambria Math" panose="02040503050406030204" pitchFamily="18" charset="0"/>
                                        <a:ea typeface="Cambria Math" panose="02040503050406030204" pitchFamily="18" charset="0"/>
                                      </a:rPr>
                                    </m:ctrlPr>
                                  </m:accPr>
                                  <m:e>
                                    <m:r>
                                      <a:rPr kumimoji="1" lang="en-US" altLang="zh-CN" sz="1800" b="1" i="1">
                                        <a:solidFill>
                                          <a:schemeClr val="bg1"/>
                                        </a:solidFill>
                                        <a:latin typeface="Cambria Math" panose="02040503050406030204" pitchFamily="18" charset="0"/>
                                        <a:ea typeface="Cambria Math" panose="02040503050406030204" pitchFamily="18" charset="0"/>
                                      </a:rPr>
                                      <m:t>𝒙</m:t>
                                    </m:r>
                                  </m:e>
                                </m:acc>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0"/>
                        </a:solidFill>
                      </a:tcPr>
                    </a:tc>
                    <a:extLst>
                      <a:ext uri="{0D108BD9-81ED-4DB2-BD59-A6C34878D82A}">
                        <a16:rowId xmlns:a16="http://schemas.microsoft.com/office/drawing/2014/main" val="2587014300"/>
                      </a:ext>
                    </a:extLst>
                  </a:tr>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741794"/>
                      </a:ext>
                    </a:extLst>
                  </a:tr>
                  <a:tr h="696684">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748859"/>
                      </a:ext>
                    </a:extLst>
                  </a:tr>
                  <a:tr h="696684">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917557"/>
                      </a:ext>
                    </a:extLst>
                  </a:tr>
                  <a:tr h="696684">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lang="en-US" i="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005679"/>
                      </a:ext>
                    </a:extLst>
                  </a:tr>
                </a:tbl>
              </a:graphicData>
            </a:graphic>
          </p:graphicFrame>
        </mc:Choice>
        <mc:Fallback>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extLst>
                  <p:ext uri="{D42A27DB-BD31-4B8C-83A1-F6EECF244321}">
                    <p14:modId xmlns:p14="http://schemas.microsoft.com/office/powerpoint/2010/main" val="517600142"/>
                  </p:ext>
                </p:extLst>
              </p:nvPr>
            </p:nvGraphicFramePr>
            <p:xfrm>
              <a:off x="6372200" y="2666803"/>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91440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2778" r="-746" b="-308333"/>
                          </a:stretch>
                        </a:blipFill>
                      </a:tcPr>
                    </a:tc>
                    <a:extLst>
                      <a:ext uri="{0D108BD9-81ED-4DB2-BD59-A6C34878D82A}">
                        <a16:rowId xmlns:a16="http://schemas.microsoft.com/office/drawing/2014/main" val="2587014300"/>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32143" r="-746" b="-296429"/>
                          </a:stretch>
                        </a:blipFill>
                      </a:tcPr>
                    </a:tc>
                    <a:extLst>
                      <a:ext uri="{0D108BD9-81ED-4DB2-BD59-A6C34878D82A}">
                        <a16:rowId xmlns:a16="http://schemas.microsoft.com/office/drawing/2014/main" val="3242741794"/>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236364" r="-746" b="-201818"/>
                          </a:stretch>
                        </a:blipFill>
                      </a:tcPr>
                    </a:tc>
                    <a:extLst>
                      <a:ext uri="{0D108BD9-81ED-4DB2-BD59-A6C34878D82A}">
                        <a16:rowId xmlns:a16="http://schemas.microsoft.com/office/drawing/2014/main" val="2575748859"/>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336364" r="-746" b="-101818"/>
                          </a:stretch>
                        </a:blipFill>
                      </a:tcPr>
                    </a:tc>
                    <a:extLst>
                      <a:ext uri="{0D108BD9-81ED-4DB2-BD59-A6C34878D82A}">
                        <a16:rowId xmlns:a16="http://schemas.microsoft.com/office/drawing/2014/main" val="2259917557"/>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436364" r="-746" b="-1818"/>
                          </a:stretch>
                        </a:blipFill>
                      </a:tcPr>
                    </a:tc>
                    <a:extLst>
                      <a:ext uri="{0D108BD9-81ED-4DB2-BD59-A6C34878D82A}">
                        <a16:rowId xmlns:a16="http://schemas.microsoft.com/office/drawing/2014/main" val="1146005679"/>
                      </a:ext>
                    </a:extLst>
                  </a:tr>
                </a:tbl>
              </a:graphicData>
            </a:graphic>
          </p:graphicFrame>
        </mc:Fallback>
      </mc:AlternateContent>
      <p:sp>
        <p:nvSpPr>
          <p:cNvPr id="7" name="矩形 6">
            <a:extLst>
              <a:ext uri="{FF2B5EF4-FFF2-40B4-BE49-F238E27FC236}">
                <a16:creationId xmlns:a16="http://schemas.microsoft.com/office/drawing/2014/main" id="{9ECDD41D-9099-3E4F-8833-0881561A15B8}"/>
              </a:ext>
            </a:extLst>
          </p:cNvPr>
          <p:cNvSpPr/>
          <p:nvPr/>
        </p:nvSpPr>
        <p:spPr>
          <a:xfrm>
            <a:off x="4175956" y="1641128"/>
            <a:ext cx="360040" cy="394216"/>
          </a:xfrm>
          <a:prstGeom prst="rect">
            <a:avLst/>
          </a:prstGeom>
          <a:noFill/>
          <a:ln w="38100">
            <a:solidFill>
              <a:srgbClr val="006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矩形 56">
            <a:extLst>
              <a:ext uri="{FF2B5EF4-FFF2-40B4-BE49-F238E27FC236}">
                <a16:creationId xmlns:a16="http://schemas.microsoft.com/office/drawing/2014/main" id="{6FFDBD25-6816-8F4B-BCB7-C005A1DE95C2}"/>
              </a:ext>
            </a:extLst>
          </p:cNvPr>
          <p:cNvSpPr/>
          <p:nvPr/>
        </p:nvSpPr>
        <p:spPr>
          <a:xfrm>
            <a:off x="4856967" y="1614164"/>
            <a:ext cx="1179196" cy="4211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矩形 57">
            <a:extLst>
              <a:ext uri="{FF2B5EF4-FFF2-40B4-BE49-F238E27FC236}">
                <a16:creationId xmlns:a16="http://schemas.microsoft.com/office/drawing/2014/main" id="{BA9CE4E7-6626-9545-9613-1412D6AE8664}"/>
              </a:ext>
            </a:extLst>
          </p:cNvPr>
          <p:cNvSpPr/>
          <p:nvPr/>
        </p:nvSpPr>
        <p:spPr>
          <a:xfrm>
            <a:off x="6451928" y="1614164"/>
            <a:ext cx="352320" cy="421180"/>
          </a:xfrm>
          <a:prstGeom prst="rect">
            <a:avLst/>
          </a:prstGeom>
          <a:noFill/>
          <a:ln w="38100">
            <a:solidFill>
              <a:srgbClr val="F2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肘形连接符 8">
            <a:extLst>
              <a:ext uri="{FF2B5EF4-FFF2-40B4-BE49-F238E27FC236}">
                <a16:creationId xmlns:a16="http://schemas.microsoft.com/office/drawing/2014/main" id="{64A7D589-C196-174D-8D58-9D9031D842E3}"/>
              </a:ext>
            </a:extLst>
          </p:cNvPr>
          <p:cNvCxnSpPr>
            <a:stCxn id="7" idx="2"/>
            <a:endCxn id="4" idx="0"/>
          </p:cNvCxnSpPr>
          <p:nvPr/>
        </p:nvCxnSpPr>
        <p:spPr>
          <a:xfrm rot="5400000">
            <a:off x="3457357" y="1757833"/>
            <a:ext cx="621108" cy="1176131"/>
          </a:xfrm>
          <a:prstGeom prst="bentConnector3">
            <a:avLst>
              <a:gd name="adj1" fmla="val 55521"/>
            </a:avLst>
          </a:prstGeom>
          <a:ln w="38100">
            <a:solidFill>
              <a:srgbClr val="0063AA"/>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肘形连接符 61">
            <a:extLst>
              <a:ext uri="{FF2B5EF4-FFF2-40B4-BE49-F238E27FC236}">
                <a16:creationId xmlns:a16="http://schemas.microsoft.com/office/drawing/2014/main" id="{3BDA7BB9-C97B-B045-8702-88B20712FD50}"/>
              </a:ext>
            </a:extLst>
          </p:cNvPr>
          <p:cNvCxnSpPr>
            <a:cxnSpLocks/>
            <a:stCxn id="57" idx="2"/>
            <a:endCxn id="5" idx="0"/>
          </p:cNvCxnSpPr>
          <p:nvPr/>
        </p:nvCxnSpPr>
        <p:spPr>
          <a:xfrm rot="5400000">
            <a:off x="5010763" y="2220650"/>
            <a:ext cx="621108" cy="250496"/>
          </a:xfrm>
          <a:prstGeom prst="bentConnector3">
            <a:avLst>
              <a:gd name="adj1" fmla="val 50000"/>
            </a:avLst>
          </a:prstGeom>
          <a:ln w="3810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5" name="肘形连接符 64">
            <a:extLst>
              <a:ext uri="{FF2B5EF4-FFF2-40B4-BE49-F238E27FC236}">
                <a16:creationId xmlns:a16="http://schemas.microsoft.com/office/drawing/2014/main" id="{559CB3BC-3618-EB46-8EE1-EFABAAF60DE6}"/>
              </a:ext>
            </a:extLst>
          </p:cNvPr>
          <p:cNvCxnSpPr>
            <a:cxnSpLocks/>
            <a:stCxn id="58" idx="2"/>
            <a:endCxn id="6" idx="0"/>
          </p:cNvCxnSpPr>
          <p:nvPr/>
        </p:nvCxnSpPr>
        <p:spPr>
          <a:xfrm rot="16200000" flipH="1">
            <a:off x="6604461" y="2058970"/>
            <a:ext cx="631459" cy="584205"/>
          </a:xfrm>
          <a:prstGeom prst="bentConnector3">
            <a:avLst>
              <a:gd name="adj1" fmla="val 50000"/>
            </a:avLst>
          </a:prstGeom>
          <a:ln w="38100">
            <a:solidFill>
              <a:srgbClr val="F28B0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6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heel(1)">
                                      <p:cBhvr>
                                        <p:cTn id="16" dur="1000"/>
                                        <p:tgtEl>
                                          <p:spTgt spid="5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heel(1)">
                                      <p:cBhvr>
                                        <p:cTn id="25" dur="1000"/>
                                        <p:tgtEl>
                                          <p:spTgt spid="58"/>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7" grpId="0" animBg="1"/>
      <p:bldP spid="5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zh-HK" altLang="en-US" dirty="0"/>
              <a:t>通用图传播范式</a:t>
            </a:r>
            <a:endParaRPr lang="zh-HK" altLang="en-US" sz="3600" dirty="0"/>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B9D664F8-622B-3B4A-B90E-A5F5A9952CEF}"/>
                  </a:ext>
                </a:extLst>
              </p:cNvPr>
              <p:cNvSpPr txBox="1"/>
              <p:nvPr/>
            </p:nvSpPr>
            <p:spPr>
              <a:xfrm>
                <a:off x="992330" y="2635353"/>
                <a:ext cx="7786141" cy="1015727"/>
              </a:xfrm>
              <a:prstGeom prst="rect">
                <a:avLst/>
              </a:prstGeom>
              <a:noFill/>
            </p:spPr>
            <p:txBody>
              <a:bodyPr wrap="square" rtlCol="0">
                <a:spAutoFit/>
              </a:bodyPr>
              <a:lstStyle/>
              <a:p>
                <a:pPr algn="just">
                  <a:buSzPct val="80000"/>
                </a:pPr>
                <a14:m>
                  <m:oMathPara xmlns:m="http://schemas.openxmlformats.org/officeDocument/2006/math">
                    <m:oMathParaPr>
                      <m:jc m:val="centerGroup"/>
                    </m:oMathParaPr>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nary>
                        <m:naryPr>
                          <m:chr m:val="∑"/>
                          <m:ctrlPr>
                            <a:rPr kumimoji="1" lang="en-US" altLang="zh-CN" sz="2200" b="0" i="1">
                              <a:latin typeface="Cambria Math" panose="02040503050406030204" pitchFamily="18" charset="0"/>
                            </a:rPr>
                          </m:ctrlPr>
                        </m:naryPr>
                        <m:sub>
                          <m:r>
                            <m:rPr>
                              <m:brk m:alnAt="23"/>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=0</m:t>
                          </m:r>
                        </m:sub>
                        <m:sup>
                          <m:r>
                            <a:rPr kumimoji="1" lang="en-US" altLang="zh-CN" sz="2200" b="0" i="1">
                              <a:latin typeface="Cambria Math" panose="02040503050406030204" pitchFamily="18" charset="0"/>
                              <a:ea typeface="Cambria Math" panose="02040503050406030204" pitchFamily="18" charset="0"/>
                            </a:rPr>
                            <m:t>∞</m:t>
                          </m:r>
                        </m:sup>
                        <m:e>
                          <m:sSub>
                            <m:sSubPr>
                              <m:ctrlPr>
                                <a:rPr kumimoji="1" lang="en-US" altLang="zh-CN" sz="2200" b="0" i="1">
                                  <a:latin typeface="Cambria Math" panose="02040503050406030204" pitchFamily="18" charset="0"/>
                                  <a:ea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𝑤</m:t>
                              </m:r>
                            </m:e>
                            <m:sub>
                              <m:r>
                                <a:rPr kumimoji="1" lang="en-US" altLang="zh-CN" sz="2200" b="0" i="1">
                                  <a:latin typeface="Cambria Math" panose="02040503050406030204" pitchFamily="18" charset="0"/>
                                  <a:ea typeface="Cambria Math" panose="02040503050406030204" pitchFamily="18" charset="0"/>
                                </a:rPr>
                                <m:t>𝑖</m:t>
                              </m:r>
                            </m:sub>
                          </m:sSub>
                          <m:r>
                            <a:rPr kumimoji="1" lang="en-US" altLang="zh-CN" sz="2200" b="0" i="1" dirty="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rPr>
                              </m:ctrlPr>
                            </m:sSupPr>
                            <m:e>
                              <m:d>
                                <m:dPr>
                                  <m:ctrlPr>
                                    <a:rPr kumimoji="1" lang="en-US" altLang="zh-CN" sz="2200" b="0" i="1">
                                      <a:latin typeface="Cambria Math" panose="02040503050406030204" pitchFamily="18" charset="0"/>
                                    </a:rPr>
                                  </m:ctrlPr>
                                </m:dPr>
                                <m:e>
                                  <m:sSup>
                                    <m:sSupPr>
                                      <m:ctrlPr>
                                        <a:rPr kumimoji="1" lang="en-US" altLang="zh-CN" sz="2200" b="0" i="1">
                                          <a:latin typeface="Cambria Math" panose="02040503050406030204" pitchFamily="18" charset="0"/>
                                        </a:rPr>
                                      </m:ctrlPr>
                                    </m:sSupPr>
                                    <m:e>
                                      <m:sSup>
                                        <m:sSupPr>
                                          <m:ctrlPr>
                                            <a:rPr kumimoji="1" lang="en-US" altLang="zh-CN" sz="2200" b="0" i="1">
                                              <a:latin typeface="Cambria Math" panose="02040503050406030204" pitchFamily="18" charset="0"/>
                                            </a:rPr>
                                          </m:ctrlPr>
                                        </m:sSupPr>
                                        <m:e>
                                          <m:r>
                                            <m:rPr>
                                              <m:sty m:val="p"/>
                                            </m:rPr>
                                            <a:rPr kumimoji="1" lang="en-US" altLang="zh-CN" sz="2200" b="0" i="0">
                                              <a:latin typeface="Cambria Math" panose="02040503050406030204" pitchFamily="18" charset="0"/>
                                            </a:rPr>
                                            <m:t>D</m:t>
                                          </m:r>
                                        </m:e>
                                        <m:sup>
                                          <m:r>
                                            <a:rPr kumimoji="1" lang="en-US" altLang="zh-CN" sz="2200" b="0" i="0">
                                              <a:latin typeface="Cambria Math" panose="02040503050406030204" pitchFamily="18" charset="0"/>
                                            </a:rPr>
                                            <m:t>−</m:t>
                                          </m:r>
                                          <m:r>
                                            <m:rPr>
                                              <m:sty m:val="p"/>
                                            </m:rPr>
                                            <a:rPr kumimoji="1" lang="en-US" altLang="zh-CN" sz="2200" b="0" i="0">
                                              <a:latin typeface="Cambria Math" panose="02040503050406030204" pitchFamily="18" charset="0"/>
                                            </a:rPr>
                                            <m:t>a</m:t>
                                          </m:r>
                                        </m:sup>
                                      </m:sSup>
                                      <m:r>
                                        <m:rPr>
                                          <m:sty m:val="p"/>
                                        </m:rPr>
                                        <a:rPr kumimoji="1" lang="en-US" altLang="zh-CN" sz="2200" b="0">
                                          <a:latin typeface="Cambria Math" panose="02040503050406030204" pitchFamily="18" charset="0"/>
                                        </a:rPr>
                                        <m:t>AD</m:t>
                                      </m:r>
                                    </m:e>
                                    <m:sup>
                                      <m:r>
                                        <a:rPr kumimoji="1" lang="en-US" altLang="zh-CN" sz="2200" b="0">
                                          <a:latin typeface="Cambria Math" panose="02040503050406030204" pitchFamily="18" charset="0"/>
                                        </a:rPr>
                                        <m:t>−</m:t>
                                      </m:r>
                                      <m:r>
                                        <a:rPr kumimoji="1" lang="en-US" altLang="zh-CN" sz="2200" b="0" i="1">
                                          <a:latin typeface="Cambria Math" panose="02040503050406030204" pitchFamily="18" charset="0"/>
                                        </a:rPr>
                                        <m:t>𝑏</m:t>
                                      </m:r>
                                    </m:sup>
                                  </m:sSup>
                                </m:e>
                              </m:d>
                            </m:e>
                            <m:sup>
                              <m:r>
                                <a:rPr kumimoji="1" lang="en-US" altLang="zh-CN" sz="2200" b="0" i="1">
                                  <a:latin typeface="Cambria Math" panose="02040503050406030204" pitchFamily="18" charset="0"/>
                                </a:rPr>
                                <m:t>𝑖</m:t>
                              </m:r>
                            </m:sup>
                          </m:sSup>
                          <m:r>
                            <a:rPr kumimoji="1" lang="en-US" altLang="zh-CN" sz="2200" b="0" i="1">
                              <a:latin typeface="Cambria Math" panose="02040503050406030204" pitchFamily="18" charset="0"/>
                              <a:ea typeface="Cambria Math" panose="02040503050406030204" pitchFamily="18" charset="0"/>
                            </a:rPr>
                            <m:t>∙</m:t>
                          </m:r>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𝑥</m:t>
                              </m:r>
                            </m:e>
                          </m:acc>
                        </m:e>
                      </m:nary>
                    </m:oMath>
                  </m:oMathPara>
                </a14:m>
                <a:endParaRPr kumimoji="1" lang="en-US" altLang="zh-CN" sz="2200" dirty="0">
                  <a:latin typeface="Candara" panose="020E0502030303020204" pitchFamily="34" charset="0"/>
                </a:endParaRPr>
              </a:p>
            </p:txBody>
          </p:sp>
        </mc:Choice>
        <mc:Fallback xmlns="">
          <p:sp>
            <p:nvSpPr>
              <p:cNvPr id="52" name="文本框 51">
                <a:extLst>
                  <a:ext uri="{FF2B5EF4-FFF2-40B4-BE49-F238E27FC236}">
                    <a16:creationId xmlns:a16="http://schemas.microsoft.com/office/drawing/2014/main" id="{B9D664F8-622B-3B4A-B90E-A5F5A9952CEF}"/>
                  </a:ext>
                </a:extLst>
              </p:cNvPr>
              <p:cNvSpPr txBox="1">
                <a:spLocks noRot="1" noChangeAspect="1" noMove="1" noResize="1" noEditPoints="1" noAdjustHandles="1" noChangeArrowheads="1" noChangeShapeType="1" noTextEdit="1"/>
              </p:cNvSpPr>
              <p:nvPr/>
            </p:nvSpPr>
            <p:spPr>
              <a:xfrm>
                <a:off x="992330" y="2635353"/>
                <a:ext cx="7786141" cy="1015727"/>
              </a:xfrm>
              <a:prstGeom prst="rect">
                <a:avLst/>
              </a:prstGeom>
              <a:blipFill>
                <a:blip r:embed="rId3"/>
                <a:stretch>
                  <a:fillRect t="-104938" b="-160494"/>
                </a:stretch>
              </a:blipFill>
            </p:spPr>
            <p:txBody>
              <a:bodyPr/>
              <a:lstStyle/>
              <a:p>
                <a:r>
                  <a:rPr lang="en-US">
                    <a:noFill/>
                  </a:rPr>
                  <a:t> </a:t>
                </a:r>
              </a:p>
            </p:txBody>
          </p:sp>
        </mc:Fallback>
      </mc:AlternateContent>
      <p:graphicFrame>
        <p:nvGraphicFramePr>
          <p:cNvPr id="2" name="表格 3">
            <a:extLst>
              <a:ext uri="{FF2B5EF4-FFF2-40B4-BE49-F238E27FC236}">
                <a16:creationId xmlns:a16="http://schemas.microsoft.com/office/drawing/2014/main" id="{34BF6B0B-9E3B-4D45-BBA9-A00ABE2ED10B}"/>
              </a:ext>
            </a:extLst>
          </p:cNvPr>
          <p:cNvGraphicFramePr>
            <a:graphicFrameLocks noGrp="1"/>
          </p:cNvGraphicFramePr>
          <p:nvPr/>
        </p:nvGraphicFramePr>
        <p:xfrm>
          <a:off x="1481657" y="3869498"/>
          <a:ext cx="1524170" cy="2863513"/>
        </p:xfrm>
        <a:graphic>
          <a:graphicData uri="http://schemas.openxmlformats.org/drawingml/2006/table">
            <a:tbl>
              <a:tblPr firstRow="1" bandRow="1">
                <a:tableStyleId>{2D5ABB26-0587-4C30-8999-92F81FD0307C}</a:tableStyleId>
              </a:tblPr>
              <a:tblGrid>
                <a:gridCol w="1524170">
                  <a:extLst>
                    <a:ext uri="{9D8B030D-6E8A-4147-A177-3AD203B41FA5}">
                      <a16:colId xmlns:a16="http://schemas.microsoft.com/office/drawing/2014/main" val="1010451948"/>
                    </a:ext>
                  </a:extLst>
                </a:gridCol>
              </a:tblGrid>
              <a:tr h="892657">
                <a:tc>
                  <a:txBody>
                    <a:bodyPr/>
                    <a:lstStyle/>
                    <a:p>
                      <a:pPr algn="ctr"/>
                      <a:endParaRPr lang="en-US" b="1">
                        <a:solidFill>
                          <a:schemeClr val="bg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14681871"/>
                  </a:ext>
                </a:extLst>
              </a:tr>
              <a:tr h="656952">
                <a:tc>
                  <a:txBody>
                    <a:bodyPr/>
                    <a:lstStyle/>
                    <a:p>
                      <a:pPr algn="ctr"/>
                      <a:r>
                        <a:rPr lang="en-US">
                          <a:solidFill>
                            <a:schemeClr val="tx1"/>
                          </a:solidFill>
                          <a:latin typeface="Corbel" panose="020B0503020204020204" pitchFamily="34" charset="0"/>
                        </a:rPr>
                        <a:t>transition 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580919"/>
                  </a:ext>
                </a:extLst>
              </a:tr>
              <a:tr h="656952">
                <a:tc>
                  <a:txBody>
                    <a:bodyPr/>
                    <a:lstStyle/>
                    <a:p>
                      <a:pPr algn="ctr"/>
                      <a:r>
                        <a:rPr lang="en-US">
                          <a:solidFill>
                            <a:schemeClr val="tx1"/>
                          </a:solidFill>
                          <a:latin typeface="Corbel" panose="020B0503020204020204" pitchFamily="34" charset="0"/>
                        </a:rPr>
                        <a:t>PPR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683275"/>
                  </a:ext>
                </a:extLst>
              </a:tr>
              <a:tr h="656952">
                <a:tc>
                  <a:txBody>
                    <a:bodyPr/>
                    <a:lstStyle/>
                    <a:p>
                      <a:pPr algn="ctr"/>
                      <a:r>
                        <a:rPr lang="en-US">
                          <a:solidFill>
                            <a:schemeClr val="tx1"/>
                          </a:solidFill>
                          <a:latin typeface="Corbel" panose="020B0503020204020204" pitchFamily="34" charset="0"/>
                        </a:rPr>
                        <a:t>HKPR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064925"/>
                  </a:ext>
                </a:extLst>
              </a:tr>
            </a:tbl>
          </a:graphicData>
        </a:graphic>
      </p:graphicFrame>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nvGraphicFramePr>
            <p:xfrm>
              <a:off x="3211779" y="3864225"/>
              <a:ext cx="1680187" cy="2863514"/>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851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ea typeface="Cambria Math" panose="02040503050406030204" pitchFamily="18" charset="0"/>
                            </a:rPr>
                            <a:t>weighted sequence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1" i="1">
                                        <a:solidFill>
                                          <a:schemeClr val="bg1"/>
                                        </a:solidFill>
                                        <a:latin typeface="Cambria Math" panose="02040503050406030204" pitchFamily="18" charset="0"/>
                                        <a:ea typeface="Cambria Math" panose="02040503050406030204" pitchFamily="18" charset="0"/>
                                      </a:rPr>
                                    </m:ctrlPr>
                                  </m:sSubPr>
                                  <m:e>
                                    <m:r>
                                      <a:rPr kumimoji="1" lang="en-US" altLang="zh-CN" sz="1800" b="1" i="1">
                                        <a:solidFill>
                                          <a:schemeClr val="bg1"/>
                                        </a:solidFill>
                                        <a:latin typeface="Cambria Math" panose="02040503050406030204" pitchFamily="18" charset="0"/>
                                        <a:ea typeface="Cambria Math" panose="02040503050406030204" pitchFamily="18" charset="0"/>
                                      </a:rPr>
                                      <m:t>𝒘</m:t>
                                    </m:r>
                                  </m:e>
                                  <m:sub>
                                    <m:r>
                                      <a:rPr kumimoji="1" lang="en-US" altLang="zh-CN" sz="1800" b="1" i="1">
                                        <a:solidFill>
                                          <a:schemeClr val="bg1"/>
                                        </a:solidFill>
                                        <a:latin typeface="Cambria Math" panose="02040503050406030204" pitchFamily="18" charset="0"/>
                                        <a:ea typeface="Cambria Math" panose="02040503050406030204" pitchFamily="18" charset="0"/>
                                      </a:rPr>
                                      <m:t>𝒊</m:t>
                                    </m:r>
                                  </m:sub>
                                </m:sSub>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02969686"/>
                      </a:ext>
                    </a:extLst>
                  </a:tr>
                  <a:tr h="648802">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𝐿</m:t>
                                    </m:r>
                                  </m:sub>
                                </m:sSub>
                                <m:r>
                                  <a:rPr kumimoji="1" lang="en-US" altLang="zh-CN" sz="1800" b="0" i="1">
                                    <a:latin typeface="Cambria Math" panose="02040503050406030204" pitchFamily="18" charset="0"/>
                                    <a:ea typeface="Cambria Math" panose="02040503050406030204" pitchFamily="18" charset="0"/>
                                  </a:rPr>
                                  <m:t>=1</m:t>
                                </m:r>
                              </m:oMath>
                            </m:oMathPara>
                          </a14:m>
                          <a:endParaRPr kumimoji="1" lang="en-US" altLang="zh-CN" sz="1800" b="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𝑖</m:t>
                                    </m:r>
                                  </m:sub>
                                </m:sSub>
                                <m:r>
                                  <a:rPr kumimoji="1" lang="en-US" altLang="zh-CN" sz="1800" b="0" i="1">
                                    <a:latin typeface="Cambria Math" panose="02040503050406030204" pitchFamily="18" charset="0"/>
                                    <a:ea typeface="Cambria Math" panose="02040503050406030204" pitchFamily="18" charset="0"/>
                                  </a:rPr>
                                  <m:t>=0 (</m:t>
                                </m:r>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𝐿</m:t>
                                </m:r>
                                <m:r>
                                  <a:rPr kumimoji="1" lang="en-US" altLang="zh-CN" sz="1800" b="0" i="1">
                                    <a:latin typeface="Cambria Math" panose="02040503050406030204" pitchFamily="18" charset="0"/>
                                    <a:ea typeface="Cambria Math" panose="02040503050406030204" pitchFamily="18" charset="0"/>
                                  </a:rPr>
                                  <m:t>)</m:t>
                                </m:r>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751835"/>
                      </a:ext>
                    </a:extLst>
                  </a:tr>
                  <a:tr h="648802">
                    <a:tc>
                      <a:txBody>
                        <a:bodyPr/>
                        <a:lstStyle/>
                        <a:p>
                          <a:pPr algn="ctr"/>
                          <a14:m>
                            <m:oMathPara xmlns:m="http://schemas.openxmlformats.org/officeDocument/2006/math">
                              <m:oMathParaPr>
                                <m:jc m:val="centerGroup"/>
                              </m:oMathParaPr>
                              <m:oMath xmlns:m="http://schemas.openxmlformats.org/officeDocument/2006/math">
                                <m:r>
                                  <a:rPr lang="en-US" b="0" i="1">
                                    <a:solidFill>
                                      <a:schemeClr val="tx1"/>
                                    </a:solidFill>
                                    <a:latin typeface="Cambria Math" panose="02040503050406030204" pitchFamily="18" charset="0"/>
                                  </a:rPr>
                                  <m:t>𝛼</m:t>
                                </m:r>
                                <m:sSup>
                                  <m:sSupPr>
                                    <m:ctrlPr>
                                      <a:rPr lang="en-US" b="0" i="1">
                                        <a:solidFill>
                                          <a:schemeClr val="tx1"/>
                                        </a:solidFill>
                                        <a:latin typeface="Cambria Math" panose="02040503050406030204" pitchFamily="18" charset="0"/>
                                      </a:rPr>
                                    </m:ctrlPr>
                                  </m:sSupPr>
                                  <m:e>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rPr>
                                          <m:t>𝛼</m:t>
                                        </m:r>
                                      </m:e>
                                    </m:d>
                                  </m:e>
                                  <m:sup>
                                    <m:r>
                                      <a:rPr lang="en-US" b="0" i="1">
                                        <a:solidFill>
                                          <a:schemeClr val="tx1"/>
                                        </a:solidFill>
                                        <a:latin typeface="Cambria Math" panose="02040503050406030204" pitchFamily="18" charset="0"/>
                                      </a:rPr>
                                      <m:t>𝑖</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292286"/>
                      </a:ext>
                    </a:extLst>
                  </a:tr>
                  <a:tr h="648802">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𝑒</m:t>
                                    </m:r>
                                  </m:e>
                                  <m:sup>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𝑡</m:t>
                                    </m:r>
                                  </m:sup>
                                </m:sSup>
                                <m:r>
                                  <a:rPr kumimoji="1" lang="en-US" altLang="zh-CN" sz="1800" b="0" i="1">
                                    <a:latin typeface="Cambria Math" panose="02040503050406030204" pitchFamily="18" charset="0"/>
                                    <a:ea typeface="Cambria Math" panose="02040503050406030204" pitchFamily="18" charset="0"/>
                                  </a:rPr>
                                  <m:t>⋅</m:t>
                                </m:r>
                                <m:f>
                                  <m:fPr>
                                    <m:ctrlPr>
                                      <a:rPr kumimoji="1" lang="en-US" altLang="zh-CN" sz="1800" b="0" i="1">
                                        <a:latin typeface="Cambria Math" panose="02040503050406030204" pitchFamily="18" charset="0"/>
                                        <a:ea typeface="Cambria Math" panose="02040503050406030204" pitchFamily="18" charset="0"/>
                                      </a:rPr>
                                    </m:ctrlPr>
                                  </m:fPr>
                                  <m:num>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𝑡</m:t>
                                        </m:r>
                                      </m:e>
                                      <m:sup>
                                        <m:r>
                                          <a:rPr kumimoji="1" lang="en-US" altLang="zh-CN" sz="1800" b="0" i="1">
                                            <a:latin typeface="Cambria Math" panose="02040503050406030204" pitchFamily="18" charset="0"/>
                                            <a:ea typeface="Cambria Math" panose="02040503050406030204" pitchFamily="18" charset="0"/>
                                          </a:rPr>
                                          <m:t>𝑖</m:t>
                                        </m:r>
                                      </m:sup>
                                    </m:sSup>
                                  </m:num>
                                  <m:den>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den>
                                </m:f>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79763"/>
                      </a:ext>
                    </a:extLst>
                  </a:tr>
                </a:tbl>
              </a:graphicData>
            </a:graphic>
          </p:graphicFrame>
        </mc:Choice>
        <mc:Fallback xmlns="">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nvGraphicFramePr>
            <p:xfrm>
              <a:off x="3211779" y="3864225"/>
              <a:ext cx="1680187" cy="2863514"/>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91440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4167" r="-746" b="-218056"/>
                          </a:stretch>
                        </a:blipFill>
                      </a:tcPr>
                    </a:tc>
                    <a:extLst>
                      <a:ext uri="{0D108BD9-81ED-4DB2-BD59-A6C34878D82A}">
                        <a16:rowId xmlns:a16="http://schemas.microsoft.com/office/drawing/2014/main" val="4202969686"/>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47059" r="-746" b="-207843"/>
                          </a:stretch>
                        </a:blipFill>
                      </a:tcPr>
                    </a:tc>
                    <a:extLst>
                      <a:ext uri="{0D108BD9-81ED-4DB2-BD59-A6C34878D82A}">
                        <a16:rowId xmlns:a16="http://schemas.microsoft.com/office/drawing/2014/main" val="2475751835"/>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242308" r="-746" b="-103846"/>
                          </a:stretch>
                        </a:blipFill>
                      </a:tcPr>
                    </a:tc>
                    <a:extLst>
                      <a:ext uri="{0D108BD9-81ED-4DB2-BD59-A6C34878D82A}">
                        <a16:rowId xmlns:a16="http://schemas.microsoft.com/office/drawing/2014/main" val="2299292286"/>
                      </a:ext>
                    </a:extLst>
                  </a:tr>
                  <a:tr h="65151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49020" r="-746" b="-5882"/>
                          </a:stretch>
                        </a:blipFill>
                      </a:tcPr>
                    </a:tc>
                    <a:extLst>
                      <a:ext uri="{0D108BD9-81ED-4DB2-BD59-A6C34878D82A}">
                        <a16:rowId xmlns:a16="http://schemas.microsoft.com/office/drawing/2014/main" val="46637976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nvGraphicFramePr>
            <p:xfrm>
              <a:off x="5097918" y="3871840"/>
              <a:ext cx="1680187" cy="287115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861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rPr>
                            <a:t>propagation matrix</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1" i="1">
                                        <a:solidFill>
                                          <a:schemeClr val="bg1"/>
                                        </a:solidFill>
                                        <a:latin typeface="Cambria Math" panose="02040503050406030204" pitchFamily="18" charset="0"/>
                                      </a:rPr>
                                    </m:ctrlPr>
                                  </m:sSupPr>
                                  <m:e>
                                    <m:sSup>
                                      <m:sSupPr>
                                        <m:ctrlPr>
                                          <a:rPr kumimoji="1" lang="en-US" altLang="zh-CN" sz="1800" b="1" i="1">
                                            <a:solidFill>
                                              <a:schemeClr val="bg1"/>
                                            </a:solidFill>
                                            <a:latin typeface="Cambria Math" panose="02040503050406030204" pitchFamily="18" charset="0"/>
                                          </a:rPr>
                                        </m:ctrlPr>
                                      </m:sSupPr>
                                      <m:e>
                                        <m:r>
                                          <a:rPr kumimoji="1" lang="en-US" altLang="zh-CN" sz="1800" b="1" i="0">
                                            <a:solidFill>
                                              <a:schemeClr val="bg1"/>
                                            </a:solidFill>
                                            <a:latin typeface="Cambria Math" panose="02040503050406030204" pitchFamily="18" charset="0"/>
                                          </a:rPr>
                                          <m:t>𝐃</m:t>
                                        </m:r>
                                      </m:e>
                                      <m:sup>
                                        <m:r>
                                          <a:rPr kumimoji="1" lang="en-US" altLang="zh-CN" sz="1800" b="1" i="0">
                                            <a:solidFill>
                                              <a:schemeClr val="bg1"/>
                                            </a:solidFill>
                                            <a:latin typeface="Cambria Math" panose="02040503050406030204" pitchFamily="18" charset="0"/>
                                          </a:rPr>
                                          <m:t>−</m:t>
                                        </m:r>
                                        <m:r>
                                          <a:rPr kumimoji="1" lang="en-US" altLang="zh-CN" sz="1800" b="1" i="0">
                                            <a:solidFill>
                                              <a:schemeClr val="bg1"/>
                                            </a:solidFill>
                                            <a:latin typeface="Cambria Math" panose="02040503050406030204" pitchFamily="18" charset="0"/>
                                          </a:rPr>
                                          <m:t>𝐚</m:t>
                                        </m:r>
                                      </m:sup>
                                    </m:sSup>
                                    <m:r>
                                      <a:rPr kumimoji="1" lang="en-US" altLang="zh-CN" sz="1800" b="1" i="1">
                                        <a:solidFill>
                                          <a:schemeClr val="bg1"/>
                                        </a:solidFill>
                                        <a:latin typeface="Cambria Math" panose="02040503050406030204" pitchFamily="18" charset="0"/>
                                      </a:rPr>
                                      <m:t>𝑨𝑫</m:t>
                                    </m:r>
                                  </m:e>
                                  <m:sup>
                                    <m:r>
                                      <a:rPr kumimoji="1" lang="en-US" altLang="zh-CN" sz="1800" b="1">
                                        <a:solidFill>
                                          <a:schemeClr val="bg1"/>
                                        </a:solidFill>
                                        <a:latin typeface="Cambria Math" panose="02040503050406030204" pitchFamily="18" charset="0"/>
                                      </a:rPr>
                                      <m:t>−</m:t>
                                    </m:r>
                                    <m:r>
                                      <a:rPr kumimoji="1" lang="en-US" altLang="zh-CN" sz="1800" b="1" i="1">
                                        <a:solidFill>
                                          <a:schemeClr val="bg1"/>
                                        </a:solidFill>
                                        <a:latin typeface="Cambria Math" panose="02040503050406030204" pitchFamily="18" charset="0"/>
                                      </a:rPr>
                                      <m:t>𝒃</m:t>
                                    </m:r>
                                  </m:sup>
                                </m:sSup>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92715956"/>
                      </a:ext>
                    </a:extLst>
                  </a:tr>
                  <a:tr h="648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sSup>
                                      <m:sSupPr>
                                        <m:ctrlPr>
                                          <a:rPr kumimoji="1" lang="en-US" altLang="zh-CN" sz="1800" b="0" i="1">
                                            <a:latin typeface="Cambria Math" panose="02040503050406030204" pitchFamily="18" charset="0"/>
                                          </a:rPr>
                                        </m:ctrlPr>
                                      </m:sSupPr>
                                      <m:e>
                                        <m:r>
                                          <m:rPr>
                                            <m:sty m:val="p"/>
                                          </m:rPr>
                                          <a:rPr kumimoji="1" lang="en-US" altLang="zh-CN" sz="1800" b="0" i="0">
                                            <a:latin typeface="Cambria Math" panose="02040503050406030204" pitchFamily="18" charset="0"/>
                                          </a:rPr>
                                          <m:t>D</m:t>
                                        </m:r>
                                      </m:e>
                                      <m:sup>
                                        <m:r>
                                          <a:rPr kumimoji="1" lang="en-US" altLang="zh-CN" sz="1800" b="0" i="0">
                                            <a:latin typeface="Cambria Math" panose="02040503050406030204" pitchFamily="18" charset="0"/>
                                          </a:rPr>
                                          <m:t>−1/2</m:t>
                                        </m:r>
                                      </m:sup>
                                    </m:sSup>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1/2</m:t>
                                    </m:r>
                                  </m:sup>
                                </m:sSup>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655233"/>
                      </a:ext>
                    </a:extLst>
                  </a:tr>
                  <a:tr h="648802">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sSup>
                                      <m:sSupPr>
                                        <m:ctrlPr>
                                          <a:rPr kumimoji="1" lang="en-US" altLang="zh-CN" sz="1800" b="0" i="1">
                                            <a:latin typeface="Cambria Math" panose="02040503050406030204" pitchFamily="18" charset="0"/>
                                          </a:rPr>
                                        </m:ctrlPr>
                                      </m:sSupPr>
                                      <m:e>
                                        <m:r>
                                          <m:rPr>
                                            <m:sty m:val="p"/>
                                          </m:rPr>
                                          <a:rPr kumimoji="1" lang="en-US" altLang="zh-CN" sz="1800" b="0" i="0">
                                            <a:latin typeface="Cambria Math" panose="02040503050406030204" pitchFamily="18" charset="0"/>
                                          </a:rPr>
                                          <m:t>D</m:t>
                                        </m:r>
                                      </m:e>
                                      <m:sup>
                                        <m:r>
                                          <a:rPr kumimoji="1" lang="en-US" altLang="zh-CN" sz="1800" b="0" i="0">
                                            <a:latin typeface="Cambria Math" panose="02040503050406030204" pitchFamily="18" charset="0"/>
                                          </a:rPr>
                                          <m:t>−1/2</m:t>
                                        </m:r>
                                      </m:sup>
                                    </m:sSup>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1/2</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139676"/>
                      </a:ext>
                    </a:extLst>
                  </a:tr>
                  <a:tr h="648802">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sSup>
                                      <m:sSupPr>
                                        <m:ctrlPr>
                                          <a:rPr kumimoji="1" lang="en-US" altLang="zh-CN" sz="1800" b="0" i="1">
                                            <a:latin typeface="Cambria Math" panose="02040503050406030204" pitchFamily="18" charset="0"/>
                                          </a:rPr>
                                        </m:ctrlPr>
                                      </m:sSupPr>
                                      <m:e>
                                        <m:r>
                                          <m:rPr>
                                            <m:sty m:val="p"/>
                                          </m:rPr>
                                          <a:rPr kumimoji="1" lang="en-US" altLang="zh-CN" sz="1800" b="0" i="0">
                                            <a:latin typeface="Cambria Math" panose="02040503050406030204" pitchFamily="18" charset="0"/>
                                          </a:rPr>
                                          <m:t>D</m:t>
                                        </m:r>
                                      </m:e>
                                      <m:sup>
                                        <m:r>
                                          <a:rPr kumimoji="1" lang="en-US" altLang="zh-CN" sz="1800" b="0" i="0">
                                            <a:latin typeface="Cambria Math" panose="02040503050406030204" pitchFamily="18" charset="0"/>
                                          </a:rPr>
                                          <m:t>−1/2</m:t>
                                        </m:r>
                                      </m:sup>
                                    </m:sSup>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1/2</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58964"/>
                      </a:ext>
                    </a:extLst>
                  </a:tr>
                </a:tbl>
              </a:graphicData>
            </a:graphic>
          </p:graphicFrame>
        </mc:Choice>
        <mc:Fallback xmlns="">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nvGraphicFramePr>
            <p:xfrm>
              <a:off x="5097918" y="3871840"/>
              <a:ext cx="1680187" cy="287115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924751">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2740" r="-752" b="-213699"/>
                          </a:stretch>
                        </a:blipFill>
                      </a:tcPr>
                    </a:tc>
                    <a:extLst>
                      <a:ext uri="{0D108BD9-81ED-4DB2-BD59-A6C34878D82A}">
                        <a16:rowId xmlns:a16="http://schemas.microsoft.com/office/drawing/2014/main" val="1892715956"/>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147059" r="-752" b="-205882"/>
                          </a:stretch>
                        </a:blipFill>
                      </a:tcPr>
                    </a:tc>
                    <a:extLst>
                      <a:ext uri="{0D108BD9-81ED-4DB2-BD59-A6C34878D82A}">
                        <a16:rowId xmlns:a16="http://schemas.microsoft.com/office/drawing/2014/main" val="585655233"/>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242308" r="-752" b="-101923"/>
                          </a:stretch>
                        </a:blipFill>
                      </a:tcPr>
                    </a:tc>
                    <a:extLst>
                      <a:ext uri="{0D108BD9-81ED-4DB2-BD59-A6C34878D82A}">
                        <a16:rowId xmlns:a16="http://schemas.microsoft.com/office/drawing/2014/main" val="1880139676"/>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349020" r="-752" b="-3922"/>
                          </a:stretch>
                        </a:blipFill>
                      </a:tcPr>
                    </a:tc>
                    <a:extLst>
                      <a:ext uri="{0D108BD9-81ED-4DB2-BD59-A6C34878D82A}">
                        <a16:rowId xmlns:a16="http://schemas.microsoft.com/office/drawing/2014/main" val="114795896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nvGraphicFramePr>
            <p:xfrm>
              <a:off x="6984057" y="3870955"/>
              <a:ext cx="1680187" cy="287115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94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0"/>
                        </a:solidFill>
                      </a:tcPr>
                    </a:tc>
                    <a:extLst>
                      <a:ext uri="{0D108BD9-81ED-4DB2-BD59-A6C34878D82A}">
                        <a16:rowId xmlns:a16="http://schemas.microsoft.com/office/drawing/2014/main" val="2587014300"/>
                      </a:ext>
                    </a:extLst>
                  </a:tr>
                  <a:tr h="64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a:latin typeface="Corbel" panose="020B0503020204020204" pitchFamily="34" charset="0"/>
                              <a:ea typeface="Cambria Math" panose="02040503050406030204" pitchFamily="18" charset="0"/>
                            </a:rPr>
                            <a:t>feature vector</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r>
                                      <a:rPr kumimoji="1" lang="en-US" altLang="zh-CN" sz="1800" b="0" i="1">
                                        <a:latin typeface="Cambria Math" panose="02040503050406030204" pitchFamily="18" charset="0"/>
                                        <a:ea typeface="Cambria Math" panose="02040503050406030204" pitchFamily="18" charset="0"/>
                                      </a:rPr>
                                      <m:t>𝑥</m:t>
                                    </m:r>
                                  </m:e>
                                </m:acc>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741794"/>
                      </a:ext>
                    </a:extLst>
                  </a:tr>
                  <a:tr h="64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a:latin typeface="Corbel" panose="020B0503020204020204" pitchFamily="34" charset="0"/>
                              <a:ea typeface="Cambria Math" panose="02040503050406030204" pitchFamily="18" charset="0"/>
                            </a:rPr>
                            <a:t>feature vector</a:t>
                          </a:r>
                          <a:endParaRPr kumimoji="1" lang="en-US" altLang="zh-CN" sz="1800" b="0" i="1">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r>
                                      <a:rPr kumimoji="1" lang="en-US" altLang="zh-CN" sz="1800" b="0" i="1">
                                        <a:latin typeface="Cambria Math" panose="02040503050406030204" pitchFamily="18" charset="0"/>
                                        <a:ea typeface="Cambria Math" panose="02040503050406030204" pitchFamily="18" charset="0"/>
                                      </a:rPr>
                                      <m:t>𝑥</m:t>
                                    </m:r>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748859"/>
                      </a:ext>
                    </a:extLst>
                  </a:tr>
                  <a:tr h="64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a:latin typeface="Corbel" panose="020B0503020204020204" pitchFamily="34" charset="0"/>
                              <a:ea typeface="Cambria Math" panose="02040503050406030204" pitchFamily="18" charset="0"/>
                            </a:rPr>
                            <a:t>feature vector</a:t>
                          </a:r>
                          <a:endParaRPr kumimoji="1" lang="en-US" altLang="zh-CN" sz="1800" b="0" i="1">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r>
                                      <a:rPr kumimoji="1" lang="en-US" altLang="zh-CN" sz="1800" b="0" i="1">
                                        <a:latin typeface="Cambria Math" panose="02040503050406030204" pitchFamily="18" charset="0"/>
                                        <a:ea typeface="Cambria Math" panose="02040503050406030204" pitchFamily="18" charset="0"/>
                                      </a:rPr>
                                      <m:t>𝑥</m:t>
                                    </m:r>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917557"/>
                      </a:ext>
                    </a:extLst>
                  </a:tr>
                </a:tbl>
              </a:graphicData>
            </a:graphic>
          </p:graphicFrame>
        </mc:Choice>
        <mc:Fallback xmlns="">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nvGraphicFramePr>
            <p:xfrm>
              <a:off x="6984057" y="3870955"/>
              <a:ext cx="1680187" cy="287115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94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0"/>
                        </a:solidFill>
                      </a:tcPr>
                    </a:tc>
                    <a:extLst>
                      <a:ext uri="{0D108BD9-81ED-4DB2-BD59-A6C34878D82A}">
                        <a16:rowId xmlns:a16="http://schemas.microsoft.com/office/drawing/2014/main" val="2587014300"/>
                      </a:ext>
                    </a:extLst>
                  </a:tr>
                  <a:tr h="642263">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52000" r="-746" b="-208000"/>
                          </a:stretch>
                        </a:blipFill>
                      </a:tcPr>
                    </a:tc>
                    <a:extLst>
                      <a:ext uri="{0D108BD9-81ED-4DB2-BD59-A6C34878D82A}">
                        <a16:rowId xmlns:a16="http://schemas.microsoft.com/office/drawing/2014/main" val="3242741794"/>
                      </a:ext>
                    </a:extLst>
                  </a:tr>
                  <a:tr h="642263">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247059" r="-746" b="-103922"/>
                          </a:stretch>
                        </a:blipFill>
                      </a:tcPr>
                    </a:tc>
                    <a:extLst>
                      <a:ext uri="{0D108BD9-81ED-4DB2-BD59-A6C34878D82A}">
                        <a16:rowId xmlns:a16="http://schemas.microsoft.com/office/drawing/2014/main" val="2575748859"/>
                      </a:ext>
                    </a:extLst>
                  </a:tr>
                  <a:tr h="642263">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347059" r="-746" b="-3922"/>
                          </a:stretch>
                        </a:blipFill>
                      </a:tcPr>
                    </a:tc>
                    <a:extLst>
                      <a:ext uri="{0D108BD9-81ED-4DB2-BD59-A6C34878D82A}">
                        <a16:rowId xmlns:a16="http://schemas.microsoft.com/office/drawing/2014/main" val="2259917557"/>
                      </a:ext>
                    </a:extLst>
                  </a:tr>
                </a:tbl>
              </a:graphicData>
            </a:graphic>
          </p:graphicFrame>
        </mc:Fallback>
      </mc:AlternateContent>
      <p:sp>
        <p:nvSpPr>
          <p:cNvPr id="7" name="矩形 6">
            <a:extLst>
              <a:ext uri="{FF2B5EF4-FFF2-40B4-BE49-F238E27FC236}">
                <a16:creationId xmlns:a16="http://schemas.microsoft.com/office/drawing/2014/main" id="{9ECDD41D-9099-3E4F-8833-0881561A15B8}"/>
              </a:ext>
            </a:extLst>
          </p:cNvPr>
          <p:cNvSpPr/>
          <p:nvPr/>
        </p:nvSpPr>
        <p:spPr>
          <a:xfrm>
            <a:off x="4189672" y="2968032"/>
            <a:ext cx="310319" cy="394216"/>
          </a:xfrm>
          <a:prstGeom prst="rect">
            <a:avLst/>
          </a:prstGeom>
          <a:noFill/>
          <a:ln w="38100">
            <a:solidFill>
              <a:srgbClr val="006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矩形 56">
            <a:extLst>
              <a:ext uri="{FF2B5EF4-FFF2-40B4-BE49-F238E27FC236}">
                <a16:creationId xmlns:a16="http://schemas.microsoft.com/office/drawing/2014/main" id="{6FFDBD25-6816-8F4B-BCB7-C005A1DE95C2}"/>
              </a:ext>
            </a:extLst>
          </p:cNvPr>
          <p:cNvSpPr/>
          <p:nvPr/>
        </p:nvSpPr>
        <p:spPr>
          <a:xfrm>
            <a:off x="4790148" y="2941068"/>
            <a:ext cx="1179196" cy="4211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矩形 57">
            <a:extLst>
              <a:ext uri="{FF2B5EF4-FFF2-40B4-BE49-F238E27FC236}">
                <a16:creationId xmlns:a16="http://schemas.microsoft.com/office/drawing/2014/main" id="{BA9CE4E7-6626-9545-9613-1412D6AE8664}"/>
              </a:ext>
            </a:extLst>
          </p:cNvPr>
          <p:cNvSpPr/>
          <p:nvPr/>
        </p:nvSpPr>
        <p:spPr>
          <a:xfrm>
            <a:off x="6307912" y="2941068"/>
            <a:ext cx="352320" cy="421180"/>
          </a:xfrm>
          <a:prstGeom prst="rect">
            <a:avLst/>
          </a:prstGeom>
          <a:noFill/>
          <a:ln w="38100">
            <a:solidFill>
              <a:srgbClr val="F2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肘形连接符 8">
            <a:extLst>
              <a:ext uri="{FF2B5EF4-FFF2-40B4-BE49-F238E27FC236}">
                <a16:creationId xmlns:a16="http://schemas.microsoft.com/office/drawing/2014/main" id="{64A7D589-C196-174D-8D58-9D9031D842E3}"/>
              </a:ext>
            </a:extLst>
          </p:cNvPr>
          <p:cNvCxnSpPr>
            <a:cxnSpLocks/>
            <a:stCxn id="7" idx="2"/>
            <a:endCxn id="4" idx="0"/>
          </p:cNvCxnSpPr>
          <p:nvPr/>
        </p:nvCxnSpPr>
        <p:spPr>
          <a:xfrm rot="5400000">
            <a:off x="3947364" y="3466756"/>
            <a:ext cx="501977" cy="292960"/>
          </a:xfrm>
          <a:prstGeom prst="bentConnector3">
            <a:avLst>
              <a:gd name="adj1" fmla="val 50000"/>
            </a:avLst>
          </a:prstGeom>
          <a:ln w="38100">
            <a:solidFill>
              <a:srgbClr val="0063AA"/>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肘形连接符 61">
            <a:extLst>
              <a:ext uri="{FF2B5EF4-FFF2-40B4-BE49-F238E27FC236}">
                <a16:creationId xmlns:a16="http://schemas.microsoft.com/office/drawing/2014/main" id="{3BDA7BB9-C97B-B045-8702-88B20712FD50}"/>
              </a:ext>
            </a:extLst>
          </p:cNvPr>
          <p:cNvCxnSpPr>
            <a:cxnSpLocks/>
            <a:stCxn id="57" idx="2"/>
            <a:endCxn id="5" idx="0"/>
          </p:cNvCxnSpPr>
          <p:nvPr/>
        </p:nvCxnSpPr>
        <p:spPr>
          <a:xfrm rot="16200000" flipH="1">
            <a:off x="5404082" y="3337911"/>
            <a:ext cx="509592" cy="558265"/>
          </a:xfrm>
          <a:prstGeom prst="bentConnector3">
            <a:avLst>
              <a:gd name="adj1" fmla="val 50000"/>
            </a:avLst>
          </a:prstGeom>
          <a:ln w="3810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5" name="肘形连接符 64">
            <a:extLst>
              <a:ext uri="{FF2B5EF4-FFF2-40B4-BE49-F238E27FC236}">
                <a16:creationId xmlns:a16="http://schemas.microsoft.com/office/drawing/2014/main" id="{559CB3BC-3618-EB46-8EE1-EFABAAF60DE6}"/>
              </a:ext>
            </a:extLst>
          </p:cNvPr>
          <p:cNvCxnSpPr>
            <a:cxnSpLocks/>
            <a:stCxn id="58" idx="2"/>
            <a:endCxn id="6" idx="0"/>
          </p:cNvCxnSpPr>
          <p:nvPr/>
        </p:nvCxnSpPr>
        <p:spPr>
          <a:xfrm rot="16200000" flipH="1">
            <a:off x="6899758" y="2946562"/>
            <a:ext cx="508707" cy="1340078"/>
          </a:xfrm>
          <a:prstGeom prst="bentConnector3">
            <a:avLst>
              <a:gd name="adj1" fmla="val 50000"/>
            </a:avLst>
          </a:prstGeom>
          <a:ln w="38100">
            <a:solidFill>
              <a:srgbClr val="F28B00"/>
            </a:solidFill>
            <a:tailEnd type="stealth" w="lg" len="me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72FD0104-DA73-734F-8CBE-39079F3DCADA}"/>
              </a:ext>
            </a:extLst>
          </p:cNvPr>
          <p:cNvSpPr/>
          <p:nvPr/>
        </p:nvSpPr>
        <p:spPr>
          <a:xfrm>
            <a:off x="3900032" y="1715482"/>
            <a:ext cx="3048231" cy="893171"/>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1D75459A-7253-7644-8AF6-2E27C2697848}"/>
                  </a:ext>
                </a:extLst>
              </p:cNvPr>
              <p:cNvSpPr txBox="1"/>
              <p:nvPr/>
            </p:nvSpPr>
            <p:spPr>
              <a:xfrm>
                <a:off x="992330" y="1017045"/>
                <a:ext cx="8208912" cy="1665969"/>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zh-CN" altLang="en-US" sz="2400" b="0" dirty="0">
                    <a:latin typeface="SimHei" panose="02010609060101010101" pitchFamily="49" charset="-122"/>
                    <a:ea typeface="SimHei" panose="02010609060101010101" pitchFamily="49" charset="-122"/>
                  </a:rPr>
                  <a:t>图传播过程和训练过程解耦</a:t>
                </a:r>
                <a:endParaRPr kumimoji="1" lang="en-US" altLang="zh-CN" sz="2400" b="0" dirty="0">
                  <a:latin typeface="SimHei" panose="02010609060101010101" pitchFamily="49" charset="-122"/>
                  <a:ea typeface="SimHei" panose="02010609060101010101" pitchFamily="49" charset="-122"/>
                </a:endParaRP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992330" y="1017045"/>
                <a:ext cx="8208912" cy="1665969"/>
              </a:xfrm>
              <a:prstGeom prst="rect">
                <a:avLst/>
              </a:prstGeom>
              <a:blipFill>
                <a:blip r:embed="rId7"/>
                <a:stretch>
                  <a:fillRect l="-927" t="-15152" b="-87121"/>
                </a:stretch>
              </a:blipFill>
            </p:spPr>
            <p:txBody>
              <a:bodyPr/>
              <a:lstStyle/>
              <a:p>
                <a:r>
                  <a:rPr lang="en-US">
                    <a:noFill/>
                  </a:rPr>
                  <a:t> </a:t>
                </a:r>
              </a:p>
            </p:txBody>
          </p:sp>
        </mc:Fallback>
      </mc:AlternateContent>
      <p:sp>
        <p:nvSpPr>
          <p:cNvPr id="17" name="矩形 16">
            <a:extLst>
              <a:ext uri="{FF2B5EF4-FFF2-40B4-BE49-F238E27FC236}">
                <a16:creationId xmlns:a16="http://schemas.microsoft.com/office/drawing/2014/main" id="{92B10A0D-BADB-4945-8934-A34AA13F6068}"/>
              </a:ext>
            </a:extLst>
          </p:cNvPr>
          <p:cNvSpPr/>
          <p:nvPr/>
        </p:nvSpPr>
        <p:spPr>
          <a:xfrm>
            <a:off x="662010" y="2413390"/>
            <a:ext cx="2829870" cy="400110"/>
          </a:xfrm>
          <a:prstGeom prst="rect">
            <a:avLst/>
          </a:prstGeom>
        </p:spPr>
        <p:txBody>
          <a:bodyPr wrap="square">
            <a:spAutoFit/>
          </a:bodyPr>
          <a:lstStyle/>
          <a:p>
            <a:pPr>
              <a:buSzPct val="80000"/>
            </a:pPr>
            <a:r>
              <a:rPr kumimoji="1" lang="zh-CN" altLang="en-US" sz="2000" dirty="0">
                <a:solidFill>
                  <a:srgbClr val="C00000"/>
                </a:solidFill>
                <a:latin typeface="Candara" panose="020E0502030303020204" pitchFamily="34" charset="0"/>
              </a:rPr>
              <a:t>通用图传播范式</a:t>
            </a:r>
            <a:endParaRPr kumimoji="1" lang="en-US" altLang="zh-CN" sz="2000" dirty="0">
              <a:solidFill>
                <a:srgbClr val="C00000"/>
              </a:solidFill>
              <a:latin typeface="Candara" panose="020E0502030303020204" pitchFamily="34" charset="0"/>
            </a:endParaRPr>
          </a:p>
        </p:txBody>
      </p:sp>
      <p:sp>
        <p:nvSpPr>
          <p:cNvPr id="18" name="矩形 17">
            <a:extLst>
              <a:ext uri="{FF2B5EF4-FFF2-40B4-BE49-F238E27FC236}">
                <a16:creationId xmlns:a16="http://schemas.microsoft.com/office/drawing/2014/main" id="{5E38381A-D38E-4245-BF56-46F3EFA042D7}"/>
              </a:ext>
            </a:extLst>
          </p:cNvPr>
          <p:cNvSpPr/>
          <p:nvPr/>
        </p:nvSpPr>
        <p:spPr>
          <a:xfrm>
            <a:off x="1474254" y="3933056"/>
            <a:ext cx="1550424" cy="707886"/>
          </a:xfrm>
          <a:prstGeom prst="rect">
            <a:avLst/>
          </a:prstGeom>
        </p:spPr>
        <p:txBody>
          <a:bodyPr wrap="none">
            <a:spAutoFit/>
          </a:bodyPr>
          <a:lstStyle/>
          <a:p>
            <a:pPr algn="ctr"/>
            <a:r>
              <a:rPr lang="en-US" altLang="zh-CN" sz="2000">
                <a:solidFill>
                  <a:schemeClr val="bg1"/>
                </a:solidFill>
                <a:latin typeface="Corbel" panose="020B0503020204020204" pitchFamily="34" charset="0"/>
              </a:rPr>
              <a:t>propagation</a:t>
            </a:r>
          </a:p>
          <a:p>
            <a:pPr algn="ctr"/>
            <a:r>
              <a:rPr lang="en-US" altLang="zh-CN" sz="2000">
                <a:solidFill>
                  <a:schemeClr val="bg1"/>
                </a:solidFill>
                <a:latin typeface="Corbel" panose="020B0503020204020204" pitchFamily="34" charset="0"/>
              </a:rPr>
              <a:t> structure</a:t>
            </a:r>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06E3641C-01F6-4E46-AAEF-A4B9D51F6609}"/>
                  </a:ext>
                </a:extLst>
              </p:cNvPr>
              <p:cNvSpPr/>
              <p:nvPr/>
            </p:nvSpPr>
            <p:spPr>
              <a:xfrm>
                <a:off x="6996269" y="3949391"/>
                <a:ext cx="1680187" cy="707886"/>
              </a:xfrm>
              <a:prstGeom prst="rect">
                <a:avLst/>
              </a:prstGeom>
            </p:spPr>
            <p:txBody>
              <a:bodyPr wrap="square">
                <a:spAutoFit/>
              </a:bodyPr>
              <a:lstStyle/>
              <a:p>
                <a:pPr lvl="0" algn="ctr" eaLnBrk="1" fontAlgn="auto" hangingPunct="1">
                  <a:spcBef>
                    <a:spcPts val="0"/>
                  </a:spcBef>
                  <a:spcAft>
                    <a:spcPts val="0"/>
                  </a:spcAft>
                  <a:defRPr/>
                </a:pPr>
                <a:r>
                  <a:rPr kumimoji="1" lang="en-US" altLang="zh-CN" sz="2000">
                    <a:solidFill>
                      <a:schemeClr val="bg1"/>
                    </a:solidFill>
                    <a:latin typeface="Corbel" panose="020B0503020204020204" pitchFamily="34" charset="0"/>
                    <a:ea typeface="Cambria Math" panose="02040503050406030204" pitchFamily="18" charset="0"/>
                  </a:rPr>
                  <a:t>graph signal</a:t>
                </a:r>
              </a:p>
              <a:p>
                <a:pPr lvl="0"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acc>
                        <m:accPr>
                          <m:chr m:val="⃗"/>
                          <m:ctrlPr>
                            <a:rPr kumimoji="1" lang="en-US" altLang="zh-CN" sz="2000" i="1">
                              <a:solidFill>
                                <a:schemeClr val="bg1"/>
                              </a:solidFill>
                              <a:latin typeface="Cambria Math" panose="02040503050406030204" pitchFamily="18" charset="0"/>
                              <a:ea typeface="Cambria Math" panose="02040503050406030204" pitchFamily="18" charset="0"/>
                            </a:rPr>
                          </m:ctrlPr>
                        </m:accPr>
                        <m:e>
                          <m:r>
                            <a:rPr kumimoji="1" lang="en-US" altLang="zh-CN" sz="2000" i="1">
                              <a:solidFill>
                                <a:schemeClr val="bg1"/>
                              </a:solidFill>
                              <a:latin typeface="Cambria Math" panose="02040503050406030204" pitchFamily="18" charset="0"/>
                              <a:ea typeface="Cambria Math" panose="02040503050406030204" pitchFamily="18" charset="0"/>
                            </a:rPr>
                            <m:t>𝒙</m:t>
                          </m:r>
                        </m:e>
                      </m:acc>
                    </m:oMath>
                  </m:oMathPara>
                </a14:m>
                <a:endParaRPr kumimoji="1" lang="en-US" altLang="zh-CN" sz="2000">
                  <a:solidFill>
                    <a:schemeClr val="bg1"/>
                  </a:solidFill>
                  <a:ea typeface="Cambria Math" panose="02040503050406030204" pitchFamily="18" charset="0"/>
                </a:endParaRPr>
              </a:p>
            </p:txBody>
          </p:sp>
        </mc:Choice>
        <mc:Fallback xmlns="">
          <p:sp>
            <p:nvSpPr>
              <p:cNvPr id="19" name="矩形 18">
                <a:extLst>
                  <a:ext uri="{FF2B5EF4-FFF2-40B4-BE49-F238E27FC236}">
                    <a16:creationId xmlns:a16="http://schemas.microsoft.com/office/drawing/2014/main" id="{06E3641C-01F6-4E46-AAEF-A4B9D51F6609}"/>
                  </a:ext>
                </a:extLst>
              </p:cNvPr>
              <p:cNvSpPr>
                <a:spLocks noRot="1" noChangeAspect="1" noMove="1" noResize="1" noEditPoints="1" noAdjustHandles="1" noChangeArrowheads="1" noChangeShapeType="1" noTextEdit="1"/>
              </p:cNvSpPr>
              <p:nvPr/>
            </p:nvSpPr>
            <p:spPr>
              <a:xfrm>
                <a:off x="6996269" y="3949391"/>
                <a:ext cx="1680187" cy="707886"/>
              </a:xfrm>
              <a:prstGeom prst="rect">
                <a:avLst/>
              </a:prstGeom>
              <a:blipFill>
                <a:blip r:embed="rId8"/>
                <a:stretch>
                  <a:fillRect t="-5357"/>
                </a:stretch>
              </a:blipFill>
            </p:spPr>
            <p:txBody>
              <a:bodyPr/>
              <a:lstStyle/>
              <a:p>
                <a:r>
                  <a:rPr lang="en-US">
                    <a:noFill/>
                  </a:rPr>
                  <a:t> </a:t>
                </a:r>
              </a:p>
            </p:txBody>
          </p:sp>
        </mc:Fallback>
      </mc:AlternateContent>
      <p:graphicFrame>
        <p:nvGraphicFramePr>
          <p:cNvPr id="31" name="表格 30">
            <a:extLst>
              <a:ext uri="{FF2B5EF4-FFF2-40B4-BE49-F238E27FC236}">
                <a16:creationId xmlns:a16="http://schemas.microsoft.com/office/drawing/2014/main" id="{97379B91-9F49-4D42-B32B-B972736E7F33}"/>
              </a:ext>
            </a:extLst>
          </p:cNvPr>
          <p:cNvGraphicFramePr>
            <a:graphicFrameLocks noGrp="1"/>
          </p:cNvGraphicFramePr>
          <p:nvPr/>
        </p:nvGraphicFramePr>
        <p:xfrm>
          <a:off x="172052" y="4762150"/>
          <a:ext cx="1112851" cy="1965588"/>
        </p:xfrm>
        <a:graphic>
          <a:graphicData uri="http://schemas.openxmlformats.org/drawingml/2006/table">
            <a:tbl>
              <a:tblPr firstRow="1" bandRow="1">
                <a:tableStyleId>{2D5ABB26-0587-4C30-8999-92F81FD0307C}</a:tableStyleId>
              </a:tblPr>
              <a:tblGrid>
                <a:gridCol w="1112851">
                  <a:extLst>
                    <a:ext uri="{9D8B030D-6E8A-4147-A177-3AD203B41FA5}">
                      <a16:colId xmlns:a16="http://schemas.microsoft.com/office/drawing/2014/main" val="4038179405"/>
                    </a:ext>
                  </a:extLst>
                </a:gridCol>
              </a:tblGrid>
              <a:tr h="655196">
                <a:tc>
                  <a:txBody>
                    <a:bodyPr/>
                    <a:lstStyle/>
                    <a:p>
                      <a:pPr algn="ctr"/>
                      <a:r>
                        <a:rPr lang="en-US">
                          <a:solidFill>
                            <a:schemeClr val="tx1"/>
                          </a:solidFill>
                          <a:latin typeface="Corbel" panose="020B0503020204020204" pitchFamily="34" charset="0"/>
                        </a:rPr>
                        <a:t>SGC</a:t>
                      </a:r>
                    </a:p>
                    <a:p>
                      <a:pPr algn="ctr"/>
                      <a:r>
                        <a:rPr lang="en-US" sz="1400">
                          <a:solidFill>
                            <a:srgbClr val="0070C0"/>
                          </a:solidFill>
                          <a:latin typeface="Corbel" panose="020B0503020204020204" pitchFamily="34" charset="0"/>
                        </a:rPr>
                        <a:t>[ICML’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314709"/>
                  </a:ext>
                </a:extLst>
              </a:tr>
              <a:tr h="655196">
                <a:tc>
                  <a:txBody>
                    <a:bodyPr/>
                    <a:lstStyle/>
                    <a:p>
                      <a:pPr algn="ctr"/>
                      <a:r>
                        <a:rPr lang="en-US">
                          <a:solidFill>
                            <a:schemeClr val="tx1"/>
                          </a:solidFill>
                          <a:latin typeface="Corbel" panose="020B0503020204020204" pitchFamily="34" charset="0"/>
                        </a:rPr>
                        <a:t>APPNP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0070C0"/>
                          </a:solidFill>
                          <a:latin typeface="Corbel" panose="020B0503020204020204" pitchFamily="34" charset="0"/>
                        </a:rPr>
                        <a:t>[ICLP’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512504"/>
                  </a:ext>
                </a:extLst>
              </a:tr>
              <a:tr h="655196">
                <a:tc>
                  <a:txBody>
                    <a:bodyPr/>
                    <a:lstStyle/>
                    <a:p>
                      <a:pPr algn="ctr"/>
                      <a:r>
                        <a:rPr lang="en-US">
                          <a:solidFill>
                            <a:schemeClr val="tx1"/>
                          </a:solidFill>
                          <a:latin typeface="Corbel" panose="020B0503020204020204" pitchFamily="34" charset="0"/>
                        </a:rPr>
                        <a:t>GDC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0070C0"/>
                          </a:solidFill>
                          <a:latin typeface="Corbel" panose="020B0503020204020204" pitchFamily="34" charset="0"/>
                        </a:rPr>
                        <a:t>[NeurIPS’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3023796"/>
                  </a:ext>
                </a:extLst>
              </a:tr>
            </a:tbl>
          </a:graphicData>
        </a:graphic>
      </p:graphicFrame>
      <p:sp>
        <p:nvSpPr>
          <p:cNvPr id="32" name="右弧形箭头 31">
            <a:extLst>
              <a:ext uri="{FF2B5EF4-FFF2-40B4-BE49-F238E27FC236}">
                <a16:creationId xmlns:a16="http://schemas.microsoft.com/office/drawing/2014/main" id="{C33C8B7A-945C-5A44-9DA8-ACA3D9A29B22}"/>
              </a:ext>
            </a:extLst>
          </p:cNvPr>
          <p:cNvSpPr/>
          <p:nvPr/>
        </p:nvSpPr>
        <p:spPr>
          <a:xfrm>
            <a:off x="2778005" y="2242421"/>
            <a:ext cx="281827" cy="922719"/>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31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heel(1)">
                                      <p:cBhvr>
                                        <p:cTn id="21" dur="2000"/>
                                        <p:tgtEl>
                                          <p:spTgt spid="5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2000"/>
                                        <p:tgtEl>
                                          <p:spTgt spid="58"/>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par>
                                <p:cTn id="32" presetID="22" presetClass="entr" presetSubtype="1"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up)">
                                      <p:cBhvr>
                                        <p:cTn id="34" dur="500"/>
                                        <p:tgtEl>
                                          <p:spTgt spid="65"/>
                                        </p:tgtEl>
                                      </p:cBhvr>
                                    </p:animEffec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 grpId="0" animBg="1"/>
      <p:bldP spid="57" grpId="0" animBg="1"/>
      <p:bldP spid="58" grpId="0" animBg="1"/>
      <p:bldP spid="17" grpId="0"/>
      <p:bldP spid="19"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zh-CN" altLang="en-US" sz="3200" dirty="0"/>
              <a:t>图结构无处不在</a:t>
            </a:r>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55854" y="2136155"/>
            <a:ext cx="71437" cy="215900"/>
          </a:xfrm>
          <a:prstGeom prst="line">
            <a:avLst/>
          </a:prstGeom>
          <a:noFill/>
          <a:ln w="12700" algn="ctr">
            <a:solidFill>
              <a:schemeClr val="bg1"/>
            </a:solidFill>
            <a:round/>
            <a:headEnd/>
            <a:tailEnd/>
          </a:ln>
        </p:spPr>
      </p:cxnSp>
      <p:grpSp>
        <p:nvGrpSpPr>
          <p:cNvPr id="10" name="组 9"/>
          <p:cNvGrpSpPr/>
          <p:nvPr/>
        </p:nvGrpSpPr>
        <p:grpSpPr>
          <a:xfrm>
            <a:off x="270676" y="1484784"/>
            <a:ext cx="6030619" cy="4757371"/>
            <a:chOff x="1383737" y="2549971"/>
            <a:chExt cx="4856770" cy="3831357"/>
          </a:xfrm>
        </p:grpSpPr>
        <p:pic>
          <p:nvPicPr>
            <p:cNvPr id="8" name="Picture 2" descr="http://eduinf.eu/wp-content/uploads/2012/03/cocitation133papers_cropped1.png">
              <a:extLst>
                <a:ext uri="{FF2B5EF4-FFF2-40B4-BE49-F238E27FC236}">
                  <a16:creationId xmlns:a16="http://schemas.microsoft.com/office/drawing/2014/main" id="{73AE0C27-FE4C-3A49-BF52-42BE203F241C}"/>
                </a:ext>
              </a:extLst>
            </p:cNvPr>
            <p:cNvPicPr>
              <a:picLocks noChangeAspect="1" noChangeArrowheads="1"/>
            </p:cNvPicPr>
            <p:nvPr/>
          </p:nvPicPr>
          <p:blipFill>
            <a:blip r:embed="rId3" cstate="print"/>
            <a:srcRect/>
            <a:stretch>
              <a:fillRect/>
            </a:stretch>
          </p:blipFill>
          <p:spPr bwMode="auto">
            <a:xfrm>
              <a:off x="1475657" y="3068960"/>
              <a:ext cx="4764850" cy="3312368"/>
            </a:xfrm>
            <a:prstGeom prst="rect">
              <a:avLst/>
            </a:prstGeom>
            <a:noFill/>
            <a:ln w="25400">
              <a:solidFill>
                <a:schemeClr val="tx2"/>
              </a:solidFill>
            </a:ln>
          </p:spPr>
        </p:pic>
        <p:sp>
          <p:nvSpPr>
            <p:cNvPr id="9" name="TextBox 13">
              <a:extLst>
                <a:ext uri="{FF2B5EF4-FFF2-40B4-BE49-F238E27FC236}">
                  <a16:creationId xmlns:a16="http://schemas.microsoft.com/office/drawing/2014/main" id="{64ED82DC-90D3-0C49-A510-A376AA6505B6}"/>
                </a:ext>
              </a:extLst>
            </p:cNvPr>
            <p:cNvSpPr txBox="1"/>
            <p:nvPr/>
          </p:nvSpPr>
          <p:spPr>
            <a:xfrm>
              <a:off x="1383737" y="2549971"/>
              <a:ext cx="2040943" cy="461665"/>
            </a:xfrm>
            <a:prstGeom prst="rect">
              <a:avLst/>
            </a:prstGeom>
            <a:noFill/>
          </p:spPr>
          <p:txBody>
            <a:bodyPr wrap="none" rtlCol="0">
              <a:spAutoFit/>
            </a:bodyPr>
            <a:lstStyle/>
            <a:p>
              <a:r>
                <a:rPr lang="zh-CN" altLang="en-US" sz="2400" dirty="0">
                  <a:solidFill>
                    <a:srgbClr val="0070C0"/>
                  </a:solidFill>
                  <a:latin typeface="Corbel" panose="020B0503020204020204" pitchFamily="34" charset="0"/>
                  <a:ea typeface="黑体" pitchFamily="49" charset="-122"/>
                </a:rPr>
                <a:t>论文引用网络</a:t>
              </a:r>
            </a:p>
          </p:txBody>
        </p:sp>
      </p:grpSp>
      <p:sp>
        <p:nvSpPr>
          <p:cNvPr id="13" name="文本框 12">
            <a:extLst>
              <a:ext uri="{FF2B5EF4-FFF2-40B4-BE49-F238E27FC236}">
                <a16:creationId xmlns:a16="http://schemas.microsoft.com/office/drawing/2014/main" id="{5B4175BC-7C28-B548-9653-6571336DD4CE}"/>
              </a:ext>
            </a:extLst>
          </p:cNvPr>
          <p:cNvSpPr txBox="1"/>
          <p:nvPr/>
        </p:nvSpPr>
        <p:spPr>
          <a:xfrm>
            <a:off x="6427859" y="2026609"/>
            <a:ext cx="2838273" cy="1292662"/>
          </a:xfrm>
          <a:prstGeom prst="rect">
            <a:avLst/>
          </a:prstGeom>
          <a:noFill/>
        </p:spPr>
        <p:txBody>
          <a:bodyPr wrap="square" rtlCol="0">
            <a:spAutoFit/>
          </a:bodyPr>
          <a:lstStyle/>
          <a:p>
            <a:pPr>
              <a:buSzPct val="80000"/>
            </a:pPr>
            <a:r>
              <a:rPr kumimoji="1" lang="zh-CN" altLang="en-US" sz="2600" b="0" dirty="0">
                <a:latin typeface="SimHei" panose="02010609060101010101" pitchFamily="49" charset="-122"/>
                <a:ea typeface="SimHei" panose="02010609060101010101" pitchFamily="49" charset="-122"/>
              </a:rPr>
              <a:t>节点：论文</a:t>
            </a:r>
            <a:endParaRPr kumimoji="1" lang="en-US" altLang="zh-CN" sz="2600" b="0" dirty="0">
              <a:latin typeface="SimHei" panose="02010609060101010101" pitchFamily="49" charset="-122"/>
              <a:ea typeface="SimHei" panose="02010609060101010101" pitchFamily="49" charset="-122"/>
            </a:endParaRPr>
          </a:p>
          <a:p>
            <a:pPr>
              <a:buSzPct val="80000"/>
            </a:pP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边  ：引用关系</a:t>
            </a:r>
            <a:endParaRPr kumimoji="1" lang="en-US" altLang="zh-CN" sz="2600" b="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174549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a:extLst>
              <a:ext uri="{FF2B5EF4-FFF2-40B4-BE49-F238E27FC236}">
                <a16:creationId xmlns:a16="http://schemas.microsoft.com/office/drawing/2014/main" id="{381B649F-C26F-D244-919F-950A5AD35420}"/>
              </a:ext>
            </a:extLst>
          </p:cNvPr>
          <p:cNvSpPr/>
          <p:nvPr/>
        </p:nvSpPr>
        <p:spPr>
          <a:xfrm>
            <a:off x="3900032" y="1715482"/>
            <a:ext cx="3048231" cy="995119"/>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5">
            <a:extLst>
              <a:ext uri="{FF2B5EF4-FFF2-40B4-BE49-F238E27FC236}">
                <a16:creationId xmlns:a16="http://schemas.microsoft.com/office/drawing/2014/main" id="{25ED4651-BB1A-0B49-B16F-DCD3865974BF}"/>
              </a:ext>
            </a:extLst>
          </p:cNvPr>
          <p:cNvSpPr>
            <a:spLocks noChangeArrowheads="1"/>
          </p:cNvSpPr>
          <p:nvPr/>
        </p:nvSpPr>
        <p:spPr bwMode="auto">
          <a:xfrm>
            <a:off x="7413352" y="3112162"/>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2" name="Oval 5">
            <a:extLst>
              <a:ext uri="{FF2B5EF4-FFF2-40B4-BE49-F238E27FC236}">
                <a16:creationId xmlns:a16="http://schemas.microsoft.com/office/drawing/2014/main" id="{4456AAEA-33C1-684B-B7B5-62E75F0AE6FD}"/>
              </a:ext>
            </a:extLst>
          </p:cNvPr>
          <p:cNvSpPr>
            <a:spLocks noChangeArrowheads="1"/>
          </p:cNvSpPr>
          <p:nvPr/>
        </p:nvSpPr>
        <p:spPr bwMode="auto">
          <a:xfrm>
            <a:off x="5177525" y="2741034"/>
            <a:ext cx="503840" cy="495384"/>
          </a:xfrm>
          <a:prstGeom prst="ellipse">
            <a:avLst/>
          </a:prstGeom>
          <a:solidFill>
            <a:srgbClr val="FF0000">
              <a:alpha val="3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0" name="Oval 5">
            <a:extLst>
              <a:ext uri="{FF2B5EF4-FFF2-40B4-BE49-F238E27FC236}">
                <a16:creationId xmlns:a16="http://schemas.microsoft.com/office/drawing/2014/main" id="{F54D30F5-F28D-0448-978E-1CC8E2CD2342}"/>
              </a:ext>
            </a:extLst>
          </p:cNvPr>
          <p:cNvSpPr>
            <a:spLocks noChangeArrowheads="1"/>
          </p:cNvSpPr>
          <p:nvPr/>
        </p:nvSpPr>
        <p:spPr bwMode="auto">
          <a:xfrm>
            <a:off x="4545131" y="6253011"/>
            <a:ext cx="498985" cy="488358"/>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9" name="Oval 5">
            <a:extLst>
              <a:ext uri="{FF2B5EF4-FFF2-40B4-BE49-F238E27FC236}">
                <a16:creationId xmlns:a16="http://schemas.microsoft.com/office/drawing/2014/main" id="{01F242D7-66CD-064A-9416-10D5CF9E8A64}"/>
              </a:ext>
            </a:extLst>
          </p:cNvPr>
          <p:cNvSpPr>
            <a:spLocks noChangeArrowheads="1"/>
          </p:cNvSpPr>
          <p:nvPr/>
        </p:nvSpPr>
        <p:spPr bwMode="auto">
          <a:xfrm>
            <a:off x="3757420" y="5471576"/>
            <a:ext cx="498985" cy="488419"/>
          </a:xfrm>
          <a:prstGeom prst="ellipse">
            <a:avLst/>
          </a:prstGeom>
          <a:solidFill>
            <a:srgbClr val="FF0000">
              <a:alpha val="5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593252" y="4682203"/>
            <a:ext cx="518196" cy="513541"/>
          </a:xfrm>
          <a:prstGeom prst="ellipse">
            <a:avLst/>
          </a:prstGeom>
          <a:solidFill>
            <a:srgbClr val="FF0000">
              <a:alpha val="7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9" name="Oval 5">
            <a:extLst>
              <a:ext uri="{FF2B5EF4-FFF2-40B4-BE49-F238E27FC236}">
                <a16:creationId xmlns:a16="http://schemas.microsoft.com/office/drawing/2014/main" id="{3D03C077-BC27-8D44-AA26-10DEF8DE8CEC}"/>
              </a:ext>
            </a:extLst>
          </p:cNvPr>
          <p:cNvSpPr>
            <a:spLocks noChangeArrowheads="1"/>
          </p:cNvSpPr>
          <p:nvPr/>
        </p:nvSpPr>
        <p:spPr bwMode="auto">
          <a:xfrm>
            <a:off x="2016826" y="3822469"/>
            <a:ext cx="499907" cy="488419"/>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7" name="Oval 5">
            <a:extLst>
              <a:ext uri="{FF2B5EF4-FFF2-40B4-BE49-F238E27FC236}">
                <a16:creationId xmlns:a16="http://schemas.microsoft.com/office/drawing/2014/main" id="{30A56579-312B-BE48-994F-905087B6086D}"/>
              </a:ext>
            </a:extLst>
          </p:cNvPr>
          <p:cNvSpPr>
            <a:spLocks noChangeArrowheads="1"/>
          </p:cNvSpPr>
          <p:nvPr/>
        </p:nvSpPr>
        <p:spPr bwMode="auto">
          <a:xfrm>
            <a:off x="2839324" y="3309351"/>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GNN</a:t>
            </a:r>
            <a:r>
              <a:rPr lang="zh-CN" altLang="en-US" dirty="0">
                <a:ea typeface="宋体" pitchFamily="2" charset="-122"/>
              </a:rPr>
              <a:t>模型</a:t>
            </a:r>
            <a:endParaRPr lang="en-US" altLang="zh-CN" dirty="0">
              <a:ea typeface="宋体" pitchFamily="2" charset="-122"/>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5205F507-BF1A-8E46-A0BB-BD14C482CF88}"/>
                  </a:ext>
                </a:extLst>
              </p:cNvPr>
              <p:cNvSpPr txBox="1"/>
              <p:nvPr/>
            </p:nvSpPr>
            <p:spPr>
              <a:xfrm>
                <a:off x="992330" y="1017045"/>
                <a:ext cx="8208912" cy="1665969"/>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zh-CN" altLang="en-US" sz="2400" b="0" dirty="0">
                    <a:latin typeface="SimHei" panose="02010609060101010101" pitchFamily="49" charset="-122"/>
                    <a:ea typeface="SimHei" panose="02010609060101010101" pitchFamily="49" charset="-122"/>
                  </a:rPr>
                  <a:t>图传播过程和训练过程解耦</a:t>
                </a:r>
                <a:endParaRPr kumimoji="1" lang="en-US" altLang="zh-CN" sz="2400" b="0" dirty="0">
                  <a:latin typeface="SimHei" panose="02010609060101010101" pitchFamily="49" charset="-122"/>
                  <a:ea typeface="SimHei" panose="02010609060101010101" pitchFamily="49" charset="-122"/>
                </a:endParaRP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p:sp>
            <p:nvSpPr>
              <p:cNvPr id="6" name="文本框 5">
                <a:extLst>
                  <a:ext uri="{FF2B5EF4-FFF2-40B4-BE49-F238E27FC236}">
                    <a16:creationId xmlns:a16="http://schemas.microsoft.com/office/drawing/2014/main" id="{5205F507-BF1A-8E46-A0BB-BD14C482CF88}"/>
                  </a:ext>
                </a:extLst>
              </p:cNvPr>
              <p:cNvSpPr txBox="1">
                <a:spLocks noRot="1" noChangeAspect="1" noMove="1" noResize="1" noEditPoints="1" noAdjustHandles="1" noChangeArrowheads="1" noChangeShapeType="1" noTextEdit="1"/>
              </p:cNvSpPr>
              <p:nvPr/>
            </p:nvSpPr>
            <p:spPr>
              <a:xfrm>
                <a:off x="992330" y="1017045"/>
                <a:ext cx="8208912" cy="1665969"/>
              </a:xfrm>
              <a:prstGeom prst="rect">
                <a:avLst/>
              </a:prstGeom>
              <a:blipFill>
                <a:blip r:embed="rId3"/>
                <a:stretch>
                  <a:fillRect l="-927" t="-15152" b="-87121"/>
                </a:stretch>
              </a:blipFill>
            </p:spPr>
            <p:txBody>
              <a:bodyPr/>
              <a:lstStyle/>
              <a:p>
                <a:r>
                  <a:rPr lang="en-US">
                    <a:noFill/>
                  </a:rPr>
                  <a:t> </a:t>
                </a:r>
              </a:p>
            </p:txBody>
          </p:sp>
        </mc:Fallback>
      </mc:AlternateContent>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2017287"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14" name="文本框 113">
            <a:extLst>
              <a:ext uri="{FF2B5EF4-FFF2-40B4-BE49-F238E27FC236}">
                <a16:creationId xmlns:a16="http://schemas.microsoft.com/office/drawing/2014/main" id="{9597FE7E-1667-8346-B701-AB444C20AE76}"/>
              </a:ext>
            </a:extLst>
          </p:cNvPr>
          <p:cNvSpPr txBox="1"/>
          <p:nvPr/>
        </p:nvSpPr>
        <p:spPr>
          <a:xfrm>
            <a:off x="7269503" y="2365348"/>
            <a:ext cx="2136521" cy="646331"/>
          </a:xfrm>
          <a:prstGeom prst="rect">
            <a:avLst/>
          </a:prstGeom>
          <a:noFill/>
        </p:spPr>
        <p:txBody>
          <a:bodyPr wrap="square" rtlCol="0">
            <a:spAutoFit/>
          </a:bodyPr>
          <a:lstStyle/>
          <a:p>
            <a:pPr algn="just"/>
            <a:r>
              <a:rPr lang="en-US" sz="1800">
                <a:solidFill>
                  <a:srgbClr val="C00000"/>
                </a:solidFill>
                <a:latin typeface="Corbel" panose="020B0503020204020204" pitchFamily="34" charset="0"/>
              </a:rPr>
              <a:t>one column of the</a:t>
            </a:r>
          </a:p>
          <a:p>
            <a:pPr algn="just"/>
            <a:r>
              <a:rPr lang="en-US" sz="1800">
                <a:solidFill>
                  <a:srgbClr val="C00000"/>
                </a:solidFill>
                <a:latin typeface="Corbel" panose="020B0503020204020204" pitchFamily="34" charset="0"/>
              </a:rPr>
              <a:t>feature matrix</a:t>
            </a:r>
          </a:p>
        </p:txBody>
      </p:sp>
      <p:sp>
        <p:nvSpPr>
          <p:cNvPr id="118" name="Oval 5">
            <a:extLst>
              <a:ext uri="{FF2B5EF4-FFF2-40B4-BE49-F238E27FC236}">
                <a16:creationId xmlns:a16="http://schemas.microsoft.com/office/drawing/2014/main" id="{59A4C75A-EA55-2F4A-9897-7DD92F8920B4}"/>
              </a:ext>
            </a:extLst>
          </p:cNvPr>
          <p:cNvSpPr>
            <a:spLocks noChangeArrowheads="1"/>
          </p:cNvSpPr>
          <p:nvPr/>
        </p:nvSpPr>
        <p:spPr bwMode="auto">
          <a:xfrm>
            <a:off x="3440245" y="4114384"/>
            <a:ext cx="499907" cy="488419"/>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1" name="Oval 5">
            <a:extLst>
              <a:ext uri="{FF2B5EF4-FFF2-40B4-BE49-F238E27FC236}">
                <a16:creationId xmlns:a16="http://schemas.microsoft.com/office/drawing/2014/main" id="{21135A41-0921-5943-A131-7D552A049371}"/>
              </a:ext>
            </a:extLst>
          </p:cNvPr>
          <p:cNvSpPr>
            <a:spLocks noChangeArrowheads="1"/>
          </p:cNvSpPr>
          <p:nvPr/>
        </p:nvSpPr>
        <p:spPr bwMode="auto">
          <a:xfrm>
            <a:off x="5260103" y="3709284"/>
            <a:ext cx="499907" cy="488419"/>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3" name="Oval 5">
            <a:extLst>
              <a:ext uri="{FF2B5EF4-FFF2-40B4-BE49-F238E27FC236}">
                <a16:creationId xmlns:a16="http://schemas.microsoft.com/office/drawing/2014/main" id="{75785CA4-FB3F-F846-AC42-0E396F4B7698}"/>
              </a:ext>
            </a:extLst>
          </p:cNvPr>
          <p:cNvSpPr>
            <a:spLocks noChangeArrowheads="1"/>
          </p:cNvSpPr>
          <p:nvPr/>
        </p:nvSpPr>
        <p:spPr bwMode="auto">
          <a:xfrm>
            <a:off x="6350913" y="2539498"/>
            <a:ext cx="499907" cy="488419"/>
          </a:xfrm>
          <a:prstGeom prst="ellipse">
            <a:avLst/>
          </a:prstGeom>
          <a:solidFill>
            <a:srgbClr val="FF0000">
              <a:alpha val="19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706957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6697012" y="1966977"/>
            <a:ext cx="252586"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8" name="肘形连接符 137">
            <a:extLst>
              <a:ext uri="{FF2B5EF4-FFF2-40B4-BE49-F238E27FC236}">
                <a16:creationId xmlns:a16="http://schemas.microsoft.com/office/drawing/2014/main" id="{5DA6980A-944F-0E49-A3EB-AD9E7A74C5A4}"/>
              </a:ext>
            </a:extLst>
          </p:cNvPr>
          <p:cNvCxnSpPr>
            <a:cxnSpLocks/>
            <a:stCxn id="137" idx="3"/>
            <a:endCxn id="114" idx="0"/>
          </p:cNvCxnSpPr>
          <p:nvPr/>
        </p:nvCxnSpPr>
        <p:spPr>
          <a:xfrm>
            <a:off x="6949598" y="2177567"/>
            <a:ext cx="1388166" cy="187781"/>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FE45495F-7C1C-2B4E-B464-133C6C30AE98}"/>
              </a:ext>
            </a:extLst>
          </p:cNvPr>
          <p:cNvCxnSpPr>
            <a:cxnSpLocks/>
          </p:cNvCxnSpPr>
          <p:nvPr/>
        </p:nvCxnSpPr>
        <p:spPr>
          <a:xfrm>
            <a:off x="3016391" y="5095762"/>
            <a:ext cx="738389" cy="60871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12B7AFF9-49E4-3E41-AFB2-E8F52CFF2367}"/>
              </a:ext>
            </a:extLst>
          </p:cNvPr>
          <p:cNvCxnSpPr>
            <a:cxnSpLocks/>
          </p:cNvCxnSpPr>
          <p:nvPr/>
        </p:nvCxnSpPr>
        <p:spPr>
          <a:xfrm flipH="1" flipV="1">
            <a:off x="2434242" y="4216717"/>
            <a:ext cx="229314" cy="53372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93F1B2F9-9C56-944E-8B94-D3E764A171E3}"/>
              </a:ext>
            </a:extLst>
          </p:cNvPr>
          <p:cNvCxnSpPr>
            <a:cxnSpLocks/>
          </p:cNvCxnSpPr>
          <p:nvPr/>
        </p:nvCxnSpPr>
        <p:spPr>
          <a:xfrm flipV="1">
            <a:off x="2434242" y="3555698"/>
            <a:ext cx="405732" cy="31569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5406AB7A-716D-F049-AB1D-0D83F2A00F5C}"/>
              </a:ext>
            </a:extLst>
          </p:cNvPr>
          <p:cNvCxnSpPr>
            <a:cxnSpLocks/>
          </p:cNvCxnSpPr>
          <p:nvPr/>
        </p:nvCxnSpPr>
        <p:spPr>
          <a:xfrm>
            <a:off x="3338959" y="3555698"/>
            <a:ext cx="1912776" cy="39068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5E41C7C5-6784-934B-B85D-457175A6ABD2}"/>
              </a:ext>
            </a:extLst>
          </p:cNvPr>
          <p:cNvCxnSpPr>
            <a:cxnSpLocks/>
          </p:cNvCxnSpPr>
          <p:nvPr/>
        </p:nvCxnSpPr>
        <p:spPr>
          <a:xfrm>
            <a:off x="2507317" y="4044056"/>
            <a:ext cx="914806" cy="293015"/>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9F48F869-564D-7148-BCBA-BA366EB3CAA5}"/>
              </a:ext>
            </a:extLst>
          </p:cNvPr>
          <p:cNvCxnSpPr>
            <a:cxnSpLocks/>
          </p:cNvCxnSpPr>
          <p:nvPr/>
        </p:nvCxnSpPr>
        <p:spPr>
          <a:xfrm flipV="1">
            <a:off x="4785669" y="5681792"/>
            <a:ext cx="123320" cy="559876"/>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D284A9E5-5CD1-3242-AF92-A8AEA433F0C5}"/>
              </a:ext>
            </a:extLst>
          </p:cNvPr>
          <p:cNvCxnSpPr>
            <a:cxnSpLocks/>
          </p:cNvCxnSpPr>
          <p:nvPr/>
        </p:nvCxnSpPr>
        <p:spPr>
          <a:xfrm>
            <a:off x="4180690" y="5877135"/>
            <a:ext cx="428561" cy="436051"/>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0A160C2B-D703-3D45-8039-803DE1CF8A4C}"/>
              </a:ext>
            </a:extLst>
          </p:cNvPr>
          <p:cNvCxnSpPr>
            <a:cxnSpLocks/>
          </p:cNvCxnSpPr>
          <p:nvPr/>
        </p:nvCxnSpPr>
        <p:spPr>
          <a:xfrm flipV="1">
            <a:off x="4253765" y="5509131"/>
            <a:ext cx="582149"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0C8A69E2-AB7E-F747-A29A-01F14E8C7658}"/>
              </a:ext>
            </a:extLst>
          </p:cNvPr>
          <p:cNvCxnSpPr>
            <a:cxnSpLocks/>
            <a:endCxn id="121" idx="5"/>
          </p:cNvCxnSpPr>
          <p:nvPr/>
        </p:nvCxnSpPr>
        <p:spPr>
          <a:xfrm flipH="1" flipV="1">
            <a:off x="5686800" y="4126176"/>
            <a:ext cx="646070" cy="113224"/>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E0394835-D7D0-B643-9EAD-6F3D0B855AB2}"/>
              </a:ext>
            </a:extLst>
          </p:cNvPr>
          <p:cNvCxnSpPr>
            <a:cxnSpLocks/>
          </p:cNvCxnSpPr>
          <p:nvPr/>
        </p:nvCxnSpPr>
        <p:spPr>
          <a:xfrm flipV="1">
            <a:off x="6831854" y="3533016"/>
            <a:ext cx="655224" cy="70638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4BB8AC4F-A77E-0440-9350-EEDC29FBF761}"/>
              </a:ext>
            </a:extLst>
          </p:cNvPr>
          <p:cNvCxnSpPr>
            <a:cxnSpLocks/>
          </p:cNvCxnSpPr>
          <p:nvPr/>
        </p:nvCxnSpPr>
        <p:spPr>
          <a:xfrm flipH="1">
            <a:off x="3089466" y="4509732"/>
            <a:ext cx="405732"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01A88531-1A96-B243-85D3-42BC9B1C7D80}"/>
              </a:ext>
            </a:extLst>
          </p:cNvPr>
          <p:cNvCxnSpPr>
            <a:cxnSpLocks/>
          </p:cNvCxnSpPr>
          <p:nvPr/>
        </p:nvCxnSpPr>
        <p:spPr>
          <a:xfrm flipV="1">
            <a:off x="5667555" y="2774325"/>
            <a:ext cx="665314"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33A670C7-CCCD-E946-B17D-626583738293}"/>
              </a:ext>
            </a:extLst>
          </p:cNvPr>
          <p:cNvCxnSpPr>
            <a:cxnSpLocks/>
          </p:cNvCxnSpPr>
          <p:nvPr/>
        </p:nvCxnSpPr>
        <p:spPr>
          <a:xfrm flipH="1" flipV="1">
            <a:off x="5418063" y="3213847"/>
            <a:ext cx="83165" cy="48835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4DD97A22-152B-E647-870D-D97EF5904BE4}"/>
              </a:ext>
            </a:extLst>
          </p:cNvPr>
          <p:cNvCxnSpPr>
            <a:cxnSpLocks/>
          </p:cNvCxnSpPr>
          <p:nvPr/>
        </p:nvCxnSpPr>
        <p:spPr>
          <a:xfrm flipH="1">
            <a:off x="4180690" y="4119046"/>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D1941DCD-EECC-2349-9767-1A063DAD6DC6}"/>
              </a:ext>
            </a:extLst>
          </p:cNvPr>
          <p:cNvCxnSpPr>
            <a:cxnSpLocks/>
          </p:cNvCxnSpPr>
          <p:nvPr/>
        </p:nvCxnSpPr>
        <p:spPr>
          <a:xfrm flipH="1" flipV="1">
            <a:off x="6831854" y="2774325"/>
            <a:ext cx="655224"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70" name="文本框 169">
            <a:extLst>
              <a:ext uri="{FF2B5EF4-FFF2-40B4-BE49-F238E27FC236}">
                <a16:creationId xmlns:a16="http://schemas.microsoft.com/office/drawing/2014/main" id="{A03EEFED-C410-0640-B99A-66C9CEDB0C9A}"/>
              </a:ext>
            </a:extLst>
          </p:cNvPr>
          <p:cNvSpPr txBox="1"/>
          <p:nvPr/>
        </p:nvSpPr>
        <p:spPr>
          <a:xfrm>
            <a:off x="2342207" y="2730496"/>
            <a:ext cx="2502662" cy="369332"/>
          </a:xfrm>
          <a:prstGeom prst="rect">
            <a:avLst/>
          </a:prstGeom>
          <a:noFill/>
        </p:spPr>
        <p:txBody>
          <a:bodyPr wrap="square" rtlCol="0">
            <a:spAutoFit/>
          </a:bodyPr>
          <a:lstStyle/>
          <a:p>
            <a:pPr algn="ctr"/>
            <a:r>
              <a:rPr lang="en-US" sz="1800">
                <a:solidFill>
                  <a:srgbClr val="F96542"/>
                </a:solidFill>
                <a:latin typeface="Corbel" panose="020B0503020204020204" pitchFamily="34" charset="0"/>
              </a:rPr>
              <a:t>feature propagation</a:t>
            </a:r>
          </a:p>
        </p:txBody>
      </p:sp>
    </p:spTree>
    <p:extLst>
      <p:ext uri="{BB962C8B-B14F-4D97-AF65-F5344CB8AC3E}">
        <p14:creationId xmlns:p14="http://schemas.microsoft.com/office/powerpoint/2010/main" val="34812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heel(1)">
                                      <p:cBhvr>
                                        <p:cTn id="7" dur="1000"/>
                                        <p:tgtEl>
                                          <p:spTgt spid="13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wipe(up)">
                                      <p:cBhvr>
                                        <p:cTn id="11" dur="500"/>
                                        <p:tgtEl>
                                          <p:spTgt spid="1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wipe(right)">
                                      <p:cBhvr>
                                        <p:cTn id="16" dur="500"/>
                                        <p:tgtEl>
                                          <p:spTgt spid="126"/>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checkerboard(across)">
                                      <p:cBhvr>
                                        <p:cTn id="20" dur="500"/>
                                        <p:tgtEl>
                                          <p:spTgt spid="6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checkerboard(across)">
                                      <p:cBhvr>
                                        <p:cTn id="23" dur="500"/>
                                        <p:tgtEl>
                                          <p:spTgt spid="11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checkerboard(across)">
                                      <p:cBhvr>
                                        <p:cTn id="26" dur="500"/>
                                        <p:tgtEl>
                                          <p:spTgt spid="11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checkerboard(across)">
                                      <p:cBhvr>
                                        <p:cTn id="29" dur="500"/>
                                        <p:tgtEl>
                                          <p:spTgt spid="11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checkerboard(across)">
                                      <p:cBhvr>
                                        <p:cTn id="32" dur="500"/>
                                        <p:tgtEl>
                                          <p:spTgt spid="11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checkerboard(across)">
                                      <p:cBhvr>
                                        <p:cTn id="35" dur="500"/>
                                        <p:tgtEl>
                                          <p:spTgt spid="12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checkerboard(across)">
                                      <p:cBhvr>
                                        <p:cTn id="38" dur="500"/>
                                        <p:tgtEl>
                                          <p:spTgt spid="12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checkerboard(across)">
                                      <p:cBhvr>
                                        <p:cTn id="41" dur="500"/>
                                        <p:tgtEl>
                                          <p:spTgt spid="12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checkerboard(across)">
                                      <p:cBhvr>
                                        <p:cTn id="44" dur="500"/>
                                        <p:tgtEl>
                                          <p:spTgt spid="12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checkerboard(across)">
                                      <p:cBhvr>
                                        <p:cTn id="47" dur="500"/>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dissolve">
                                      <p:cBhvr>
                                        <p:cTn id="52" dur="500"/>
                                        <p:tgtEl>
                                          <p:spTgt spid="12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0"/>
                                        </p:tgtEl>
                                        <p:attrNameLst>
                                          <p:attrName>style.visibility</p:attrName>
                                        </p:attrNameLst>
                                      </p:cBhvr>
                                      <p:to>
                                        <p:strVal val="visible"/>
                                      </p:to>
                                    </p:set>
                                    <p:animEffect transition="in" filter="dissolve">
                                      <p:cBhvr>
                                        <p:cTn id="55" dur="500"/>
                                        <p:tgtEl>
                                          <p:spTgt spid="1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wipe(down)">
                                      <p:cBhvr>
                                        <p:cTn id="60" dur="500"/>
                                        <p:tgtEl>
                                          <p:spTgt spid="157"/>
                                        </p:tgtEl>
                                      </p:cBhvr>
                                    </p:animEffect>
                                  </p:childTnLst>
                                </p:cTn>
                              </p:par>
                              <p:par>
                                <p:cTn id="61" presetID="22" presetClass="entr" presetSubtype="4" fill="hold" nodeType="with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wipe(down)">
                                      <p:cBhvr>
                                        <p:cTn id="63" dur="500"/>
                                        <p:tgtEl>
                                          <p:spTgt spid="158"/>
                                        </p:tgtEl>
                                      </p:cBhvr>
                                    </p:animEffect>
                                  </p:childTnLst>
                                </p:cTn>
                              </p:par>
                              <p:par>
                                <p:cTn id="64" presetID="22" presetClass="entr" presetSubtype="4" fill="hold" nodeType="with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down)">
                                      <p:cBhvr>
                                        <p:cTn id="66" dur="500"/>
                                        <p:tgtEl>
                                          <p:spTgt spid="156"/>
                                        </p:tgtEl>
                                      </p:cBhvr>
                                    </p:animEffect>
                                  </p:childTnLst>
                                </p:cTn>
                              </p:par>
                              <p:par>
                                <p:cTn id="67" presetID="22" presetClass="entr" presetSubtype="4" fill="hold" nodeType="with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wipe(down)">
                                      <p:cBhvr>
                                        <p:cTn id="69" dur="500"/>
                                        <p:tgtEl>
                                          <p:spTgt spid="155"/>
                                        </p:tgtEl>
                                      </p:cBhvr>
                                    </p:animEffect>
                                  </p:childTnLst>
                                </p:cTn>
                              </p:par>
                              <p:par>
                                <p:cTn id="70" presetID="22" presetClass="entr" presetSubtype="4"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wipe(down)">
                                      <p:cBhvr>
                                        <p:cTn id="72" dur="500"/>
                                        <p:tgtEl>
                                          <p:spTgt spid="164"/>
                                        </p:tgtEl>
                                      </p:cBhvr>
                                    </p:animEffect>
                                  </p:childTnLst>
                                </p:cTn>
                              </p:par>
                              <p:par>
                                <p:cTn id="73" presetID="22" presetClass="entr" presetSubtype="4" fill="hold" nodeType="withEffect">
                                  <p:stCondLst>
                                    <p:cond delay="0"/>
                                  </p:stCondLst>
                                  <p:childTnLst>
                                    <p:set>
                                      <p:cBhvr>
                                        <p:cTn id="74" dur="1" fill="hold">
                                          <p:stCondLst>
                                            <p:cond delay="0"/>
                                          </p:stCondLst>
                                        </p:cTn>
                                        <p:tgtEl>
                                          <p:spTgt spid="154"/>
                                        </p:tgtEl>
                                        <p:attrNameLst>
                                          <p:attrName>style.visibility</p:attrName>
                                        </p:attrNameLst>
                                      </p:cBhvr>
                                      <p:to>
                                        <p:strVal val="visible"/>
                                      </p:to>
                                    </p:set>
                                    <p:animEffect transition="in" filter="wipe(down)">
                                      <p:cBhvr>
                                        <p:cTn id="75" dur="500"/>
                                        <p:tgtEl>
                                          <p:spTgt spid="154"/>
                                        </p:tgtEl>
                                      </p:cBhvr>
                                    </p:animEffect>
                                  </p:childTnLst>
                                </p:cTn>
                              </p:par>
                              <p:par>
                                <p:cTn id="76" presetID="22" presetClass="entr" presetSubtype="4" fill="hold" nodeType="withEffect">
                                  <p:stCondLst>
                                    <p:cond delay="0"/>
                                  </p:stCondLst>
                                  <p:childTnLst>
                                    <p:set>
                                      <p:cBhvr>
                                        <p:cTn id="77" dur="1" fill="hold">
                                          <p:stCondLst>
                                            <p:cond delay="0"/>
                                          </p:stCondLst>
                                        </p:cTn>
                                        <p:tgtEl>
                                          <p:spTgt spid="167"/>
                                        </p:tgtEl>
                                        <p:attrNameLst>
                                          <p:attrName>style.visibility</p:attrName>
                                        </p:attrNameLst>
                                      </p:cBhvr>
                                      <p:to>
                                        <p:strVal val="visible"/>
                                      </p:to>
                                    </p:set>
                                    <p:animEffect transition="in" filter="wipe(down)">
                                      <p:cBhvr>
                                        <p:cTn id="78" dur="500"/>
                                        <p:tgtEl>
                                          <p:spTgt spid="167"/>
                                        </p:tgtEl>
                                      </p:cBhvr>
                                    </p:animEffect>
                                  </p:childTnLst>
                                </p:cTn>
                              </p:par>
                              <p:par>
                                <p:cTn id="79" presetID="22" presetClass="entr" presetSubtype="4" fill="hold" nodeType="withEffect">
                                  <p:stCondLst>
                                    <p:cond delay="0"/>
                                  </p:stCondLst>
                                  <p:childTnLst>
                                    <p:set>
                                      <p:cBhvr>
                                        <p:cTn id="80" dur="1" fill="hold">
                                          <p:stCondLst>
                                            <p:cond delay="0"/>
                                          </p:stCondLst>
                                        </p:cTn>
                                        <p:tgtEl>
                                          <p:spTgt spid="161"/>
                                        </p:tgtEl>
                                        <p:attrNameLst>
                                          <p:attrName>style.visibility</p:attrName>
                                        </p:attrNameLst>
                                      </p:cBhvr>
                                      <p:to>
                                        <p:strVal val="visible"/>
                                      </p:to>
                                    </p:set>
                                    <p:animEffect transition="in" filter="wipe(down)">
                                      <p:cBhvr>
                                        <p:cTn id="81" dur="500"/>
                                        <p:tgtEl>
                                          <p:spTgt spid="161"/>
                                        </p:tgtEl>
                                      </p:cBhvr>
                                    </p:animEffect>
                                  </p:childTnLst>
                                </p:cTn>
                              </p:par>
                              <p:par>
                                <p:cTn id="82" presetID="22" presetClass="entr" presetSubtype="4" fill="hold" nodeType="withEffect">
                                  <p:stCondLst>
                                    <p:cond delay="0"/>
                                  </p:stCondLst>
                                  <p:childTnLst>
                                    <p:set>
                                      <p:cBhvr>
                                        <p:cTn id="83" dur="1" fill="hold">
                                          <p:stCondLst>
                                            <p:cond delay="0"/>
                                          </p:stCondLst>
                                        </p:cTn>
                                        <p:tgtEl>
                                          <p:spTgt spid="160"/>
                                        </p:tgtEl>
                                        <p:attrNameLst>
                                          <p:attrName>style.visibility</p:attrName>
                                        </p:attrNameLst>
                                      </p:cBhvr>
                                      <p:to>
                                        <p:strVal val="visible"/>
                                      </p:to>
                                    </p:set>
                                    <p:animEffect transition="in" filter="wipe(down)">
                                      <p:cBhvr>
                                        <p:cTn id="84" dur="500"/>
                                        <p:tgtEl>
                                          <p:spTgt spid="160"/>
                                        </p:tgtEl>
                                      </p:cBhvr>
                                    </p:animEffect>
                                  </p:childTnLst>
                                </p:cTn>
                              </p:par>
                              <p:par>
                                <p:cTn id="85" presetID="22" presetClass="entr" presetSubtype="4" fill="hold" nodeType="withEffect">
                                  <p:stCondLst>
                                    <p:cond delay="0"/>
                                  </p:stCondLst>
                                  <p:childTnLst>
                                    <p:set>
                                      <p:cBhvr>
                                        <p:cTn id="86" dur="1" fill="hold">
                                          <p:stCondLst>
                                            <p:cond delay="0"/>
                                          </p:stCondLst>
                                        </p:cTn>
                                        <p:tgtEl>
                                          <p:spTgt spid="159"/>
                                        </p:tgtEl>
                                        <p:attrNameLst>
                                          <p:attrName>style.visibility</p:attrName>
                                        </p:attrNameLst>
                                      </p:cBhvr>
                                      <p:to>
                                        <p:strVal val="visible"/>
                                      </p:to>
                                    </p:set>
                                    <p:animEffect transition="in" filter="wipe(down)">
                                      <p:cBhvr>
                                        <p:cTn id="87" dur="500"/>
                                        <p:tgtEl>
                                          <p:spTgt spid="159"/>
                                        </p:tgtEl>
                                      </p:cBhvr>
                                    </p:animEffect>
                                  </p:childTnLst>
                                </p:cTn>
                              </p:par>
                              <p:par>
                                <p:cTn id="88" presetID="22" presetClass="entr" presetSubtype="4" fill="hold" nodeType="withEffect">
                                  <p:stCondLst>
                                    <p:cond delay="0"/>
                                  </p:stCondLst>
                                  <p:childTnLst>
                                    <p:set>
                                      <p:cBhvr>
                                        <p:cTn id="89" dur="1" fill="hold">
                                          <p:stCondLst>
                                            <p:cond delay="0"/>
                                          </p:stCondLst>
                                        </p:cTn>
                                        <p:tgtEl>
                                          <p:spTgt spid="162"/>
                                        </p:tgtEl>
                                        <p:attrNameLst>
                                          <p:attrName>style.visibility</p:attrName>
                                        </p:attrNameLst>
                                      </p:cBhvr>
                                      <p:to>
                                        <p:strVal val="visible"/>
                                      </p:to>
                                    </p:set>
                                    <p:animEffect transition="in" filter="wipe(down)">
                                      <p:cBhvr>
                                        <p:cTn id="90" dur="500"/>
                                        <p:tgtEl>
                                          <p:spTgt spid="162"/>
                                        </p:tgtEl>
                                      </p:cBhvr>
                                    </p:animEffect>
                                  </p:childTnLst>
                                </p:cTn>
                              </p:par>
                              <p:par>
                                <p:cTn id="91" presetID="22" presetClass="entr" presetSubtype="4" fill="hold" nodeType="withEffect">
                                  <p:stCondLst>
                                    <p:cond delay="0"/>
                                  </p:stCondLst>
                                  <p:childTnLst>
                                    <p:set>
                                      <p:cBhvr>
                                        <p:cTn id="92" dur="1" fill="hold">
                                          <p:stCondLst>
                                            <p:cond delay="0"/>
                                          </p:stCondLst>
                                        </p:cTn>
                                        <p:tgtEl>
                                          <p:spTgt spid="166"/>
                                        </p:tgtEl>
                                        <p:attrNameLst>
                                          <p:attrName>style.visibility</p:attrName>
                                        </p:attrNameLst>
                                      </p:cBhvr>
                                      <p:to>
                                        <p:strVal val="visible"/>
                                      </p:to>
                                    </p:set>
                                    <p:animEffect transition="in" filter="wipe(down)">
                                      <p:cBhvr>
                                        <p:cTn id="93" dur="500"/>
                                        <p:tgtEl>
                                          <p:spTgt spid="166"/>
                                        </p:tgtEl>
                                      </p:cBhvr>
                                    </p:animEffect>
                                  </p:childTnLst>
                                </p:cTn>
                              </p:par>
                              <p:par>
                                <p:cTn id="94" presetID="22" presetClass="entr" presetSubtype="4" fill="hold" nodeType="withEffect">
                                  <p:stCondLst>
                                    <p:cond delay="0"/>
                                  </p:stCondLst>
                                  <p:childTnLst>
                                    <p:set>
                                      <p:cBhvr>
                                        <p:cTn id="95" dur="1" fill="hold">
                                          <p:stCondLst>
                                            <p:cond delay="0"/>
                                          </p:stCondLst>
                                        </p:cTn>
                                        <p:tgtEl>
                                          <p:spTgt spid="165"/>
                                        </p:tgtEl>
                                        <p:attrNameLst>
                                          <p:attrName>style.visibility</p:attrName>
                                        </p:attrNameLst>
                                      </p:cBhvr>
                                      <p:to>
                                        <p:strVal val="visible"/>
                                      </p:to>
                                    </p:set>
                                    <p:animEffect transition="in" filter="wipe(down)">
                                      <p:cBhvr>
                                        <p:cTn id="96" dur="500"/>
                                        <p:tgtEl>
                                          <p:spTgt spid="165"/>
                                        </p:tgtEl>
                                      </p:cBhvr>
                                    </p:animEffect>
                                  </p:childTnLst>
                                </p:cTn>
                              </p:par>
                              <p:par>
                                <p:cTn id="97" presetID="22" presetClass="entr" presetSubtype="4"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wipe(down)">
                                      <p:cBhvr>
                                        <p:cTn id="99" dur="500"/>
                                        <p:tgtEl>
                                          <p:spTgt spid="168"/>
                                        </p:tgtEl>
                                      </p:cBhvr>
                                    </p:animEffect>
                                  </p:childTnLst>
                                </p:cTn>
                              </p:par>
                              <p:par>
                                <p:cTn id="100" presetID="22" presetClass="entr" presetSubtype="4" fill="hold" nodeType="withEffect">
                                  <p:stCondLst>
                                    <p:cond delay="0"/>
                                  </p:stCondLst>
                                  <p:childTnLst>
                                    <p:set>
                                      <p:cBhvr>
                                        <p:cTn id="101" dur="1" fill="hold">
                                          <p:stCondLst>
                                            <p:cond delay="0"/>
                                          </p:stCondLst>
                                        </p:cTn>
                                        <p:tgtEl>
                                          <p:spTgt spid="163"/>
                                        </p:tgtEl>
                                        <p:attrNameLst>
                                          <p:attrName>style.visibility</p:attrName>
                                        </p:attrNameLst>
                                      </p:cBhvr>
                                      <p:to>
                                        <p:strVal val="visible"/>
                                      </p:to>
                                    </p:set>
                                    <p:animEffect transition="in" filter="wipe(down)">
                                      <p:cBhvr>
                                        <p:cTn id="10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4" grpId="0" animBg="1"/>
      <p:bldP spid="122" grpId="0" animBg="1"/>
      <p:bldP spid="120" grpId="0" animBg="1"/>
      <p:bldP spid="119" grpId="0" animBg="1"/>
      <p:bldP spid="116" grpId="0" animBg="1"/>
      <p:bldP spid="69" grpId="0" animBg="1"/>
      <p:bldP spid="117" grpId="0" animBg="1"/>
      <p:bldP spid="118" grpId="0" animBg="1"/>
      <p:bldP spid="121" grpId="0" animBg="1"/>
      <p:bldP spid="123" grpId="0" animBg="1"/>
      <p:bldP spid="126" grpId="0" animBg="1"/>
      <p:bldP spid="137" grpId="0" animBg="1"/>
      <p:bldP spid="1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val 5">
            <a:extLst>
              <a:ext uri="{FF2B5EF4-FFF2-40B4-BE49-F238E27FC236}">
                <a16:creationId xmlns:a16="http://schemas.microsoft.com/office/drawing/2014/main" id="{F54D30F5-F28D-0448-978E-1CC8E2CD2342}"/>
              </a:ext>
            </a:extLst>
          </p:cNvPr>
          <p:cNvSpPr>
            <a:spLocks noChangeArrowheads="1"/>
          </p:cNvSpPr>
          <p:nvPr/>
        </p:nvSpPr>
        <p:spPr bwMode="auto">
          <a:xfrm>
            <a:off x="4545131" y="6253011"/>
            <a:ext cx="498985" cy="488358"/>
          </a:xfrm>
          <a:prstGeom prst="ellipse">
            <a:avLst/>
          </a:prstGeom>
          <a:solidFill>
            <a:srgbClr val="FF0000">
              <a:alpha val="38918"/>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0" name="Oval 5">
            <a:extLst>
              <a:ext uri="{FF2B5EF4-FFF2-40B4-BE49-F238E27FC236}">
                <a16:creationId xmlns:a16="http://schemas.microsoft.com/office/drawing/2014/main" id="{A91F1CC6-EDB5-E046-8DC4-67825981B8CF}"/>
              </a:ext>
            </a:extLst>
          </p:cNvPr>
          <p:cNvSpPr>
            <a:spLocks noChangeArrowheads="1"/>
          </p:cNvSpPr>
          <p:nvPr/>
        </p:nvSpPr>
        <p:spPr bwMode="auto">
          <a:xfrm>
            <a:off x="6331184" y="4006502"/>
            <a:ext cx="519635" cy="488419"/>
          </a:xfrm>
          <a:prstGeom prst="ellipse">
            <a:avLst/>
          </a:prstGeom>
          <a:solidFill>
            <a:srgbClr val="FF0000">
              <a:alpha val="19176"/>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1" name="Oval 5">
            <a:extLst>
              <a:ext uri="{FF2B5EF4-FFF2-40B4-BE49-F238E27FC236}">
                <a16:creationId xmlns:a16="http://schemas.microsoft.com/office/drawing/2014/main" id="{21135A41-0921-5943-A131-7D552A049371}"/>
              </a:ext>
            </a:extLst>
          </p:cNvPr>
          <p:cNvSpPr>
            <a:spLocks noChangeArrowheads="1"/>
          </p:cNvSpPr>
          <p:nvPr/>
        </p:nvSpPr>
        <p:spPr bwMode="auto">
          <a:xfrm>
            <a:off x="5260103" y="3709284"/>
            <a:ext cx="499907" cy="488419"/>
          </a:xfrm>
          <a:prstGeom prst="ellipse">
            <a:avLst/>
          </a:prstGeom>
          <a:solidFill>
            <a:srgbClr val="FF0000">
              <a:alpha val="49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7" name="矩形 126">
            <a:extLst>
              <a:ext uri="{FF2B5EF4-FFF2-40B4-BE49-F238E27FC236}">
                <a16:creationId xmlns:a16="http://schemas.microsoft.com/office/drawing/2014/main" id="{381B649F-C26F-D244-919F-950A5AD35420}"/>
              </a:ext>
            </a:extLst>
          </p:cNvPr>
          <p:cNvSpPr/>
          <p:nvPr/>
        </p:nvSpPr>
        <p:spPr>
          <a:xfrm>
            <a:off x="3900032" y="1715482"/>
            <a:ext cx="3048231" cy="995119"/>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5">
            <a:extLst>
              <a:ext uri="{FF2B5EF4-FFF2-40B4-BE49-F238E27FC236}">
                <a16:creationId xmlns:a16="http://schemas.microsoft.com/office/drawing/2014/main" id="{25ED4651-BB1A-0B49-B16F-DCD3865974BF}"/>
              </a:ext>
            </a:extLst>
          </p:cNvPr>
          <p:cNvSpPr>
            <a:spLocks noChangeArrowheads="1"/>
          </p:cNvSpPr>
          <p:nvPr/>
        </p:nvSpPr>
        <p:spPr bwMode="auto">
          <a:xfrm>
            <a:off x="7413352" y="3112162"/>
            <a:ext cx="518196" cy="513541"/>
          </a:xfrm>
          <a:prstGeom prst="ellipse">
            <a:avLst/>
          </a:prstGeom>
          <a:solidFill>
            <a:srgbClr val="FF0000">
              <a:alpha val="19176"/>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2" name="Oval 5">
            <a:extLst>
              <a:ext uri="{FF2B5EF4-FFF2-40B4-BE49-F238E27FC236}">
                <a16:creationId xmlns:a16="http://schemas.microsoft.com/office/drawing/2014/main" id="{4456AAEA-33C1-684B-B7B5-62E75F0AE6FD}"/>
              </a:ext>
            </a:extLst>
          </p:cNvPr>
          <p:cNvSpPr>
            <a:spLocks noChangeArrowheads="1"/>
          </p:cNvSpPr>
          <p:nvPr/>
        </p:nvSpPr>
        <p:spPr bwMode="auto">
          <a:xfrm>
            <a:off x="5177525" y="2741034"/>
            <a:ext cx="503840" cy="495384"/>
          </a:xfrm>
          <a:prstGeom prst="ellipse">
            <a:avLst/>
          </a:prstGeom>
          <a:solidFill>
            <a:srgbClr val="FF0000">
              <a:alpha val="19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9" name="Oval 5">
            <a:extLst>
              <a:ext uri="{FF2B5EF4-FFF2-40B4-BE49-F238E27FC236}">
                <a16:creationId xmlns:a16="http://schemas.microsoft.com/office/drawing/2014/main" id="{01F242D7-66CD-064A-9416-10D5CF9E8A64}"/>
              </a:ext>
            </a:extLst>
          </p:cNvPr>
          <p:cNvSpPr>
            <a:spLocks noChangeArrowheads="1"/>
          </p:cNvSpPr>
          <p:nvPr/>
        </p:nvSpPr>
        <p:spPr bwMode="auto">
          <a:xfrm>
            <a:off x="3757420" y="5471576"/>
            <a:ext cx="498985" cy="488419"/>
          </a:xfrm>
          <a:prstGeom prst="ellipse">
            <a:avLst/>
          </a:prstGeom>
          <a:solidFill>
            <a:srgbClr val="FF0000">
              <a:alpha val="5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593252" y="4682203"/>
            <a:ext cx="518196" cy="513541"/>
          </a:xfrm>
          <a:prstGeom prst="ellipse">
            <a:avLst/>
          </a:prstGeom>
          <a:solidFill>
            <a:srgbClr val="FF0000">
              <a:alpha val="31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9" name="Oval 5">
            <a:extLst>
              <a:ext uri="{FF2B5EF4-FFF2-40B4-BE49-F238E27FC236}">
                <a16:creationId xmlns:a16="http://schemas.microsoft.com/office/drawing/2014/main" id="{3D03C077-BC27-8D44-AA26-10DEF8DE8CEC}"/>
              </a:ext>
            </a:extLst>
          </p:cNvPr>
          <p:cNvSpPr>
            <a:spLocks noChangeArrowheads="1"/>
          </p:cNvSpPr>
          <p:nvPr/>
        </p:nvSpPr>
        <p:spPr bwMode="auto">
          <a:xfrm>
            <a:off x="2016826" y="3822469"/>
            <a:ext cx="499907" cy="488419"/>
          </a:xfrm>
          <a:prstGeom prst="ellipse">
            <a:avLst/>
          </a:prstGeom>
          <a:solidFill>
            <a:srgbClr val="FF0000">
              <a:alpha val="6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7" name="Oval 5">
            <a:extLst>
              <a:ext uri="{FF2B5EF4-FFF2-40B4-BE49-F238E27FC236}">
                <a16:creationId xmlns:a16="http://schemas.microsoft.com/office/drawing/2014/main" id="{30A56579-312B-BE48-994F-905087B6086D}"/>
              </a:ext>
            </a:extLst>
          </p:cNvPr>
          <p:cNvSpPr>
            <a:spLocks noChangeArrowheads="1"/>
          </p:cNvSpPr>
          <p:nvPr/>
        </p:nvSpPr>
        <p:spPr bwMode="auto">
          <a:xfrm>
            <a:off x="2839324" y="3309351"/>
            <a:ext cx="518196" cy="513541"/>
          </a:xfrm>
          <a:prstGeom prst="ellipse">
            <a:avLst/>
          </a:prstGeom>
          <a:solidFill>
            <a:srgbClr val="FF0000">
              <a:alpha val="2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5205F507-BF1A-8E46-A0BB-BD14C482CF88}"/>
                  </a:ext>
                </a:extLst>
              </p:cNvPr>
              <p:cNvSpPr txBox="1"/>
              <p:nvPr/>
            </p:nvSpPr>
            <p:spPr>
              <a:xfrm>
                <a:off x="992330" y="1017045"/>
                <a:ext cx="8208912" cy="1665969"/>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zh-CN" altLang="en-US" sz="2400" b="0" dirty="0">
                    <a:latin typeface="SimHei" panose="02010609060101010101" pitchFamily="49" charset="-122"/>
                    <a:ea typeface="SimHei" panose="02010609060101010101" pitchFamily="49" charset="-122"/>
                  </a:rPr>
                  <a:t>图传播过程和训练过程解耦</a:t>
                </a:r>
                <a:endParaRPr kumimoji="1" lang="en-US" altLang="zh-CN" sz="2400" b="0" dirty="0">
                  <a:latin typeface="SimHei" panose="02010609060101010101" pitchFamily="49" charset="-122"/>
                  <a:ea typeface="SimHei" panose="02010609060101010101" pitchFamily="49" charset="-122"/>
                </a:endParaRP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p:sp>
            <p:nvSpPr>
              <p:cNvPr id="6" name="文本框 5">
                <a:extLst>
                  <a:ext uri="{FF2B5EF4-FFF2-40B4-BE49-F238E27FC236}">
                    <a16:creationId xmlns:a16="http://schemas.microsoft.com/office/drawing/2014/main" id="{5205F507-BF1A-8E46-A0BB-BD14C482CF88}"/>
                  </a:ext>
                </a:extLst>
              </p:cNvPr>
              <p:cNvSpPr txBox="1">
                <a:spLocks noRot="1" noChangeAspect="1" noMove="1" noResize="1" noEditPoints="1" noAdjustHandles="1" noChangeArrowheads="1" noChangeShapeType="1" noTextEdit="1"/>
              </p:cNvSpPr>
              <p:nvPr/>
            </p:nvSpPr>
            <p:spPr>
              <a:xfrm>
                <a:off x="992330" y="1017045"/>
                <a:ext cx="8208912" cy="1665969"/>
              </a:xfrm>
              <a:prstGeom prst="rect">
                <a:avLst/>
              </a:prstGeom>
              <a:blipFill>
                <a:blip r:embed="rId3"/>
                <a:stretch>
                  <a:fillRect l="-927" t="-15152" b="-87121"/>
                </a:stretch>
              </a:blipFill>
            </p:spPr>
            <p:txBody>
              <a:bodyPr/>
              <a:lstStyle/>
              <a:p>
                <a:r>
                  <a:rPr lang="en-US">
                    <a:noFill/>
                  </a:rPr>
                  <a:t> </a:t>
                </a:r>
              </a:p>
            </p:txBody>
          </p:sp>
        </mc:Fallback>
      </mc:AlternateContent>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2017287"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18" name="Oval 5">
            <a:extLst>
              <a:ext uri="{FF2B5EF4-FFF2-40B4-BE49-F238E27FC236}">
                <a16:creationId xmlns:a16="http://schemas.microsoft.com/office/drawing/2014/main" id="{59A4C75A-EA55-2F4A-9897-7DD92F8920B4}"/>
              </a:ext>
            </a:extLst>
          </p:cNvPr>
          <p:cNvSpPr>
            <a:spLocks noChangeArrowheads="1"/>
          </p:cNvSpPr>
          <p:nvPr/>
        </p:nvSpPr>
        <p:spPr bwMode="auto">
          <a:xfrm>
            <a:off x="3440245" y="4114384"/>
            <a:ext cx="499907" cy="488419"/>
          </a:xfrm>
          <a:prstGeom prst="ellipse">
            <a:avLst/>
          </a:prstGeom>
          <a:solidFill>
            <a:srgbClr val="FF0000">
              <a:alpha val="3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3" name="Oval 5">
            <a:extLst>
              <a:ext uri="{FF2B5EF4-FFF2-40B4-BE49-F238E27FC236}">
                <a16:creationId xmlns:a16="http://schemas.microsoft.com/office/drawing/2014/main" id="{75785CA4-FB3F-F846-AC42-0E396F4B7698}"/>
              </a:ext>
            </a:extLst>
          </p:cNvPr>
          <p:cNvSpPr>
            <a:spLocks noChangeArrowheads="1"/>
          </p:cNvSpPr>
          <p:nvPr/>
        </p:nvSpPr>
        <p:spPr bwMode="auto">
          <a:xfrm>
            <a:off x="6350913" y="2539498"/>
            <a:ext cx="499907" cy="488419"/>
          </a:xfrm>
          <a:prstGeom prst="ellipse">
            <a:avLst/>
          </a:prstGeom>
          <a:solidFill>
            <a:srgbClr val="FF0000">
              <a:alpha val="4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706957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6697012" y="1966977"/>
            <a:ext cx="252586"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8" name="肘形连接符 137">
            <a:extLst>
              <a:ext uri="{FF2B5EF4-FFF2-40B4-BE49-F238E27FC236}">
                <a16:creationId xmlns:a16="http://schemas.microsoft.com/office/drawing/2014/main" id="{5DA6980A-944F-0E49-A3EB-AD9E7A74C5A4}"/>
              </a:ext>
            </a:extLst>
          </p:cNvPr>
          <p:cNvCxnSpPr>
            <a:cxnSpLocks/>
            <a:stCxn id="137" idx="3"/>
            <a:endCxn id="72" idx="0"/>
          </p:cNvCxnSpPr>
          <p:nvPr/>
        </p:nvCxnSpPr>
        <p:spPr>
          <a:xfrm>
            <a:off x="6949598" y="2177567"/>
            <a:ext cx="1388166" cy="187781"/>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FE45495F-7C1C-2B4E-B464-133C6C30AE98}"/>
              </a:ext>
            </a:extLst>
          </p:cNvPr>
          <p:cNvCxnSpPr>
            <a:cxnSpLocks/>
          </p:cNvCxnSpPr>
          <p:nvPr/>
        </p:nvCxnSpPr>
        <p:spPr>
          <a:xfrm>
            <a:off x="3016391" y="5095762"/>
            <a:ext cx="738389" cy="60871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12B7AFF9-49E4-3E41-AFB2-E8F52CFF2367}"/>
              </a:ext>
            </a:extLst>
          </p:cNvPr>
          <p:cNvCxnSpPr>
            <a:cxnSpLocks/>
          </p:cNvCxnSpPr>
          <p:nvPr/>
        </p:nvCxnSpPr>
        <p:spPr>
          <a:xfrm flipH="1" flipV="1">
            <a:off x="2434242" y="4216717"/>
            <a:ext cx="229314" cy="53372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93F1B2F9-9C56-944E-8B94-D3E764A171E3}"/>
              </a:ext>
            </a:extLst>
          </p:cNvPr>
          <p:cNvCxnSpPr>
            <a:cxnSpLocks/>
          </p:cNvCxnSpPr>
          <p:nvPr/>
        </p:nvCxnSpPr>
        <p:spPr>
          <a:xfrm flipV="1">
            <a:off x="2434242" y="3555698"/>
            <a:ext cx="405732" cy="31569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5406AB7A-716D-F049-AB1D-0D83F2A00F5C}"/>
              </a:ext>
            </a:extLst>
          </p:cNvPr>
          <p:cNvCxnSpPr>
            <a:cxnSpLocks/>
          </p:cNvCxnSpPr>
          <p:nvPr/>
        </p:nvCxnSpPr>
        <p:spPr>
          <a:xfrm>
            <a:off x="3338959" y="3555698"/>
            <a:ext cx="1912776" cy="39068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5E41C7C5-6784-934B-B85D-457175A6ABD2}"/>
              </a:ext>
            </a:extLst>
          </p:cNvPr>
          <p:cNvCxnSpPr>
            <a:cxnSpLocks/>
          </p:cNvCxnSpPr>
          <p:nvPr/>
        </p:nvCxnSpPr>
        <p:spPr>
          <a:xfrm>
            <a:off x="2507317" y="4044056"/>
            <a:ext cx="914806" cy="293015"/>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9F48F869-564D-7148-BCBA-BA366EB3CAA5}"/>
              </a:ext>
            </a:extLst>
          </p:cNvPr>
          <p:cNvCxnSpPr>
            <a:cxnSpLocks/>
          </p:cNvCxnSpPr>
          <p:nvPr/>
        </p:nvCxnSpPr>
        <p:spPr>
          <a:xfrm flipV="1">
            <a:off x="4785669" y="5681792"/>
            <a:ext cx="123320" cy="559876"/>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D284A9E5-5CD1-3242-AF92-A8AEA433F0C5}"/>
              </a:ext>
            </a:extLst>
          </p:cNvPr>
          <p:cNvCxnSpPr>
            <a:cxnSpLocks/>
          </p:cNvCxnSpPr>
          <p:nvPr/>
        </p:nvCxnSpPr>
        <p:spPr>
          <a:xfrm>
            <a:off x="4180690" y="5877135"/>
            <a:ext cx="428561" cy="436051"/>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0A160C2B-D703-3D45-8039-803DE1CF8A4C}"/>
              </a:ext>
            </a:extLst>
          </p:cNvPr>
          <p:cNvCxnSpPr>
            <a:cxnSpLocks/>
          </p:cNvCxnSpPr>
          <p:nvPr/>
        </p:nvCxnSpPr>
        <p:spPr>
          <a:xfrm flipV="1">
            <a:off x="4253765" y="5509131"/>
            <a:ext cx="582149"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0C8A69E2-AB7E-F747-A29A-01F14E8C7658}"/>
              </a:ext>
            </a:extLst>
          </p:cNvPr>
          <p:cNvCxnSpPr>
            <a:cxnSpLocks/>
            <a:endCxn id="121" idx="5"/>
          </p:cNvCxnSpPr>
          <p:nvPr/>
        </p:nvCxnSpPr>
        <p:spPr>
          <a:xfrm flipH="1" flipV="1">
            <a:off x="5686800" y="4126176"/>
            <a:ext cx="646070" cy="113224"/>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E0394835-D7D0-B643-9EAD-6F3D0B855AB2}"/>
              </a:ext>
            </a:extLst>
          </p:cNvPr>
          <p:cNvCxnSpPr>
            <a:cxnSpLocks/>
          </p:cNvCxnSpPr>
          <p:nvPr/>
        </p:nvCxnSpPr>
        <p:spPr>
          <a:xfrm flipV="1">
            <a:off x="6831854" y="3533016"/>
            <a:ext cx="655224" cy="70638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4BB8AC4F-A77E-0440-9350-EEDC29FBF761}"/>
              </a:ext>
            </a:extLst>
          </p:cNvPr>
          <p:cNvCxnSpPr>
            <a:cxnSpLocks/>
          </p:cNvCxnSpPr>
          <p:nvPr/>
        </p:nvCxnSpPr>
        <p:spPr>
          <a:xfrm flipH="1">
            <a:off x="3089466" y="4509732"/>
            <a:ext cx="405732"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01A88531-1A96-B243-85D3-42BC9B1C7D80}"/>
              </a:ext>
            </a:extLst>
          </p:cNvPr>
          <p:cNvCxnSpPr>
            <a:cxnSpLocks/>
          </p:cNvCxnSpPr>
          <p:nvPr/>
        </p:nvCxnSpPr>
        <p:spPr>
          <a:xfrm flipV="1">
            <a:off x="5667555" y="2774325"/>
            <a:ext cx="665314"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33A670C7-CCCD-E946-B17D-626583738293}"/>
              </a:ext>
            </a:extLst>
          </p:cNvPr>
          <p:cNvCxnSpPr>
            <a:cxnSpLocks/>
          </p:cNvCxnSpPr>
          <p:nvPr/>
        </p:nvCxnSpPr>
        <p:spPr>
          <a:xfrm flipH="1" flipV="1">
            <a:off x="5418063" y="3213847"/>
            <a:ext cx="83165" cy="48835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4DD97A22-152B-E647-870D-D97EF5904BE4}"/>
              </a:ext>
            </a:extLst>
          </p:cNvPr>
          <p:cNvCxnSpPr>
            <a:cxnSpLocks/>
          </p:cNvCxnSpPr>
          <p:nvPr/>
        </p:nvCxnSpPr>
        <p:spPr>
          <a:xfrm flipH="1">
            <a:off x="4180690" y="4119046"/>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D1941DCD-EECC-2349-9767-1A063DAD6DC6}"/>
              </a:ext>
            </a:extLst>
          </p:cNvPr>
          <p:cNvCxnSpPr>
            <a:cxnSpLocks/>
          </p:cNvCxnSpPr>
          <p:nvPr/>
        </p:nvCxnSpPr>
        <p:spPr>
          <a:xfrm flipH="1" flipV="1">
            <a:off x="6831854" y="2774325"/>
            <a:ext cx="655224"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70" name="文本框 169">
            <a:extLst>
              <a:ext uri="{FF2B5EF4-FFF2-40B4-BE49-F238E27FC236}">
                <a16:creationId xmlns:a16="http://schemas.microsoft.com/office/drawing/2014/main" id="{A03EEFED-C410-0640-B99A-66C9CEDB0C9A}"/>
              </a:ext>
            </a:extLst>
          </p:cNvPr>
          <p:cNvSpPr txBox="1"/>
          <p:nvPr/>
        </p:nvSpPr>
        <p:spPr>
          <a:xfrm>
            <a:off x="2342207" y="2730496"/>
            <a:ext cx="2502662" cy="369332"/>
          </a:xfrm>
          <a:prstGeom prst="rect">
            <a:avLst/>
          </a:prstGeom>
          <a:noFill/>
        </p:spPr>
        <p:txBody>
          <a:bodyPr wrap="square" rtlCol="0">
            <a:spAutoFit/>
          </a:bodyPr>
          <a:lstStyle/>
          <a:p>
            <a:pPr algn="ctr"/>
            <a:r>
              <a:rPr lang="en-US" sz="1800">
                <a:solidFill>
                  <a:srgbClr val="F96542"/>
                </a:solidFill>
                <a:latin typeface="Corbel" panose="020B0503020204020204" pitchFamily="34" charset="0"/>
              </a:rPr>
              <a:t>feature propagation</a:t>
            </a:r>
          </a:p>
        </p:txBody>
      </p:sp>
      <p:sp>
        <p:nvSpPr>
          <p:cNvPr id="71" name="Oval 5">
            <a:extLst>
              <a:ext uri="{FF2B5EF4-FFF2-40B4-BE49-F238E27FC236}">
                <a16:creationId xmlns:a16="http://schemas.microsoft.com/office/drawing/2014/main" id="{3A08375C-28E4-1B49-B88C-56C422CE0269}"/>
              </a:ext>
            </a:extLst>
          </p:cNvPr>
          <p:cNvSpPr>
            <a:spLocks noChangeArrowheads="1"/>
          </p:cNvSpPr>
          <p:nvPr/>
        </p:nvSpPr>
        <p:spPr bwMode="auto">
          <a:xfrm>
            <a:off x="4857885" y="5287120"/>
            <a:ext cx="498985" cy="488358"/>
          </a:xfrm>
          <a:prstGeom prst="ellipse">
            <a:avLst/>
          </a:prstGeom>
          <a:solidFill>
            <a:srgbClr val="FF0000">
              <a:alpha val="14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2" name="文本框 71">
            <a:extLst>
              <a:ext uri="{FF2B5EF4-FFF2-40B4-BE49-F238E27FC236}">
                <a16:creationId xmlns:a16="http://schemas.microsoft.com/office/drawing/2014/main" id="{639E2977-E2CE-9F4F-9974-2CFB098ECBCD}"/>
              </a:ext>
            </a:extLst>
          </p:cNvPr>
          <p:cNvSpPr txBox="1"/>
          <p:nvPr/>
        </p:nvSpPr>
        <p:spPr>
          <a:xfrm>
            <a:off x="7269503" y="2365348"/>
            <a:ext cx="2136521" cy="646331"/>
          </a:xfrm>
          <a:prstGeom prst="rect">
            <a:avLst/>
          </a:prstGeom>
          <a:noFill/>
        </p:spPr>
        <p:txBody>
          <a:bodyPr wrap="square" rtlCol="0">
            <a:spAutoFit/>
          </a:bodyPr>
          <a:lstStyle/>
          <a:p>
            <a:pPr algn="just"/>
            <a:r>
              <a:rPr lang="en-US" sz="1800">
                <a:solidFill>
                  <a:srgbClr val="C00000"/>
                </a:solidFill>
                <a:latin typeface="Corbel" panose="020B0503020204020204" pitchFamily="34" charset="0"/>
              </a:rPr>
              <a:t>one column of the</a:t>
            </a:r>
          </a:p>
          <a:p>
            <a:pPr algn="just"/>
            <a:r>
              <a:rPr lang="en-US" sz="1800">
                <a:solidFill>
                  <a:srgbClr val="C00000"/>
                </a:solidFill>
                <a:latin typeface="Corbel" panose="020B0503020204020204" pitchFamily="34" charset="0"/>
              </a:rPr>
              <a:t>feature matrix</a:t>
            </a:r>
          </a:p>
        </p:txBody>
      </p:sp>
      <p:sp>
        <p:nvSpPr>
          <p:cNvPr id="73" name="Rectangle 2">
            <a:extLst>
              <a:ext uri="{FF2B5EF4-FFF2-40B4-BE49-F238E27FC236}">
                <a16:creationId xmlns:a16="http://schemas.microsoft.com/office/drawing/2014/main" id="{0B97558B-015D-A340-A653-835C79024EC0}"/>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GNN</a:t>
            </a:r>
            <a:r>
              <a:rPr lang="zh-CN" altLang="en-US" dirty="0">
                <a:ea typeface="宋体" pitchFamily="2" charset="-122"/>
              </a:rPr>
              <a:t>模型</a:t>
            </a:r>
            <a:endParaRPr lang="en-US" altLang="zh-CN" dirty="0">
              <a:ea typeface="宋体" pitchFamily="2" charset="-122"/>
            </a:endParaRPr>
          </a:p>
        </p:txBody>
      </p:sp>
    </p:spTree>
    <p:extLst>
      <p:ext uri="{BB962C8B-B14F-4D97-AF65-F5344CB8AC3E}">
        <p14:creationId xmlns:p14="http://schemas.microsoft.com/office/powerpoint/2010/main" val="42703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checkerboard(across)">
                                      <p:cBhvr>
                                        <p:cTn id="7" dur="500"/>
                                        <p:tgtEl>
                                          <p:spTgt spid="1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checkerboard(across)">
                                      <p:cBhvr>
                                        <p:cTn id="10" dur="500"/>
                                        <p:tgtEl>
                                          <p:spTgt spid="1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checkerboard(across)">
                                      <p:cBhvr>
                                        <p:cTn id="13" dur="500"/>
                                        <p:tgtEl>
                                          <p:spTgt spid="11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checkerboard(across)">
                                      <p:cBhvr>
                                        <p:cTn id="16" dur="500"/>
                                        <p:tgtEl>
                                          <p:spTgt spid="11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checkerboard(across)">
                                      <p:cBhvr>
                                        <p:cTn id="19" dur="500"/>
                                        <p:tgtEl>
                                          <p:spTgt spid="1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checkerboard(across)">
                                      <p:cBhvr>
                                        <p:cTn id="22" dur="500"/>
                                        <p:tgtEl>
                                          <p:spTgt spid="1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checkerboard(across)">
                                      <p:cBhvr>
                                        <p:cTn id="25" dur="500"/>
                                        <p:tgtEl>
                                          <p:spTgt spid="1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checkerboard(across)">
                                      <p:cBhvr>
                                        <p:cTn id="28" dur="500"/>
                                        <p:tgtEl>
                                          <p:spTgt spid="12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checkerboard(across)">
                                      <p:cBhvr>
                                        <p:cTn id="31" dur="500"/>
                                        <p:tgtEl>
                                          <p:spTgt spid="12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checkerboard(across)">
                                      <p:cBhvr>
                                        <p:cTn id="34" dur="500"/>
                                        <p:tgtEl>
                                          <p:spTgt spid="7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heckerboard(across)">
                                      <p:cBhvr>
                                        <p:cTn id="37" dur="500"/>
                                        <p:tgtEl>
                                          <p:spTgt spid="7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checkerboard(across)">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wipe(down)">
                                      <p:cBhvr>
                                        <p:cTn id="45" dur="500"/>
                                        <p:tgtEl>
                                          <p:spTgt spid="157"/>
                                        </p:tgtEl>
                                      </p:cBhvr>
                                    </p:animEffect>
                                  </p:childTnLst>
                                </p:cTn>
                              </p:par>
                              <p:par>
                                <p:cTn id="46" presetID="22" presetClass="entr" presetSubtype="4" fill="hold" nodeType="withEffect">
                                  <p:stCondLst>
                                    <p:cond delay="0"/>
                                  </p:stCondLst>
                                  <p:childTnLst>
                                    <p:set>
                                      <p:cBhvr>
                                        <p:cTn id="47" dur="1" fill="hold">
                                          <p:stCondLst>
                                            <p:cond delay="0"/>
                                          </p:stCondLst>
                                        </p:cTn>
                                        <p:tgtEl>
                                          <p:spTgt spid="158"/>
                                        </p:tgtEl>
                                        <p:attrNameLst>
                                          <p:attrName>style.visibility</p:attrName>
                                        </p:attrNameLst>
                                      </p:cBhvr>
                                      <p:to>
                                        <p:strVal val="visible"/>
                                      </p:to>
                                    </p:set>
                                    <p:animEffect transition="in" filter="wipe(down)">
                                      <p:cBhvr>
                                        <p:cTn id="48" dur="500"/>
                                        <p:tgtEl>
                                          <p:spTgt spid="158"/>
                                        </p:tgtEl>
                                      </p:cBhvr>
                                    </p:animEffect>
                                  </p:childTnLst>
                                </p:cTn>
                              </p:par>
                              <p:par>
                                <p:cTn id="49" presetID="22" presetClass="entr" presetSubtype="4"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wipe(down)">
                                      <p:cBhvr>
                                        <p:cTn id="51" dur="500"/>
                                        <p:tgtEl>
                                          <p:spTgt spid="156"/>
                                        </p:tgtEl>
                                      </p:cBhvr>
                                    </p:animEffect>
                                  </p:childTnLst>
                                </p:cTn>
                              </p:par>
                              <p:par>
                                <p:cTn id="52" presetID="22" presetClass="entr" presetSubtype="4" fill="hold" nodeType="withEffect">
                                  <p:stCondLst>
                                    <p:cond delay="0"/>
                                  </p:stCondLst>
                                  <p:childTnLst>
                                    <p:set>
                                      <p:cBhvr>
                                        <p:cTn id="53" dur="1" fill="hold">
                                          <p:stCondLst>
                                            <p:cond delay="0"/>
                                          </p:stCondLst>
                                        </p:cTn>
                                        <p:tgtEl>
                                          <p:spTgt spid="155"/>
                                        </p:tgtEl>
                                        <p:attrNameLst>
                                          <p:attrName>style.visibility</p:attrName>
                                        </p:attrNameLst>
                                      </p:cBhvr>
                                      <p:to>
                                        <p:strVal val="visible"/>
                                      </p:to>
                                    </p:set>
                                    <p:animEffect transition="in" filter="wipe(down)">
                                      <p:cBhvr>
                                        <p:cTn id="54" dur="500"/>
                                        <p:tgtEl>
                                          <p:spTgt spid="155"/>
                                        </p:tgtEl>
                                      </p:cBhvr>
                                    </p:animEffect>
                                  </p:childTnLst>
                                </p:cTn>
                              </p:par>
                              <p:par>
                                <p:cTn id="55" presetID="22" presetClass="entr" presetSubtype="4" fill="hold" nodeType="withEffect">
                                  <p:stCondLst>
                                    <p:cond delay="0"/>
                                  </p:stCondLst>
                                  <p:childTnLst>
                                    <p:set>
                                      <p:cBhvr>
                                        <p:cTn id="56" dur="1" fill="hold">
                                          <p:stCondLst>
                                            <p:cond delay="0"/>
                                          </p:stCondLst>
                                        </p:cTn>
                                        <p:tgtEl>
                                          <p:spTgt spid="164"/>
                                        </p:tgtEl>
                                        <p:attrNameLst>
                                          <p:attrName>style.visibility</p:attrName>
                                        </p:attrNameLst>
                                      </p:cBhvr>
                                      <p:to>
                                        <p:strVal val="visible"/>
                                      </p:to>
                                    </p:set>
                                    <p:animEffect transition="in" filter="wipe(down)">
                                      <p:cBhvr>
                                        <p:cTn id="57" dur="500"/>
                                        <p:tgtEl>
                                          <p:spTgt spid="164"/>
                                        </p:tgtEl>
                                      </p:cBhvr>
                                    </p:animEffect>
                                  </p:childTnLst>
                                </p:cTn>
                              </p:par>
                              <p:par>
                                <p:cTn id="58" presetID="22" presetClass="entr" presetSubtype="4" fill="hold" nodeType="withEffect">
                                  <p:stCondLst>
                                    <p:cond delay="0"/>
                                  </p:stCondLst>
                                  <p:childTnLst>
                                    <p:set>
                                      <p:cBhvr>
                                        <p:cTn id="59" dur="1" fill="hold">
                                          <p:stCondLst>
                                            <p:cond delay="0"/>
                                          </p:stCondLst>
                                        </p:cTn>
                                        <p:tgtEl>
                                          <p:spTgt spid="154"/>
                                        </p:tgtEl>
                                        <p:attrNameLst>
                                          <p:attrName>style.visibility</p:attrName>
                                        </p:attrNameLst>
                                      </p:cBhvr>
                                      <p:to>
                                        <p:strVal val="visible"/>
                                      </p:to>
                                    </p:set>
                                    <p:animEffect transition="in" filter="wipe(down)">
                                      <p:cBhvr>
                                        <p:cTn id="60" dur="500"/>
                                        <p:tgtEl>
                                          <p:spTgt spid="154"/>
                                        </p:tgtEl>
                                      </p:cBhvr>
                                    </p:animEffect>
                                  </p:childTnLst>
                                </p:cTn>
                              </p:par>
                              <p:par>
                                <p:cTn id="61" presetID="22" presetClass="entr" presetSubtype="4" fill="hold"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ipe(down)">
                                      <p:cBhvr>
                                        <p:cTn id="63" dur="500"/>
                                        <p:tgtEl>
                                          <p:spTgt spid="167"/>
                                        </p:tgtEl>
                                      </p:cBhvr>
                                    </p:animEffect>
                                  </p:childTnLst>
                                </p:cTn>
                              </p:par>
                              <p:par>
                                <p:cTn id="64" presetID="22" presetClass="entr" presetSubtype="4" fill="hold" nodeType="with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wipe(down)">
                                      <p:cBhvr>
                                        <p:cTn id="66" dur="500"/>
                                        <p:tgtEl>
                                          <p:spTgt spid="161"/>
                                        </p:tgtEl>
                                      </p:cBhvr>
                                    </p:animEffect>
                                  </p:childTnLst>
                                </p:cTn>
                              </p:par>
                              <p:par>
                                <p:cTn id="67" presetID="22" presetClass="entr" presetSubtype="4" fill="hold" nodeType="with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wipe(down)">
                                      <p:cBhvr>
                                        <p:cTn id="69" dur="500"/>
                                        <p:tgtEl>
                                          <p:spTgt spid="160"/>
                                        </p:tgtEl>
                                      </p:cBhvr>
                                    </p:animEffect>
                                  </p:childTnLst>
                                </p:cTn>
                              </p:par>
                              <p:par>
                                <p:cTn id="70" presetID="22" presetClass="entr" presetSubtype="4" fill="hold" nodeType="with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down)">
                                      <p:cBhvr>
                                        <p:cTn id="72" dur="500"/>
                                        <p:tgtEl>
                                          <p:spTgt spid="159"/>
                                        </p:tgtEl>
                                      </p:cBhvr>
                                    </p:animEffect>
                                  </p:childTnLst>
                                </p:cTn>
                              </p:par>
                              <p:par>
                                <p:cTn id="73" presetID="22" presetClass="entr" presetSubtype="4" fill="hold" nodeType="with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wipe(down)">
                                      <p:cBhvr>
                                        <p:cTn id="75" dur="500"/>
                                        <p:tgtEl>
                                          <p:spTgt spid="162"/>
                                        </p:tgtEl>
                                      </p:cBhvr>
                                    </p:animEffect>
                                  </p:childTnLst>
                                </p:cTn>
                              </p:par>
                              <p:par>
                                <p:cTn id="76" presetID="22" presetClass="entr" presetSubtype="4" fill="hold" nodeType="with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wipe(down)">
                                      <p:cBhvr>
                                        <p:cTn id="78" dur="500"/>
                                        <p:tgtEl>
                                          <p:spTgt spid="166"/>
                                        </p:tgtEl>
                                      </p:cBhvr>
                                    </p:animEffect>
                                  </p:childTnLst>
                                </p:cTn>
                              </p:par>
                              <p:par>
                                <p:cTn id="79" presetID="22" presetClass="entr" presetSubtype="4" fill="hold" nodeType="with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wipe(down)">
                                      <p:cBhvr>
                                        <p:cTn id="81" dur="500"/>
                                        <p:tgtEl>
                                          <p:spTgt spid="165"/>
                                        </p:tgtEl>
                                      </p:cBhvr>
                                    </p:animEffect>
                                  </p:childTnLst>
                                </p:cTn>
                              </p:par>
                              <p:par>
                                <p:cTn id="82" presetID="22" presetClass="entr" presetSubtype="4" fill="hold" nodeType="with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wipe(down)">
                                      <p:cBhvr>
                                        <p:cTn id="84" dur="500"/>
                                        <p:tgtEl>
                                          <p:spTgt spid="168"/>
                                        </p:tgtEl>
                                      </p:cBhvr>
                                    </p:animEffect>
                                  </p:childTnLst>
                                </p:cTn>
                              </p:par>
                              <p:par>
                                <p:cTn id="85" presetID="22" presetClass="entr" presetSubtype="4" fill="hold" nodeType="with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wipe(down)">
                                      <p:cBhvr>
                                        <p:cTn id="8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70" grpId="0" animBg="1"/>
      <p:bldP spid="121" grpId="0" animBg="1"/>
      <p:bldP spid="124" grpId="0" animBg="1"/>
      <p:bldP spid="122" grpId="0" animBg="1"/>
      <p:bldP spid="119" grpId="0" animBg="1"/>
      <p:bldP spid="116" grpId="0" animBg="1"/>
      <p:bldP spid="69" grpId="0" animBg="1"/>
      <p:bldP spid="117" grpId="0" animBg="1"/>
      <p:bldP spid="118" grpId="0" animBg="1"/>
      <p:bldP spid="123" grpId="0" animBg="1"/>
      <p:bldP spid="7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val 5">
            <a:extLst>
              <a:ext uri="{FF2B5EF4-FFF2-40B4-BE49-F238E27FC236}">
                <a16:creationId xmlns:a16="http://schemas.microsoft.com/office/drawing/2014/main" id="{59A4C75A-EA55-2F4A-9897-7DD92F8920B4}"/>
              </a:ext>
            </a:extLst>
          </p:cNvPr>
          <p:cNvSpPr>
            <a:spLocks noChangeArrowheads="1"/>
          </p:cNvSpPr>
          <p:nvPr/>
        </p:nvSpPr>
        <p:spPr bwMode="auto">
          <a:xfrm>
            <a:off x="3440245" y="4114384"/>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7" name="矩形 126">
            <a:extLst>
              <a:ext uri="{FF2B5EF4-FFF2-40B4-BE49-F238E27FC236}">
                <a16:creationId xmlns:a16="http://schemas.microsoft.com/office/drawing/2014/main" id="{381B649F-C26F-D244-919F-950A5AD35420}"/>
              </a:ext>
            </a:extLst>
          </p:cNvPr>
          <p:cNvSpPr/>
          <p:nvPr/>
        </p:nvSpPr>
        <p:spPr>
          <a:xfrm>
            <a:off x="3900032" y="1715482"/>
            <a:ext cx="3048231" cy="995119"/>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5">
            <a:extLst>
              <a:ext uri="{FF2B5EF4-FFF2-40B4-BE49-F238E27FC236}">
                <a16:creationId xmlns:a16="http://schemas.microsoft.com/office/drawing/2014/main" id="{75785CA4-FB3F-F846-AC42-0E396F4B7698}"/>
              </a:ext>
            </a:extLst>
          </p:cNvPr>
          <p:cNvSpPr>
            <a:spLocks noChangeArrowheads="1"/>
          </p:cNvSpPr>
          <p:nvPr/>
        </p:nvSpPr>
        <p:spPr bwMode="auto">
          <a:xfrm>
            <a:off x="6350913" y="2539498"/>
            <a:ext cx="499907" cy="488419"/>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0" name="Oval 5">
            <a:extLst>
              <a:ext uri="{FF2B5EF4-FFF2-40B4-BE49-F238E27FC236}">
                <a16:creationId xmlns:a16="http://schemas.microsoft.com/office/drawing/2014/main" id="{F54D30F5-F28D-0448-978E-1CC8E2CD2342}"/>
              </a:ext>
            </a:extLst>
          </p:cNvPr>
          <p:cNvSpPr>
            <a:spLocks noChangeArrowheads="1"/>
          </p:cNvSpPr>
          <p:nvPr/>
        </p:nvSpPr>
        <p:spPr bwMode="auto">
          <a:xfrm>
            <a:off x="4545131" y="6253011"/>
            <a:ext cx="498985" cy="488358"/>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0" name="Oval 5">
            <a:extLst>
              <a:ext uri="{FF2B5EF4-FFF2-40B4-BE49-F238E27FC236}">
                <a16:creationId xmlns:a16="http://schemas.microsoft.com/office/drawing/2014/main" id="{A91F1CC6-EDB5-E046-8DC4-67825981B8CF}"/>
              </a:ext>
            </a:extLst>
          </p:cNvPr>
          <p:cNvSpPr>
            <a:spLocks noChangeArrowheads="1"/>
          </p:cNvSpPr>
          <p:nvPr/>
        </p:nvSpPr>
        <p:spPr bwMode="auto">
          <a:xfrm>
            <a:off x="6331184" y="4006502"/>
            <a:ext cx="519635" cy="488419"/>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1" name="Oval 5">
            <a:extLst>
              <a:ext uri="{FF2B5EF4-FFF2-40B4-BE49-F238E27FC236}">
                <a16:creationId xmlns:a16="http://schemas.microsoft.com/office/drawing/2014/main" id="{21135A41-0921-5943-A131-7D552A049371}"/>
              </a:ext>
            </a:extLst>
          </p:cNvPr>
          <p:cNvSpPr>
            <a:spLocks noChangeArrowheads="1"/>
          </p:cNvSpPr>
          <p:nvPr/>
        </p:nvSpPr>
        <p:spPr bwMode="auto">
          <a:xfrm>
            <a:off x="5260103" y="3709284"/>
            <a:ext cx="499907" cy="488419"/>
          </a:xfrm>
          <a:prstGeom prst="ellipse">
            <a:avLst/>
          </a:prstGeom>
          <a:solidFill>
            <a:srgbClr val="FF0000">
              <a:alpha val="5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4" name="Oval 5">
            <a:extLst>
              <a:ext uri="{FF2B5EF4-FFF2-40B4-BE49-F238E27FC236}">
                <a16:creationId xmlns:a16="http://schemas.microsoft.com/office/drawing/2014/main" id="{25ED4651-BB1A-0B49-B16F-DCD3865974BF}"/>
              </a:ext>
            </a:extLst>
          </p:cNvPr>
          <p:cNvSpPr>
            <a:spLocks noChangeArrowheads="1"/>
          </p:cNvSpPr>
          <p:nvPr/>
        </p:nvSpPr>
        <p:spPr bwMode="auto">
          <a:xfrm>
            <a:off x="7413352" y="3112162"/>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2" name="Oval 5">
            <a:extLst>
              <a:ext uri="{FF2B5EF4-FFF2-40B4-BE49-F238E27FC236}">
                <a16:creationId xmlns:a16="http://schemas.microsoft.com/office/drawing/2014/main" id="{4456AAEA-33C1-684B-B7B5-62E75F0AE6FD}"/>
              </a:ext>
            </a:extLst>
          </p:cNvPr>
          <p:cNvSpPr>
            <a:spLocks noChangeArrowheads="1"/>
          </p:cNvSpPr>
          <p:nvPr/>
        </p:nvSpPr>
        <p:spPr bwMode="auto">
          <a:xfrm>
            <a:off x="5177525" y="2741034"/>
            <a:ext cx="503840" cy="495384"/>
          </a:xfrm>
          <a:prstGeom prst="ellipse">
            <a:avLst/>
          </a:prstGeom>
          <a:solidFill>
            <a:srgbClr val="FF0000">
              <a:alpha val="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9" name="Oval 5">
            <a:extLst>
              <a:ext uri="{FF2B5EF4-FFF2-40B4-BE49-F238E27FC236}">
                <a16:creationId xmlns:a16="http://schemas.microsoft.com/office/drawing/2014/main" id="{01F242D7-66CD-064A-9416-10D5CF9E8A64}"/>
              </a:ext>
            </a:extLst>
          </p:cNvPr>
          <p:cNvSpPr>
            <a:spLocks noChangeArrowheads="1"/>
          </p:cNvSpPr>
          <p:nvPr/>
        </p:nvSpPr>
        <p:spPr bwMode="auto">
          <a:xfrm>
            <a:off x="3757420" y="5471576"/>
            <a:ext cx="498985" cy="488419"/>
          </a:xfrm>
          <a:prstGeom prst="ellipse">
            <a:avLst/>
          </a:prstGeom>
          <a:solidFill>
            <a:srgbClr val="FF0000">
              <a:alpha val="6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593252" y="4682203"/>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9" name="Oval 5">
            <a:extLst>
              <a:ext uri="{FF2B5EF4-FFF2-40B4-BE49-F238E27FC236}">
                <a16:creationId xmlns:a16="http://schemas.microsoft.com/office/drawing/2014/main" id="{3D03C077-BC27-8D44-AA26-10DEF8DE8CEC}"/>
              </a:ext>
            </a:extLst>
          </p:cNvPr>
          <p:cNvSpPr>
            <a:spLocks noChangeArrowheads="1"/>
          </p:cNvSpPr>
          <p:nvPr/>
        </p:nvSpPr>
        <p:spPr bwMode="auto">
          <a:xfrm>
            <a:off x="2016826" y="3822469"/>
            <a:ext cx="499907" cy="488419"/>
          </a:xfrm>
          <a:prstGeom prst="ellipse">
            <a:avLst/>
          </a:prstGeom>
          <a:solidFill>
            <a:srgbClr val="FF0000">
              <a:alpha val="7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7" name="Oval 5">
            <a:extLst>
              <a:ext uri="{FF2B5EF4-FFF2-40B4-BE49-F238E27FC236}">
                <a16:creationId xmlns:a16="http://schemas.microsoft.com/office/drawing/2014/main" id="{30A56579-312B-BE48-994F-905087B6086D}"/>
              </a:ext>
            </a:extLst>
          </p:cNvPr>
          <p:cNvSpPr>
            <a:spLocks noChangeArrowheads="1"/>
          </p:cNvSpPr>
          <p:nvPr/>
        </p:nvSpPr>
        <p:spPr bwMode="auto">
          <a:xfrm>
            <a:off x="2839324" y="3309351"/>
            <a:ext cx="518196" cy="513541"/>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5205F507-BF1A-8E46-A0BB-BD14C482CF88}"/>
                  </a:ext>
                </a:extLst>
              </p:cNvPr>
              <p:cNvSpPr txBox="1"/>
              <p:nvPr/>
            </p:nvSpPr>
            <p:spPr>
              <a:xfrm>
                <a:off x="992330" y="1017045"/>
                <a:ext cx="8208912" cy="1665969"/>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zh-CN" altLang="en-US" sz="2400" b="0" dirty="0">
                    <a:latin typeface="SimHei" panose="02010609060101010101" pitchFamily="49" charset="-122"/>
                    <a:ea typeface="SimHei" panose="02010609060101010101" pitchFamily="49" charset="-122"/>
                  </a:rPr>
                  <a:t>图传播过程和训练过程解耦</a:t>
                </a:r>
                <a:endParaRPr kumimoji="1" lang="en-US" altLang="zh-CN" sz="2400" b="0" dirty="0">
                  <a:latin typeface="SimHei" panose="02010609060101010101" pitchFamily="49" charset="-122"/>
                  <a:ea typeface="SimHei" panose="02010609060101010101" pitchFamily="49" charset="-122"/>
                </a:endParaRP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p:sp>
            <p:nvSpPr>
              <p:cNvPr id="6" name="文本框 5">
                <a:extLst>
                  <a:ext uri="{FF2B5EF4-FFF2-40B4-BE49-F238E27FC236}">
                    <a16:creationId xmlns:a16="http://schemas.microsoft.com/office/drawing/2014/main" id="{5205F507-BF1A-8E46-A0BB-BD14C482CF88}"/>
                  </a:ext>
                </a:extLst>
              </p:cNvPr>
              <p:cNvSpPr txBox="1">
                <a:spLocks noRot="1" noChangeAspect="1" noMove="1" noResize="1" noEditPoints="1" noAdjustHandles="1" noChangeArrowheads="1" noChangeShapeType="1" noTextEdit="1"/>
              </p:cNvSpPr>
              <p:nvPr/>
            </p:nvSpPr>
            <p:spPr>
              <a:xfrm>
                <a:off x="992330" y="1017045"/>
                <a:ext cx="8208912" cy="1665969"/>
              </a:xfrm>
              <a:prstGeom prst="rect">
                <a:avLst/>
              </a:prstGeom>
              <a:blipFill>
                <a:blip r:embed="rId3"/>
                <a:stretch>
                  <a:fillRect l="-927" t="-15152" b="-87121"/>
                </a:stretch>
              </a:blipFill>
            </p:spPr>
            <p:txBody>
              <a:bodyPr/>
              <a:lstStyle/>
              <a:p>
                <a:r>
                  <a:rPr lang="en-US">
                    <a:noFill/>
                  </a:rPr>
                  <a:t> </a:t>
                </a:r>
              </a:p>
            </p:txBody>
          </p:sp>
        </mc:Fallback>
      </mc:AlternateContent>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2017287"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706957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6697012" y="1966977"/>
            <a:ext cx="252586"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8" name="肘形连接符 137">
            <a:extLst>
              <a:ext uri="{FF2B5EF4-FFF2-40B4-BE49-F238E27FC236}">
                <a16:creationId xmlns:a16="http://schemas.microsoft.com/office/drawing/2014/main" id="{5DA6980A-944F-0E49-A3EB-AD9E7A74C5A4}"/>
              </a:ext>
            </a:extLst>
          </p:cNvPr>
          <p:cNvCxnSpPr>
            <a:cxnSpLocks/>
            <a:stCxn id="137" idx="3"/>
            <a:endCxn id="81" idx="0"/>
          </p:cNvCxnSpPr>
          <p:nvPr/>
        </p:nvCxnSpPr>
        <p:spPr>
          <a:xfrm>
            <a:off x="6949598" y="2177567"/>
            <a:ext cx="1388166" cy="187781"/>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FE45495F-7C1C-2B4E-B464-133C6C30AE98}"/>
              </a:ext>
            </a:extLst>
          </p:cNvPr>
          <p:cNvCxnSpPr>
            <a:cxnSpLocks/>
          </p:cNvCxnSpPr>
          <p:nvPr/>
        </p:nvCxnSpPr>
        <p:spPr>
          <a:xfrm>
            <a:off x="3016391" y="5095762"/>
            <a:ext cx="738389" cy="60871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12B7AFF9-49E4-3E41-AFB2-E8F52CFF2367}"/>
              </a:ext>
            </a:extLst>
          </p:cNvPr>
          <p:cNvCxnSpPr>
            <a:cxnSpLocks/>
          </p:cNvCxnSpPr>
          <p:nvPr/>
        </p:nvCxnSpPr>
        <p:spPr>
          <a:xfrm flipH="1" flipV="1">
            <a:off x="2434242" y="4216717"/>
            <a:ext cx="229314" cy="53372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93F1B2F9-9C56-944E-8B94-D3E764A171E3}"/>
              </a:ext>
            </a:extLst>
          </p:cNvPr>
          <p:cNvCxnSpPr>
            <a:cxnSpLocks/>
          </p:cNvCxnSpPr>
          <p:nvPr/>
        </p:nvCxnSpPr>
        <p:spPr>
          <a:xfrm flipV="1">
            <a:off x="2434242" y="3555698"/>
            <a:ext cx="405732" cy="31569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5406AB7A-716D-F049-AB1D-0D83F2A00F5C}"/>
              </a:ext>
            </a:extLst>
          </p:cNvPr>
          <p:cNvCxnSpPr>
            <a:cxnSpLocks/>
          </p:cNvCxnSpPr>
          <p:nvPr/>
        </p:nvCxnSpPr>
        <p:spPr>
          <a:xfrm>
            <a:off x="3338959" y="3555698"/>
            <a:ext cx="1912776" cy="39068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5E41C7C5-6784-934B-B85D-457175A6ABD2}"/>
              </a:ext>
            </a:extLst>
          </p:cNvPr>
          <p:cNvCxnSpPr>
            <a:cxnSpLocks/>
          </p:cNvCxnSpPr>
          <p:nvPr/>
        </p:nvCxnSpPr>
        <p:spPr>
          <a:xfrm>
            <a:off x="2507317" y="4044056"/>
            <a:ext cx="914806" cy="293015"/>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9F48F869-564D-7148-BCBA-BA366EB3CAA5}"/>
              </a:ext>
            </a:extLst>
          </p:cNvPr>
          <p:cNvCxnSpPr>
            <a:cxnSpLocks/>
          </p:cNvCxnSpPr>
          <p:nvPr/>
        </p:nvCxnSpPr>
        <p:spPr>
          <a:xfrm flipV="1">
            <a:off x="4785669" y="5681792"/>
            <a:ext cx="123320" cy="559876"/>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D284A9E5-5CD1-3242-AF92-A8AEA433F0C5}"/>
              </a:ext>
            </a:extLst>
          </p:cNvPr>
          <p:cNvCxnSpPr>
            <a:cxnSpLocks/>
          </p:cNvCxnSpPr>
          <p:nvPr/>
        </p:nvCxnSpPr>
        <p:spPr>
          <a:xfrm>
            <a:off x="4180690" y="5877135"/>
            <a:ext cx="428561" cy="436051"/>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0A160C2B-D703-3D45-8039-803DE1CF8A4C}"/>
              </a:ext>
            </a:extLst>
          </p:cNvPr>
          <p:cNvCxnSpPr>
            <a:cxnSpLocks/>
          </p:cNvCxnSpPr>
          <p:nvPr/>
        </p:nvCxnSpPr>
        <p:spPr>
          <a:xfrm flipV="1">
            <a:off x="4253765" y="5509131"/>
            <a:ext cx="582149"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0C8A69E2-AB7E-F747-A29A-01F14E8C7658}"/>
              </a:ext>
            </a:extLst>
          </p:cNvPr>
          <p:cNvCxnSpPr>
            <a:cxnSpLocks/>
            <a:endCxn id="121" idx="5"/>
          </p:cNvCxnSpPr>
          <p:nvPr/>
        </p:nvCxnSpPr>
        <p:spPr>
          <a:xfrm flipH="1" flipV="1">
            <a:off x="5686800" y="4126176"/>
            <a:ext cx="646070" cy="113224"/>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E0394835-D7D0-B643-9EAD-6F3D0B855AB2}"/>
              </a:ext>
            </a:extLst>
          </p:cNvPr>
          <p:cNvCxnSpPr>
            <a:cxnSpLocks/>
          </p:cNvCxnSpPr>
          <p:nvPr/>
        </p:nvCxnSpPr>
        <p:spPr>
          <a:xfrm flipV="1">
            <a:off x="6831854" y="3533016"/>
            <a:ext cx="655224" cy="70638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4BB8AC4F-A77E-0440-9350-EEDC29FBF761}"/>
              </a:ext>
            </a:extLst>
          </p:cNvPr>
          <p:cNvCxnSpPr>
            <a:cxnSpLocks/>
          </p:cNvCxnSpPr>
          <p:nvPr/>
        </p:nvCxnSpPr>
        <p:spPr>
          <a:xfrm flipH="1">
            <a:off x="3089466" y="4509732"/>
            <a:ext cx="405732"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01A88531-1A96-B243-85D3-42BC9B1C7D80}"/>
              </a:ext>
            </a:extLst>
          </p:cNvPr>
          <p:cNvCxnSpPr>
            <a:cxnSpLocks/>
          </p:cNvCxnSpPr>
          <p:nvPr/>
        </p:nvCxnSpPr>
        <p:spPr>
          <a:xfrm flipV="1">
            <a:off x="5667555" y="2774325"/>
            <a:ext cx="665314"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33A670C7-CCCD-E946-B17D-626583738293}"/>
              </a:ext>
            </a:extLst>
          </p:cNvPr>
          <p:cNvCxnSpPr>
            <a:cxnSpLocks/>
          </p:cNvCxnSpPr>
          <p:nvPr/>
        </p:nvCxnSpPr>
        <p:spPr>
          <a:xfrm flipH="1" flipV="1">
            <a:off x="5418063" y="3213847"/>
            <a:ext cx="83165" cy="48835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4DD97A22-152B-E647-870D-D97EF5904BE4}"/>
              </a:ext>
            </a:extLst>
          </p:cNvPr>
          <p:cNvCxnSpPr>
            <a:cxnSpLocks/>
          </p:cNvCxnSpPr>
          <p:nvPr/>
        </p:nvCxnSpPr>
        <p:spPr>
          <a:xfrm flipH="1">
            <a:off x="4180690" y="4119046"/>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D1941DCD-EECC-2349-9767-1A063DAD6DC6}"/>
              </a:ext>
            </a:extLst>
          </p:cNvPr>
          <p:cNvCxnSpPr>
            <a:cxnSpLocks/>
          </p:cNvCxnSpPr>
          <p:nvPr/>
        </p:nvCxnSpPr>
        <p:spPr>
          <a:xfrm flipH="1" flipV="1">
            <a:off x="6831854" y="2774325"/>
            <a:ext cx="655224"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70" name="文本框 169">
            <a:extLst>
              <a:ext uri="{FF2B5EF4-FFF2-40B4-BE49-F238E27FC236}">
                <a16:creationId xmlns:a16="http://schemas.microsoft.com/office/drawing/2014/main" id="{A03EEFED-C410-0640-B99A-66C9CEDB0C9A}"/>
              </a:ext>
            </a:extLst>
          </p:cNvPr>
          <p:cNvSpPr txBox="1"/>
          <p:nvPr/>
        </p:nvSpPr>
        <p:spPr>
          <a:xfrm>
            <a:off x="2342207" y="2730496"/>
            <a:ext cx="2502662" cy="369332"/>
          </a:xfrm>
          <a:prstGeom prst="rect">
            <a:avLst/>
          </a:prstGeom>
          <a:noFill/>
        </p:spPr>
        <p:txBody>
          <a:bodyPr wrap="square" rtlCol="0">
            <a:spAutoFit/>
          </a:bodyPr>
          <a:lstStyle/>
          <a:p>
            <a:pPr algn="ctr"/>
            <a:r>
              <a:rPr lang="en-US" sz="1800">
                <a:solidFill>
                  <a:srgbClr val="F96542"/>
                </a:solidFill>
                <a:latin typeface="Corbel" panose="020B0503020204020204" pitchFamily="34" charset="0"/>
              </a:rPr>
              <a:t>feature propagation</a:t>
            </a:r>
          </a:p>
        </p:txBody>
      </p:sp>
      <p:sp>
        <p:nvSpPr>
          <p:cNvPr id="71" name="Oval 5">
            <a:extLst>
              <a:ext uri="{FF2B5EF4-FFF2-40B4-BE49-F238E27FC236}">
                <a16:creationId xmlns:a16="http://schemas.microsoft.com/office/drawing/2014/main" id="{3A08375C-28E4-1B49-B88C-56C422CE0269}"/>
              </a:ext>
            </a:extLst>
          </p:cNvPr>
          <p:cNvSpPr>
            <a:spLocks noChangeArrowheads="1"/>
          </p:cNvSpPr>
          <p:nvPr/>
        </p:nvSpPr>
        <p:spPr bwMode="auto">
          <a:xfrm>
            <a:off x="4857885" y="5287120"/>
            <a:ext cx="498985" cy="488358"/>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2" name="左箭头 71">
            <a:extLst>
              <a:ext uri="{FF2B5EF4-FFF2-40B4-BE49-F238E27FC236}">
                <a16:creationId xmlns:a16="http://schemas.microsoft.com/office/drawing/2014/main" id="{6B88D02E-56B2-E940-A76C-3A49525B9193}"/>
              </a:ext>
            </a:extLst>
          </p:cNvPr>
          <p:cNvSpPr/>
          <p:nvPr/>
        </p:nvSpPr>
        <p:spPr>
          <a:xfrm>
            <a:off x="2091229" y="5439923"/>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表格 96">
            <a:extLst>
              <a:ext uri="{FF2B5EF4-FFF2-40B4-BE49-F238E27FC236}">
                <a16:creationId xmlns:a16="http://schemas.microsoft.com/office/drawing/2014/main" id="{56392632-9C70-724F-A260-471AC374568C}"/>
              </a:ext>
            </a:extLst>
          </p:cNvPr>
          <p:cNvGraphicFramePr>
            <a:graphicFrameLocks noGrp="1"/>
          </p:cNvGraphicFramePr>
          <p:nvPr/>
        </p:nvGraphicFramePr>
        <p:xfrm>
          <a:off x="1186073"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2</a:t>
                      </a:r>
                      <a:r>
                        <a:rPr lang="en-US" sz="1400">
                          <a:latin typeface="Corbel" panose="020B0503020204020204" pitchFamily="34" charset="0"/>
                        </a:rPr>
                        <a:t>3</a:t>
                      </a:r>
                    </a:p>
                  </a:txBody>
                  <a:tcPr>
                    <a:solidFill>
                      <a:srgbClr val="FF0000">
                        <a:alpha val="73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1</a:t>
                      </a:r>
                    </a:p>
                  </a:txBody>
                  <a:tcPr>
                    <a:solidFill>
                      <a:srgbClr val="FF0000">
                        <a:alpha val="10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a:t>
                      </a:r>
                      <a:endParaRPr lang="en-US" sz="1400">
                        <a:latin typeface="Corbel" panose="020B0503020204020204" pitchFamily="34" charset="0"/>
                      </a:endParaRPr>
                    </a:p>
                  </a:txBody>
                  <a:tcPr>
                    <a:solidFill>
                      <a:srgbClr val="FF0000">
                        <a:alpha val="42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60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18</a:t>
                      </a:r>
                      <a:endParaRPr lang="en-US" sz="1400">
                        <a:latin typeface="Corbel" panose="020B0503020204020204" pitchFamily="34" charset="0"/>
                      </a:endParaRPr>
                    </a:p>
                  </a:txBody>
                  <a:tcPr>
                    <a:solidFill>
                      <a:srgbClr val="FF0000">
                        <a:alpha val="55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a:t>
                      </a:r>
                    </a:p>
                  </a:txBody>
                  <a:tcPr>
                    <a:solidFill>
                      <a:srgbClr val="FF0000">
                        <a:alpha val="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2</a:t>
                      </a:r>
                    </a:p>
                  </a:txBody>
                  <a:tcPr>
                    <a:solidFill>
                      <a:srgbClr val="FF0000">
                        <a:alpha val="10000"/>
                      </a:srgbClr>
                    </a:solidFill>
                  </a:tcPr>
                </a:tc>
                <a:extLst>
                  <a:ext uri="{0D108BD9-81ED-4DB2-BD59-A6C34878D82A}">
                    <a16:rowId xmlns:a16="http://schemas.microsoft.com/office/drawing/2014/main" val="277584438"/>
                  </a:ext>
                </a:extLst>
              </a:tr>
            </a:tbl>
          </a:graphicData>
        </a:graphic>
      </p:graphicFrame>
      <p:sp>
        <p:nvSpPr>
          <p:cNvPr id="74" name="文本框 73">
            <a:extLst>
              <a:ext uri="{FF2B5EF4-FFF2-40B4-BE49-F238E27FC236}">
                <a16:creationId xmlns:a16="http://schemas.microsoft.com/office/drawing/2014/main" id="{727B9043-6798-3E49-9020-DAAF04C91F47}"/>
              </a:ext>
            </a:extLst>
          </p:cNvPr>
          <p:cNvSpPr txBox="1"/>
          <p:nvPr/>
        </p:nvSpPr>
        <p:spPr>
          <a:xfrm>
            <a:off x="281664" y="2329070"/>
            <a:ext cx="2567266" cy="646331"/>
          </a:xfrm>
          <a:prstGeom prst="rect">
            <a:avLst/>
          </a:prstGeom>
          <a:noFill/>
        </p:spPr>
        <p:txBody>
          <a:bodyPr wrap="square" rtlCol="0">
            <a:spAutoFit/>
          </a:bodyPr>
          <a:lstStyle/>
          <a:p>
            <a:pPr algn="ctr"/>
            <a:r>
              <a:rPr lang="en-US" sz="1800">
                <a:solidFill>
                  <a:srgbClr val="C00000"/>
                </a:solidFill>
                <a:latin typeface="Corbel" panose="020B0503020204020204" pitchFamily="34" charset="0"/>
              </a:rPr>
              <a:t>one column of the</a:t>
            </a:r>
          </a:p>
          <a:p>
            <a:pPr algn="ctr"/>
            <a:r>
              <a:rPr lang="en-US" sz="1800">
                <a:solidFill>
                  <a:srgbClr val="C00000"/>
                </a:solidFill>
                <a:latin typeface="Corbel" panose="020B0503020204020204" pitchFamily="34" charset="0"/>
              </a:rPr>
              <a:t>propagation matrix</a:t>
            </a:r>
          </a:p>
        </p:txBody>
      </p:sp>
      <p:cxnSp>
        <p:nvCxnSpPr>
          <p:cNvPr id="75" name="肘形连接符 74">
            <a:extLst>
              <a:ext uri="{FF2B5EF4-FFF2-40B4-BE49-F238E27FC236}">
                <a16:creationId xmlns:a16="http://schemas.microsoft.com/office/drawing/2014/main" id="{F9E1DD75-F5D6-894E-BED2-AC30ADE11105}"/>
              </a:ext>
            </a:extLst>
          </p:cNvPr>
          <p:cNvCxnSpPr>
            <a:cxnSpLocks/>
            <a:stCxn id="73" idx="1"/>
          </p:cNvCxnSpPr>
          <p:nvPr/>
        </p:nvCxnSpPr>
        <p:spPr>
          <a:xfrm rot="10800000">
            <a:off x="446775" y="2439400"/>
            <a:ext cx="739299" cy="2378127"/>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CA37FF0A-30A1-C546-8645-21DCD9D9D2A6}"/>
              </a:ext>
            </a:extLst>
          </p:cNvPr>
          <p:cNvSpPr txBox="1"/>
          <p:nvPr/>
        </p:nvSpPr>
        <p:spPr>
          <a:xfrm>
            <a:off x="-160680" y="1940026"/>
            <a:ext cx="2177506" cy="430887"/>
          </a:xfrm>
          <a:prstGeom prst="rect">
            <a:avLst/>
          </a:prstGeom>
          <a:noFill/>
        </p:spPr>
        <p:txBody>
          <a:bodyPr wrap="square" rtlCol="0">
            <a:spAutoFit/>
          </a:bodyPr>
          <a:lstStyle/>
          <a:p>
            <a:pPr algn="ctr"/>
            <a:r>
              <a:rPr lang="zh-CN" altLang="en-US" sz="2200">
                <a:latin typeface="Corbel" panose="020B0503020204020204" pitchFamily="34" charset="0"/>
              </a:rPr>
              <a:t>下游预测任务</a:t>
            </a:r>
            <a:endParaRPr lang="en-US" sz="2200">
              <a:latin typeface="Corbel" panose="020B0503020204020204" pitchFamily="34" charset="0"/>
            </a:endParaRP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7DA5AF0-B8C5-DD44-872E-6274D7CE956D}"/>
                  </a:ext>
                </a:extLst>
              </p:cNvPr>
              <p:cNvSpPr/>
              <p:nvPr/>
            </p:nvSpPr>
            <p:spPr>
              <a:xfrm>
                <a:off x="577477" y="4358593"/>
                <a:ext cx="4932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b="0" i="1" dirty="0">
                          <a:latin typeface="Cambria Math" panose="02040503050406030204" pitchFamily="18" charset="0"/>
                        </a:rPr>
                        <m:t>𝜎</m:t>
                      </m:r>
                    </m:oMath>
                  </m:oMathPara>
                </a14:m>
                <a:endParaRPr lang="en-US" sz="2800"/>
              </a:p>
            </p:txBody>
          </p:sp>
        </mc:Choice>
        <mc:Fallback xmlns="">
          <p:sp>
            <p:nvSpPr>
              <p:cNvPr id="8" name="矩形 7">
                <a:extLst>
                  <a:ext uri="{FF2B5EF4-FFF2-40B4-BE49-F238E27FC236}">
                    <a16:creationId xmlns:a16="http://schemas.microsoft.com/office/drawing/2014/main" id="{57DA5AF0-B8C5-DD44-872E-6274D7CE956D}"/>
                  </a:ext>
                </a:extLst>
              </p:cNvPr>
              <p:cNvSpPr>
                <a:spLocks noRot="1" noChangeAspect="1" noMove="1" noResize="1" noEditPoints="1" noAdjustHandles="1" noChangeArrowheads="1" noChangeShapeType="1" noTextEdit="1"/>
              </p:cNvSpPr>
              <p:nvPr/>
            </p:nvSpPr>
            <p:spPr>
              <a:xfrm>
                <a:off x="577477" y="4358593"/>
                <a:ext cx="493212" cy="523220"/>
              </a:xfrm>
              <a:prstGeom prst="rect">
                <a:avLst/>
              </a:prstGeom>
              <a:blipFill>
                <a:blip r:embed="rId4"/>
                <a:stretch>
                  <a:fillRect/>
                </a:stretch>
              </a:blipFill>
            </p:spPr>
            <p:txBody>
              <a:bodyPr/>
              <a:lstStyle/>
              <a:p>
                <a:r>
                  <a:rPr lang="en-US">
                    <a:noFill/>
                  </a:rPr>
                  <a:t> </a:t>
                </a:r>
              </a:p>
            </p:txBody>
          </p:sp>
        </mc:Fallback>
      </mc:AlternateContent>
      <p:sp>
        <p:nvSpPr>
          <p:cNvPr id="79" name="文本框 78">
            <a:extLst>
              <a:ext uri="{FF2B5EF4-FFF2-40B4-BE49-F238E27FC236}">
                <a16:creationId xmlns:a16="http://schemas.microsoft.com/office/drawing/2014/main" id="{E4AEB506-477B-3548-AD02-A383E7AD66F8}"/>
              </a:ext>
            </a:extLst>
          </p:cNvPr>
          <p:cNvSpPr txBox="1"/>
          <p:nvPr/>
        </p:nvSpPr>
        <p:spPr>
          <a:xfrm>
            <a:off x="-108025" y="4847433"/>
            <a:ext cx="1431158" cy="369332"/>
          </a:xfrm>
          <a:prstGeom prst="rect">
            <a:avLst/>
          </a:prstGeom>
          <a:noFill/>
        </p:spPr>
        <p:txBody>
          <a:bodyPr wrap="square" rtlCol="0">
            <a:spAutoFit/>
          </a:bodyPr>
          <a:lstStyle/>
          <a:p>
            <a:pPr algn="ctr"/>
            <a:r>
              <a:rPr lang="en-US" sz="1800">
                <a:solidFill>
                  <a:srgbClr val="0070C0"/>
                </a:solidFill>
                <a:latin typeface="Corbel" panose="020B0503020204020204" pitchFamily="34" charset="0"/>
              </a:rPr>
              <a:t>activation</a:t>
            </a:r>
          </a:p>
        </p:txBody>
      </p:sp>
      <p:sp>
        <p:nvSpPr>
          <p:cNvPr id="81" name="文本框 80">
            <a:extLst>
              <a:ext uri="{FF2B5EF4-FFF2-40B4-BE49-F238E27FC236}">
                <a16:creationId xmlns:a16="http://schemas.microsoft.com/office/drawing/2014/main" id="{F88C2FEB-8049-3547-9D73-9D73033EAAB9}"/>
              </a:ext>
            </a:extLst>
          </p:cNvPr>
          <p:cNvSpPr txBox="1"/>
          <p:nvPr/>
        </p:nvSpPr>
        <p:spPr>
          <a:xfrm>
            <a:off x="7269503" y="2365348"/>
            <a:ext cx="2136521" cy="646331"/>
          </a:xfrm>
          <a:prstGeom prst="rect">
            <a:avLst/>
          </a:prstGeom>
          <a:noFill/>
        </p:spPr>
        <p:txBody>
          <a:bodyPr wrap="square" rtlCol="0">
            <a:spAutoFit/>
          </a:bodyPr>
          <a:lstStyle/>
          <a:p>
            <a:pPr algn="just"/>
            <a:r>
              <a:rPr lang="en-US" sz="1800">
                <a:solidFill>
                  <a:srgbClr val="C00000"/>
                </a:solidFill>
                <a:latin typeface="Corbel" panose="020B0503020204020204" pitchFamily="34" charset="0"/>
              </a:rPr>
              <a:t>one column of the</a:t>
            </a:r>
          </a:p>
          <a:p>
            <a:pPr algn="just"/>
            <a:r>
              <a:rPr lang="en-US" sz="1800">
                <a:solidFill>
                  <a:srgbClr val="C00000"/>
                </a:solidFill>
                <a:latin typeface="Corbel" panose="020B0503020204020204" pitchFamily="34" charset="0"/>
              </a:rPr>
              <a:t>feature matrix</a:t>
            </a:r>
          </a:p>
        </p:txBody>
      </p:sp>
      <p:sp>
        <p:nvSpPr>
          <p:cNvPr id="77" name="Rectangle 2">
            <a:extLst>
              <a:ext uri="{FF2B5EF4-FFF2-40B4-BE49-F238E27FC236}">
                <a16:creationId xmlns:a16="http://schemas.microsoft.com/office/drawing/2014/main" id="{6D8A0FD3-B1D2-DC42-AA2F-0A8189B2D8A4}"/>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GNN</a:t>
            </a:r>
            <a:r>
              <a:rPr lang="zh-CN" altLang="en-US" dirty="0">
                <a:ea typeface="宋体" pitchFamily="2" charset="-122"/>
              </a:rPr>
              <a:t>模型</a:t>
            </a:r>
            <a:endParaRPr lang="en-US" altLang="zh-CN" dirty="0">
              <a:ea typeface="宋体" pitchFamily="2" charset="-122"/>
            </a:endParaRPr>
          </a:p>
        </p:txBody>
      </p:sp>
    </p:spTree>
    <p:extLst>
      <p:ext uri="{BB962C8B-B14F-4D97-AF65-F5344CB8AC3E}">
        <p14:creationId xmlns:p14="http://schemas.microsoft.com/office/powerpoint/2010/main" val="14138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checkerboard(across)">
                                      <p:cBhvr>
                                        <p:cTn id="10" dur="500"/>
                                        <p:tgtEl>
                                          <p:spTgt spid="1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checkerboard(across)">
                                      <p:cBhvr>
                                        <p:cTn id="13" dur="500"/>
                                        <p:tgtEl>
                                          <p:spTgt spid="11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checkerboard(across)">
                                      <p:cBhvr>
                                        <p:cTn id="16" dur="500"/>
                                        <p:tgtEl>
                                          <p:spTgt spid="11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checkerboard(across)">
                                      <p:cBhvr>
                                        <p:cTn id="19" dur="500"/>
                                        <p:tgtEl>
                                          <p:spTgt spid="11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checkerboard(across)">
                                      <p:cBhvr>
                                        <p:cTn id="22" dur="500"/>
                                        <p:tgtEl>
                                          <p:spTgt spid="12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checkerboard(across)">
                                      <p:cBhvr>
                                        <p:cTn id="25" dur="500"/>
                                        <p:tgtEl>
                                          <p:spTgt spid="12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checkerboard(across)">
                                      <p:cBhvr>
                                        <p:cTn id="28" dur="500"/>
                                        <p:tgtEl>
                                          <p:spTgt spid="1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checkerboard(across)">
                                      <p:cBhvr>
                                        <p:cTn id="31" dur="500"/>
                                        <p:tgtEl>
                                          <p:spTgt spid="1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checkerboard(across)">
                                      <p:cBhvr>
                                        <p:cTn id="34" dur="500"/>
                                        <p:tgtEl>
                                          <p:spTgt spid="12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checkerboard(across)">
                                      <p:cBhvr>
                                        <p:cTn id="37" dur="500"/>
                                        <p:tgtEl>
                                          <p:spTgt spid="7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checkerboard(across)">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right)">
                                      <p:cBhvr>
                                        <p:cTn id="45" dur="500"/>
                                        <p:tgtEl>
                                          <p:spTgt spid="72"/>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right)">
                                      <p:cBhvr>
                                        <p:cTn id="49" dur="500"/>
                                        <p:tgtEl>
                                          <p:spTgt spid="7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down)">
                                      <p:cBhvr>
                                        <p:cTn id="57" dur="500"/>
                                        <p:tgtEl>
                                          <p:spTgt spid="75"/>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3" grpId="0" animBg="1"/>
      <p:bldP spid="120" grpId="0" animBg="1"/>
      <p:bldP spid="70" grpId="0" animBg="1"/>
      <p:bldP spid="121" grpId="0" animBg="1"/>
      <p:bldP spid="124" grpId="0" animBg="1"/>
      <p:bldP spid="122" grpId="0" animBg="1"/>
      <p:bldP spid="119" grpId="0" animBg="1"/>
      <p:bldP spid="116" grpId="0" animBg="1"/>
      <p:bldP spid="69" grpId="0" animBg="1"/>
      <p:bldP spid="117" grpId="0" animBg="1"/>
      <p:bldP spid="71" grpId="0" animBg="1"/>
      <p:bldP spid="72" grpId="0" animBg="1"/>
      <p:bldP spid="74" grpId="0"/>
      <p:bldP spid="5" grpId="0"/>
      <p:bldP spid="8" grpId="0"/>
      <p:bldP spid="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CN" sz="3600" dirty="0"/>
              <a:t>Monte-Carlo </a:t>
            </a:r>
            <a:r>
              <a:rPr lang="zh-CN" altLang="en-US" sz="3600" dirty="0"/>
              <a:t>采样</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179512" y="1196752"/>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108" name="AutoShape 39">
            <a:extLst>
              <a:ext uri="{FF2B5EF4-FFF2-40B4-BE49-F238E27FC236}">
                <a16:creationId xmlns:a16="http://schemas.microsoft.com/office/drawing/2014/main" id="{00550C8A-0C0D-2841-A551-91DB213E386F}"/>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09" name="Oval 5">
            <a:extLst>
              <a:ext uri="{FF2B5EF4-FFF2-40B4-BE49-F238E27FC236}">
                <a16:creationId xmlns:a16="http://schemas.microsoft.com/office/drawing/2014/main" id="{E7B75E8A-3630-0343-899B-D49116646876}"/>
              </a:ext>
            </a:extLst>
          </p:cNvPr>
          <p:cNvSpPr>
            <a:spLocks noChangeArrowheads="1"/>
          </p:cNvSpPr>
          <p:nvPr/>
        </p:nvSpPr>
        <p:spPr bwMode="auto">
          <a:xfrm>
            <a:off x="4126037" y="264137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0" name="AutoShape 39">
            <a:extLst>
              <a:ext uri="{FF2B5EF4-FFF2-40B4-BE49-F238E27FC236}">
                <a16:creationId xmlns:a16="http://schemas.microsoft.com/office/drawing/2014/main" id="{6377DBE9-0CE8-0D4E-BC91-B0DD62D56F2D}"/>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1" name="AutoShape 39">
            <a:extLst>
              <a:ext uri="{FF2B5EF4-FFF2-40B4-BE49-F238E27FC236}">
                <a16:creationId xmlns:a16="http://schemas.microsoft.com/office/drawing/2014/main" id="{CF191C77-747E-5147-B253-3631D86EC95A}"/>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3" name="Oval 5">
            <a:extLst>
              <a:ext uri="{FF2B5EF4-FFF2-40B4-BE49-F238E27FC236}">
                <a16:creationId xmlns:a16="http://schemas.microsoft.com/office/drawing/2014/main" id="{BE7696B3-4FA8-7743-817F-746FF9FDEEA1}"/>
              </a:ext>
            </a:extLst>
          </p:cNvPr>
          <p:cNvSpPr>
            <a:spLocks noChangeArrowheads="1"/>
          </p:cNvSpPr>
          <p:nvPr/>
        </p:nvSpPr>
        <p:spPr bwMode="auto">
          <a:xfrm>
            <a:off x="4124919" y="2625106"/>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4" name="Oval 5">
            <a:extLst>
              <a:ext uri="{FF2B5EF4-FFF2-40B4-BE49-F238E27FC236}">
                <a16:creationId xmlns:a16="http://schemas.microsoft.com/office/drawing/2014/main" id="{E61BC68D-9959-2741-ADB1-CD0BCDD0529D}"/>
              </a:ext>
            </a:extLst>
          </p:cNvPr>
          <p:cNvSpPr>
            <a:spLocks noChangeArrowheads="1"/>
          </p:cNvSpPr>
          <p:nvPr/>
        </p:nvSpPr>
        <p:spPr bwMode="auto">
          <a:xfrm>
            <a:off x="3613275" y="4506690"/>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5" name="AutoShape 39">
            <a:extLst>
              <a:ext uri="{FF2B5EF4-FFF2-40B4-BE49-F238E27FC236}">
                <a16:creationId xmlns:a16="http://schemas.microsoft.com/office/drawing/2014/main" id="{4E018642-06B1-9D4D-9160-BFE3B1F42E39}"/>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7" name="Oval 5">
            <a:extLst>
              <a:ext uri="{FF2B5EF4-FFF2-40B4-BE49-F238E27FC236}">
                <a16:creationId xmlns:a16="http://schemas.microsoft.com/office/drawing/2014/main" id="{A1496279-674A-4C46-9C9A-15E28AD285F4}"/>
              </a:ext>
            </a:extLst>
          </p:cNvPr>
          <p:cNvSpPr>
            <a:spLocks noChangeArrowheads="1"/>
          </p:cNvSpPr>
          <p:nvPr/>
        </p:nvSpPr>
        <p:spPr bwMode="auto">
          <a:xfrm>
            <a:off x="1180095" y="2154123"/>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402366" y="4315530"/>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696174" y="3246958"/>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a:endCxn id="117" idx="2"/>
          </p:cNvCxnSpPr>
          <p:nvPr/>
        </p:nvCxnSpPr>
        <p:spPr>
          <a:xfrm flipV="1">
            <a:off x="694411" y="2450986"/>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a:stCxn id="117" idx="6"/>
            <a:endCxn id="113" idx="2"/>
          </p:cNvCxnSpPr>
          <p:nvPr/>
        </p:nvCxnSpPr>
        <p:spPr>
          <a:xfrm>
            <a:off x="1786520" y="2450986"/>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a:endCxn id="117" idx="5"/>
          </p:cNvCxnSpPr>
          <p:nvPr/>
        </p:nvCxnSpPr>
        <p:spPr>
          <a:xfrm flipH="1" flipV="1">
            <a:off x="1697711" y="2660899"/>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402366" y="3571357"/>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2903662" y="4818025"/>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814749" y="5265372"/>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a:endCxn id="114" idx="4"/>
          </p:cNvCxnSpPr>
          <p:nvPr/>
        </p:nvCxnSpPr>
        <p:spPr>
          <a:xfrm flipV="1">
            <a:off x="3548635" y="5100415"/>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stCxn id="113" idx="5"/>
            <a:endCxn id="106" idx="2"/>
          </p:cNvCxnSpPr>
          <p:nvPr/>
        </p:nvCxnSpPr>
        <p:spPr>
          <a:xfrm>
            <a:off x="4642535" y="3131882"/>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5942228" y="2405203"/>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727825" y="1790403"/>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618430" y="1493615"/>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stCxn id="113" idx="0"/>
            <a:endCxn id="101" idx="4"/>
          </p:cNvCxnSpPr>
          <p:nvPr/>
        </p:nvCxnSpPr>
        <p:spPr>
          <a:xfrm flipH="1" flipV="1">
            <a:off x="4315777" y="2027863"/>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814749" y="3124390"/>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a:stCxn id="73" idx="2"/>
          </p:cNvCxnSpPr>
          <p:nvPr/>
        </p:nvCxnSpPr>
        <p:spPr>
          <a:xfrm flipH="1" flipV="1">
            <a:off x="783015" y="3122390"/>
            <a:ext cx="1111534" cy="27087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6030813" y="1493578"/>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6" name="文本框 65">
                <a:extLst>
                  <a:ext uri="{FF2B5EF4-FFF2-40B4-BE49-F238E27FC236}">
                    <a16:creationId xmlns:a16="http://schemas.microsoft.com/office/drawing/2014/main" id="{D49EB7BE-79DB-9949-AA61-C997F488D5B4}"/>
                  </a:ext>
                </a:extLst>
              </p:cNvPr>
              <p:cNvSpPr txBox="1"/>
              <p:nvPr/>
            </p:nvSpPr>
            <p:spPr>
              <a:xfrm>
                <a:off x="4762446" y="4242074"/>
                <a:ext cx="4202041" cy="2526076"/>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zh-CN" altLang="en-US" sz="2200" dirty="0">
                    <a:latin typeface="SimHei" panose="02010609060101010101" pitchFamily="49" charset="-122"/>
                    <a:ea typeface="SimHei" panose="02010609060101010101" pitchFamily="49" charset="-122"/>
                  </a:rPr>
                  <a:t>估计结果方差较大，需要产生较多随机游走</a:t>
                </a:r>
                <a:endParaRPr kumimoji="1" lang="en-US" altLang="zh-CN" sz="2200" dirty="0">
                  <a:latin typeface="SimHei" panose="02010609060101010101" pitchFamily="49" charset="-122"/>
                  <a:ea typeface="SimHei" panose="02010609060101010101" pitchFamily="49" charset="-122"/>
                </a:endParaRPr>
              </a:p>
              <a:p>
                <a:pPr marL="342900" indent="-342900" algn="just">
                  <a:lnSpc>
                    <a:spcPct val="120000"/>
                  </a:lnSpc>
                  <a:buFont typeface="Wingdings" pitchFamily="2" charset="2"/>
                  <a:buChar char="Ø"/>
                </a:pPr>
                <a:endParaRPr kumimoji="1" lang="en-US" altLang="zh-CN" sz="2200" dirty="0">
                  <a:latin typeface="SimHei" panose="02010609060101010101" pitchFamily="49" charset="-122"/>
                  <a:ea typeface="SimHei" panose="02010609060101010101" pitchFamily="49" charset="-122"/>
                </a:endParaRPr>
              </a:p>
              <a:p>
                <a:pPr marL="342900" indent="-342900" algn="just">
                  <a:lnSpc>
                    <a:spcPct val="120000"/>
                  </a:lnSpc>
                  <a:buFont typeface="Wingdings" pitchFamily="2" charset="2"/>
                  <a:buChar char="Ø"/>
                </a:pPr>
                <a:r>
                  <a:rPr kumimoji="1" lang="zh-CN" altLang="en-US" sz="2200" dirty="0">
                    <a:latin typeface="SimHei" panose="02010609060101010101" pitchFamily="49" charset="-122"/>
                    <a:ea typeface="SimHei" panose="02010609060101010101" pitchFamily="49" charset="-122"/>
                  </a:rPr>
                  <a:t>无法处理</a:t>
                </a:r>
                <a:r>
                  <a:rPr kumimoji="1" lang="en-US" altLang="zh-CN" sz="2200" b="0" dirty="0">
                    <a:latin typeface="Corbel" panose="020B0503020204020204" pitchFamily="34" charset="0"/>
                    <a:ea typeface="Cambria Math" panose="02040503050406030204" pitchFamily="18" charset="0"/>
                  </a:rPr>
                  <a:t>a+b</a:t>
                </a:r>
                <a14:m>
                  <m:oMath xmlns:m="http://schemas.openxmlformats.org/officeDocument/2006/math">
                    <m:r>
                      <a:rPr kumimoji="1" lang="en-US" altLang="zh-CN" sz="2200" b="0" i="0" dirty="0">
                        <a:latin typeface="Cambria Math" panose="02040503050406030204" pitchFamily="18" charset="0"/>
                        <a:ea typeface="Cambria Math" panose="02040503050406030204" pitchFamily="18" charset="0"/>
                      </a:rPr>
                      <m:t>≠</m:t>
                    </m:r>
                  </m:oMath>
                </a14:m>
                <a:r>
                  <a:rPr kumimoji="1" lang="en-US" altLang="zh-CN" sz="2200" b="0" dirty="0">
                    <a:latin typeface="Corbel" panose="020B0503020204020204" pitchFamily="34" charset="0"/>
                    <a:ea typeface="Cambria Math" panose="02040503050406030204" pitchFamily="18" charset="0"/>
                  </a:rPr>
                  <a:t>1</a:t>
                </a:r>
                <a:r>
                  <a:rPr kumimoji="1" lang="zh-CN" altLang="en-US" sz="2200" dirty="0">
                    <a:latin typeface="SimHei" panose="02010609060101010101" pitchFamily="49" charset="-122"/>
                    <a:ea typeface="SimHei" panose="02010609060101010101" pitchFamily="49" charset="-122"/>
                  </a:rPr>
                  <a:t>的情况</a:t>
                </a:r>
                <a:endParaRPr kumimoji="1" lang="en-US" altLang="zh-CN" sz="2200" dirty="0">
                  <a:latin typeface="SimHei" panose="02010609060101010101" pitchFamily="49" charset="-122"/>
                  <a:ea typeface="SimHei" panose="02010609060101010101" pitchFamily="49" charset="-122"/>
                </a:endParaRPr>
              </a:p>
              <a:p>
                <a:pPr marL="800100" lvl="1" indent="-342900" algn="just">
                  <a:lnSpc>
                    <a:spcPct val="120000"/>
                  </a:lnSpc>
                  <a:buFont typeface="Arial" panose="020B0604020202020204" pitchFamily="34" charset="0"/>
                  <a:buChar char="•"/>
                </a:pPr>
                <a:r>
                  <a:rPr kumimoji="1" lang="en-US" altLang="zh-CN" sz="2200" b="0" i="1" dirty="0">
                    <a:latin typeface="Corbel" panose="020B0503020204020204" pitchFamily="34" charset="0"/>
                    <a:ea typeface="Cambria Math" panose="02040503050406030204" pitchFamily="18" charset="0"/>
                  </a:rPr>
                  <a:t>Katz:  </a:t>
                </a:r>
                <a14:m>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nary>
                      <m:naryPr>
                        <m:chr m:val="∑"/>
                        <m:ctrlPr>
                          <a:rPr kumimoji="1" lang="en-US" altLang="zh-CN" sz="2200" b="0" i="1">
                            <a:latin typeface="Cambria Math" panose="02040503050406030204" pitchFamily="18" charset="0"/>
                          </a:rPr>
                        </m:ctrlPr>
                      </m:naryPr>
                      <m:sub>
                        <m:r>
                          <m:rPr>
                            <m:brk m:alnAt="23"/>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=0</m:t>
                        </m:r>
                      </m:sub>
                      <m:sup>
                        <m:r>
                          <a:rPr kumimoji="1" lang="en-US" altLang="zh-CN" sz="2200" b="0" i="1">
                            <a:latin typeface="Cambria Math" panose="02040503050406030204" pitchFamily="18" charset="0"/>
                            <a:ea typeface="Cambria Math" panose="02040503050406030204" pitchFamily="18" charset="0"/>
                          </a:rPr>
                          <m:t>∞</m:t>
                        </m:r>
                      </m:sup>
                      <m:e>
                        <m:sSup>
                          <m:sSupPr>
                            <m:ctrlPr>
                              <a:rPr kumimoji="1" lang="en-US" altLang="zh-CN" sz="2200" b="0" i="1">
                                <a:latin typeface="Cambria Math" panose="02040503050406030204" pitchFamily="18" charset="0"/>
                                <a:ea typeface="Cambria Math" panose="02040503050406030204" pitchFamily="18" charset="0"/>
                              </a:rPr>
                            </m:ctrlPr>
                          </m:sSupPr>
                          <m:e>
                            <m:r>
                              <a:rPr kumimoji="1" lang="en-US" altLang="zh-CN" sz="2200" b="0" i="1">
                                <a:latin typeface="Cambria Math" panose="02040503050406030204" pitchFamily="18" charset="0"/>
                                <a:ea typeface="Cambria Math" panose="02040503050406030204" pitchFamily="18" charset="0"/>
                              </a:rPr>
                              <m:t>𝛽</m:t>
                            </m:r>
                          </m:e>
                          <m:sup>
                            <m:r>
                              <a:rPr kumimoji="1" lang="en-US" altLang="zh-CN" sz="2200" b="0" i="1">
                                <a:latin typeface="Cambria Math" panose="02040503050406030204" pitchFamily="18" charset="0"/>
                                <a:ea typeface="Cambria Math" panose="02040503050406030204" pitchFamily="18" charset="0"/>
                              </a:rPr>
                              <m:t>𝑖</m:t>
                            </m:r>
                          </m:sup>
                        </m:sSup>
                        <m:r>
                          <a:rPr kumimoji="1" lang="en-US" altLang="zh-CN" sz="2200" b="0" i="1" dirty="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rPr>
                            </m:ctrlPr>
                          </m:sSupPr>
                          <m:e>
                            <m:r>
                              <a:rPr kumimoji="1" lang="en-US" altLang="zh-CN" sz="2200" b="0" i="1">
                                <a:latin typeface="Cambria Math" panose="02040503050406030204" pitchFamily="18" charset="0"/>
                              </a:rPr>
                              <m:t>𝐴</m:t>
                            </m:r>
                          </m:e>
                          <m:sup>
                            <m:r>
                              <a:rPr kumimoji="1" lang="en-US" altLang="zh-CN" sz="2200" b="0" i="1">
                                <a:latin typeface="Cambria Math" panose="02040503050406030204" pitchFamily="18" charset="0"/>
                              </a:rPr>
                              <m:t>𝑖</m:t>
                            </m:r>
                          </m:sup>
                        </m:sSup>
                        <m:r>
                          <a:rPr kumimoji="1" lang="en-US" altLang="zh-CN" sz="2200" b="0" i="1">
                            <a:latin typeface="Cambria Math" panose="02040503050406030204" pitchFamily="18" charset="0"/>
                            <a:ea typeface="Cambria Math" panose="02040503050406030204" pitchFamily="18" charset="0"/>
                          </a:rPr>
                          <m:t>∙</m:t>
                        </m:r>
                        <m:sSub>
                          <m:sSubPr>
                            <m:ctrlPr>
                              <a:rPr kumimoji="1" lang="en-US" altLang="zh-CN" sz="2200" b="0" i="1">
                                <a:latin typeface="Cambria Math" panose="02040503050406030204" pitchFamily="18" charset="0"/>
                                <a:ea typeface="Cambria Math" panose="02040503050406030204" pitchFamily="18" charset="0"/>
                              </a:rPr>
                            </m:ctrlPr>
                          </m:sSubPr>
                          <m:e>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e>
                          <m:sub>
                            <m:r>
                              <a:rPr kumimoji="1" lang="en-US" altLang="zh-CN" sz="2200" b="0" i="1">
                                <a:latin typeface="Cambria Math" panose="02040503050406030204" pitchFamily="18" charset="0"/>
                                <a:ea typeface="Cambria Math" panose="02040503050406030204" pitchFamily="18" charset="0"/>
                              </a:rPr>
                              <m:t>𝑠</m:t>
                            </m:r>
                          </m:sub>
                        </m:sSub>
                      </m:e>
                    </m:nary>
                  </m:oMath>
                </a14:m>
                <a:endParaRPr kumimoji="1" lang="en-US" altLang="zh-CN" sz="2200" b="0" i="1" dirty="0">
                  <a:latin typeface="Corbel" panose="020B0503020204020204" pitchFamily="34" charset="0"/>
                  <a:ea typeface="Cambria Math" panose="02040503050406030204" pitchFamily="18" charset="0"/>
                </a:endParaRPr>
              </a:p>
              <a:p>
                <a:pPr marL="342900" indent="-342900" algn="just">
                  <a:lnSpc>
                    <a:spcPct val="120000"/>
                  </a:lnSpc>
                  <a:buFont typeface="Wingdings" pitchFamily="2" charset="2"/>
                  <a:buChar char="Ø"/>
                </a:pPr>
                <a:endParaRPr kumimoji="1" lang="en-US" altLang="zh-CN" sz="2200" b="0" i="1" dirty="0">
                  <a:latin typeface="Corbel" panose="020B0503020204020204" pitchFamily="34" charset="0"/>
                  <a:ea typeface="Cambria Math" panose="02040503050406030204" pitchFamily="18" charset="0"/>
                </a:endParaRPr>
              </a:p>
            </p:txBody>
          </p:sp>
        </mc:Choice>
        <mc:Fallback>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762446" y="4242074"/>
                <a:ext cx="4202041" cy="2526076"/>
              </a:xfrm>
              <a:prstGeom prst="rect">
                <a:avLst/>
              </a:prstGeom>
              <a:blipFill>
                <a:blip r:embed="rId3"/>
                <a:stretch>
                  <a:fillRect l="-1201" t="-1508" r="-1502" b="-15578"/>
                </a:stretch>
              </a:blipFill>
            </p:spPr>
            <p:txBody>
              <a:bodyPr/>
              <a:lstStyle/>
              <a:p>
                <a:r>
                  <a:rPr lang="en-US">
                    <a:noFill/>
                  </a:rPr>
                  <a:t> </a:t>
                </a:r>
              </a:p>
            </p:txBody>
          </p:sp>
        </mc:Fallback>
      </mc:AlternateContent>
    </p:spTree>
    <p:extLst>
      <p:ext uri="{BB962C8B-B14F-4D97-AF65-F5344CB8AC3E}">
        <p14:creationId xmlns:p14="http://schemas.microsoft.com/office/powerpoint/2010/main" val="56800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7.40741E-7 C 0.05434 -0.02801 0.10851 -0.05579 0.11302 -0.09745 C 0.11736 -0.13912 -0.01372 -0.23773 0.02673 -0.25023 C 0.06701 -0.26273 0.27708 -0.19421 0.35521 -0.17245 " pathEditMode="relative" rAng="0" ptsTypes="AAAA">
                                      <p:cBhvr>
                                        <p:cTn id="6" dur="1500" fill="hold"/>
                                        <p:tgtEl>
                                          <p:spTgt spid="108"/>
                                        </p:tgtEl>
                                        <p:attrNameLst>
                                          <p:attrName>ppt_x</p:attrName>
                                          <p:attrName>ppt_y</p:attrName>
                                        </p:attrNameLst>
                                      </p:cBhvr>
                                      <p:rCtr x="17760" y="-12593"/>
                                    </p:animMotion>
                                  </p:childTnLst>
                                </p:cTn>
                              </p:par>
                            </p:childTnLst>
                          </p:cTn>
                        </p:par>
                        <p:par>
                          <p:cTn id="7" fill="hold">
                            <p:stCondLst>
                              <p:cond delay="1500"/>
                            </p:stCondLst>
                            <p:childTnLst>
                              <p:par>
                                <p:cTn id="8" presetID="10" presetClass="exit" presetSubtype="0" fill="hold" grpId="1" nodeType="afterEffect">
                                  <p:stCondLst>
                                    <p:cond delay="200"/>
                                  </p:stCondLst>
                                  <p:childTnLst>
                                    <p:animEffect transition="out" filter="fade">
                                      <p:cBhvr>
                                        <p:cTn id="9" dur="100"/>
                                        <p:tgtEl>
                                          <p:spTgt spid="108"/>
                                        </p:tgtEl>
                                      </p:cBhvr>
                                    </p:animEffect>
                                    <p:set>
                                      <p:cBhvr>
                                        <p:cTn id="10" dur="1" fill="hold">
                                          <p:stCondLst>
                                            <p:cond delay="99"/>
                                          </p:stCondLst>
                                        </p:cTn>
                                        <p:tgtEl>
                                          <p:spTgt spid="108"/>
                                        </p:tgtEl>
                                        <p:attrNameLst>
                                          <p:attrName>style.visibility</p:attrName>
                                        </p:attrNameLst>
                                      </p:cBhvr>
                                      <p:to>
                                        <p:strVal val="hidden"/>
                                      </p:to>
                                    </p:set>
                                  </p:childTnLst>
                                </p:cTn>
                              </p:par>
                              <p:par>
                                <p:cTn id="11" presetID="5" presetClass="entr" presetSubtype="10" fill="hold" grpId="0" nodeType="withEffect">
                                  <p:stCondLst>
                                    <p:cond delay="500"/>
                                  </p:stCondLst>
                                  <p:childTnLst>
                                    <p:set>
                                      <p:cBhvr>
                                        <p:cTn id="12" dur="1" fill="hold">
                                          <p:stCondLst>
                                            <p:cond delay="0"/>
                                          </p:stCondLst>
                                        </p:cTn>
                                        <p:tgtEl>
                                          <p:spTgt spid="109"/>
                                        </p:tgtEl>
                                        <p:attrNameLst>
                                          <p:attrName>style.visibility</p:attrName>
                                        </p:attrNameLst>
                                      </p:cBhvr>
                                      <p:to>
                                        <p:strVal val="visible"/>
                                      </p:to>
                                    </p:set>
                                    <p:animEffect transition="in" filter="checkerboard(across)">
                                      <p:cBhvr>
                                        <p:cTn id="13" dur="500"/>
                                        <p:tgtEl>
                                          <p:spTgt spid="109"/>
                                        </p:tgtEl>
                                      </p:cBhvr>
                                    </p:animEffect>
                                  </p:childTnLst>
                                </p:cTn>
                              </p:par>
                            </p:childTnLst>
                          </p:cTn>
                        </p:par>
                        <p:par>
                          <p:cTn id="14" fill="hold">
                            <p:stCondLst>
                              <p:cond delay="2500"/>
                            </p:stCondLst>
                            <p:childTnLst>
                              <p:par>
                                <p:cTn id="15" presetID="5" presetClass="entr" presetSubtype="10" fill="hold" grpId="0" nodeType="afterEffect">
                                  <p:stCondLst>
                                    <p:cond delay="500"/>
                                  </p:stCondLst>
                                  <p:childTnLst>
                                    <p:set>
                                      <p:cBhvr>
                                        <p:cTn id="16" dur="1" fill="hold">
                                          <p:stCondLst>
                                            <p:cond delay="0"/>
                                          </p:stCondLst>
                                        </p:cTn>
                                        <p:tgtEl>
                                          <p:spTgt spid="110"/>
                                        </p:tgtEl>
                                        <p:attrNameLst>
                                          <p:attrName>style.visibility</p:attrName>
                                        </p:attrNameLst>
                                      </p:cBhvr>
                                      <p:to>
                                        <p:strVal val="visible"/>
                                      </p:to>
                                    </p:set>
                                    <p:animEffect transition="in" filter="checkerboard(across)">
                                      <p:cBhvr>
                                        <p:cTn id="17" dur="100"/>
                                        <p:tgtEl>
                                          <p:spTgt spid="110"/>
                                        </p:tgtEl>
                                      </p:cBhvr>
                                    </p:animEffect>
                                  </p:childTnLst>
                                </p:cTn>
                              </p:par>
                            </p:childTnLst>
                          </p:cTn>
                        </p:par>
                        <p:par>
                          <p:cTn id="18" fill="hold">
                            <p:stCondLst>
                              <p:cond delay="3100"/>
                            </p:stCondLst>
                            <p:childTnLst>
                              <p:par>
                                <p:cTn id="19" presetID="0" presetClass="path" presetSubtype="0" accel="50000" decel="50000" fill="hold" grpId="2" nodeType="afterEffect">
                                  <p:stCondLst>
                                    <p:cond delay="0"/>
                                  </p:stCondLst>
                                  <p:childTnLst>
                                    <p:animMotion origin="layout" path="M 1.94444E-6 7.40741E-7 C 0.04913 0.0868 0.09791 0.17361 0.15607 0.14444 C 0.21406 0.11528 0.31788 -0.09282 0.34757 -0.17523 " pathEditMode="relative" rAng="0" ptsTypes="AAA">
                                      <p:cBhvr>
                                        <p:cTn id="20" dur="1500" fill="hold"/>
                                        <p:tgtEl>
                                          <p:spTgt spid="110"/>
                                        </p:tgtEl>
                                        <p:attrNameLst>
                                          <p:attrName>ppt_x</p:attrName>
                                          <p:attrName>ppt_y</p:attrName>
                                        </p:attrNameLst>
                                      </p:cBhvr>
                                      <p:rCtr x="17378" y="-1273"/>
                                    </p:animMotion>
                                  </p:childTnLst>
                                </p:cTn>
                              </p:par>
                            </p:childTnLst>
                          </p:cTn>
                        </p:par>
                        <p:par>
                          <p:cTn id="21" fill="hold">
                            <p:stCondLst>
                              <p:cond delay="4600"/>
                            </p:stCondLst>
                            <p:childTnLst>
                              <p:par>
                                <p:cTn id="22" presetID="10" presetClass="exit" presetSubtype="0" fill="hold" grpId="1" nodeType="afterEffect">
                                  <p:stCondLst>
                                    <p:cond delay="100"/>
                                  </p:stCondLst>
                                  <p:childTnLst>
                                    <p:animEffect transition="out" filter="fade">
                                      <p:cBhvr>
                                        <p:cTn id="23" dur="100"/>
                                        <p:tgtEl>
                                          <p:spTgt spid="110"/>
                                        </p:tgtEl>
                                      </p:cBhvr>
                                    </p:animEffect>
                                    <p:set>
                                      <p:cBhvr>
                                        <p:cTn id="24" dur="1" fill="hold">
                                          <p:stCondLst>
                                            <p:cond delay="99"/>
                                          </p:stCondLst>
                                        </p:cTn>
                                        <p:tgtEl>
                                          <p:spTgt spid="110"/>
                                        </p:tgtEl>
                                        <p:attrNameLst>
                                          <p:attrName>style.visibility</p:attrName>
                                        </p:attrNameLst>
                                      </p:cBhvr>
                                      <p:to>
                                        <p:strVal val="hidden"/>
                                      </p:to>
                                    </p:set>
                                  </p:childTnLst>
                                </p:cTn>
                              </p:par>
                            </p:childTnLst>
                          </p:cTn>
                        </p:par>
                        <p:par>
                          <p:cTn id="25" fill="hold">
                            <p:stCondLst>
                              <p:cond delay="4800"/>
                            </p:stCondLst>
                            <p:childTnLst>
                              <p:par>
                                <p:cTn id="26" presetID="5" presetClass="entr" presetSubtype="10" fill="hold" grpId="0" nodeType="afterEffect">
                                  <p:stCondLst>
                                    <p:cond delay="500"/>
                                  </p:stCondLst>
                                  <p:childTnLst>
                                    <p:set>
                                      <p:cBhvr>
                                        <p:cTn id="27" dur="1" fill="hold">
                                          <p:stCondLst>
                                            <p:cond delay="0"/>
                                          </p:stCondLst>
                                        </p:cTn>
                                        <p:tgtEl>
                                          <p:spTgt spid="113"/>
                                        </p:tgtEl>
                                        <p:attrNameLst>
                                          <p:attrName>style.visibility</p:attrName>
                                        </p:attrNameLst>
                                      </p:cBhvr>
                                      <p:to>
                                        <p:strVal val="visible"/>
                                      </p:to>
                                    </p:set>
                                    <p:animEffect transition="in" filter="checkerboard(across)">
                                      <p:cBhvr>
                                        <p:cTn id="28" dur="500"/>
                                        <p:tgtEl>
                                          <p:spTgt spid="113"/>
                                        </p:tgtEl>
                                      </p:cBhvr>
                                    </p:animEffect>
                                  </p:childTnLst>
                                </p:cTn>
                              </p:par>
                            </p:childTnLst>
                          </p:cTn>
                        </p:par>
                        <p:par>
                          <p:cTn id="29" fill="hold">
                            <p:stCondLst>
                              <p:cond delay="5800"/>
                            </p:stCondLst>
                            <p:childTnLst>
                              <p:par>
                                <p:cTn id="30" presetID="5" presetClass="entr" presetSubtype="10" fill="hold" grpId="0" nodeType="afterEffect">
                                  <p:stCondLst>
                                    <p:cond delay="500"/>
                                  </p:stCondLst>
                                  <p:childTnLst>
                                    <p:set>
                                      <p:cBhvr>
                                        <p:cTn id="31" dur="1" fill="hold">
                                          <p:stCondLst>
                                            <p:cond delay="0"/>
                                          </p:stCondLst>
                                        </p:cTn>
                                        <p:tgtEl>
                                          <p:spTgt spid="111"/>
                                        </p:tgtEl>
                                        <p:attrNameLst>
                                          <p:attrName>style.visibility</p:attrName>
                                        </p:attrNameLst>
                                      </p:cBhvr>
                                      <p:to>
                                        <p:strVal val="visible"/>
                                      </p:to>
                                    </p:set>
                                    <p:animEffect transition="in" filter="checkerboard(across)">
                                      <p:cBhvr>
                                        <p:cTn id="32" dur="100"/>
                                        <p:tgtEl>
                                          <p:spTgt spid="111"/>
                                        </p:tgtEl>
                                      </p:cBhvr>
                                    </p:animEffect>
                                  </p:childTnLst>
                                </p:cTn>
                              </p:par>
                            </p:childTnLst>
                          </p:cTn>
                        </p:par>
                        <p:par>
                          <p:cTn id="33" fill="hold">
                            <p:stCondLst>
                              <p:cond delay="6400"/>
                            </p:stCondLst>
                            <p:childTnLst>
                              <p:par>
                                <p:cTn id="34" presetID="0" presetClass="path" presetSubtype="0" accel="50000" decel="50000" fill="hold" grpId="2" nodeType="afterEffect">
                                  <p:stCondLst>
                                    <p:cond delay="0"/>
                                  </p:stCondLst>
                                  <p:childTnLst>
                                    <p:animMotion origin="layout" path="M 1.94444E-6 7.40741E-7 C -0.04393 -0.05417 -0.08768 -0.1081 -0.08334 -0.14884 C -0.07899 -0.18958 -0.04566 -0.24097 0.02656 -0.24445 C 0.09878 -0.24792 0.32934 -0.23611 0.35 -0.16991 C 0.37066 -0.1037 0.15937 0.10648 0.15 0.15231 C 0.14062 0.19815 0.21736 0.15139 0.2941 0.10463 " pathEditMode="relative" rAng="0" ptsTypes="AAAAAA">
                                      <p:cBhvr>
                                        <p:cTn id="35" dur="2500" fill="hold"/>
                                        <p:tgtEl>
                                          <p:spTgt spid="111"/>
                                        </p:tgtEl>
                                        <p:attrNameLst>
                                          <p:attrName>ppt_x</p:attrName>
                                          <p:attrName>ppt_y</p:attrName>
                                        </p:attrNameLst>
                                      </p:cBhvr>
                                      <p:rCtr x="13385" y="-3704"/>
                                    </p:animMotion>
                                  </p:childTnLst>
                                </p:cTn>
                              </p:par>
                            </p:childTnLst>
                          </p:cTn>
                        </p:par>
                        <p:par>
                          <p:cTn id="36" fill="hold">
                            <p:stCondLst>
                              <p:cond delay="8900"/>
                            </p:stCondLst>
                            <p:childTnLst>
                              <p:par>
                                <p:cTn id="37" presetID="10" presetClass="exit" presetSubtype="0" fill="hold" grpId="1" nodeType="afterEffect">
                                  <p:stCondLst>
                                    <p:cond delay="500"/>
                                  </p:stCondLst>
                                  <p:childTnLst>
                                    <p:animEffect transition="out" filter="fade">
                                      <p:cBhvr>
                                        <p:cTn id="38" dur="100"/>
                                        <p:tgtEl>
                                          <p:spTgt spid="111"/>
                                        </p:tgtEl>
                                      </p:cBhvr>
                                    </p:animEffect>
                                    <p:set>
                                      <p:cBhvr>
                                        <p:cTn id="39" dur="1" fill="hold">
                                          <p:stCondLst>
                                            <p:cond delay="99"/>
                                          </p:stCondLst>
                                        </p:cTn>
                                        <p:tgtEl>
                                          <p:spTgt spid="111"/>
                                        </p:tgtEl>
                                        <p:attrNameLst>
                                          <p:attrName>style.visibility</p:attrName>
                                        </p:attrNameLst>
                                      </p:cBhvr>
                                      <p:to>
                                        <p:strVal val="hidden"/>
                                      </p:to>
                                    </p:set>
                                  </p:childTnLst>
                                </p:cTn>
                              </p:par>
                            </p:childTnLst>
                          </p:cTn>
                        </p:par>
                        <p:par>
                          <p:cTn id="40" fill="hold">
                            <p:stCondLst>
                              <p:cond delay="9500"/>
                            </p:stCondLst>
                            <p:childTnLst>
                              <p:par>
                                <p:cTn id="41" presetID="5" presetClass="entr" presetSubtype="10" fill="hold" grpId="0" nodeType="after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checkerboard(across)">
                                      <p:cBhvr>
                                        <p:cTn id="43" dur="500"/>
                                        <p:tgtEl>
                                          <p:spTgt spid="114"/>
                                        </p:tgtEl>
                                      </p:cBhvr>
                                    </p:animEffect>
                                  </p:childTnLst>
                                </p:cTn>
                              </p:par>
                            </p:childTnLst>
                          </p:cTn>
                        </p:par>
                        <p:par>
                          <p:cTn id="44" fill="hold">
                            <p:stCondLst>
                              <p:cond delay="10500"/>
                            </p:stCondLst>
                            <p:childTnLst>
                              <p:par>
                                <p:cTn id="45" presetID="5" presetClass="entr" presetSubtype="10" fill="hold" grpId="0" nodeType="afterEffect">
                                  <p:stCondLst>
                                    <p:cond delay="500"/>
                                  </p:stCondLst>
                                  <p:childTnLst>
                                    <p:set>
                                      <p:cBhvr>
                                        <p:cTn id="46" dur="1" fill="hold">
                                          <p:stCondLst>
                                            <p:cond delay="0"/>
                                          </p:stCondLst>
                                        </p:cTn>
                                        <p:tgtEl>
                                          <p:spTgt spid="115"/>
                                        </p:tgtEl>
                                        <p:attrNameLst>
                                          <p:attrName>style.visibility</p:attrName>
                                        </p:attrNameLst>
                                      </p:cBhvr>
                                      <p:to>
                                        <p:strVal val="visible"/>
                                      </p:to>
                                    </p:set>
                                    <p:animEffect transition="in" filter="checkerboard(across)">
                                      <p:cBhvr>
                                        <p:cTn id="47" dur="100"/>
                                        <p:tgtEl>
                                          <p:spTgt spid="115"/>
                                        </p:tgtEl>
                                      </p:cBhvr>
                                    </p:animEffect>
                                  </p:childTnLst>
                                </p:cTn>
                              </p:par>
                            </p:childTnLst>
                          </p:cTn>
                        </p:par>
                        <p:par>
                          <p:cTn id="48" fill="hold">
                            <p:stCondLst>
                              <p:cond delay="11100"/>
                            </p:stCondLst>
                            <p:childTnLst>
                              <p:par>
                                <p:cTn id="49" presetID="0" presetClass="path" presetSubtype="0" accel="50000" decel="50000" fill="hold" grpId="2" nodeType="afterEffect">
                                  <p:stCondLst>
                                    <p:cond delay="0"/>
                                  </p:stCondLst>
                                  <p:childTnLst>
                                    <p:animMotion origin="layout" path="M -0.00347 0.00301 C 0.06094 -0.02685 0.12552 -0.05625 0.11302 -0.08357 C 0.10052 -0.11111 -0.06528 -0.13519 -0.0783 -0.16366 C -0.09149 -0.18982 -0.02917 -0.21482 0.03333 -0.24097 " pathEditMode="relative" rAng="300000" ptsTypes="AAAA">
                                      <p:cBhvr>
                                        <p:cTn id="50" dur="1300" fill="hold"/>
                                        <p:tgtEl>
                                          <p:spTgt spid="115"/>
                                        </p:tgtEl>
                                        <p:attrNameLst>
                                          <p:attrName>ppt_x</p:attrName>
                                          <p:attrName>ppt_y</p:attrName>
                                        </p:attrNameLst>
                                      </p:cBhvr>
                                      <p:rCtr x="2031" y="-12176"/>
                                    </p:animMotion>
                                  </p:childTnLst>
                                </p:cTn>
                              </p:par>
                            </p:childTnLst>
                          </p:cTn>
                        </p:par>
                        <p:par>
                          <p:cTn id="51" fill="hold">
                            <p:stCondLst>
                              <p:cond delay="12400"/>
                            </p:stCondLst>
                            <p:childTnLst>
                              <p:par>
                                <p:cTn id="52" presetID="10" presetClass="exit" presetSubtype="0" fill="hold" grpId="1" nodeType="afterEffect">
                                  <p:stCondLst>
                                    <p:cond delay="500"/>
                                  </p:stCondLst>
                                  <p:childTnLst>
                                    <p:animEffect transition="out" filter="fade">
                                      <p:cBhvr>
                                        <p:cTn id="53" dur="100"/>
                                        <p:tgtEl>
                                          <p:spTgt spid="115"/>
                                        </p:tgtEl>
                                      </p:cBhvr>
                                    </p:animEffect>
                                    <p:set>
                                      <p:cBhvr>
                                        <p:cTn id="54" dur="1" fill="hold">
                                          <p:stCondLst>
                                            <p:cond delay="99"/>
                                          </p:stCondLst>
                                        </p:cTn>
                                        <p:tgtEl>
                                          <p:spTgt spid="115"/>
                                        </p:tgtEl>
                                        <p:attrNameLst>
                                          <p:attrName>style.visibility</p:attrName>
                                        </p:attrNameLst>
                                      </p:cBhvr>
                                      <p:to>
                                        <p:strVal val="hidden"/>
                                      </p:to>
                                    </p:set>
                                  </p:childTnLst>
                                </p:cTn>
                              </p:par>
                            </p:childTnLst>
                          </p:cTn>
                        </p:par>
                        <p:par>
                          <p:cTn id="55" fill="hold">
                            <p:stCondLst>
                              <p:cond delay="13000"/>
                            </p:stCondLst>
                            <p:childTnLst>
                              <p:par>
                                <p:cTn id="56" presetID="5" presetClass="entr" presetSubtype="10" fill="hold" grpId="0" nodeType="afterEffect">
                                  <p:stCondLst>
                                    <p:cond delay="500"/>
                                  </p:stCondLst>
                                  <p:childTnLst>
                                    <p:set>
                                      <p:cBhvr>
                                        <p:cTn id="57" dur="1" fill="hold">
                                          <p:stCondLst>
                                            <p:cond delay="0"/>
                                          </p:stCondLst>
                                        </p:cTn>
                                        <p:tgtEl>
                                          <p:spTgt spid="117"/>
                                        </p:tgtEl>
                                        <p:attrNameLst>
                                          <p:attrName>style.visibility</p:attrName>
                                        </p:attrNameLst>
                                      </p:cBhvr>
                                      <p:to>
                                        <p:strVal val="visible"/>
                                      </p:to>
                                    </p:set>
                                    <p:animEffect transition="in" filter="checkerboard(across)">
                                      <p:cBhvr>
                                        <p:cTn id="5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9" grpId="0" animBg="1"/>
      <p:bldP spid="110" grpId="0" animBg="1"/>
      <p:bldP spid="110" grpId="1" animBg="1"/>
      <p:bldP spid="110" grpId="2" animBg="1"/>
      <p:bldP spid="111" grpId="0" animBg="1"/>
      <p:bldP spid="111" grpId="1" animBg="1"/>
      <p:bldP spid="111" grpId="2" animBg="1"/>
      <p:bldP spid="113" grpId="0" animBg="1"/>
      <p:bldP spid="114" grpId="0" animBg="1"/>
      <p:bldP spid="115" grpId="0" animBg="1"/>
      <p:bldP spid="115" grpId="1" animBg="1"/>
      <p:bldP spid="115" grpId="2" animBg="1"/>
      <p:bldP spid="1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5">
            <a:extLst>
              <a:ext uri="{FF2B5EF4-FFF2-40B4-BE49-F238E27FC236}">
                <a16:creationId xmlns:a16="http://schemas.microsoft.com/office/drawing/2014/main" id="{8AC7065F-D2FC-D741-9A92-C115D33AD943}"/>
              </a:ext>
            </a:extLst>
          </p:cNvPr>
          <p:cNvSpPr>
            <a:spLocks noChangeArrowheads="1"/>
          </p:cNvSpPr>
          <p:nvPr/>
        </p:nvSpPr>
        <p:spPr bwMode="auto">
          <a:xfrm>
            <a:off x="3440245" y="4114384"/>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9" name="Oval 5">
            <a:extLst>
              <a:ext uri="{FF2B5EF4-FFF2-40B4-BE49-F238E27FC236}">
                <a16:creationId xmlns:a16="http://schemas.microsoft.com/office/drawing/2014/main" id="{B4EAC51B-EC2B-2149-AB9E-ABC5CD37A01D}"/>
              </a:ext>
            </a:extLst>
          </p:cNvPr>
          <p:cNvSpPr>
            <a:spLocks noChangeArrowheads="1"/>
          </p:cNvSpPr>
          <p:nvPr/>
        </p:nvSpPr>
        <p:spPr bwMode="auto">
          <a:xfrm>
            <a:off x="2025532" y="3810067"/>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50" name="Oval 5">
            <a:extLst>
              <a:ext uri="{FF2B5EF4-FFF2-40B4-BE49-F238E27FC236}">
                <a16:creationId xmlns:a16="http://schemas.microsoft.com/office/drawing/2014/main" id="{A4A95A4A-480C-9748-BD7D-78B057691545}"/>
              </a:ext>
            </a:extLst>
          </p:cNvPr>
          <p:cNvSpPr>
            <a:spLocks noChangeArrowheads="1"/>
          </p:cNvSpPr>
          <p:nvPr/>
        </p:nvSpPr>
        <p:spPr bwMode="auto">
          <a:xfrm>
            <a:off x="3763274" y="5455633"/>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957542" y="127898"/>
            <a:ext cx="8134944" cy="1128712"/>
          </a:xfrm>
        </p:spPr>
        <p:txBody>
          <a:bodyPr>
            <a:noAutofit/>
          </a:bodyPr>
          <a:lstStyle/>
          <a:p>
            <a:r>
              <a:rPr lang="zh-HK" altLang="en-US" sz="3200" dirty="0"/>
              <a:t>确定性图传播</a:t>
            </a:r>
            <a:r>
              <a:rPr lang="zh-CN" altLang="en-US" sz="3200" dirty="0"/>
              <a:t> </a:t>
            </a:r>
            <a:r>
              <a:rPr lang="en-US" altLang="zh-HK" sz="2000" dirty="0"/>
              <a:t>[FOCS’06, NeurIPS’ 15]</a:t>
            </a:r>
            <a:endParaRPr lang="zh-HK" altLang="en-US" sz="3200" dirty="0"/>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1D75459A-7253-7644-8AF6-2E27C2697848}"/>
                  </a:ext>
                </a:extLst>
              </p:cNvPr>
              <p:cNvSpPr txBox="1"/>
              <p:nvPr/>
            </p:nvSpPr>
            <p:spPr>
              <a:xfrm>
                <a:off x="706567" y="980728"/>
                <a:ext cx="8413407" cy="933782"/>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zh-CN" altLang="en-US" sz="2200" b="0" dirty="0">
                    <a:latin typeface="Candara" panose="020E0502030303020204" pitchFamily="34" charset="0"/>
                  </a:rPr>
                  <a:t>通用图传播范式</a:t>
                </a:r>
                <a:r>
                  <a:rPr kumimoji="1" lang="en-US" altLang="zh-CN" sz="2200" b="0" dirty="0">
                    <a:latin typeface="Candara" panose="020E0502030303020204" pitchFamily="34" charset="0"/>
                  </a:rPr>
                  <a:t>: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a14:m>
                <a:r>
                  <a:rPr kumimoji="1" lang="en-US" altLang="zh-CN" sz="2200" b="0" dirty="0">
                    <a:latin typeface="Candara" panose="020E0502030303020204" pitchFamily="34" charset="0"/>
                  </a:rPr>
                  <a:t> . </a:t>
                </a: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706567" y="980728"/>
                <a:ext cx="8413407" cy="933782"/>
              </a:xfrm>
              <a:prstGeom prst="rect">
                <a:avLst/>
              </a:prstGeom>
              <a:blipFill>
                <a:blip r:embed="rId3"/>
                <a:stretch>
                  <a:fillRect l="-452" t="-37838" b="-35135"/>
                </a:stretch>
              </a:blipFill>
            </p:spPr>
            <p:txBody>
              <a:bodyPr/>
              <a:lstStyle/>
              <a:p>
                <a:r>
                  <a:rPr lang="en-US">
                    <a:noFill/>
                  </a:rPr>
                  <a:t> </a:t>
                </a:r>
              </a:p>
            </p:txBody>
          </p:sp>
        </mc:Fallback>
      </mc:AlternateContent>
      <p:sp>
        <p:nvSpPr>
          <p:cNvPr id="8" name="Oval 5">
            <a:extLst>
              <a:ext uri="{FF2B5EF4-FFF2-40B4-BE49-F238E27FC236}">
                <a16:creationId xmlns:a16="http://schemas.microsoft.com/office/drawing/2014/main" id="{1DC6D1EA-30A5-EC48-A19D-A4F2895ADF47}"/>
              </a:ext>
            </a:extLst>
          </p:cNvPr>
          <p:cNvSpPr>
            <a:spLocks noChangeArrowheads="1"/>
          </p:cNvSpPr>
          <p:nvPr/>
        </p:nvSpPr>
        <p:spPr bwMode="auto">
          <a:xfrm>
            <a:off x="2593252" y="4682203"/>
            <a:ext cx="518196" cy="513541"/>
          </a:xfrm>
          <a:prstGeom prst="ellipse">
            <a:avLst/>
          </a:prstGeom>
          <a:solidFill>
            <a:srgbClr val="FF0000">
              <a:alpha val="8977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pSp>
        <p:nvGrpSpPr>
          <p:cNvPr id="11" name="Group 2">
            <a:extLst>
              <a:ext uri="{FF2B5EF4-FFF2-40B4-BE49-F238E27FC236}">
                <a16:creationId xmlns:a16="http://schemas.microsoft.com/office/drawing/2014/main" id="{C2E00A63-160C-784D-855D-7FD49556B387}"/>
              </a:ext>
            </a:extLst>
          </p:cNvPr>
          <p:cNvGrpSpPr>
            <a:grpSpLocks/>
          </p:cNvGrpSpPr>
          <p:nvPr/>
        </p:nvGrpSpPr>
        <p:grpSpPr bwMode="auto">
          <a:xfrm>
            <a:off x="2017287" y="2541488"/>
            <a:ext cx="5904656" cy="4199880"/>
            <a:chOff x="1152" y="1344"/>
            <a:chExt cx="3408" cy="2064"/>
          </a:xfrm>
          <a:noFill/>
        </p:grpSpPr>
        <p:sp>
          <p:nvSpPr>
            <p:cNvPr id="12" name="Oval 3">
              <a:extLst>
                <a:ext uri="{FF2B5EF4-FFF2-40B4-BE49-F238E27FC236}">
                  <a16:creationId xmlns:a16="http://schemas.microsoft.com/office/drawing/2014/main" id="{395174DF-12FF-0C44-B573-653AE65567DF}"/>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13" name="Oval 4">
              <a:extLst>
                <a:ext uri="{FF2B5EF4-FFF2-40B4-BE49-F238E27FC236}">
                  <a16:creationId xmlns:a16="http://schemas.microsoft.com/office/drawing/2014/main" id="{0A866F2B-3194-2B41-B888-E90AB6251503}"/>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14" name="Oval 5">
              <a:extLst>
                <a:ext uri="{FF2B5EF4-FFF2-40B4-BE49-F238E27FC236}">
                  <a16:creationId xmlns:a16="http://schemas.microsoft.com/office/drawing/2014/main" id="{347D9BC1-C898-5D44-ACAD-4CAA3D154FAE}"/>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16" name="Oval 6">
              <a:extLst>
                <a:ext uri="{FF2B5EF4-FFF2-40B4-BE49-F238E27FC236}">
                  <a16:creationId xmlns:a16="http://schemas.microsoft.com/office/drawing/2014/main" id="{4C9D67F0-6015-1F48-9314-93F5CCA45F11}"/>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17" name="Oval 7">
              <a:extLst>
                <a:ext uri="{FF2B5EF4-FFF2-40B4-BE49-F238E27FC236}">
                  <a16:creationId xmlns:a16="http://schemas.microsoft.com/office/drawing/2014/main" id="{AC7DE070-29AE-3342-A402-75B9C407584D}"/>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18" name="Oval 8">
              <a:extLst>
                <a:ext uri="{FF2B5EF4-FFF2-40B4-BE49-F238E27FC236}">
                  <a16:creationId xmlns:a16="http://schemas.microsoft.com/office/drawing/2014/main" id="{301D1943-C689-9940-BC73-19C5632C6794}"/>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19" name="Oval 9">
              <a:extLst>
                <a:ext uri="{FF2B5EF4-FFF2-40B4-BE49-F238E27FC236}">
                  <a16:creationId xmlns:a16="http://schemas.microsoft.com/office/drawing/2014/main" id="{07AFB04E-78BF-AB4E-BB69-34418FBD688B}"/>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20" name="Oval 10">
              <a:extLst>
                <a:ext uri="{FF2B5EF4-FFF2-40B4-BE49-F238E27FC236}">
                  <a16:creationId xmlns:a16="http://schemas.microsoft.com/office/drawing/2014/main" id="{DCF86242-EFD4-564F-9814-A356248FCD75}"/>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21" name="Oval 11">
              <a:extLst>
                <a:ext uri="{FF2B5EF4-FFF2-40B4-BE49-F238E27FC236}">
                  <a16:creationId xmlns:a16="http://schemas.microsoft.com/office/drawing/2014/main" id="{68B8B528-1E1B-A448-B36C-36762D75351A}"/>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22" name="Oval 12">
              <a:extLst>
                <a:ext uri="{FF2B5EF4-FFF2-40B4-BE49-F238E27FC236}">
                  <a16:creationId xmlns:a16="http://schemas.microsoft.com/office/drawing/2014/main" id="{5458CFDD-3498-BD4F-8E10-2C57EEBC89A9}"/>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23" name="Oval 13">
              <a:extLst>
                <a:ext uri="{FF2B5EF4-FFF2-40B4-BE49-F238E27FC236}">
                  <a16:creationId xmlns:a16="http://schemas.microsoft.com/office/drawing/2014/main" id="{E21AE4A3-1A9A-4B4C-B5A3-60BB92FF242A}"/>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24" name="Oval 14">
              <a:extLst>
                <a:ext uri="{FF2B5EF4-FFF2-40B4-BE49-F238E27FC236}">
                  <a16:creationId xmlns:a16="http://schemas.microsoft.com/office/drawing/2014/main" id="{03FB9D21-8D17-B14E-9529-A514FC2E40BF}"/>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25" name="直线箭头连接符 24">
            <a:extLst>
              <a:ext uri="{FF2B5EF4-FFF2-40B4-BE49-F238E27FC236}">
                <a16:creationId xmlns:a16="http://schemas.microsoft.com/office/drawing/2014/main" id="{D0BE76B5-DD20-C54E-9936-6C506DEE5BB0}"/>
              </a:ext>
            </a:extLst>
          </p:cNvPr>
          <p:cNvCxnSpPr>
            <a:cxnSpLocks/>
            <a:stCxn id="13" idx="5"/>
            <a:endCxn id="17"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8CA00ACC-585D-1043-B1D5-84BB39C8F1D8}"/>
              </a:ext>
            </a:extLst>
          </p:cNvPr>
          <p:cNvCxnSpPr>
            <a:cxnSpLocks/>
            <a:stCxn id="13" idx="1"/>
            <a:endCxn id="12"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7" name="直线箭头连接符 26">
            <a:extLst>
              <a:ext uri="{FF2B5EF4-FFF2-40B4-BE49-F238E27FC236}">
                <a16:creationId xmlns:a16="http://schemas.microsoft.com/office/drawing/2014/main" id="{5E208BC8-4EDA-474B-B5F8-86F9968DEC61}"/>
              </a:ext>
            </a:extLst>
          </p:cNvPr>
          <p:cNvCxnSpPr>
            <a:cxnSpLocks/>
            <a:stCxn id="12" idx="7"/>
            <a:endCxn id="16"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1EC35069-CDF0-9D4F-B8FE-671D51D4B373}"/>
              </a:ext>
            </a:extLst>
          </p:cNvPr>
          <p:cNvCxnSpPr>
            <a:cxnSpLocks/>
            <a:stCxn id="16" idx="6"/>
            <a:endCxn id="22"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CCEE049-C96E-584E-AB80-5C8E5D2131BB}"/>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2E8EADFC-A878-0F43-A179-1CA20C1663CF}"/>
              </a:ext>
            </a:extLst>
          </p:cNvPr>
          <p:cNvCxnSpPr>
            <a:cxnSpLocks/>
            <a:stCxn id="12" idx="6"/>
            <a:endCxn id="14"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C8FD29C1-C342-3A4B-883A-9E88CE466A77}"/>
              </a:ext>
            </a:extLst>
          </p:cNvPr>
          <p:cNvCxnSpPr>
            <a:cxnSpLocks/>
            <a:stCxn id="19" idx="0"/>
            <a:endCxn id="18"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5AE38516-0304-BF4B-8FCF-A6144F483CCC}"/>
              </a:ext>
            </a:extLst>
          </p:cNvPr>
          <p:cNvCxnSpPr>
            <a:cxnSpLocks/>
            <a:stCxn id="17" idx="5"/>
            <a:endCxn id="19"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34C681D5-517E-C141-8F40-1E7ED6D279A9}"/>
              </a:ext>
            </a:extLst>
          </p:cNvPr>
          <p:cNvCxnSpPr>
            <a:cxnSpLocks/>
            <a:stCxn id="17" idx="6"/>
            <a:endCxn id="18"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80A945D3-93E0-A049-9A43-E9123FF86960}"/>
              </a:ext>
            </a:extLst>
          </p:cNvPr>
          <p:cNvCxnSpPr>
            <a:cxnSpLocks/>
            <a:stCxn id="23" idx="2"/>
            <a:endCxn id="22"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AB33C07A-94CB-3046-A0BB-3E8698533B47}"/>
              </a:ext>
            </a:extLst>
          </p:cNvPr>
          <p:cNvCxnSpPr>
            <a:cxnSpLocks/>
            <a:stCxn id="23" idx="6"/>
            <a:endCxn id="24"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0E6610F6-769D-EA4B-94C9-A6C978506126}"/>
              </a:ext>
            </a:extLst>
          </p:cNvPr>
          <p:cNvCxnSpPr>
            <a:cxnSpLocks/>
            <a:stCxn id="14" idx="3"/>
            <a:endCxn id="13"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92A38103-CF7B-7C41-98A4-546A1D45020D}"/>
              </a:ext>
            </a:extLst>
          </p:cNvPr>
          <p:cNvCxnSpPr>
            <a:cxnSpLocks/>
            <a:stCxn id="20" idx="6"/>
            <a:endCxn id="21"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DC789F32-8FCF-D44B-AEB5-8C533D9F097C}"/>
              </a:ext>
            </a:extLst>
          </p:cNvPr>
          <p:cNvCxnSpPr>
            <a:cxnSpLocks/>
            <a:stCxn id="22" idx="0"/>
            <a:endCxn id="20"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D6C6ED92-21AB-4841-9059-5797C9075FC0}"/>
              </a:ext>
            </a:extLst>
          </p:cNvPr>
          <p:cNvCxnSpPr>
            <a:cxnSpLocks/>
            <a:stCxn id="22" idx="3"/>
            <a:endCxn id="17"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D117DBDF-BCA2-3244-A153-CB3B839643F4}"/>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302FE5EE-24A2-AF4D-BC74-7D13CE8DFC49}"/>
              </a:ext>
            </a:extLst>
          </p:cNvPr>
          <p:cNvCxnSpPr>
            <a:cxnSpLocks/>
            <a:stCxn id="24" idx="1"/>
            <a:endCxn id="21"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AE683C96-3254-8447-8343-9D25D56B2F5E}"/>
                  </a:ext>
                </a:extLst>
              </p:cNvPr>
              <p:cNvSpPr txBox="1"/>
              <p:nvPr/>
            </p:nvSpPr>
            <p:spPr>
              <a:xfrm>
                <a:off x="7568558" y="2541488"/>
                <a:ext cx="173635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1" i="1">
                              <a:solidFill>
                                <a:srgbClr val="C00000"/>
                              </a:solidFill>
                              <a:latin typeface="Cambria Math" panose="02040503050406030204" pitchFamily="18" charset="0"/>
                            </a:rPr>
                          </m:ctrlPr>
                        </m:accPr>
                        <m:e>
                          <m:r>
                            <a:rPr lang="en-US" sz="2400" b="1" i="1">
                              <a:solidFill>
                                <a:srgbClr val="C00000"/>
                              </a:solidFill>
                              <a:latin typeface="Cambria Math" panose="02040503050406030204" pitchFamily="18" charset="0"/>
                            </a:rPr>
                            <m:t>𝒙</m:t>
                          </m:r>
                        </m:e>
                      </m:acc>
                    </m:oMath>
                  </m:oMathPara>
                </a14:m>
                <a:endParaRPr lang="en-US" sz="2400">
                  <a:solidFill>
                    <a:srgbClr val="C00000"/>
                  </a:solidFill>
                  <a:latin typeface="Corbel" panose="020B0503020204020204" pitchFamily="34" charset="0"/>
                </a:endParaRPr>
              </a:p>
            </p:txBody>
          </p:sp>
        </mc:Choice>
        <mc:Fallback xmlns="">
          <p:sp>
            <p:nvSpPr>
              <p:cNvPr id="42" name="文本框 41">
                <a:extLst>
                  <a:ext uri="{FF2B5EF4-FFF2-40B4-BE49-F238E27FC236}">
                    <a16:creationId xmlns:a16="http://schemas.microsoft.com/office/drawing/2014/main" id="{AE683C96-3254-8447-8343-9D25D56B2F5E}"/>
                  </a:ext>
                </a:extLst>
              </p:cNvPr>
              <p:cNvSpPr txBox="1">
                <a:spLocks noRot="1" noChangeAspect="1" noMove="1" noResize="1" noEditPoints="1" noAdjustHandles="1" noChangeArrowheads="1" noChangeShapeType="1" noTextEdit="1"/>
              </p:cNvSpPr>
              <p:nvPr/>
            </p:nvSpPr>
            <p:spPr>
              <a:xfrm>
                <a:off x="7568558" y="2541488"/>
                <a:ext cx="1736358" cy="461665"/>
              </a:xfrm>
              <a:prstGeom prst="rect">
                <a:avLst/>
              </a:prstGeom>
              <a:blipFill>
                <a:blip r:embed="rId4"/>
                <a:stretch>
                  <a:fillRect/>
                </a:stretch>
              </a:blipFill>
            </p:spPr>
            <p:txBody>
              <a:bodyPr/>
              <a:lstStyle/>
              <a:p>
                <a:r>
                  <a:rPr lang="en-US">
                    <a:noFill/>
                  </a:rPr>
                  <a:t> </a:t>
                </a:r>
              </a:p>
            </p:txBody>
          </p:sp>
        </mc:Fallback>
      </mc:AlternateContent>
      <p:graphicFrame>
        <p:nvGraphicFramePr>
          <p:cNvPr id="46" name="表格 96">
            <a:extLst>
              <a:ext uri="{FF2B5EF4-FFF2-40B4-BE49-F238E27FC236}">
                <a16:creationId xmlns:a16="http://schemas.microsoft.com/office/drawing/2014/main" id="{53AD27B1-2FAE-BA48-A6A2-7B0387A8A35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967152963"/>
                  </a:ext>
                </a:extLst>
              </a:tr>
              <a:tr h="299992">
                <a:tc>
                  <a:txBody>
                    <a:bodyPr/>
                    <a:lstStyle/>
                    <a:p>
                      <a:pPr algn="ctr"/>
                      <a:r>
                        <a:rPr lang="en-US" altLang="zh-CN" sz="1400">
                          <a:latin typeface="Corbel" panose="020B0503020204020204" pitchFamily="34" charset="0"/>
                        </a:rPr>
                        <a:t>0</a:t>
                      </a:r>
                      <a:endParaRPr lang="en-US" sz="1400">
                        <a:latin typeface="Corbel" panose="020B0503020204020204" pitchFamily="34" charset="0"/>
                      </a:endParaRPr>
                    </a:p>
                  </a:txBody>
                  <a:tcPr>
                    <a:noFill/>
                  </a:tcPr>
                </a:tc>
                <a:extLst>
                  <a:ext uri="{0D108BD9-81ED-4DB2-BD59-A6C34878D82A}">
                    <a16:rowId xmlns:a16="http://schemas.microsoft.com/office/drawing/2014/main" val="3467816205"/>
                  </a:ext>
                </a:extLst>
              </a:tr>
              <a:tr h="299992">
                <a:tc>
                  <a:txBody>
                    <a:bodyPr/>
                    <a:lstStyle/>
                    <a:p>
                      <a:pPr algn="ctr"/>
                      <a:r>
                        <a:rPr lang="en-US" altLang="zh-CN" sz="1400">
                          <a:latin typeface="Corbel" panose="020B0503020204020204" pitchFamily="34" charset="0"/>
                        </a:rPr>
                        <a:t>1</a:t>
                      </a:r>
                      <a:endParaRPr lang="en-US" sz="1400">
                        <a:latin typeface="Corbel" panose="020B0503020204020204" pitchFamily="34" charset="0"/>
                      </a:endParaRP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77584438"/>
                  </a:ext>
                </a:extLst>
              </a:tr>
            </a:tbl>
          </a:graphicData>
        </a:graphic>
      </p:graphicFrame>
      <p:sp>
        <p:nvSpPr>
          <p:cNvPr id="47" name="左箭头 46">
            <a:extLst>
              <a:ext uri="{FF2B5EF4-FFF2-40B4-BE49-F238E27FC236}">
                <a16:creationId xmlns:a16="http://schemas.microsoft.com/office/drawing/2014/main" id="{C602B152-28EB-224B-A5E7-555A5E694AC2}"/>
              </a:ext>
            </a:extLst>
          </p:cNvPr>
          <p:cNvSpPr/>
          <p:nvPr/>
        </p:nvSpPr>
        <p:spPr>
          <a:xfrm>
            <a:off x="7069573" y="4772078"/>
            <a:ext cx="498985" cy="324729"/>
          </a:xfrm>
          <a:prstGeom prst="lef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0B1EB143-D2B8-4840-A769-AA3942885D18}"/>
                  </a:ext>
                </a:extLst>
              </p:cNvPr>
              <p:cNvSpPr txBox="1"/>
              <p:nvPr/>
            </p:nvSpPr>
            <p:spPr>
              <a:xfrm>
                <a:off x="479074" y="1556792"/>
                <a:ext cx="8413406" cy="786882"/>
              </a:xfrm>
              <a:prstGeom prst="rect">
                <a:avLst/>
              </a:prstGeom>
              <a:noFill/>
            </p:spPr>
            <p:txBody>
              <a:bodyPr wrap="square" rtlCol="0">
                <a:spAutoFit/>
              </a:bodyPr>
              <a:lstStyle/>
              <a:p>
                <a:r>
                  <a:rPr lang="en-US" sz="2200">
                    <a:solidFill>
                      <a:srgbClr val="FF0000"/>
                    </a:solidFill>
                    <a:latin typeface="Corbel" panose="020B0503020204020204" pitchFamily="34" charset="0"/>
                  </a:rPr>
                  <a:t>residue </a:t>
                </a:r>
                <a14:m>
                  <m:oMath xmlns:m="http://schemas.openxmlformats.org/officeDocument/2006/math">
                    <m:sSup>
                      <m:sSupPr>
                        <m:ctrlPr>
                          <a:rPr lang="en-US" sz="2200" b="1" i="1">
                            <a:solidFill>
                              <a:srgbClr val="FF0000"/>
                            </a:solidFill>
                            <a:latin typeface="Cambria Math" panose="02040503050406030204" pitchFamily="18" charset="0"/>
                          </a:rPr>
                        </m:ctrlPr>
                      </m:sSupPr>
                      <m:e>
                        <m:acc>
                          <m:accPr>
                            <m:chr m:val="⃗"/>
                            <m:ctrlPr>
                              <a:rPr lang="en-US" sz="2200" b="1" i="1">
                                <a:solidFill>
                                  <a:srgbClr val="FF0000"/>
                                </a:solidFill>
                                <a:latin typeface="Cambria Math" panose="02040503050406030204" pitchFamily="18" charset="0"/>
                              </a:rPr>
                            </m:ctrlPr>
                          </m:accPr>
                          <m:e>
                            <m:r>
                              <a:rPr lang="en-US" sz="2200" b="1" i="1">
                                <a:solidFill>
                                  <a:srgbClr val="FF0000"/>
                                </a:solidFill>
                                <a:latin typeface="Cambria Math" panose="02040503050406030204" pitchFamily="18" charset="0"/>
                              </a:rPr>
                              <m:t>𝒓</m:t>
                            </m:r>
                          </m:e>
                        </m:acc>
                      </m:e>
                      <m:sup>
                        <m:r>
                          <a:rPr lang="en-US" sz="2200" b="1" i="1">
                            <a:solidFill>
                              <a:srgbClr val="FF0000"/>
                            </a:solidFill>
                            <a:latin typeface="Cambria Math" panose="02040503050406030204" pitchFamily="18" charset="0"/>
                          </a:rPr>
                          <m:t>𝒊</m:t>
                        </m:r>
                      </m:sup>
                    </m:sSup>
                    <m:r>
                      <a:rPr lang="en-US" sz="2200" b="1" i="1">
                        <a:solidFill>
                          <a:srgbClr val="FF0000"/>
                        </a:solidFill>
                        <a:latin typeface="Cambria Math" panose="02040503050406030204" pitchFamily="18" charset="0"/>
                      </a:rPr>
                      <m:t>(</m:t>
                    </m:r>
                    <m:r>
                      <a:rPr lang="en-US" sz="2200" b="1" i="1">
                        <a:solidFill>
                          <a:srgbClr val="FF0000"/>
                        </a:solidFill>
                        <a:latin typeface="Cambria Math" panose="02040503050406030204" pitchFamily="18" charset="0"/>
                      </a:rPr>
                      <m:t>𝒗</m:t>
                    </m:r>
                    <m:r>
                      <a:rPr lang="en-US" sz="2200" b="1" i="1">
                        <a:solidFill>
                          <a:srgbClr val="FF0000"/>
                        </a:solidFill>
                        <a:latin typeface="Cambria Math" panose="02040503050406030204" pitchFamily="18" charset="0"/>
                      </a:rPr>
                      <m:t>)</m:t>
                    </m:r>
                  </m:oMath>
                </a14:m>
                <a:r>
                  <a:rPr lang="en-US" sz="2200">
                    <a:solidFill>
                      <a:srgbClr val="FF0000"/>
                    </a:solidFill>
                    <a:latin typeface="Corbel" panose="020B0503020204020204" pitchFamily="34" charset="0"/>
                  </a:rPr>
                  <a:t>:  </a:t>
                </a:r>
                <a:r>
                  <a:rPr lang="en-US" sz="2200">
                    <a:latin typeface="Corbel" panose="020B0503020204020204" pitchFamily="34" charset="0"/>
                  </a:rPr>
                  <a:t>随机游走在第i步</a:t>
                </a:r>
                <a:r>
                  <a:rPr lang="en-US" sz="2200">
                    <a:solidFill>
                      <a:srgbClr val="7030A0"/>
                    </a:solidFill>
                    <a:latin typeface="Corbel" panose="020B0503020204020204" pitchFamily="34" charset="0"/>
                  </a:rPr>
                  <a:t>走到</a:t>
                </a:r>
                <a:r>
                  <a:rPr lang="en-US" sz="2200">
                    <a:latin typeface="Corbel" panose="020B0503020204020204" pitchFamily="34" charset="0"/>
                  </a:rPr>
                  <a:t>节点v的概率. </a:t>
                </a:r>
              </a:p>
              <a:p>
                <a:r>
                  <a:rPr lang="en-US" sz="2200">
                    <a:solidFill>
                      <a:srgbClr val="0070C0"/>
                    </a:solidFill>
                    <a:latin typeface="Corbel" panose="020B0503020204020204" pitchFamily="34" charset="0"/>
                  </a:rPr>
                  <a:t>reserve </a:t>
                </a:r>
                <a14:m>
                  <m:oMath xmlns:m="http://schemas.openxmlformats.org/officeDocument/2006/math">
                    <m:sSup>
                      <m:sSupPr>
                        <m:ctrlPr>
                          <a:rPr lang="en-US" altLang="zh-CN" sz="2200" b="1" i="1">
                            <a:solidFill>
                              <a:srgbClr val="0070C0"/>
                            </a:solidFill>
                            <a:latin typeface="Cambria Math" panose="02040503050406030204" pitchFamily="18" charset="0"/>
                          </a:rPr>
                        </m:ctrlPr>
                      </m:sSupPr>
                      <m:e>
                        <m:acc>
                          <m:accPr>
                            <m:chr m:val="⃗"/>
                            <m:ctrlPr>
                              <a:rPr lang="en-US" altLang="zh-CN" sz="2200" i="1">
                                <a:solidFill>
                                  <a:srgbClr val="0070C0"/>
                                </a:solidFill>
                                <a:latin typeface="Cambria Math" panose="02040503050406030204" pitchFamily="18" charset="0"/>
                              </a:rPr>
                            </m:ctrlPr>
                          </m:accPr>
                          <m:e>
                            <m:r>
                              <a:rPr lang="en-US" altLang="zh-CN" sz="2200" b="1" i="1">
                                <a:solidFill>
                                  <a:srgbClr val="0070C0"/>
                                </a:solidFill>
                                <a:latin typeface="Cambria Math" panose="02040503050406030204" pitchFamily="18" charset="0"/>
                              </a:rPr>
                              <m:t>𝒒</m:t>
                            </m:r>
                          </m:e>
                        </m:acc>
                      </m:e>
                      <m:sup>
                        <m:r>
                          <a:rPr lang="en-US" altLang="zh-CN" sz="2200" b="1" i="1">
                            <a:solidFill>
                              <a:srgbClr val="0070C0"/>
                            </a:solidFill>
                            <a:latin typeface="Cambria Math" panose="02040503050406030204" pitchFamily="18" charset="0"/>
                          </a:rPr>
                          <m:t>𝒊</m:t>
                        </m:r>
                      </m:sup>
                    </m:sSup>
                    <m:r>
                      <a:rPr lang="en-US" altLang="zh-CN" sz="2200" i="1">
                        <a:solidFill>
                          <a:srgbClr val="0070C0"/>
                        </a:solidFill>
                        <a:latin typeface="Cambria Math" panose="02040503050406030204" pitchFamily="18" charset="0"/>
                      </a:rPr>
                      <m:t>(</m:t>
                    </m:r>
                    <m:r>
                      <a:rPr lang="en-US" altLang="zh-CN" sz="2200" i="1">
                        <a:solidFill>
                          <a:srgbClr val="0070C0"/>
                        </a:solidFill>
                        <a:latin typeface="Cambria Math" panose="02040503050406030204" pitchFamily="18" charset="0"/>
                      </a:rPr>
                      <m:t>𝒗</m:t>
                    </m:r>
                    <m:r>
                      <a:rPr lang="en-US" altLang="zh-CN" sz="2200" i="1">
                        <a:solidFill>
                          <a:srgbClr val="0070C0"/>
                        </a:solidFill>
                        <a:latin typeface="Cambria Math" panose="02040503050406030204" pitchFamily="18" charset="0"/>
                      </a:rPr>
                      <m:t>)</m:t>
                    </m:r>
                  </m:oMath>
                </a14:m>
                <a:r>
                  <a:rPr lang="en-US" sz="2200">
                    <a:solidFill>
                      <a:srgbClr val="0070C0"/>
                    </a:solidFill>
                    <a:latin typeface="Corbel" panose="020B0503020204020204" pitchFamily="34" charset="0"/>
                  </a:rPr>
                  <a:t>: </a:t>
                </a:r>
                <a:r>
                  <a:rPr lang="en-US" altLang="zh-CN" sz="2200">
                    <a:latin typeface="Corbel" panose="020B0503020204020204" pitchFamily="34" charset="0"/>
                  </a:rPr>
                  <a:t>随机游走在第i步</a:t>
                </a:r>
                <a:r>
                  <a:rPr lang="en-US" altLang="zh-CN" sz="2200">
                    <a:solidFill>
                      <a:srgbClr val="7030A0"/>
                    </a:solidFill>
                    <a:latin typeface="Corbel" panose="020B0503020204020204" pitchFamily="34" charset="0"/>
                  </a:rPr>
                  <a:t>走到节点v</a:t>
                </a:r>
                <a:r>
                  <a:rPr lang="zh-CN" altLang="en-US" sz="2200">
                    <a:solidFill>
                      <a:srgbClr val="7030A0"/>
                    </a:solidFill>
                    <a:latin typeface="Corbel" panose="020B0503020204020204" pitchFamily="34" charset="0"/>
                  </a:rPr>
                  <a:t>并停止在节点</a:t>
                </a:r>
                <a:r>
                  <a:rPr lang="en-US" altLang="zh-CN" sz="2200">
                    <a:solidFill>
                      <a:srgbClr val="7030A0"/>
                    </a:solidFill>
                    <a:latin typeface="Corbel" panose="020B0503020204020204" pitchFamily="34" charset="0"/>
                  </a:rPr>
                  <a:t>v</a:t>
                </a:r>
                <a:r>
                  <a:rPr lang="en-US" altLang="zh-CN" sz="2200">
                    <a:latin typeface="Corbel" panose="020B0503020204020204" pitchFamily="34" charset="0"/>
                  </a:rPr>
                  <a:t>的概率. </a:t>
                </a:r>
                <a:endParaRPr lang="en-US" sz="2200">
                  <a:latin typeface="Corbel" panose="020B0503020204020204" pitchFamily="34" charset="0"/>
                </a:endParaRPr>
              </a:p>
            </p:txBody>
          </p:sp>
        </mc:Choice>
        <mc:Fallback>
          <p:sp>
            <p:nvSpPr>
              <p:cNvPr id="2" name="文本框 1">
                <a:extLst>
                  <a:ext uri="{FF2B5EF4-FFF2-40B4-BE49-F238E27FC236}">
                    <a16:creationId xmlns:a16="http://schemas.microsoft.com/office/drawing/2014/main" id="{0B1EB143-D2B8-4840-A769-AA3942885D18}"/>
                  </a:ext>
                </a:extLst>
              </p:cNvPr>
              <p:cNvSpPr txBox="1">
                <a:spLocks noRot="1" noChangeAspect="1" noMove="1" noResize="1" noEditPoints="1" noAdjustHandles="1" noChangeArrowheads="1" noChangeShapeType="1" noTextEdit="1"/>
              </p:cNvSpPr>
              <p:nvPr/>
            </p:nvSpPr>
            <p:spPr>
              <a:xfrm>
                <a:off x="479074" y="1556792"/>
                <a:ext cx="8413406" cy="786882"/>
              </a:xfrm>
              <a:prstGeom prst="rect">
                <a:avLst/>
              </a:prstGeom>
              <a:blipFill>
                <a:blip r:embed="rId5"/>
                <a:stretch>
                  <a:fillRect l="-904" t="-6349" b="-15873"/>
                </a:stretch>
              </a:blipFill>
            </p:spPr>
            <p:txBody>
              <a:bodyPr/>
              <a:lstStyle/>
              <a:p>
                <a:r>
                  <a:rPr lang="en-US">
                    <a:noFill/>
                  </a:rPr>
                  <a:t> </a:t>
                </a:r>
              </a:p>
            </p:txBody>
          </p:sp>
        </mc:Fallback>
      </mc:AlternateContent>
      <p:cxnSp>
        <p:nvCxnSpPr>
          <p:cNvPr id="43" name="直线箭头连接符 42">
            <a:extLst>
              <a:ext uri="{FF2B5EF4-FFF2-40B4-BE49-F238E27FC236}">
                <a16:creationId xmlns:a16="http://schemas.microsoft.com/office/drawing/2014/main" id="{FB5BDF4C-FAA1-F24A-9157-EA637D6E8891}"/>
              </a:ext>
            </a:extLst>
          </p:cNvPr>
          <p:cNvCxnSpPr>
            <a:cxnSpLocks/>
          </p:cNvCxnSpPr>
          <p:nvPr/>
        </p:nvCxnSpPr>
        <p:spPr>
          <a:xfrm>
            <a:off x="3031985" y="5109439"/>
            <a:ext cx="738389" cy="608712"/>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7968DB4-43B7-344B-ADB8-C8E338CB1057}"/>
              </a:ext>
            </a:extLst>
          </p:cNvPr>
          <p:cNvCxnSpPr>
            <a:cxnSpLocks/>
          </p:cNvCxnSpPr>
          <p:nvPr/>
        </p:nvCxnSpPr>
        <p:spPr>
          <a:xfrm flipH="1" flipV="1">
            <a:off x="2449836" y="4230394"/>
            <a:ext cx="229314" cy="533723"/>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1CA63EE2-6326-9444-BBFD-1E115AC44AE5}"/>
              </a:ext>
            </a:extLst>
          </p:cNvPr>
          <p:cNvCxnSpPr>
            <a:cxnSpLocks/>
            <a:stCxn id="13" idx="6"/>
            <a:endCxn id="48" idx="3"/>
          </p:cNvCxnSpPr>
          <p:nvPr/>
        </p:nvCxnSpPr>
        <p:spPr>
          <a:xfrm flipV="1">
            <a:off x="3098421" y="4531276"/>
            <a:ext cx="415034" cy="403167"/>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B0B4ABD-5143-A04F-B8F0-BB08ED532936}"/>
                  </a:ext>
                </a:extLst>
              </p:cNvPr>
              <p:cNvSpPr txBox="1"/>
              <p:nvPr/>
            </p:nvSpPr>
            <p:spPr>
              <a:xfrm>
                <a:off x="1316647" y="4934442"/>
                <a:ext cx="1447901" cy="344133"/>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𝟏</m:t>
                    </m:r>
                  </m:oMath>
                </a14:m>
                <a:r>
                  <a:rPr lang="en-US" sz="1600">
                    <a:solidFill>
                      <a:schemeClr val="tx1"/>
                    </a:solidFill>
                  </a:rPr>
                  <a:t> </a:t>
                </a:r>
              </a:p>
            </p:txBody>
          </p:sp>
        </mc:Choice>
        <mc:Fallback xmlns="">
          <p:sp>
            <p:nvSpPr>
              <p:cNvPr id="3" name="文本框 2">
                <a:extLst>
                  <a:ext uri="{FF2B5EF4-FFF2-40B4-BE49-F238E27FC236}">
                    <a16:creationId xmlns:a16="http://schemas.microsoft.com/office/drawing/2014/main" id="{7B0B4ABD-5143-A04F-B8F0-BB08ED532936}"/>
                  </a:ext>
                </a:extLst>
              </p:cNvPr>
              <p:cNvSpPr txBox="1">
                <a:spLocks noRot="1" noChangeAspect="1" noMove="1" noResize="1" noEditPoints="1" noAdjustHandles="1" noChangeArrowheads="1" noChangeShapeType="1" noTextEdit="1"/>
              </p:cNvSpPr>
              <p:nvPr/>
            </p:nvSpPr>
            <p:spPr>
              <a:xfrm>
                <a:off x="1316647" y="4934442"/>
                <a:ext cx="1447901" cy="3441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B91802CA-35C6-B841-A85A-EF126BB5FEAF}"/>
                  </a:ext>
                </a:extLst>
              </p:cNvPr>
              <p:cNvSpPr txBox="1"/>
              <p:nvPr/>
            </p:nvSpPr>
            <p:spPr>
              <a:xfrm>
                <a:off x="1318362" y="5325893"/>
                <a:ext cx="2121883" cy="450829"/>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𝒒</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𝒘</m:t>
                            </m:r>
                          </m:e>
                          <m:sub>
                            <m:r>
                              <a:rPr lang="en-US" altLang="zh-CN" sz="1600" b="1" i="1">
                                <a:solidFill>
                                  <a:schemeClr val="tx1"/>
                                </a:solidFill>
                                <a:latin typeface="Cambria Math" panose="02040503050406030204" pitchFamily="18" charset="0"/>
                              </a:rPr>
                              <m:t>𝟎</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oMath>
                </a14:m>
                <a:r>
                  <a:rPr lang="en-US" sz="1600">
                    <a:solidFill>
                      <a:schemeClr val="tx1"/>
                    </a:solidFill>
                  </a:rPr>
                  <a:t> </a:t>
                </a:r>
              </a:p>
            </p:txBody>
          </p:sp>
        </mc:Choice>
        <mc:Fallback xmlns="">
          <p:sp>
            <p:nvSpPr>
              <p:cNvPr id="51" name="文本框 50">
                <a:extLst>
                  <a:ext uri="{FF2B5EF4-FFF2-40B4-BE49-F238E27FC236}">
                    <a16:creationId xmlns:a16="http://schemas.microsoft.com/office/drawing/2014/main" id="{B91802CA-35C6-B841-A85A-EF126BB5FEAF}"/>
                  </a:ext>
                </a:extLst>
              </p:cNvPr>
              <p:cNvSpPr txBox="1">
                <a:spLocks noRot="1" noChangeAspect="1" noMove="1" noResize="1" noEditPoints="1" noAdjustHandles="1" noChangeArrowheads="1" noChangeShapeType="1" noTextEdit="1"/>
              </p:cNvSpPr>
              <p:nvPr/>
            </p:nvSpPr>
            <p:spPr>
              <a:xfrm>
                <a:off x="1318362" y="5325893"/>
                <a:ext cx="2121883" cy="450829"/>
              </a:xfrm>
              <a:prstGeom prst="rect">
                <a:avLst/>
              </a:prstGeom>
              <a:blipFill>
                <a:blip r:embed="rId7"/>
                <a:stretch>
                  <a:fillRect/>
                </a:stretch>
              </a:blipFill>
            </p:spPr>
            <p:txBody>
              <a:bodyPr/>
              <a:lstStyle/>
              <a:p>
                <a:r>
                  <a:rPr lang="en-US">
                    <a:noFill/>
                  </a:rPr>
                  <a:t> </a:t>
                </a:r>
              </a:p>
            </p:txBody>
          </p:sp>
        </mc:Fallback>
      </mc:AlternateContent>
      <p:sp>
        <p:nvSpPr>
          <p:cNvPr id="4" name="右弧形箭头 3">
            <a:extLst>
              <a:ext uri="{FF2B5EF4-FFF2-40B4-BE49-F238E27FC236}">
                <a16:creationId xmlns:a16="http://schemas.microsoft.com/office/drawing/2014/main" id="{BC8454ED-57A7-6A4F-836D-C2612A7C0FDF}"/>
              </a:ext>
            </a:extLst>
          </p:cNvPr>
          <p:cNvSpPr/>
          <p:nvPr/>
        </p:nvSpPr>
        <p:spPr>
          <a:xfrm>
            <a:off x="1043608" y="5107104"/>
            <a:ext cx="216024" cy="436051"/>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35F0A7F2-1415-AD42-94A1-07898BA3C838}"/>
                  </a:ext>
                </a:extLst>
              </p:cNvPr>
              <p:cNvSpPr txBox="1"/>
              <p:nvPr/>
            </p:nvSpPr>
            <p:spPr>
              <a:xfrm>
                <a:off x="939546" y="3254612"/>
                <a:ext cx="1945329" cy="533479"/>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𝟏</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𝟏</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2" name="文本框 51">
                <a:extLst>
                  <a:ext uri="{FF2B5EF4-FFF2-40B4-BE49-F238E27FC236}">
                    <a16:creationId xmlns:a16="http://schemas.microsoft.com/office/drawing/2014/main" id="{35F0A7F2-1415-AD42-94A1-07898BA3C838}"/>
                  </a:ext>
                </a:extLst>
              </p:cNvPr>
              <p:cNvSpPr txBox="1">
                <a:spLocks noRot="1" noChangeAspect="1" noMove="1" noResize="1" noEditPoints="1" noAdjustHandles="1" noChangeArrowheads="1" noChangeShapeType="1" noTextEdit="1"/>
              </p:cNvSpPr>
              <p:nvPr/>
            </p:nvSpPr>
            <p:spPr>
              <a:xfrm>
                <a:off x="939546" y="3254612"/>
                <a:ext cx="1945329" cy="5334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E2BC03D6-6781-964B-A4F5-9F529A56C5D7}"/>
                  </a:ext>
                </a:extLst>
              </p:cNvPr>
              <p:cNvSpPr txBox="1"/>
              <p:nvPr/>
            </p:nvSpPr>
            <p:spPr>
              <a:xfrm>
                <a:off x="3908709" y="4216920"/>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𝟑</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𝟑</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3" name="文本框 52">
                <a:extLst>
                  <a:ext uri="{FF2B5EF4-FFF2-40B4-BE49-F238E27FC236}">
                    <a16:creationId xmlns:a16="http://schemas.microsoft.com/office/drawing/2014/main" id="{E2BC03D6-6781-964B-A4F5-9F529A56C5D7}"/>
                  </a:ext>
                </a:extLst>
              </p:cNvPr>
              <p:cNvSpPr txBox="1">
                <a:spLocks noRot="1" noChangeAspect="1" noMove="1" noResize="1" noEditPoints="1" noAdjustHandles="1" noChangeArrowheads="1" noChangeShapeType="1" noTextEdit="1"/>
              </p:cNvSpPr>
              <p:nvPr/>
            </p:nvSpPr>
            <p:spPr>
              <a:xfrm>
                <a:off x="3908709" y="4216920"/>
                <a:ext cx="1945329" cy="5447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161FB8ED-FC03-8241-A561-0AAB4ACECB30}"/>
                  </a:ext>
                </a:extLst>
              </p:cNvPr>
              <p:cNvSpPr txBox="1"/>
              <p:nvPr/>
            </p:nvSpPr>
            <p:spPr>
              <a:xfrm>
                <a:off x="2671552" y="6047456"/>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𝟓</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𝟓</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4" name="文本框 53">
                <a:extLst>
                  <a:ext uri="{FF2B5EF4-FFF2-40B4-BE49-F238E27FC236}">
                    <a16:creationId xmlns:a16="http://schemas.microsoft.com/office/drawing/2014/main" id="{161FB8ED-FC03-8241-A561-0AAB4ACECB30}"/>
                  </a:ext>
                </a:extLst>
              </p:cNvPr>
              <p:cNvSpPr txBox="1">
                <a:spLocks noRot="1" noChangeAspect="1" noMove="1" noResize="1" noEditPoints="1" noAdjustHandles="1" noChangeArrowheads="1" noChangeShapeType="1" noTextEdit="1"/>
              </p:cNvSpPr>
              <p:nvPr/>
            </p:nvSpPr>
            <p:spPr>
              <a:xfrm>
                <a:off x="2671552" y="6047456"/>
                <a:ext cx="1945329" cy="54470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8A768C24-0043-CC4E-A117-D460134C6848}"/>
                  </a:ext>
                </a:extLst>
              </p:cNvPr>
              <p:cNvSpPr txBox="1"/>
              <p:nvPr/>
            </p:nvSpPr>
            <p:spPr>
              <a:xfrm>
                <a:off x="1330203" y="4933301"/>
                <a:ext cx="1447901" cy="344133"/>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r>
                      <a:rPr lang="en-US" altLang="zh-CN"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𝟎</m:t>
                    </m:r>
                  </m:oMath>
                </a14:m>
                <a:r>
                  <a:rPr lang="en-US" sz="1600">
                    <a:solidFill>
                      <a:srgbClr val="FF0000"/>
                    </a:solidFill>
                  </a:rPr>
                  <a:t> </a:t>
                </a:r>
                <a:endParaRPr lang="en-US" sz="1600">
                  <a:solidFill>
                    <a:schemeClr val="tx1"/>
                  </a:solidFill>
                </a:endParaRPr>
              </a:p>
            </p:txBody>
          </p:sp>
        </mc:Choice>
        <mc:Fallback xmlns="">
          <p:sp>
            <p:nvSpPr>
              <p:cNvPr id="55" name="文本框 54">
                <a:extLst>
                  <a:ext uri="{FF2B5EF4-FFF2-40B4-BE49-F238E27FC236}">
                    <a16:creationId xmlns:a16="http://schemas.microsoft.com/office/drawing/2014/main" id="{8A768C24-0043-CC4E-A117-D460134C6848}"/>
                  </a:ext>
                </a:extLst>
              </p:cNvPr>
              <p:cNvSpPr txBox="1">
                <a:spLocks noRot="1" noChangeAspect="1" noMove="1" noResize="1" noEditPoints="1" noAdjustHandles="1" noChangeArrowheads="1" noChangeShapeType="1" noTextEdit="1"/>
              </p:cNvSpPr>
              <p:nvPr/>
            </p:nvSpPr>
            <p:spPr>
              <a:xfrm>
                <a:off x="1330203" y="4933301"/>
                <a:ext cx="1447901" cy="34413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037C098-0220-E744-BA4E-8CBBC9C30E15}"/>
                  </a:ext>
                </a:extLst>
              </p:cNvPr>
              <p:cNvSpPr txBox="1"/>
              <p:nvPr/>
            </p:nvSpPr>
            <p:spPr>
              <a:xfrm>
                <a:off x="1066506" y="6447057"/>
                <a:ext cx="2355622" cy="307777"/>
              </a:xfrm>
              <a:prstGeom prst="rect">
                <a:avLst/>
              </a:prstGeom>
              <a:noFill/>
              <a:ln w="28575">
                <a:noFill/>
              </a:ln>
            </p:spPr>
            <p:txBody>
              <a:bodyPr wrap="square" rtlCol="0">
                <a:spAutoFit/>
              </a:bodyPr>
              <a:lstStyle/>
              <a:p>
                <a14:m>
                  <m:oMath xmlns:m="http://schemas.openxmlformats.org/officeDocument/2006/math">
                    <m:sSub>
                      <m:sSubPr>
                        <m:ctrlPr>
                          <a:rPr lang="en-US" sz="1400" i="1">
                            <a:solidFill>
                              <a:srgbClr val="0070C0"/>
                            </a:solidFill>
                            <a:latin typeface="Cambria Math" panose="02040503050406030204" pitchFamily="18" charset="0"/>
                          </a:rPr>
                        </m:ctrlPr>
                      </m:sSubPr>
                      <m:e>
                        <m:r>
                          <a:rPr lang="en-US" sz="1400" b="1" i="1">
                            <a:solidFill>
                              <a:srgbClr val="0070C0"/>
                            </a:solidFill>
                            <a:latin typeface="Cambria Math" panose="02040503050406030204" pitchFamily="18" charset="0"/>
                          </a:rPr>
                          <m:t>𝒀</m:t>
                        </m:r>
                      </m:e>
                      <m:sub>
                        <m:r>
                          <a:rPr lang="en-US" sz="1400" b="1" i="0">
                            <a:solidFill>
                              <a:srgbClr val="0070C0"/>
                            </a:solidFill>
                            <a:latin typeface="Cambria Math" panose="02040503050406030204" pitchFamily="18" charset="0"/>
                          </a:rPr>
                          <m:t>𝐢</m:t>
                        </m:r>
                      </m:sub>
                    </m:sSub>
                    <m:r>
                      <a:rPr lang="en-US" sz="1400" b="1" i="1">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b="1" i="1">
                            <a:solidFill>
                              <a:srgbClr val="0070C0"/>
                            </a:solidFill>
                            <a:latin typeface="Cambria Math" panose="02040503050406030204" pitchFamily="18" charset="0"/>
                          </a:rPr>
                          <m:t>𝒘</m:t>
                        </m:r>
                      </m:e>
                      <m:sub>
                        <m:r>
                          <a:rPr lang="en-US" sz="1400" b="1" i="1">
                            <a:solidFill>
                              <a:srgbClr val="0070C0"/>
                            </a:solidFill>
                            <a:latin typeface="Cambria Math" panose="02040503050406030204" pitchFamily="18" charset="0"/>
                          </a:rPr>
                          <m:t>𝒊</m:t>
                        </m:r>
                      </m:sub>
                    </m:sSub>
                    <m:r>
                      <a:rPr lang="en-US" sz="1400" b="1" i="1">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b="1" i="1">
                            <a:solidFill>
                              <a:srgbClr val="0070C0"/>
                            </a:solidFill>
                            <a:latin typeface="Cambria Math" panose="02040503050406030204" pitchFamily="18" charset="0"/>
                          </a:rPr>
                          <m:t>𝒘</m:t>
                        </m:r>
                      </m:e>
                      <m:sub>
                        <m:r>
                          <a:rPr lang="en-US" sz="1400" b="1" i="1">
                            <a:solidFill>
                              <a:srgbClr val="0070C0"/>
                            </a:solidFill>
                            <a:latin typeface="Cambria Math" panose="02040503050406030204" pitchFamily="18" charset="0"/>
                          </a:rPr>
                          <m:t>𝒊</m:t>
                        </m:r>
                        <m:r>
                          <a:rPr lang="en-US" sz="1400" b="1" i="1">
                            <a:solidFill>
                              <a:srgbClr val="0070C0"/>
                            </a:solidFill>
                            <a:latin typeface="Cambria Math" panose="02040503050406030204" pitchFamily="18" charset="0"/>
                          </a:rPr>
                          <m:t>+</m:t>
                        </m:r>
                        <m:r>
                          <a:rPr lang="en-US" sz="1400" b="1" i="1">
                            <a:solidFill>
                              <a:srgbClr val="0070C0"/>
                            </a:solidFill>
                            <a:latin typeface="Cambria Math" panose="02040503050406030204" pitchFamily="18" charset="0"/>
                          </a:rPr>
                          <m:t>𝟏</m:t>
                        </m:r>
                      </m:sub>
                    </m:sSub>
                    <m:r>
                      <a:rPr lang="en-US" sz="1400" b="1" i="1">
                        <a:solidFill>
                          <a:srgbClr val="0070C0"/>
                        </a:solidFill>
                        <a:latin typeface="Cambria Math" panose="02040503050406030204" pitchFamily="18" charset="0"/>
                      </a:rPr>
                      <m:t>+…</m:t>
                    </m:r>
                  </m:oMath>
                </a14:m>
                <a:r>
                  <a:rPr lang="en-US" sz="1400">
                    <a:solidFill>
                      <a:srgbClr val="0070C0"/>
                    </a:solidFill>
                  </a:rPr>
                  <a:t> </a:t>
                </a:r>
              </a:p>
            </p:txBody>
          </p:sp>
        </mc:Choice>
        <mc:Fallback xmlns="">
          <p:sp>
            <p:nvSpPr>
              <p:cNvPr id="9" name="文本框 8">
                <a:extLst>
                  <a:ext uri="{FF2B5EF4-FFF2-40B4-BE49-F238E27FC236}">
                    <a16:creationId xmlns:a16="http://schemas.microsoft.com/office/drawing/2014/main" id="{E037C098-0220-E744-BA4E-8CBBC9C30E15}"/>
                  </a:ext>
                </a:extLst>
              </p:cNvPr>
              <p:cNvSpPr txBox="1">
                <a:spLocks noRot="1" noChangeAspect="1" noMove="1" noResize="1" noEditPoints="1" noAdjustHandles="1" noChangeArrowheads="1" noChangeShapeType="1" noTextEdit="1"/>
              </p:cNvSpPr>
              <p:nvPr/>
            </p:nvSpPr>
            <p:spPr>
              <a:xfrm>
                <a:off x="1066506" y="6447057"/>
                <a:ext cx="2355622" cy="307777"/>
              </a:xfrm>
              <a:prstGeom prst="rect">
                <a:avLst/>
              </a:prstGeom>
              <a:blipFill>
                <a:blip r:embed="rId12"/>
                <a:stretch>
                  <a:fillRect/>
                </a:stretch>
              </a:blipFill>
              <a:ln w="28575">
                <a:noFill/>
              </a:ln>
            </p:spPr>
            <p:txBody>
              <a:bodyPr/>
              <a:lstStyle/>
              <a:p>
                <a:r>
                  <a:rPr lang="en-US">
                    <a:noFill/>
                  </a:rPr>
                  <a:t> </a:t>
                </a:r>
              </a:p>
            </p:txBody>
          </p:sp>
        </mc:Fallback>
      </mc:AlternateContent>
      <p:sp>
        <p:nvSpPr>
          <p:cNvPr id="57" name="左箭头 56">
            <a:extLst>
              <a:ext uri="{FF2B5EF4-FFF2-40B4-BE49-F238E27FC236}">
                <a16:creationId xmlns:a16="http://schemas.microsoft.com/office/drawing/2014/main" id="{4E520DB9-EA16-F748-A26F-0D61C69CC354}"/>
              </a:ext>
            </a:extLst>
          </p:cNvPr>
          <p:cNvSpPr/>
          <p:nvPr/>
        </p:nvSpPr>
        <p:spPr>
          <a:xfrm>
            <a:off x="933489" y="4318986"/>
            <a:ext cx="498985" cy="324729"/>
          </a:xfrm>
          <a:prstGeom prst="lef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表格 96">
            <a:extLst>
              <a:ext uri="{FF2B5EF4-FFF2-40B4-BE49-F238E27FC236}">
                <a16:creationId xmlns:a16="http://schemas.microsoft.com/office/drawing/2014/main" id="{D7B6A1B6-D806-7F4E-80B3-29AD0C8F9896}"/>
              </a:ext>
            </a:extLst>
          </p:cNvPr>
          <p:cNvGraphicFramePr>
            <a:graphicFrameLocks noGrp="1"/>
          </p:cNvGraphicFramePr>
          <p:nvPr/>
        </p:nvGraphicFramePr>
        <p:xfrm>
          <a:off x="228093" y="2985102"/>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2</a:t>
                      </a:r>
                      <a:r>
                        <a:rPr lang="en-US" sz="1400">
                          <a:latin typeface="Corbel" panose="020B0503020204020204" pitchFamily="34" charset="0"/>
                        </a:rPr>
                        <a:t>3</a:t>
                      </a:r>
                    </a:p>
                  </a:txBody>
                  <a:tcPr>
                    <a:solidFill>
                      <a:srgbClr val="FF0000">
                        <a:alpha val="73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1</a:t>
                      </a:r>
                    </a:p>
                  </a:txBody>
                  <a:tcPr>
                    <a:solidFill>
                      <a:srgbClr val="FF0000">
                        <a:alpha val="10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a:t>
                      </a:r>
                      <a:endParaRPr lang="en-US" sz="1400">
                        <a:latin typeface="Corbel" panose="020B0503020204020204" pitchFamily="34" charset="0"/>
                      </a:endParaRPr>
                    </a:p>
                  </a:txBody>
                  <a:tcPr>
                    <a:solidFill>
                      <a:srgbClr val="FF0000">
                        <a:alpha val="42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60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18</a:t>
                      </a:r>
                      <a:endParaRPr lang="en-US" sz="1400">
                        <a:latin typeface="Corbel" panose="020B0503020204020204" pitchFamily="34" charset="0"/>
                      </a:endParaRPr>
                    </a:p>
                  </a:txBody>
                  <a:tcPr>
                    <a:solidFill>
                      <a:srgbClr val="FF0000">
                        <a:alpha val="55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a:t>
                      </a:r>
                    </a:p>
                  </a:txBody>
                  <a:tcPr>
                    <a:solidFill>
                      <a:srgbClr val="FF0000">
                        <a:alpha val="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2</a:t>
                      </a:r>
                    </a:p>
                  </a:txBody>
                  <a:tcPr>
                    <a:solidFill>
                      <a:srgbClr val="FF0000">
                        <a:alpha val="10000"/>
                      </a:srgbClr>
                    </a:solidFill>
                  </a:tcPr>
                </a:tc>
                <a:extLst>
                  <a:ext uri="{0D108BD9-81ED-4DB2-BD59-A6C34878D82A}">
                    <a16:rowId xmlns:a16="http://schemas.microsoft.com/office/drawing/2014/main" val="277584438"/>
                  </a:ext>
                </a:extLst>
              </a:tr>
            </a:tbl>
          </a:graphicData>
        </a:graphic>
      </p:graphicFrame>
      <p:cxnSp>
        <p:nvCxnSpPr>
          <p:cNvPr id="59" name="直线箭头连接符 58">
            <a:extLst>
              <a:ext uri="{FF2B5EF4-FFF2-40B4-BE49-F238E27FC236}">
                <a16:creationId xmlns:a16="http://schemas.microsoft.com/office/drawing/2014/main" id="{77530EFB-10F0-7C4F-87C9-8565B641E824}"/>
              </a:ext>
            </a:extLst>
          </p:cNvPr>
          <p:cNvCxnSpPr>
            <a:cxnSpLocks/>
            <a:stCxn id="17" idx="5"/>
            <a:endCxn id="54" idx="3"/>
          </p:cNvCxnSpPr>
          <p:nvPr/>
        </p:nvCxnSpPr>
        <p:spPr>
          <a:xfrm>
            <a:off x="4189645" y="5888477"/>
            <a:ext cx="427236" cy="431330"/>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139D00A5-5BFB-784C-A0AB-A97C0FE96C74}"/>
              </a:ext>
            </a:extLst>
          </p:cNvPr>
          <p:cNvCxnSpPr>
            <a:cxnSpLocks/>
            <a:stCxn id="17" idx="7"/>
            <a:endCxn id="22" idx="3"/>
          </p:cNvCxnSpPr>
          <p:nvPr/>
        </p:nvCxnSpPr>
        <p:spPr>
          <a:xfrm flipV="1">
            <a:off x="4189645" y="4130388"/>
            <a:ext cx="1144120" cy="1412767"/>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47B05796-4D21-2A4D-88BB-C1CE272E360A}"/>
              </a:ext>
            </a:extLst>
          </p:cNvPr>
          <p:cNvCxnSpPr>
            <a:cxnSpLocks/>
            <a:stCxn id="17" idx="6"/>
            <a:endCxn id="18" idx="2"/>
          </p:cNvCxnSpPr>
          <p:nvPr/>
        </p:nvCxnSpPr>
        <p:spPr>
          <a:xfrm flipV="1">
            <a:off x="4262720" y="5520473"/>
            <a:ext cx="582149" cy="195343"/>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69" name="文本框 68">
            <a:extLst>
              <a:ext uri="{FF2B5EF4-FFF2-40B4-BE49-F238E27FC236}">
                <a16:creationId xmlns:a16="http://schemas.microsoft.com/office/drawing/2014/main" id="{692E7A24-A5C8-B145-8673-F17154E3E5BA}"/>
              </a:ext>
            </a:extLst>
          </p:cNvPr>
          <p:cNvSpPr txBox="1"/>
          <p:nvPr/>
        </p:nvSpPr>
        <p:spPr>
          <a:xfrm>
            <a:off x="5854038" y="5693134"/>
            <a:ext cx="1720870" cy="584775"/>
          </a:xfrm>
          <a:prstGeom prst="rect">
            <a:avLst/>
          </a:prstGeom>
          <a:noFill/>
        </p:spPr>
        <p:txBody>
          <a:bodyPr wrap="square" rtlCol="0">
            <a:spAutoFit/>
          </a:bodyPr>
          <a:lstStyle/>
          <a:p>
            <a:r>
              <a:rPr lang="en-US">
                <a:latin typeface="Corbel" panose="020B0503020204020204" pitchFamily="34" charset="0"/>
              </a:rPr>
              <a:t>repeat</a:t>
            </a:r>
          </a:p>
        </p:txBody>
      </p:sp>
      <mc:AlternateContent xmlns:mc="http://schemas.openxmlformats.org/markup-compatibility/2006">
        <mc:Choice xmlns:a14="http://schemas.microsoft.com/office/drawing/2010/main" Requires="a14">
          <p:sp>
            <p:nvSpPr>
              <p:cNvPr id="71" name="文本框 70">
                <a:extLst>
                  <a:ext uri="{FF2B5EF4-FFF2-40B4-BE49-F238E27FC236}">
                    <a16:creationId xmlns:a16="http://schemas.microsoft.com/office/drawing/2014/main" id="{4AF7ECED-B5FE-AC40-84E2-49241BB4F984}"/>
                  </a:ext>
                </a:extLst>
              </p:cNvPr>
              <p:cNvSpPr txBox="1"/>
              <p:nvPr/>
            </p:nvSpPr>
            <p:spPr>
              <a:xfrm>
                <a:off x="-684584" y="2550185"/>
                <a:ext cx="3196115" cy="400110"/>
              </a:xfrm>
              <a:prstGeom prst="rect">
                <a:avLst/>
              </a:prstGeom>
              <a:noFill/>
            </p:spPr>
            <p:txBody>
              <a:bodyPr wrap="square" rtlCol="0">
                <a:spAutoFit/>
              </a:bodyPr>
              <a:lstStyle/>
              <a:p>
                <a:pPr algn="ctr"/>
                <a:r>
                  <a:rPr lang="en-US" sz="2000">
                    <a:solidFill>
                      <a:srgbClr val="C00000"/>
                    </a:solidFill>
                    <a:latin typeface="Corbel" panose="020B0503020204020204" pitchFamily="34" charset="0"/>
                  </a:rPr>
                  <a:t>图传播向量</a:t>
                </a:r>
                <a:r>
                  <a:rPr lang="zh-CN" altLang="en-US" sz="2000">
                    <a:solidFill>
                      <a:srgbClr val="C00000"/>
                    </a:solidFill>
                    <a:latin typeface="Corbel" panose="020B0503020204020204" pitchFamily="34" charset="0"/>
                  </a:rPr>
                  <a:t> </a:t>
                </a:r>
                <a14:m>
                  <m:oMath xmlns:m="http://schemas.openxmlformats.org/officeDocument/2006/math">
                    <m:acc>
                      <m:accPr>
                        <m:chr m:val="⃗"/>
                        <m:ctrlPr>
                          <a:rPr lang="en-US" sz="2000" b="1" i="1">
                            <a:solidFill>
                              <a:srgbClr val="C00000"/>
                            </a:solidFill>
                            <a:latin typeface="Cambria Math" panose="02040503050406030204" pitchFamily="18" charset="0"/>
                          </a:rPr>
                        </m:ctrlPr>
                      </m:accPr>
                      <m:e>
                        <m:r>
                          <a:rPr lang="en-US" sz="2000" b="1" i="1">
                            <a:solidFill>
                              <a:srgbClr val="C00000"/>
                            </a:solidFill>
                            <a:latin typeface="Cambria Math" panose="02040503050406030204" pitchFamily="18" charset="0"/>
                          </a:rPr>
                          <m:t>𝝅</m:t>
                        </m:r>
                      </m:e>
                    </m:acc>
                  </m:oMath>
                </a14:m>
                <a:endParaRPr lang="en-US" sz="2000">
                  <a:solidFill>
                    <a:srgbClr val="C00000"/>
                  </a:solidFill>
                  <a:latin typeface="Corbel" panose="020B0503020204020204" pitchFamily="34" charset="0"/>
                </a:endParaRPr>
              </a:p>
            </p:txBody>
          </p:sp>
        </mc:Choice>
        <mc:Fallback>
          <p:sp>
            <p:nvSpPr>
              <p:cNvPr id="71" name="文本框 70">
                <a:extLst>
                  <a:ext uri="{FF2B5EF4-FFF2-40B4-BE49-F238E27FC236}">
                    <a16:creationId xmlns:a16="http://schemas.microsoft.com/office/drawing/2014/main" id="{4AF7ECED-B5FE-AC40-84E2-49241BB4F984}"/>
                  </a:ext>
                </a:extLst>
              </p:cNvPr>
              <p:cNvSpPr txBox="1">
                <a:spLocks noRot="1" noChangeAspect="1" noMove="1" noResize="1" noEditPoints="1" noAdjustHandles="1" noChangeArrowheads="1" noChangeShapeType="1" noTextEdit="1"/>
              </p:cNvSpPr>
              <p:nvPr/>
            </p:nvSpPr>
            <p:spPr>
              <a:xfrm>
                <a:off x="-684584" y="2550185"/>
                <a:ext cx="3196115" cy="400110"/>
              </a:xfrm>
              <a:prstGeom prst="rect">
                <a:avLst/>
              </a:prstGeom>
              <a:blipFill>
                <a:blip r:embed="rId13"/>
                <a:stretch>
                  <a:fillRect t="-12121" b="-18182"/>
                </a:stretch>
              </a:blipFill>
            </p:spPr>
            <p:txBody>
              <a:bodyPr/>
              <a:lstStyle/>
              <a:p>
                <a:r>
                  <a:rPr lang="en-US">
                    <a:noFill/>
                  </a:rPr>
                  <a:t> </a:t>
                </a:r>
              </a:p>
            </p:txBody>
          </p:sp>
        </mc:Fallback>
      </mc:AlternateContent>
    </p:spTree>
    <p:extLst>
      <p:ext uri="{BB962C8B-B14F-4D97-AF65-F5344CB8AC3E}">
        <p14:creationId xmlns:p14="http://schemas.microsoft.com/office/powerpoint/2010/main" val="19761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500"/>
                                        <p:tgtEl>
                                          <p:spTgt spid="47"/>
                                        </p:tgtEl>
                                      </p:cBhvr>
                                    </p:animEffect>
                                  </p:childTnLst>
                                </p:cTn>
                              </p:par>
                            </p:childTnLst>
                          </p:cTn>
                        </p:par>
                        <p:par>
                          <p:cTn id="12" fill="hold">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anim calcmode="lin" valueType="num">
                                      <p:cBhvr>
                                        <p:cTn id="31" dur="1000" fill="hold"/>
                                        <p:tgtEl>
                                          <p:spTgt spid="51"/>
                                        </p:tgtEl>
                                        <p:attrNameLst>
                                          <p:attrName>ppt_x</p:attrName>
                                        </p:attrNameLst>
                                      </p:cBhvr>
                                      <p:tavLst>
                                        <p:tav tm="0">
                                          <p:val>
                                            <p:strVal val="#ppt_x"/>
                                          </p:val>
                                        </p:tav>
                                        <p:tav tm="100000">
                                          <p:val>
                                            <p:strVal val="#ppt_x"/>
                                          </p:val>
                                        </p:tav>
                                      </p:tavLst>
                                    </p:anim>
                                    <p:anim calcmode="lin" valueType="num">
                                      <p:cBhvr>
                                        <p:cTn id="32" dur="100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par>
                                <p:cTn id="43" presetID="2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500"/>
                                        <p:tgtEl>
                                          <p:spTgt spid="45"/>
                                        </p:tgtEl>
                                      </p:cBhvr>
                                    </p:animEffect>
                                  </p:childTnLst>
                                </p:cTn>
                              </p:par>
                              <p:par>
                                <p:cTn id="46" presetID="22" presetClass="entr" presetSubtype="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dissolve">
                                      <p:cBhvr>
                                        <p:cTn id="52" dur="500"/>
                                        <p:tgtEl>
                                          <p:spTgt spid="4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dissolve">
                                      <p:cBhvr>
                                        <p:cTn id="55" dur="500"/>
                                        <p:tgtEl>
                                          <p:spTgt spid="4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childTnLst>
                          </p:cTn>
                        </p:par>
                        <p:par>
                          <p:cTn id="59" fill="hold">
                            <p:stCondLst>
                              <p:cond delay="4500"/>
                            </p:stCondLst>
                            <p:childTnLst>
                              <p:par>
                                <p:cTn id="60" presetID="1" presetClass="entr" presetSubtype="0"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childTnLst>
                          </p:cTn>
                        </p:par>
                        <p:par>
                          <p:cTn id="62" fill="hold">
                            <p:stCondLst>
                              <p:cond delay="4500"/>
                            </p:stCondLst>
                            <p:childTnLst>
                              <p:par>
                                <p:cTn id="63" presetID="1"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par>
                          <p:cTn id="65" fill="hold">
                            <p:stCondLst>
                              <p:cond delay="4500"/>
                            </p:stCondLst>
                            <p:childTnLst>
                              <p:par>
                                <p:cTn id="66" presetID="1"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childTnLst>
                          </p:cTn>
                        </p:par>
                        <p:par>
                          <p:cTn id="68" fill="hold">
                            <p:stCondLst>
                              <p:cond delay="4500"/>
                            </p:stCondLst>
                            <p:childTnLst>
                              <p:par>
                                <p:cTn id="69" presetID="42" presetClass="exit" presetSubtype="0" fill="hold" grpId="1" nodeType="afterEffect">
                                  <p:stCondLst>
                                    <p:cond delay="0"/>
                                  </p:stCondLst>
                                  <p:childTnLst>
                                    <p:animEffect transition="out" filter="fade">
                                      <p:cBhvr>
                                        <p:cTn id="70" dur="1000"/>
                                        <p:tgtEl>
                                          <p:spTgt spid="3"/>
                                        </p:tgtEl>
                                      </p:cBhvr>
                                    </p:animEffect>
                                    <p:anim calcmode="lin" valueType="num">
                                      <p:cBhvr>
                                        <p:cTn id="71" dur="1000"/>
                                        <p:tgtEl>
                                          <p:spTgt spid="3"/>
                                        </p:tgtEl>
                                        <p:attrNameLst>
                                          <p:attrName>ppt_x</p:attrName>
                                        </p:attrNameLst>
                                      </p:cBhvr>
                                      <p:tavLst>
                                        <p:tav tm="0">
                                          <p:val>
                                            <p:strVal val="ppt_x"/>
                                          </p:val>
                                        </p:tav>
                                        <p:tav tm="100000">
                                          <p:val>
                                            <p:strVal val="ppt_x"/>
                                          </p:val>
                                        </p:tav>
                                      </p:tavLst>
                                    </p:anim>
                                    <p:anim calcmode="lin" valueType="num">
                                      <p:cBhvr>
                                        <p:cTn id="72" dur="1000"/>
                                        <p:tgtEl>
                                          <p:spTgt spid="3"/>
                                        </p:tgtEl>
                                        <p:attrNameLst>
                                          <p:attrName>ppt_y</p:attrName>
                                        </p:attrNameLst>
                                      </p:cBhvr>
                                      <p:tavLst>
                                        <p:tav tm="0">
                                          <p:val>
                                            <p:strVal val="ppt_y"/>
                                          </p:val>
                                        </p:tav>
                                        <p:tav tm="100000">
                                          <p:val>
                                            <p:strVal val="ppt_y+.1"/>
                                          </p:val>
                                        </p:tav>
                                      </p:tavLst>
                                    </p:anim>
                                    <p:set>
                                      <p:cBhvr>
                                        <p:cTn id="73" dur="1" fill="hold">
                                          <p:stCondLst>
                                            <p:cond delay="999"/>
                                          </p:stCondLst>
                                        </p:cTn>
                                        <p:tgtEl>
                                          <p:spTgt spid="3"/>
                                        </p:tgtEl>
                                        <p:attrNameLst>
                                          <p:attrName>style.visibility</p:attrName>
                                        </p:attrNameLst>
                                      </p:cBhvr>
                                      <p:to>
                                        <p:strVal val="hidden"/>
                                      </p:to>
                                    </p:se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anim calcmode="lin" valueType="num">
                                      <p:cBhvr>
                                        <p:cTn id="78" dur="1000" fill="hold"/>
                                        <p:tgtEl>
                                          <p:spTgt spid="55"/>
                                        </p:tgtEl>
                                        <p:attrNameLst>
                                          <p:attrName>ppt_x</p:attrName>
                                        </p:attrNameLst>
                                      </p:cBhvr>
                                      <p:tavLst>
                                        <p:tav tm="0">
                                          <p:val>
                                            <p:strVal val="#ppt_x"/>
                                          </p:val>
                                        </p:tav>
                                        <p:tav tm="100000">
                                          <p:val>
                                            <p:strVal val="#ppt_x"/>
                                          </p:val>
                                        </p:tav>
                                      </p:tavLst>
                                    </p:anim>
                                    <p:anim calcmode="lin" valueType="num">
                                      <p:cBhvr>
                                        <p:cTn id="79" dur="1000" fill="hold"/>
                                        <p:tgtEl>
                                          <p:spTgt spid="55"/>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2" presetClass="entr" presetSubtype="4"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down)">
                                      <p:cBhvr>
                                        <p:cTn id="83" dur="500"/>
                                        <p:tgtEl>
                                          <p:spTgt spid="60"/>
                                        </p:tgtEl>
                                      </p:cBhvr>
                                    </p:animEffect>
                                  </p:childTnLst>
                                </p:cTn>
                              </p:par>
                              <p:par>
                                <p:cTn id="84" presetID="22" presetClass="entr" presetSubtype="4"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down)">
                                      <p:cBhvr>
                                        <p:cTn id="86" dur="500"/>
                                        <p:tgtEl>
                                          <p:spTgt spid="61"/>
                                        </p:tgtEl>
                                      </p:cBhvr>
                                    </p:animEffect>
                                  </p:childTnLst>
                                </p:cTn>
                              </p:par>
                              <p:par>
                                <p:cTn id="87" presetID="22" presetClass="entr" presetSubtype="8"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500"/>
                                        <p:tgtEl>
                                          <p:spTgt spid="59"/>
                                        </p:tgtEl>
                                      </p:cBhvr>
                                    </p:animEffect>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childTnLst>
                          </p:cTn>
                        </p:par>
                        <p:par>
                          <p:cTn id="96" fill="hold">
                            <p:stCondLst>
                              <p:cond delay="8000"/>
                            </p:stCondLst>
                            <p:childTnLst>
                              <p:par>
                                <p:cTn id="97" presetID="22" presetClass="entr" presetSubtype="2" fill="hold" grpId="0" nodeType="afterEffect">
                                  <p:stCondLst>
                                    <p:cond delay="1000"/>
                                  </p:stCondLst>
                                  <p:childTnLst>
                                    <p:set>
                                      <p:cBhvr>
                                        <p:cTn id="98" dur="1" fill="hold">
                                          <p:stCondLst>
                                            <p:cond delay="0"/>
                                          </p:stCondLst>
                                        </p:cTn>
                                        <p:tgtEl>
                                          <p:spTgt spid="57"/>
                                        </p:tgtEl>
                                        <p:attrNameLst>
                                          <p:attrName>style.visibility</p:attrName>
                                        </p:attrNameLst>
                                      </p:cBhvr>
                                      <p:to>
                                        <p:strVal val="visible"/>
                                      </p:to>
                                    </p:set>
                                    <p:animEffect transition="in" filter="wipe(right)">
                                      <p:cBhvr>
                                        <p:cTn id="99" dur="500"/>
                                        <p:tgtEl>
                                          <p:spTgt spid="57"/>
                                        </p:tgtEl>
                                      </p:cBhvr>
                                    </p:animEffect>
                                  </p:childTnLst>
                                </p:cTn>
                              </p:par>
                            </p:childTnLst>
                          </p:cTn>
                        </p:par>
                        <p:par>
                          <p:cTn id="100" fill="hold">
                            <p:stCondLst>
                              <p:cond delay="9500"/>
                            </p:stCondLst>
                            <p:childTnLst>
                              <p:par>
                                <p:cTn id="101" presetID="22" presetClass="entr" presetSubtype="2"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right)">
                                      <p:cBhvr>
                                        <p:cTn id="103" dur="500"/>
                                        <p:tgtEl>
                                          <p:spTgt spid="58"/>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8" grpId="0" animBg="1"/>
      <p:bldP spid="47" grpId="0" animBg="1"/>
      <p:bldP spid="2" grpId="0"/>
      <p:bldP spid="3" grpId="0"/>
      <p:bldP spid="3" grpId="1"/>
      <p:bldP spid="51" grpId="0"/>
      <p:bldP spid="4" grpId="0" animBg="1"/>
      <p:bldP spid="52" grpId="0"/>
      <p:bldP spid="53" grpId="0"/>
      <p:bldP spid="54" grpId="0"/>
      <p:bldP spid="55" grpId="0"/>
      <p:bldP spid="9" grpId="0"/>
      <p:bldP spid="57" grpId="0" animBg="1"/>
      <p:bldP spid="69" grpId="0"/>
      <p:bldP spid="7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1D75459A-7253-7644-8AF6-2E27C2697848}"/>
                  </a:ext>
                </a:extLst>
              </p:cNvPr>
              <p:cNvSpPr txBox="1"/>
              <p:nvPr/>
            </p:nvSpPr>
            <p:spPr>
              <a:xfrm>
                <a:off x="706567" y="980728"/>
                <a:ext cx="8413407" cy="933782"/>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zh-CN" altLang="en-US" sz="2200" b="0" dirty="0">
                    <a:latin typeface="Candara" panose="020E0502030303020204" pitchFamily="34" charset="0"/>
                  </a:rPr>
                  <a:t>通用图传播范式</a:t>
                </a:r>
                <a:r>
                  <a:rPr kumimoji="1" lang="en-US" altLang="zh-CN" sz="2200" b="0" dirty="0">
                    <a:latin typeface="Candara" panose="020E0502030303020204" pitchFamily="34" charset="0"/>
                  </a:rPr>
                  <a:t>: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a14:m>
                <a:r>
                  <a:rPr kumimoji="1" lang="en-US" altLang="zh-CN" sz="2200" b="0" dirty="0">
                    <a:latin typeface="Candara" panose="020E0502030303020204" pitchFamily="34" charset="0"/>
                  </a:rPr>
                  <a:t> . </a:t>
                </a: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706567" y="980728"/>
                <a:ext cx="8413407" cy="933782"/>
              </a:xfrm>
              <a:prstGeom prst="rect">
                <a:avLst/>
              </a:prstGeom>
              <a:blipFill>
                <a:blip r:embed="rId3"/>
                <a:stretch>
                  <a:fillRect l="-452" t="-37838" b="-35135"/>
                </a:stretch>
              </a:blipFill>
            </p:spPr>
            <p:txBody>
              <a:bodyPr/>
              <a:lstStyle/>
              <a:p>
                <a:r>
                  <a:rPr lang="en-US">
                    <a:noFill/>
                  </a:rPr>
                  <a:t> </a:t>
                </a:r>
              </a:p>
            </p:txBody>
          </p:sp>
        </mc:Fallback>
      </mc:AlternateContent>
      <p:sp>
        <p:nvSpPr>
          <p:cNvPr id="62" name="椭圆 61">
            <a:extLst>
              <a:ext uri="{FF2B5EF4-FFF2-40B4-BE49-F238E27FC236}">
                <a16:creationId xmlns:a16="http://schemas.microsoft.com/office/drawing/2014/main" id="{8BD1E4C2-BE54-854A-950A-6A5DB408B656}"/>
              </a:ext>
            </a:extLst>
          </p:cNvPr>
          <p:cNvSpPr/>
          <p:nvPr/>
        </p:nvSpPr>
        <p:spPr>
          <a:xfrm>
            <a:off x="3349689" y="3070941"/>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63" name="文本框 62">
            <a:extLst>
              <a:ext uri="{FF2B5EF4-FFF2-40B4-BE49-F238E27FC236}">
                <a16:creationId xmlns:a16="http://schemas.microsoft.com/office/drawing/2014/main" id="{8D2697D3-30F5-334A-8D92-4FFE82DA8804}"/>
              </a:ext>
            </a:extLst>
          </p:cNvPr>
          <p:cNvSpPr txBox="1"/>
          <p:nvPr/>
        </p:nvSpPr>
        <p:spPr>
          <a:xfrm rot="5400000">
            <a:off x="3328442" y="4642562"/>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993280D-8D93-7C43-8137-22F322CC0D2F}"/>
                  </a:ext>
                </a:extLst>
              </p:cNvPr>
              <p:cNvSpPr txBox="1"/>
              <p:nvPr/>
            </p:nvSpPr>
            <p:spPr>
              <a:xfrm>
                <a:off x="3335221" y="1765431"/>
                <a:ext cx="48136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64" name="文本框 63">
                <a:extLst>
                  <a:ext uri="{FF2B5EF4-FFF2-40B4-BE49-F238E27FC236}">
                    <a16:creationId xmlns:a16="http://schemas.microsoft.com/office/drawing/2014/main" id="{F993280D-8D93-7C43-8137-22F322CC0D2F}"/>
                  </a:ext>
                </a:extLst>
              </p:cNvPr>
              <p:cNvSpPr txBox="1">
                <a:spLocks noRot="1" noChangeAspect="1" noMove="1" noResize="1" noEditPoints="1" noAdjustHandles="1" noChangeArrowheads="1" noChangeShapeType="1" noTextEdit="1"/>
              </p:cNvSpPr>
              <p:nvPr/>
            </p:nvSpPr>
            <p:spPr>
              <a:xfrm>
                <a:off x="3335221" y="1765431"/>
                <a:ext cx="481365"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4C20CA13-94C7-0845-89FC-CD904063ADD0}"/>
                  </a:ext>
                </a:extLst>
              </p:cNvPr>
              <p:cNvSpPr txBox="1"/>
              <p:nvPr/>
            </p:nvSpPr>
            <p:spPr>
              <a:xfrm>
                <a:off x="3356992" y="2696267"/>
                <a:ext cx="402858" cy="402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2</m:t>
                          </m:r>
                        </m:sub>
                      </m:sSub>
                    </m:oMath>
                  </m:oMathPara>
                </a14:m>
                <a:endParaRPr kumimoji="1" lang="zh-CN" altLang="en-US" sz="2000" dirty="0"/>
              </a:p>
            </p:txBody>
          </p:sp>
        </mc:Choice>
        <mc:Fallback xmlns="">
          <p:sp>
            <p:nvSpPr>
              <p:cNvPr id="65" name="文本框 64">
                <a:extLst>
                  <a:ext uri="{FF2B5EF4-FFF2-40B4-BE49-F238E27FC236}">
                    <a16:creationId xmlns:a16="http://schemas.microsoft.com/office/drawing/2014/main" id="{4C20CA13-94C7-0845-89FC-CD904063ADD0}"/>
                  </a:ext>
                </a:extLst>
              </p:cNvPr>
              <p:cNvSpPr txBox="1">
                <a:spLocks noRot="1" noChangeAspect="1" noMove="1" noResize="1" noEditPoints="1" noAdjustHandles="1" noChangeArrowheads="1" noChangeShapeType="1" noTextEdit="1"/>
              </p:cNvSpPr>
              <p:nvPr/>
            </p:nvSpPr>
            <p:spPr>
              <a:xfrm>
                <a:off x="3356992" y="2696267"/>
                <a:ext cx="402858" cy="40224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A82945F2-5A6D-554A-80A6-C6D86CB01CEF}"/>
                  </a:ext>
                </a:extLst>
              </p:cNvPr>
              <p:cNvSpPr txBox="1"/>
              <p:nvPr/>
            </p:nvSpPr>
            <p:spPr>
              <a:xfrm>
                <a:off x="3185782" y="4947223"/>
                <a:ext cx="726977" cy="413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𝑛</m:t>
                          </m:r>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66" name="文本框 65">
                <a:extLst>
                  <a:ext uri="{FF2B5EF4-FFF2-40B4-BE49-F238E27FC236}">
                    <a16:creationId xmlns:a16="http://schemas.microsoft.com/office/drawing/2014/main" id="{A82945F2-5A6D-554A-80A6-C6D86CB01CEF}"/>
                  </a:ext>
                </a:extLst>
              </p:cNvPr>
              <p:cNvSpPr txBox="1">
                <a:spLocks noRot="1" noChangeAspect="1" noMove="1" noResize="1" noEditPoints="1" noAdjustHandles="1" noChangeArrowheads="1" noChangeShapeType="1" noTextEdit="1"/>
              </p:cNvSpPr>
              <p:nvPr/>
            </p:nvSpPr>
            <p:spPr>
              <a:xfrm>
                <a:off x="3185782" y="4947223"/>
                <a:ext cx="726977" cy="4135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7FEEA521-A2E5-3A4F-A34E-CC8045037457}"/>
                  </a:ext>
                </a:extLst>
              </p:cNvPr>
              <p:cNvSpPr txBox="1"/>
              <p:nvPr/>
            </p:nvSpPr>
            <p:spPr>
              <a:xfrm>
                <a:off x="3244725" y="5855451"/>
                <a:ext cx="6272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𝑛</m:t>
                          </m:r>
                        </m:sub>
                      </m:sSub>
                    </m:oMath>
                  </m:oMathPara>
                </a14:m>
                <a:endParaRPr kumimoji="1" lang="zh-CN" altLang="en-US" sz="2000" dirty="0"/>
              </a:p>
            </p:txBody>
          </p:sp>
        </mc:Choice>
        <mc:Fallback xmlns="">
          <p:sp>
            <p:nvSpPr>
              <p:cNvPr id="67" name="文本框 66">
                <a:extLst>
                  <a:ext uri="{FF2B5EF4-FFF2-40B4-BE49-F238E27FC236}">
                    <a16:creationId xmlns:a16="http://schemas.microsoft.com/office/drawing/2014/main" id="{7FEEA521-A2E5-3A4F-A34E-CC8045037457}"/>
                  </a:ext>
                </a:extLst>
              </p:cNvPr>
              <p:cNvSpPr txBox="1">
                <a:spLocks noRot="1" noChangeAspect="1" noMove="1" noResize="1" noEditPoints="1" noAdjustHandles="1" noChangeArrowheads="1" noChangeShapeType="1" noTextEdit="1"/>
              </p:cNvSpPr>
              <p:nvPr/>
            </p:nvSpPr>
            <p:spPr>
              <a:xfrm>
                <a:off x="3244725" y="5855451"/>
                <a:ext cx="62720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63E1D133-7A01-FB45-ACED-78B7A0985930}"/>
                  </a:ext>
                </a:extLst>
              </p:cNvPr>
              <p:cNvSpPr txBox="1"/>
              <p:nvPr/>
            </p:nvSpPr>
            <p:spPr>
              <a:xfrm>
                <a:off x="3329043" y="3744373"/>
                <a:ext cx="48136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3</m:t>
                          </m:r>
                        </m:sub>
                      </m:sSub>
                    </m:oMath>
                  </m:oMathPara>
                </a14:m>
                <a:endParaRPr kumimoji="1" lang="zh-CN" altLang="en-US" sz="2000" dirty="0"/>
              </a:p>
            </p:txBody>
          </p:sp>
        </mc:Choice>
        <mc:Fallback xmlns="">
          <p:sp>
            <p:nvSpPr>
              <p:cNvPr id="68" name="文本框 67">
                <a:extLst>
                  <a:ext uri="{FF2B5EF4-FFF2-40B4-BE49-F238E27FC236}">
                    <a16:creationId xmlns:a16="http://schemas.microsoft.com/office/drawing/2014/main" id="{63E1D133-7A01-FB45-ACED-78B7A0985930}"/>
                  </a:ext>
                </a:extLst>
              </p:cNvPr>
              <p:cNvSpPr txBox="1">
                <a:spLocks noRot="1" noChangeAspect="1" noMove="1" noResize="1" noEditPoints="1" noAdjustHandles="1" noChangeArrowheads="1" noChangeShapeType="1" noTextEdit="1"/>
              </p:cNvSpPr>
              <p:nvPr/>
            </p:nvSpPr>
            <p:spPr>
              <a:xfrm>
                <a:off x="3329043" y="3744373"/>
                <a:ext cx="481365" cy="400110"/>
              </a:xfrm>
              <a:prstGeom prst="rect">
                <a:avLst/>
              </a:prstGeom>
              <a:blipFill>
                <a:blip r:embed="rId8"/>
                <a:stretch>
                  <a:fillRect/>
                </a:stretch>
              </a:blipFill>
            </p:spPr>
            <p:txBody>
              <a:bodyPr/>
              <a:lstStyle/>
              <a:p>
                <a:r>
                  <a:rPr lang="en-US">
                    <a:noFill/>
                  </a:rPr>
                  <a:t> </a:t>
                </a:r>
              </a:p>
            </p:txBody>
          </p:sp>
        </mc:Fallback>
      </mc:AlternateContent>
      <p:sp>
        <p:nvSpPr>
          <p:cNvPr id="70" name="椭圆 69">
            <a:extLst>
              <a:ext uri="{FF2B5EF4-FFF2-40B4-BE49-F238E27FC236}">
                <a16:creationId xmlns:a16="http://schemas.microsoft.com/office/drawing/2014/main" id="{BFDE79DD-55B8-8740-83A1-0E67F89C7972}"/>
              </a:ext>
            </a:extLst>
          </p:cNvPr>
          <p:cNvSpPr/>
          <p:nvPr/>
        </p:nvSpPr>
        <p:spPr>
          <a:xfrm>
            <a:off x="737510" y="4172111"/>
            <a:ext cx="394283" cy="36933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bg1"/>
              </a:solidFill>
            </a:endParaRPr>
          </a:p>
        </p:txBody>
      </p:sp>
      <p:sp>
        <p:nvSpPr>
          <p:cNvPr id="72" name="文本框 71">
            <a:extLst>
              <a:ext uri="{FF2B5EF4-FFF2-40B4-BE49-F238E27FC236}">
                <a16:creationId xmlns:a16="http://schemas.microsoft.com/office/drawing/2014/main" id="{C5184D6C-83FE-C847-8ECC-48D22FFCF0FE}"/>
              </a:ext>
            </a:extLst>
          </p:cNvPr>
          <p:cNvSpPr txBox="1"/>
          <p:nvPr/>
        </p:nvSpPr>
        <p:spPr>
          <a:xfrm>
            <a:off x="795387" y="4108042"/>
            <a:ext cx="300261" cy="461665"/>
          </a:xfrm>
          <a:prstGeom prst="rect">
            <a:avLst/>
          </a:prstGeom>
          <a:noFill/>
        </p:spPr>
        <p:txBody>
          <a:bodyPr wrap="square" rtlCol="0">
            <a:spAutoFit/>
          </a:bodyPr>
          <a:lstStyle/>
          <a:p>
            <a:r>
              <a:rPr kumimoji="1" lang="en-US" altLang="zh-CN" sz="2400" dirty="0">
                <a:solidFill>
                  <a:schemeClr val="bg1"/>
                </a:solidFill>
              </a:rPr>
              <a:t>s</a:t>
            </a:r>
            <a:endParaRPr kumimoji="1" lang="zh-CN" altLang="en-US" sz="2400" dirty="0">
              <a:solidFill>
                <a:schemeClr val="bg1"/>
              </a:solidFill>
            </a:endParaRPr>
          </a:p>
        </p:txBody>
      </p:sp>
      <p:cxnSp>
        <p:nvCxnSpPr>
          <p:cNvPr id="73" name="直线箭头连接符 72">
            <a:extLst>
              <a:ext uri="{FF2B5EF4-FFF2-40B4-BE49-F238E27FC236}">
                <a16:creationId xmlns:a16="http://schemas.microsoft.com/office/drawing/2014/main" id="{F5CC724D-299B-7948-900B-A7CF12BB7DA2}"/>
              </a:ext>
            </a:extLst>
          </p:cNvPr>
          <p:cNvCxnSpPr>
            <a:cxnSpLocks/>
            <a:stCxn id="70" idx="6"/>
            <a:endCxn id="78" idx="2"/>
          </p:cNvCxnSpPr>
          <p:nvPr/>
        </p:nvCxnSpPr>
        <p:spPr>
          <a:xfrm flipV="1">
            <a:off x="1131793" y="2348880"/>
            <a:ext cx="2216049" cy="200789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86EA51F3-A9B5-B04F-9190-1B62CE90632D}"/>
              </a:ext>
            </a:extLst>
          </p:cNvPr>
          <p:cNvCxnSpPr>
            <a:cxnSpLocks/>
            <a:stCxn id="70" idx="6"/>
            <a:endCxn id="62" idx="2"/>
          </p:cNvCxnSpPr>
          <p:nvPr/>
        </p:nvCxnSpPr>
        <p:spPr>
          <a:xfrm flipV="1">
            <a:off x="1131793" y="3272066"/>
            <a:ext cx="2217896" cy="10847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B7A5DB09-8A41-FA42-8941-511FC6ED09BB}"/>
              </a:ext>
            </a:extLst>
          </p:cNvPr>
          <p:cNvCxnSpPr>
            <a:cxnSpLocks/>
            <a:stCxn id="70" idx="6"/>
            <a:endCxn id="79" idx="2"/>
          </p:cNvCxnSpPr>
          <p:nvPr/>
        </p:nvCxnSpPr>
        <p:spPr>
          <a:xfrm flipV="1">
            <a:off x="1131793" y="4319103"/>
            <a:ext cx="2205294" cy="37674"/>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FDA912F6-2694-EA4E-B8C8-ACC27BBF0306}"/>
              </a:ext>
            </a:extLst>
          </p:cNvPr>
          <p:cNvCxnSpPr>
            <a:cxnSpLocks/>
            <a:stCxn id="70" idx="6"/>
            <a:endCxn id="80" idx="2"/>
          </p:cNvCxnSpPr>
          <p:nvPr/>
        </p:nvCxnSpPr>
        <p:spPr>
          <a:xfrm>
            <a:off x="1131793" y="4356777"/>
            <a:ext cx="2203428" cy="1194239"/>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085A3F15-20F1-A344-8151-B5A0E8ACC02C}"/>
              </a:ext>
            </a:extLst>
          </p:cNvPr>
          <p:cNvCxnSpPr>
            <a:cxnSpLocks/>
            <a:stCxn id="70" idx="6"/>
            <a:endCxn id="81" idx="2"/>
          </p:cNvCxnSpPr>
          <p:nvPr/>
        </p:nvCxnSpPr>
        <p:spPr>
          <a:xfrm>
            <a:off x="1131793" y="4356777"/>
            <a:ext cx="2206543" cy="2084246"/>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58D40BB6-0A5C-E74C-9D4F-1F2034BB3325}"/>
              </a:ext>
            </a:extLst>
          </p:cNvPr>
          <p:cNvSpPr/>
          <p:nvPr/>
        </p:nvSpPr>
        <p:spPr>
          <a:xfrm>
            <a:off x="3347842" y="2147755"/>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79" name="椭圆 78">
            <a:extLst>
              <a:ext uri="{FF2B5EF4-FFF2-40B4-BE49-F238E27FC236}">
                <a16:creationId xmlns:a16="http://schemas.microsoft.com/office/drawing/2014/main" id="{20CF0CD1-9A60-6246-971D-38DA5857B277}"/>
              </a:ext>
            </a:extLst>
          </p:cNvPr>
          <p:cNvSpPr/>
          <p:nvPr/>
        </p:nvSpPr>
        <p:spPr>
          <a:xfrm>
            <a:off x="3337087" y="4117978"/>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80" name="椭圆 79">
            <a:extLst>
              <a:ext uri="{FF2B5EF4-FFF2-40B4-BE49-F238E27FC236}">
                <a16:creationId xmlns:a16="http://schemas.microsoft.com/office/drawing/2014/main" id="{C34CC2A5-DB7F-5F4C-A4FC-1E0CD2258136}"/>
              </a:ext>
            </a:extLst>
          </p:cNvPr>
          <p:cNvSpPr/>
          <p:nvPr/>
        </p:nvSpPr>
        <p:spPr>
          <a:xfrm>
            <a:off x="3335221" y="5349891"/>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81" name="椭圆 80">
            <a:extLst>
              <a:ext uri="{FF2B5EF4-FFF2-40B4-BE49-F238E27FC236}">
                <a16:creationId xmlns:a16="http://schemas.microsoft.com/office/drawing/2014/main" id="{B272B089-0095-A24C-B3D3-C565744C9D14}"/>
              </a:ext>
            </a:extLst>
          </p:cNvPr>
          <p:cNvSpPr/>
          <p:nvPr/>
        </p:nvSpPr>
        <p:spPr>
          <a:xfrm>
            <a:off x="3338336" y="6239898"/>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82" name="椭圆 81">
            <a:extLst>
              <a:ext uri="{FF2B5EF4-FFF2-40B4-BE49-F238E27FC236}">
                <a16:creationId xmlns:a16="http://schemas.microsoft.com/office/drawing/2014/main" id="{B5762C5D-B35E-904E-AAE5-7DA701EE6F33}"/>
              </a:ext>
            </a:extLst>
          </p:cNvPr>
          <p:cNvSpPr/>
          <p:nvPr/>
        </p:nvSpPr>
        <p:spPr>
          <a:xfrm>
            <a:off x="5994094" y="4142794"/>
            <a:ext cx="394283" cy="3693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bg1"/>
              </a:solidFill>
            </a:endParaRPr>
          </a:p>
        </p:txBody>
      </p:sp>
      <p:sp>
        <p:nvSpPr>
          <p:cNvPr id="83" name="文本框 82">
            <a:extLst>
              <a:ext uri="{FF2B5EF4-FFF2-40B4-BE49-F238E27FC236}">
                <a16:creationId xmlns:a16="http://schemas.microsoft.com/office/drawing/2014/main" id="{B4DD0339-D921-0C4F-A393-CD897BF35E9A}"/>
              </a:ext>
            </a:extLst>
          </p:cNvPr>
          <p:cNvSpPr txBox="1"/>
          <p:nvPr/>
        </p:nvSpPr>
        <p:spPr>
          <a:xfrm>
            <a:off x="6049227" y="4069584"/>
            <a:ext cx="300261" cy="461665"/>
          </a:xfrm>
          <a:prstGeom prst="rect">
            <a:avLst/>
          </a:prstGeom>
          <a:noFill/>
        </p:spPr>
        <p:txBody>
          <a:bodyPr wrap="square" rtlCol="0">
            <a:spAutoFit/>
          </a:bodyPr>
          <a:lstStyle/>
          <a:p>
            <a:r>
              <a:rPr kumimoji="1" lang="en-US" altLang="zh-CN" sz="2400" dirty="0"/>
              <a:t>t</a:t>
            </a:r>
            <a:endParaRPr kumimoji="1" lang="zh-CN" altLang="en-US" sz="2400" dirty="0"/>
          </a:p>
        </p:txBody>
      </p:sp>
      <p:cxnSp>
        <p:nvCxnSpPr>
          <p:cNvPr id="84" name="直线箭头连接符 83">
            <a:extLst>
              <a:ext uri="{FF2B5EF4-FFF2-40B4-BE49-F238E27FC236}">
                <a16:creationId xmlns:a16="http://schemas.microsoft.com/office/drawing/2014/main" id="{A62429DE-9E87-A544-B2A9-69C2282CBB2F}"/>
              </a:ext>
            </a:extLst>
          </p:cNvPr>
          <p:cNvCxnSpPr>
            <a:cxnSpLocks/>
            <a:stCxn id="79" idx="6"/>
            <a:endCxn id="82" idx="2"/>
          </p:cNvCxnSpPr>
          <p:nvPr/>
        </p:nvCxnSpPr>
        <p:spPr>
          <a:xfrm>
            <a:off x="3739946" y="4319103"/>
            <a:ext cx="2254148" cy="8357"/>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7ACF394F-810E-4E48-9CCA-6C4D2141EF3B}"/>
              </a:ext>
            </a:extLst>
          </p:cNvPr>
          <p:cNvCxnSpPr>
            <a:cxnSpLocks/>
            <a:stCxn id="78" idx="6"/>
            <a:endCxn id="82" idx="2"/>
          </p:cNvCxnSpPr>
          <p:nvPr/>
        </p:nvCxnSpPr>
        <p:spPr>
          <a:xfrm>
            <a:off x="3750701" y="2348880"/>
            <a:ext cx="2243393" cy="1978580"/>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A635E7D4-5913-BC4E-9515-F480D0C5B509}"/>
              </a:ext>
            </a:extLst>
          </p:cNvPr>
          <p:cNvCxnSpPr>
            <a:cxnSpLocks/>
            <a:endCxn id="82" idx="2"/>
          </p:cNvCxnSpPr>
          <p:nvPr/>
        </p:nvCxnSpPr>
        <p:spPr>
          <a:xfrm>
            <a:off x="3734367" y="3272065"/>
            <a:ext cx="2259727" cy="1055395"/>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A003808A-E1DF-494F-AA05-8B9109FB34EA}"/>
              </a:ext>
            </a:extLst>
          </p:cNvPr>
          <p:cNvCxnSpPr>
            <a:cxnSpLocks/>
            <a:endCxn id="82" idx="3"/>
          </p:cNvCxnSpPr>
          <p:nvPr/>
        </p:nvCxnSpPr>
        <p:spPr>
          <a:xfrm flipV="1">
            <a:off x="3723612" y="4458038"/>
            <a:ext cx="2328223" cy="1092977"/>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C13538A2-9F29-9748-A5BA-D515537BD782}"/>
              </a:ext>
            </a:extLst>
          </p:cNvPr>
          <p:cNvCxnSpPr>
            <a:cxnSpLocks/>
          </p:cNvCxnSpPr>
          <p:nvPr/>
        </p:nvCxnSpPr>
        <p:spPr>
          <a:xfrm flipV="1">
            <a:off x="3734519" y="4459727"/>
            <a:ext cx="2317316" cy="1981295"/>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89" name="Oval 5">
            <a:extLst>
              <a:ext uri="{FF2B5EF4-FFF2-40B4-BE49-F238E27FC236}">
                <a16:creationId xmlns:a16="http://schemas.microsoft.com/office/drawing/2014/main" id="{880B6167-9F53-C247-9B4F-1E3246EC0160}"/>
              </a:ext>
            </a:extLst>
          </p:cNvPr>
          <p:cNvSpPr>
            <a:spLocks noChangeArrowheads="1"/>
          </p:cNvSpPr>
          <p:nvPr/>
        </p:nvSpPr>
        <p:spPr bwMode="auto">
          <a:xfrm>
            <a:off x="5996335" y="4120703"/>
            <a:ext cx="386525" cy="413511"/>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000"/>
          </a:p>
        </p:txBody>
      </p:sp>
      <p:sp>
        <p:nvSpPr>
          <p:cNvPr id="90" name="AutoShape 39">
            <a:extLst>
              <a:ext uri="{FF2B5EF4-FFF2-40B4-BE49-F238E27FC236}">
                <a16:creationId xmlns:a16="http://schemas.microsoft.com/office/drawing/2014/main" id="{B8B48D57-B49F-7943-82DB-EB83C63792BD}"/>
              </a:ext>
            </a:extLst>
          </p:cNvPr>
          <p:cNvSpPr>
            <a:spLocks noChangeArrowheads="1"/>
          </p:cNvSpPr>
          <p:nvPr/>
        </p:nvSpPr>
        <p:spPr bwMode="auto">
          <a:xfrm>
            <a:off x="702036" y="410070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A742F97E-8967-664A-90AF-C6E5F46CA62A}"/>
                  </a:ext>
                </a:extLst>
              </p:cNvPr>
              <p:cNvSpPr txBox="1"/>
              <p:nvPr/>
            </p:nvSpPr>
            <p:spPr>
              <a:xfrm>
                <a:off x="5025014" y="1793911"/>
                <a:ext cx="4176464" cy="1200329"/>
              </a:xfrm>
              <a:prstGeom prst="rect">
                <a:avLst/>
              </a:prstGeom>
              <a:noFill/>
            </p:spPr>
            <p:txBody>
              <a:bodyPr wrap="square" rtlCol="0">
                <a:spAutoFit/>
              </a:bodyPr>
              <a:lstStyle/>
              <a:p>
                <a:r>
                  <a:rPr lang="en-US" sz="2400">
                    <a:latin typeface="Corbel" panose="020B0503020204020204" pitchFamily="34" charset="0"/>
                  </a:rPr>
                  <a:t>目标</a:t>
                </a:r>
                <a:r>
                  <a:rPr lang="zh-CN" altLang="en-US" sz="2400">
                    <a:latin typeface="Corbel" panose="020B0503020204020204" pitchFamily="34" charset="0"/>
                  </a:rPr>
                  <a:t>：估计</a:t>
                </a:r>
                <a14:m>
                  <m:oMath xmlns:m="http://schemas.openxmlformats.org/officeDocument/2006/math">
                    <m:acc>
                      <m:accPr>
                        <m:chr m:val="̂"/>
                        <m:ctrlPr>
                          <a:rPr lang="en-US" sz="2400" i="1">
                            <a:latin typeface="Cambria Math" panose="02040503050406030204" pitchFamily="18" charset="0"/>
                          </a:rPr>
                        </m:ctrlPr>
                      </m:accPr>
                      <m:e>
                        <m:r>
                          <a:rPr lang="en-US" sz="2400" b="1" i="1">
                            <a:latin typeface="Cambria Math" panose="02040503050406030204" pitchFamily="18" charset="0"/>
                          </a:rPr>
                          <m:t>𝝅</m:t>
                        </m:r>
                      </m:e>
                    </m:acc>
                    <m:r>
                      <a:rPr lang="en-US" sz="2400" b="1" i="1">
                        <a:latin typeface="Cambria Math" panose="02040503050406030204" pitchFamily="18" charset="0"/>
                      </a:rPr>
                      <m:t>(</m:t>
                    </m:r>
                    <m:r>
                      <a:rPr lang="en-US" sz="2400" b="1" i="1">
                        <a:latin typeface="Cambria Math" panose="02040503050406030204" pitchFamily="18" charset="0"/>
                      </a:rPr>
                      <m:t>𝒔</m:t>
                    </m:r>
                    <m:r>
                      <a:rPr lang="en-US" sz="2400" b="1" i="1">
                        <a:latin typeface="Cambria Math" panose="02040503050406030204" pitchFamily="18" charset="0"/>
                      </a:rPr>
                      <m:t>,</m:t>
                    </m:r>
                    <m:r>
                      <a:rPr lang="en-US" sz="2400" b="1" i="1">
                        <a:latin typeface="Cambria Math" panose="02040503050406030204" pitchFamily="18" charset="0"/>
                      </a:rPr>
                      <m:t>𝒕</m:t>
                    </m:r>
                    <m:r>
                      <a:rPr lang="en-US" sz="2400" b="1" i="1">
                        <a:latin typeface="Cambria Math" panose="02040503050406030204" pitchFamily="18" charset="0"/>
                      </a:rPr>
                      <m:t>)</m:t>
                    </m:r>
                  </m:oMath>
                </a14:m>
                <a:endParaRPr lang="en-US" sz="2400">
                  <a:latin typeface="Corbel" panose="020B0503020204020204" pitchFamily="34" charset="0"/>
                </a:endParaRPr>
              </a:p>
              <a:p>
                <a:pPr marL="342900" indent="-342900">
                  <a:buFont typeface="Wingdings" pitchFamily="2" charset="2"/>
                  <a:buChar char="Ø"/>
                </a:pPr>
                <a:r>
                  <a:rPr lang="en-US" sz="2400">
                    <a:latin typeface="Corbel" panose="020B0503020204020204" pitchFamily="34" charset="0"/>
                  </a:rPr>
                  <a:t>确定性图传播: O(n)</a:t>
                </a:r>
              </a:p>
              <a:p>
                <a:pPr marL="342900" indent="-342900">
                  <a:buFont typeface="Wingdings" pitchFamily="2" charset="2"/>
                  <a:buChar char="Ø"/>
                </a:pPr>
                <a:r>
                  <a:rPr lang="en-US" sz="2400">
                    <a:latin typeface="Corbel" panose="020B0503020204020204" pitchFamily="34" charset="0"/>
                  </a:rPr>
                  <a:t>蒙特卡罗采样: O(1)</a:t>
                </a:r>
              </a:p>
            </p:txBody>
          </p:sp>
        </mc:Choice>
        <mc:Fallback>
          <p:sp>
            <p:nvSpPr>
              <p:cNvPr id="5" name="文本框 4">
                <a:extLst>
                  <a:ext uri="{FF2B5EF4-FFF2-40B4-BE49-F238E27FC236}">
                    <a16:creationId xmlns:a16="http://schemas.microsoft.com/office/drawing/2014/main" id="{A742F97E-8967-664A-90AF-C6E5F46CA62A}"/>
                  </a:ext>
                </a:extLst>
              </p:cNvPr>
              <p:cNvSpPr txBox="1">
                <a:spLocks noRot="1" noChangeAspect="1" noMove="1" noResize="1" noEditPoints="1" noAdjustHandles="1" noChangeArrowheads="1" noChangeShapeType="1" noTextEdit="1"/>
              </p:cNvSpPr>
              <p:nvPr/>
            </p:nvSpPr>
            <p:spPr>
              <a:xfrm>
                <a:off x="5025014" y="1793911"/>
                <a:ext cx="4176464" cy="1200329"/>
              </a:xfrm>
              <a:prstGeom prst="rect">
                <a:avLst/>
              </a:prstGeom>
              <a:blipFill>
                <a:blip r:embed="rId9"/>
                <a:stretch>
                  <a:fillRect l="-2121" t="-6316" b="-11579"/>
                </a:stretch>
              </a:blipFill>
            </p:spPr>
            <p:txBody>
              <a:bodyPr/>
              <a:lstStyle/>
              <a:p>
                <a:r>
                  <a:rPr lang="en-US">
                    <a:noFill/>
                  </a:rPr>
                  <a:t> </a:t>
                </a:r>
              </a:p>
            </p:txBody>
          </p:sp>
        </mc:Fallback>
      </mc:AlternateContent>
      <p:sp>
        <p:nvSpPr>
          <p:cNvPr id="34" name="标题 1">
            <a:extLst>
              <a:ext uri="{FF2B5EF4-FFF2-40B4-BE49-F238E27FC236}">
                <a16:creationId xmlns:a16="http://schemas.microsoft.com/office/drawing/2014/main" id="{829D486F-5357-894E-9A9A-13782FC50619}"/>
              </a:ext>
            </a:extLst>
          </p:cNvPr>
          <p:cNvSpPr>
            <a:spLocks noGrp="1"/>
          </p:cNvSpPr>
          <p:nvPr>
            <p:ph type="title"/>
          </p:nvPr>
        </p:nvSpPr>
        <p:spPr>
          <a:xfrm>
            <a:off x="957542" y="127898"/>
            <a:ext cx="8134944" cy="1128712"/>
          </a:xfrm>
        </p:spPr>
        <p:txBody>
          <a:bodyPr>
            <a:noAutofit/>
          </a:bodyPr>
          <a:lstStyle/>
          <a:p>
            <a:r>
              <a:rPr lang="zh-HK" altLang="en-US" sz="3200" dirty="0"/>
              <a:t>确定性图传播</a:t>
            </a:r>
            <a:r>
              <a:rPr lang="zh-CN" altLang="en-US" sz="3200" dirty="0"/>
              <a:t> </a:t>
            </a:r>
            <a:r>
              <a:rPr lang="en-US" altLang="zh-HK" sz="2000" dirty="0"/>
              <a:t>[FOCS’06, NeurIPS’ 15]</a:t>
            </a:r>
            <a:endParaRPr lang="zh-HK" altLang="en-US" sz="3200" dirty="0"/>
          </a:p>
        </p:txBody>
      </p:sp>
    </p:spTree>
    <p:extLst>
      <p:ext uri="{BB962C8B-B14F-4D97-AF65-F5344CB8AC3E}">
        <p14:creationId xmlns:p14="http://schemas.microsoft.com/office/powerpoint/2010/main" val="27802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6 1.11022E-16 C 0.09184 -0.07546 0.18368 -0.15093 0.27778 -0.14884 C 0.37188 -0.14699 0.56476 0.01227 0.56476 0.0125 L 0.56476 0.01227 " pathEditMode="relative" rAng="0" ptsTypes="AAAA">
                                      <p:cBhvr>
                                        <p:cTn id="10" dur="2000" fill="hold"/>
                                        <p:tgtEl>
                                          <p:spTgt spid="90"/>
                                        </p:tgtEl>
                                        <p:attrNameLst>
                                          <p:attrName>ppt_x</p:attrName>
                                          <p:attrName>ppt_y</p:attrName>
                                        </p:attrNameLst>
                                      </p:cBhvr>
                                      <p:rCtr x="28229"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1D75459A-7253-7644-8AF6-2E27C2697848}"/>
                  </a:ext>
                </a:extLst>
              </p:cNvPr>
              <p:cNvSpPr txBox="1"/>
              <p:nvPr/>
            </p:nvSpPr>
            <p:spPr>
              <a:xfrm>
                <a:off x="683569" y="1124744"/>
                <a:ext cx="7920880" cy="2724849"/>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en-US" altLang="zh-CN" sz="2200" dirty="0">
                    <a:latin typeface="Candara" panose="020E0502030303020204" pitchFamily="34" charset="0"/>
                  </a:rPr>
                  <a:t>AGP</a:t>
                </a:r>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是一种针对图传播范式的通用图传播算法</a:t>
                </a:r>
                <a:r>
                  <a:rPr kumimoji="1" lang="en-US" altLang="zh-CN" sz="2200" b="0" dirty="0">
                    <a:latin typeface="Candara" panose="020E0502030303020204" pitchFamily="34" charset="0"/>
                  </a:rPr>
                  <a:t> </a:t>
                </a:r>
                <a:endParaRPr kumimoji="1" lang="en-US" altLang="zh-CN" sz="2000" b="0" i="1" dirty="0">
                  <a:latin typeface="Cambria Math" panose="02040503050406030204" pitchFamily="18" charset="0"/>
                  <a:ea typeface="Cambria Math" panose="02040503050406030204" pitchFamily="18" charset="0"/>
                </a:endParaRPr>
              </a:p>
              <a:p>
                <a:pPr>
                  <a:lnSpc>
                    <a:spcPct val="120000"/>
                  </a:lnSpc>
                  <a:buSzPct val="80000"/>
                </a:pPr>
                <a14:m>
                  <m:oMathPara xmlns:m="http://schemas.openxmlformats.org/officeDocument/2006/math">
                    <m:oMathParaPr>
                      <m:jc m:val="centerGroup"/>
                    </m:oMathParaPr>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m:oMathPara>
                </a14:m>
                <a:endParaRPr kumimoji="1" lang="en-US" altLang="zh-CN" sz="2200" b="0" dirty="0">
                  <a:latin typeface="Candara" panose="020E0502030303020204" pitchFamily="34" charset="0"/>
                </a:endParaRPr>
              </a:p>
              <a:p>
                <a:pPr marL="342900" indent="-342900">
                  <a:lnSpc>
                    <a:spcPct val="130000"/>
                  </a:lnSpc>
                  <a:buSzPct val="80000"/>
                  <a:buFont typeface="Wingdings" pitchFamily="2" charset="2"/>
                  <a:buChar char="l"/>
                </a:pPr>
                <a:r>
                  <a:rPr kumimoji="1" lang="en-US" altLang="zh-CN" sz="2200" b="0" dirty="0">
                    <a:latin typeface="Candara" panose="020E0502030303020204" pitchFamily="34" charset="0"/>
                  </a:rPr>
                  <a:t>AGP </a:t>
                </a:r>
                <a:r>
                  <a:rPr kumimoji="1" lang="zh-CN" altLang="en-US" sz="2200" dirty="0">
                    <a:latin typeface="Candara" panose="020E0502030303020204" pitchFamily="34" charset="0"/>
                  </a:rPr>
                  <a:t>同时结合了蒙特卡罗采样和确定性传播的优势，达到了近似最优的时间复杂度</a:t>
                </a:r>
                <a:r>
                  <a:rPr kumimoji="1" lang="en-US" altLang="zh-CN" sz="2200" dirty="0">
                    <a:latin typeface="Candara" panose="020E0502030303020204" pitchFamily="34" charset="0"/>
                  </a:rPr>
                  <a:t>. </a:t>
                </a:r>
                <a:endParaRPr kumimoji="1" lang="en-US" altLang="zh-CN" sz="2200" b="0" dirty="0">
                  <a:latin typeface="Candara" panose="020E0502030303020204" pitchFamily="34" charset="0"/>
                </a:endParaRP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683569" y="1124744"/>
                <a:ext cx="7920880" cy="2724849"/>
              </a:xfrm>
              <a:prstGeom prst="rect">
                <a:avLst/>
              </a:prstGeom>
              <a:blipFill>
                <a:blip r:embed="rId3"/>
                <a:stretch>
                  <a:fillRect l="-480" t="-14419" b="-9767"/>
                </a:stretch>
              </a:blipFill>
            </p:spPr>
            <p:txBody>
              <a:bodyPr/>
              <a:lstStyle/>
              <a:p>
                <a:r>
                  <a:rPr lang="en-US">
                    <a:noFill/>
                  </a:rPr>
                  <a:t> </a:t>
                </a:r>
              </a:p>
            </p:txBody>
          </p:sp>
        </mc:Fallback>
      </mc:AlternateContent>
      <p:graphicFrame>
        <p:nvGraphicFramePr>
          <p:cNvPr id="26" name="表格 3">
            <a:extLst>
              <a:ext uri="{FF2B5EF4-FFF2-40B4-BE49-F238E27FC236}">
                <a16:creationId xmlns:a16="http://schemas.microsoft.com/office/drawing/2014/main" id="{5CA8858A-5FA0-3C4A-8A99-3087AC0D103E}"/>
              </a:ext>
            </a:extLst>
          </p:cNvPr>
          <p:cNvGraphicFramePr>
            <a:graphicFrameLocks noGrp="1"/>
          </p:cNvGraphicFramePr>
          <p:nvPr>
            <p:extLst>
              <p:ext uri="{D42A27DB-BD31-4B8C-83A1-F6EECF244321}">
                <p14:modId xmlns:p14="http://schemas.microsoft.com/office/powerpoint/2010/main" val="3855947695"/>
              </p:ext>
            </p:extLst>
          </p:nvPr>
        </p:nvGraphicFramePr>
        <p:xfrm>
          <a:off x="1395759" y="4435706"/>
          <a:ext cx="2385542" cy="2156778"/>
        </p:xfrm>
        <a:graphic>
          <a:graphicData uri="http://schemas.openxmlformats.org/drawingml/2006/table">
            <a:tbl>
              <a:tblPr firstRow="1" bandRow="1">
                <a:tableStyleId>{2D5ABB26-0587-4C30-8999-92F81FD0307C}</a:tableStyleId>
              </a:tblPr>
              <a:tblGrid>
                <a:gridCol w="1305422">
                  <a:extLst>
                    <a:ext uri="{9D8B030D-6E8A-4147-A177-3AD203B41FA5}">
                      <a16:colId xmlns:a16="http://schemas.microsoft.com/office/drawing/2014/main" val="1010451948"/>
                    </a:ext>
                  </a:extLst>
                </a:gridCol>
                <a:gridCol w="1080120">
                  <a:extLst>
                    <a:ext uri="{9D8B030D-6E8A-4147-A177-3AD203B41FA5}">
                      <a16:colId xmlns:a16="http://schemas.microsoft.com/office/drawing/2014/main" val="2594918135"/>
                    </a:ext>
                  </a:extLst>
                </a:gridCol>
              </a:tblGrid>
              <a:tr h="139486">
                <a:tc>
                  <a:txBody>
                    <a:bodyPr/>
                    <a:lstStyle/>
                    <a:p>
                      <a:pPr algn="ctr"/>
                      <a:r>
                        <a:rPr lang="en-US">
                          <a:solidFill>
                            <a:schemeClr val="tx1"/>
                          </a:solidFill>
                          <a:latin typeface="Corbel" panose="020B0503020204020204" pitchFamily="34" charset="0"/>
                        </a:rPr>
                        <a:t>transition probability</a:t>
                      </a:r>
                    </a:p>
                  </a:txBody>
                  <a:tcPr anchor="ctr"/>
                </a:tc>
                <a:tc>
                  <a:txBody>
                    <a:bodyPr/>
                    <a:lstStyle/>
                    <a:p>
                      <a:pPr algn="ctr"/>
                      <a:r>
                        <a:rPr lang="en-US">
                          <a:solidFill>
                            <a:schemeClr val="tx1"/>
                          </a:solidFill>
                          <a:latin typeface="Corbel" panose="020B0503020204020204" pitchFamily="34" charset="0"/>
                        </a:rPr>
                        <a:t>SGC</a:t>
                      </a:r>
                    </a:p>
                  </a:txBody>
                  <a:tcPr anchor="ctr"/>
                </a:tc>
                <a:extLst>
                  <a:ext uri="{0D108BD9-81ED-4DB2-BD59-A6C34878D82A}">
                    <a16:rowId xmlns:a16="http://schemas.microsoft.com/office/drawing/2014/main" val="3968580919"/>
                  </a:ext>
                </a:extLst>
              </a:tr>
              <a:tr h="505566">
                <a:tc>
                  <a:txBody>
                    <a:bodyPr/>
                    <a:lstStyle/>
                    <a:p>
                      <a:pPr algn="ctr"/>
                      <a:r>
                        <a:rPr lang="en-US">
                          <a:solidFill>
                            <a:schemeClr val="tx1"/>
                          </a:solidFill>
                          <a:latin typeface="Corbel" panose="020B0503020204020204" pitchFamily="34" charset="0"/>
                        </a:rPr>
                        <a:t>PPR</a:t>
                      </a:r>
                    </a:p>
                  </a:txBody>
                  <a:tcPr anchor="ctr"/>
                </a:tc>
                <a:tc>
                  <a:txBody>
                    <a:bodyPr/>
                    <a:lstStyle/>
                    <a:p>
                      <a:pPr algn="ctr"/>
                      <a:r>
                        <a:rPr lang="en-US">
                          <a:solidFill>
                            <a:schemeClr val="tx1"/>
                          </a:solidFill>
                          <a:latin typeface="Corbel" panose="020B0503020204020204" pitchFamily="34" charset="0"/>
                        </a:rPr>
                        <a:t>APPNP</a:t>
                      </a:r>
                    </a:p>
                  </a:txBody>
                  <a:tcPr anchor="ctr"/>
                </a:tc>
                <a:extLst>
                  <a:ext uri="{0D108BD9-81ED-4DB2-BD59-A6C34878D82A}">
                    <a16:rowId xmlns:a16="http://schemas.microsoft.com/office/drawing/2014/main" val="2527683275"/>
                  </a:ext>
                </a:extLst>
              </a:tr>
              <a:tr h="505566">
                <a:tc>
                  <a:txBody>
                    <a:bodyPr/>
                    <a:lstStyle/>
                    <a:p>
                      <a:pPr algn="ctr"/>
                      <a:r>
                        <a:rPr lang="en-US">
                          <a:solidFill>
                            <a:schemeClr val="tx1"/>
                          </a:solidFill>
                          <a:latin typeface="Corbel" panose="020B0503020204020204" pitchFamily="34" charset="0"/>
                        </a:rPr>
                        <a:t>HKPR</a:t>
                      </a:r>
                    </a:p>
                  </a:txBody>
                  <a:tcPr anchor="ctr"/>
                </a:tc>
                <a:tc>
                  <a:txBody>
                    <a:bodyPr/>
                    <a:lstStyle/>
                    <a:p>
                      <a:pPr algn="ctr"/>
                      <a:r>
                        <a:rPr lang="en-US">
                          <a:solidFill>
                            <a:schemeClr val="tx1"/>
                          </a:solidFill>
                          <a:latin typeface="Corbel" panose="020B0503020204020204" pitchFamily="34" charset="0"/>
                        </a:rPr>
                        <a:t>GDC</a:t>
                      </a:r>
                    </a:p>
                  </a:txBody>
                  <a:tcPr anchor="ctr"/>
                </a:tc>
                <a:extLst>
                  <a:ext uri="{0D108BD9-81ED-4DB2-BD59-A6C34878D82A}">
                    <a16:rowId xmlns:a16="http://schemas.microsoft.com/office/drawing/2014/main" val="1025064925"/>
                  </a:ext>
                </a:extLst>
              </a:tr>
              <a:tr h="505566">
                <a:tc>
                  <a:txBody>
                    <a:bodyPr/>
                    <a:lstStyle/>
                    <a:p>
                      <a:pPr algn="ctr"/>
                      <a:r>
                        <a:rPr lang="en-US">
                          <a:solidFill>
                            <a:schemeClr val="tx1"/>
                          </a:solidFill>
                          <a:latin typeface="Corbel" panose="020B0503020204020204" pitchFamily="34" charset="0"/>
                        </a:rPr>
                        <a:t>Katz</a:t>
                      </a:r>
                    </a:p>
                  </a:txBody>
                  <a:tcPr anchor="ctr"/>
                </a:tc>
                <a:tc>
                  <a:txBody>
                    <a:bodyPr/>
                    <a:lstStyle/>
                    <a:p>
                      <a:pPr algn="ctr"/>
                      <a:r>
                        <a:rPr lang="en-US">
                          <a:solidFill>
                            <a:schemeClr val="tx1"/>
                          </a:solidFill>
                          <a:latin typeface="Corbel" panose="020B0503020204020204" pitchFamily="34" charset="0"/>
                        </a:rPr>
                        <a:t>…</a:t>
                      </a:r>
                    </a:p>
                  </a:txBody>
                  <a:tcPr anchor="ctr"/>
                </a:tc>
                <a:extLst>
                  <a:ext uri="{0D108BD9-81ED-4DB2-BD59-A6C34878D82A}">
                    <a16:rowId xmlns:a16="http://schemas.microsoft.com/office/drawing/2014/main" val="2966743185"/>
                  </a:ext>
                </a:extLst>
              </a:tr>
            </a:tbl>
          </a:graphicData>
        </a:graphic>
      </p:graphicFrame>
      <p:sp>
        <p:nvSpPr>
          <p:cNvPr id="13" name="矩形 12">
            <a:extLst>
              <a:ext uri="{FF2B5EF4-FFF2-40B4-BE49-F238E27FC236}">
                <a16:creationId xmlns:a16="http://schemas.microsoft.com/office/drawing/2014/main" id="{A4675D57-79AF-6348-A64C-C4061D2E4625}"/>
              </a:ext>
            </a:extLst>
          </p:cNvPr>
          <p:cNvSpPr/>
          <p:nvPr/>
        </p:nvSpPr>
        <p:spPr>
          <a:xfrm>
            <a:off x="1070094" y="3861049"/>
            <a:ext cx="3076867" cy="2756167"/>
          </a:xfrm>
          <a:prstGeom prst="rect">
            <a:avLst/>
          </a:prstGeom>
          <a:noFill/>
          <a:ln w="38100">
            <a:solidFill>
              <a:srgbClr val="006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5">
            <a:extLst>
              <a:ext uri="{FF2B5EF4-FFF2-40B4-BE49-F238E27FC236}">
                <a16:creationId xmlns:a16="http://schemas.microsoft.com/office/drawing/2014/main" id="{2A19000F-A436-DE4D-A59C-8A23A370B0C5}"/>
              </a:ext>
            </a:extLst>
          </p:cNvPr>
          <p:cNvSpPr txBox="1"/>
          <p:nvPr/>
        </p:nvSpPr>
        <p:spPr>
          <a:xfrm>
            <a:off x="1050097" y="3861049"/>
            <a:ext cx="3076867" cy="707886"/>
          </a:xfrm>
          <a:prstGeom prst="rect">
            <a:avLst/>
          </a:prstGeom>
          <a:noFill/>
        </p:spPr>
        <p:txBody>
          <a:bodyPr wrap="square" rtlCol="0">
            <a:spAutoFit/>
          </a:bodyPr>
          <a:lstStyle/>
          <a:p>
            <a:pPr algn="ctr"/>
            <a:r>
              <a:rPr lang="en-US" sz="2000">
                <a:solidFill>
                  <a:srgbClr val="0063AA"/>
                </a:solidFill>
                <a:latin typeface="Corbel" panose="020B0503020204020204" pitchFamily="34" charset="0"/>
              </a:rPr>
              <a:t>多种图节点临近度指标</a:t>
            </a:r>
          </a:p>
          <a:p>
            <a:pPr algn="ctr"/>
            <a:r>
              <a:rPr lang="en-US" sz="2000">
                <a:solidFill>
                  <a:srgbClr val="0063AA"/>
                </a:solidFill>
                <a:latin typeface="Corbel" panose="020B0503020204020204" pitchFamily="34" charset="0"/>
              </a:rPr>
              <a:t>和GNN模型</a:t>
            </a:r>
          </a:p>
        </p:txBody>
      </p:sp>
      <p:sp>
        <p:nvSpPr>
          <p:cNvPr id="33" name="矩形 32">
            <a:extLst>
              <a:ext uri="{FF2B5EF4-FFF2-40B4-BE49-F238E27FC236}">
                <a16:creationId xmlns:a16="http://schemas.microsoft.com/office/drawing/2014/main" id="{55DCC814-EF97-DF4A-831D-4A717BE773C0}"/>
              </a:ext>
            </a:extLst>
          </p:cNvPr>
          <p:cNvSpPr/>
          <p:nvPr/>
        </p:nvSpPr>
        <p:spPr>
          <a:xfrm>
            <a:off x="5292341" y="3861048"/>
            <a:ext cx="2788315" cy="2731435"/>
          </a:xfrm>
          <a:prstGeom prst="rect">
            <a:avLst/>
          </a:prstGeom>
          <a:noFill/>
          <a:ln w="38100">
            <a:solidFill>
              <a:srgbClr val="F96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文本框 33">
            <a:extLst>
              <a:ext uri="{FF2B5EF4-FFF2-40B4-BE49-F238E27FC236}">
                <a16:creationId xmlns:a16="http://schemas.microsoft.com/office/drawing/2014/main" id="{E955533F-5B55-A94F-B773-17C555CF9E22}"/>
              </a:ext>
            </a:extLst>
          </p:cNvPr>
          <p:cNvSpPr txBox="1"/>
          <p:nvPr/>
        </p:nvSpPr>
        <p:spPr>
          <a:xfrm>
            <a:off x="5148064" y="3933057"/>
            <a:ext cx="3076867" cy="400110"/>
          </a:xfrm>
          <a:prstGeom prst="rect">
            <a:avLst/>
          </a:prstGeom>
          <a:noFill/>
        </p:spPr>
        <p:txBody>
          <a:bodyPr wrap="square" rtlCol="0">
            <a:spAutoFit/>
          </a:bodyPr>
          <a:lstStyle/>
          <a:p>
            <a:pPr algn="ctr"/>
            <a:r>
              <a:rPr lang="en-US" sz="2000">
                <a:solidFill>
                  <a:srgbClr val="F96542"/>
                </a:solidFill>
                <a:latin typeface="SimHei" panose="02010609060101010101" pitchFamily="49" charset="-122"/>
                <a:ea typeface="SimHei" panose="02010609060101010101" pitchFamily="49" charset="-122"/>
              </a:rPr>
              <a:t>一个通用的图传播算法</a:t>
            </a:r>
          </a:p>
        </p:txBody>
      </p:sp>
      <p:sp>
        <p:nvSpPr>
          <p:cNvPr id="20" name="文本框 19">
            <a:extLst>
              <a:ext uri="{FF2B5EF4-FFF2-40B4-BE49-F238E27FC236}">
                <a16:creationId xmlns:a16="http://schemas.microsoft.com/office/drawing/2014/main" id="{F0CA1225-689E-BE49-8A65-9A21A222B50B}"/>
              </a:ext>
            </a:extLst>
          </p:cNvPr>
          <p:cNvSpPr txBox="1"/>
          <p:nvPr/>
        </p:nvSpPr>
        <p:spPr>
          <a:xfrm>
            <a:off x="6238687" y="4711701"/>
            <a:ext cx="1440160" cy="584775"/>
          </a:xfrm>
          <a:prstGeom prst="rect">
            <a:avLst/>
          </a:prstGeom>
          <a:noFill/>
        </p:spPr>
        <p:txBody>
          <a:bodyPr wrap="square" rtlCol="0">
            <a:spAutoFit/>
          </a:bodyPr>
          <a:lstStyle/>
          <a:p>
            <a:r>
              <a:rPr lang="en-US">
                <a:latin typeface="Corbel" panose="020B0503020204020204" pitchFamily="34" charset="0"/>
              </a:rPr>
              <a:t>AGP</a:t>
            </a:r>
          </a:p>
        </p:txBody>
      </p:sp>
      <p:sp>
        <p:nvSpPr>
          <p:cNvPr id="35" name="文本框 34">
            <a:extLst>
              <a:ext uri="{FF2B5EF4-FFF2-40B4-BE49-F238E27FC236}">
                <a16:creationId xmlns:a16="http://schemas.microsoft.com/office/drawing/2014/main" id="{6A406E8D-95F0-6141-BB41-B48A1011B47A}"/>
              </a:ext>
            </a:extLst>
          </p:cNvPr>
          <p:cNvSpPr txBox="1"/>
          <p:nvPr/>
        </p:nvSpPr>
        <p:spPr>
          <a:xfrm>
            <a:off x="5167541" y="5721063"/>
            <a:ext cx="3076867" cy="400110"/>
          </a:xfrm>
          <a:prstGeom prst="rect">
            <a:avLst/>
          </a:prstGeom>
          <a:noFill/>
        </p:spPr>
        <p:txBody>
          <a:bodyPr wrap="square" rtlCol="0">
            <a:spAutoFit/>
          </a:bodyPr>
          <a:lstStyle/>
          <a:p>
            <a:pPr algn="ctr"/>
            <a:r>
              <a:rPr lang="en-US" sz="2000">
                <a:solidFill>
                  <a:srgbClr val="FF0000"/>
                </a:solidFill>
                <a:latin typeface="SimHei" panose="02010609060101010101" pitchFamily="49" charset="-122"/>
                <a:ea typeface="SimHei" panose="02010609060101010101" pitchFamily="49" charset="-122"/>
              </a:rPr>
              <a:t>近似最优的时间复杂度</a:t>
            </a:r>
          </a:p>
        </p:txBody>
      </p:sp>
      <p:sp>
        <p:nvSpPr>
          <p:cNvPr id="21" name="左箭头 20">
            <a:extLst>
              <a:ext uri="{FF2B5EF4-FFF2-40B4-BE49-F238E27FC236}">
                <a16:creationId xmlns:a16="http://schemas.microsoft.com/office/drawing/2014/main" id="{4C26BB57-619E-5C47-B34E-AC7378DDAD88}"/>
              </a:ext>
            </a:extLst>
          </p:cNvPr>
          <p:cNvSpPr/>
          <p:nvPr/>
        </p:nvSpPr>
        <p:spPr>
          <a:xfrm>
            <a:off x="4369674" y="4907600"/>
            <a:ext cx="635636" cy="42894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3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33" grpId="0" animBg="1"/>
      <p:bldP spid="34" grpId="0"/>
      <p:bldP spid="20" grpId="0"/>
      <p:bldP spid="35" grpId="0"/>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5">
            <a:extLst>
              <a:ext uri="{FF2B5EF4-FFF2-40B4-BE49-F238E27FC236}">
                <a16:creationId xmlns:a16="http://schemas.microsoft.com/office/drawing/2014/main" id="{8AC7065F-D2FC-D741-9A92-C115D33AD943}"/>
              </a:ext>
            </a:extLst>
          </p:cNvPr>
          <p:cNvSpPr>
            <a:spLocks noChangeArrowheads="1"/>
          </p:cNvSpPr>
          <p:nvPr/>
        </p:nvSpPr>
        <p:spPr bwMode="auto">
          <a:xfrm>
            <a:off x="3440245" y="4114384"/>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9" name="Oval 5">
            <a:extLst>
              <a:ext uri="{FF2B5EF4-FFF2-40B4-BE49-F238E27FC236}">
                <a16:creationId xmlns:a16="http://schemas.microsoft.com/office/drawing/2014/main" id="{B4EAC51B-EC2B-2149-AB9E-ABC5CD37A01D}"/>
              </a:ext>
            </a:extLst>
          </p:cNvPr>
          <p:cNvSpPr>
            <a:spLocks noChangeArrowheads="1"/>
          </p:cNvSpPr>
          <p:nvPr/>
        </p:nvSpPr>
        <p:spPr bwMode="auto">
          <a:xfrm>
            <a:off x="2025532" y="3810067"/>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50" name="Oval 5">
            <a:extLst>
              <a:ext uri="{FF2B5EF4-FFF2-40B4-BE49-F238E27FC236}">
                <a16:creationId xmlns:a16="http://schemas.microsoft.com/office/drawing/2014/main" id="{A4A95A4A-480C-9748-BD7D-78B057691545}"/>
              </a:ext>
            </a:extLst>
          </p:cNvPr>
          <p:cNvSpPr>
            <a:spLocks noChangeArrowheads="1"/>
          </p:cNvSpPr>
          <p:nvPr/>
        </p:nvSpPr>
        <p:spPr bwMode="auto">
          <a:xfrm>
            <a:off x="3763274" y="5455633"/>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 name="Oval 5">
            <a:extLst>
              <a:ext uri="{FF2B5EF4-FFF2-40B4-BE49-F238E27FC236}">
                <a16:creationId xmlns:a16="http://schemas.microsoft.com/office/drawing/2014/main" id="{1DC6D1EA-30A5-EC48-A19D-A4F2895ADF47}"/>
              </a:ext>
            </a:extLst>
          </p:cNvPr>
          <p:cNvSpPr>
            <a:spLocks noChangeArrowheads="1"/>
          </p:cNvSpPr>
          <p:nvPr/>
        </p:nvSpPr>
        <p:spPr bwMode="auto">
          <a:xfrm>
            <a:off x="2593252" y="4682203"/>
            <a:ext cx="518196" cy="513541"/>
          </a:xfrm>
          <a:prstGeom prst="ellipse">
            <a:avLst/>
          </a:prstGeom>
          <a:solidFill>
            <a:srgbClr val="FF0000">
              <a:alpha val="8977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pSp>
        <p:nvGrpSpPr>
          <p:cNvPr id="11" name="Group 2">
            <a:extLst>
              <a:ext uri="{FF2B5EF4-FFF2-40B4-BE49-F238E27FC236}">
                <a16:creationId xmlns:a16="http://schemas.microsoft.com/office/drawing/2014/main" id="{C2E00A63-160C-784D-855D-7FD49556B387}"/>
              </a:ext>
            </a:extLst>
          </p:cNvPr>
          <p:cNvGrpSpPr>
            <a:grpSpLocks/>
          </p:cNvGrpSpPr>
          <p:nvPr/>
        </p:nvGrpSpPr>
        <p:grpSpPr bwMode="auto">
          <a:xfrm>
            <a:off x="2017287" y="2541488"/>
            <a:ext cx="5904656" cy="4199880"/>
            <a:chOff x="1152" y="1344"/>
            <a:chExt cx="3408" cy="2064"/>
          </a:xfrm>
          <a:noFill/>
        </p:grpSpPr>
        <p:sp>
          <p:nvSpPr>
            <p:cNvPr id="12" name="Oval 3">
              <a:extLst>
                <a:ext uri="{FF2B5EF4-FFF2-40B4-BE49-F238E27FC236}">
                  <a16:creationId xmlns:a16="http://schemas.microsoft.com/office/drawing/2014/main" id="{395174DF-12FF-0C44-B573-653AE65567DF}"/>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13" name="Oval 4">
              <a:extLst>
                <a:ext uri="{FF2B5EF4-FFF2-40B4-BE49-F238E27FC236}">
                  <a16:creationId xmlns:a16="http://schemas.microsoft.com/office/drawing/2014/main" id="{0A866F2B-3194-2B41-B888-E90AB6251503}"/>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14" name="Oval 5">
              <a:extLst>
                <a:ext uri="{FF2B5EF4-FFF2-40B4-BE49-F238E27FC236}">
                  <a16:creationId xmlns:a16="http://schemas.microsoft.com/office/drawing/2014/main" id="{347D9BC1-C898-5D44-ACAD-4CAA3D154FAE}"/>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16" name="Oval 6">
              <a:extLst>
                <a:ext uri="{FF2B5EF4-FFF2-40B4-BE49-F238E27FC236}">
                  <a16:creationId xmlns:a16="http://schemas.microsoft.com/office/drawing/2014/main" id="{4C9D67F0-6015-1F48-9314-93F5CCA45F11}"/>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17" name="Oval 7">
              <a:extLst>
                <a:ext uri="{FF2B5EF4-FFF2-40B4-BE49-F238E27FC236}">
                  <a16:creationId xmlns:a16="http://schemas.microsoft.com/office/drawing/2014/main" id="{AC7DE070-29AE-3342-A402-75B9C407584D}"/>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18" name="Oval 8">
              <a:extLst>
                <a:ext uri="{FF2B5EF4-FFF2-40B4-BE49-F238E27FC236}">
                  <a16:creationId xmlns:a16="http://schemas.microsoft.com/office/drawing/2014/main" id="{301D1943-C689-9940-BC73-19C5632C6794}"/>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19" name="Oval 9">
              <a:extLst>
                <a:ext uri="{FF2B5EF4-FFF2-40B4-BE49-F238E27FC236}">
                  <a16:creationId xmlns:a16="http://schemas.microsoft.com/office/drawing/2014/main" id="{07AFB04E-78BF-AB4E-BB69-34418FBD688B}"/>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20" name="Oval 10">
              <a:extLst>
                <a:ext uri="{FF2B5EF4-FFF2-40B4-BE49-F238E27FC236}">
                  <a16:creationId xmlns:a16="http://schemas.microsoft.com/office/drawing/2014/main" id="{DCF86242-EFD4-564F-9814-A356248FCD75}"/>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21" name="Oval 11">
              <a:extLst>
                <a:ext uri="{FF2B5EF4-FFF2-40B4-BE49-F238E27FC236}">
                  <a16:creationId xmlns:a16="http://schemas.microsoft.com/office/drawing/2014/main" id="{68B8B528-1E1B-A448-B36C-36762D75351A}"/>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22" name="Oval 12">
              <a:extLst>
                <a:ext uri="{FF2B5EF4-FFF2-40B4-BE49-F238E27FC236}">
                  <a16:creationId xmlns:a16="http://schemas.microsoft.com/office/drawing/2014/main" id="{5458CFDD-3498-BD4F-8E10-2C57EEBC89A9}"/>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23" name="Oval 13">
              <a:extLst>
                <a:ext uri="{FF2B5EF4-FFF2-40B4-BE49-F238E27FC236}">
                  <a16:creationId xmlns:a16="http://schemas.microsoft.com/office/drawing/2014/main" id="{E21AE4A3-1A9A-4B4C-B5A3-60BB92FF242A}"/>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24" name="Oval 14">
              <a:extLst>
                <a:ext uri="{FF2B5EF4-FFF2-40B4-BE49-F238E27FC236}">
                  <a16:creationId xmlns:a16="http://schemas.microsoft.com/office/drawing/2014/main" id="{03FB9D21-8D17-B14E-9529-A514FC2E40BF}"/>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25" name="直线箭头连接符 24">
            <a:extLst>
              <a:ext uri="{FF2B5EF4-FFF2-40B4-BE49-F238E27FC236}">
                <a16:creationId xmlns:a16="http://schemas.microsoft.com/office/drawing/2014/main" id="{D0BE76B5-DD20-C54E-9936-6C506DEE5BB0}"/>
              </a:ext>
            </a:extLst>
          </p:cNvPr>
          <p:cNvCxnSpPr>
            <a:cxnSpLocks/>
            <a:stCxn id="13" idx="5"/>
            <a:endCxn id="17"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8CA00ACC-585D-1043-B1D5-84BB39C8F1D8}"/>
              </a:ext>
            </a:extLst>
          </p:cNvPr>
          <p:cNvCxnSpPr>
            <a:cxnSpLocks/>
            <a:stCxn id="13" idx="1"/>
            <a:endCxn id="12"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7" name="直线箭头连接符 26">
            <a:extLst>
              <a:ext uri="{FF2B5EF4-FFF2-40B4-BE49-F238E27FC236}">
                <a16:creationId xmlns:a16="http://schemas.microsoft.com/office/drawing/2014/main" id="{5E208BC8-4EDA-474B-B5F8-86F9968DEC61}"/>
              </a:ext>
            </a:extLst>
          </p:cNvPr>
          <p:cNvCxnSpPr>
            <a:cxnSpLocks/>
            <a:stCxn id="12" idx="7"/>
            <a:endCxn id="16"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1EC35069-CDF0-9D4F-B8FE-671D51D4B373}"/>
              </a:ext>
            </a:extLst>
          </p:cNvPr>
          <p:cNvCxnSpPr>
            <a:cxnSpLocks/>
            <a:stCxn id="16" idx="6"/>
            <a:endCxn id="22"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CCEE049-C96E-584E-AB80-5C8E5D2131BB}"/>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2E8EADFC-A878-0F43-A179-1CA20C1663CF}"/>
              </a:ext>
            </a:extLst>
          </p:cNvPr>
          <p:cNvCxnSpPr>
            <a:cxnSpLocks/>
            <a:stCxn id="12" idx="6"/>
            <a:endCxn id="14"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C8FD29C1-C342-3A4B-883A-9E88CE466A77}"/>
              </a:ext>
            </a:extLst>
          </p:cNvPr>
          <p:cNvCxnSpPr>
            <a:cxnSpLocks/>
            <a:stCxn id="19" idx="0"/>
            <a:endCxn id="18"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5AE38516-0304-BF4B-8FCF-A6144F483CCC}"/>
              </a:ext>
            </a:extLst>
          </p:cNvPr>
          <p:cNvCxnSpPr>
            <a:cxnSpLocks/>
            <a:stCxn id="17" idx="5"/>
            <a:endCxn id="19"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34C681D5-517E-C141-8F40-1E7ED6D279A9}"/>
              </a:ext>
            </a:extLst>
          </p:cNvPr>
          <p:cNvCxnSpPr>
            <a:cxnSpLocks/>
            <a:stCxn id="17" idx="6"/>
            <a:endCxn id="18"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80A945D3-93E0-A049-9A43-E9123FF86960}"/>
              </a:ext>
            </a:extLst>
          </p:cNvPr>
          <p:cNvCxnSpPr>
            <a:cxnSpLocks/>
            <a:stCxn id="23" idx="2"/>
            <a:endCxn id="22"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AB33C07A-94CB-3046-A0BB-3E8698533B47}"/>
              </a:ext>
            </a:extLst>
          </p:cNvPr>
          <p:cNvCxnSpPr>
            <a:cxnSpLocks/>
            <a:stCxn id="23" idx="6"/>
            <a:endCxn id="24"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0E6610F6-769D-EA4B-94C9-A6C978506126}"/>
              </a:ext>
            </a:extLst>
          </p:cNvPr>
          <p:cNvCxnSpPr>
            <a:cxnSpLocks/>
            <a:stCxn id="14" idx="3"/>
            <a:endCxn id="13"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92A38103-CF7B-7C41-98A4-546A1D45020D}"/>
              </a:ext>
            </a:extLst>
          </p:cNvPr>
          <p:cNvCxnSpPr>
            <a:cxnSpLocks/>
            <a:stCxn id="20" idx="6"/>
            <a:endCxn id="21"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DC789F32-8FCF-D44B-AEB5-8C533D9F097C}"/>
              </a:ext>
            </a:extLst>
          </p:cNvPr>
          <p:cNvCxnSpPr>
            <a:cxnSpLocks/>
            <a:stCxn id="22" idx="0"/>
            <a:endCxn id="20"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D6C6ED92-21AB-4841-9059-5797C9075FC0}"/>
              </a:ext>
            </a:extLst>
          </p:cNvPr>
          <p:cNvCxnSpPr>
            <a:cxnSpLocks/>
            <a:stCxn id="22" idx="3"/>
            <a:endCxn id="17"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D117DBDF-BCA2-3244-A153-CB3B839643F4}"/>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302FE5EE-24A2-AF4D-BC74-7D13CE8DFC49}"/>
              </a:ext>
            </a:extLst>
          </p:cNvPr>
          <p:cNvCxnSpPr>
            <a:cxnSpLocks/>
            <a:stCxn id="24" idx="1"/>
            <a:endCxn id="21"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FB5BDF4C-FAA1-F24A-9157-EA637D6E8891}"/>
              </a:ext>
            </a:extLst>
          </p:cNvPr>
          <p:cNvCxnSpPr>
            <a:cxnSpLocks/>
          </p:cNvCxnSpPr>
          <p:nvPr/>
        </p:nvCxnSpPr>
        <p:spPr>
          <a:xfrm>
            <a:off x="3031985" y="5109439"/>
            <a:ext cx="738389" cy="608712"/>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7968DB4-43B7-344B-ADB8-C8E338CB1057}"/>
              </a:ext>
            </a:extLst>
          </p:cNvPr>
          <p:cNvCxnSpPr>
            <a:cxnSpLocks/>
          </p:cNvCxnSpPr>
          <p:nvPr/>
        </p:nvCxnSpPr>
        <p:spPr>
          <a:xfrm flipH="1" flipV="1">
            <a:off x="2449836" y="4230394"/>
            <a:ext cx="229314" cy="533723"/>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1CA63EE2-6326-9444-BBFD-1E115AC44AE5}"/>
              </a:ext>
            </a:extLst>
          </p:cNvPr>
          <p:cNvCxnSpPr>
            <a:cxnSpLocks/>
            <a:stCxn id="13" idx="6"/>
            <a:endCxn id="48" idx="3"/>
          </p:cNvCxnSpPr>
          <p:nvPr/>
        </p:nvCxnSpPr>
        <p:spPr>
          <a:xfrm flipV="1">
            <a:off x="3098421" y="4531276"/>
            <a:ext cx="415034" cy="403167"/>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C1560834-B6B9-C847-9BC8-F8D3D6D19EFB}"/>
                  </a:ext>
                </a:extLst>
              </p:cNvPr>
              <p:cNvSpPr txBox="1"/>
              <p:nvPr/>
            </p:nvSpPr>
            <p:spPr>
              <a:xfrm>
                <a:off x="1043609" y="1556792"/>
                <a:ext cx="7488832" cy="1164999"/>
              </a:xfrm>
              <a:prstGeom prst="rect">
                <a:avLst/>
              </a:prstGeom>
              <a:noFill/>
            </p:spPr>
            <p:txBody>
              <a:bodyPr wrap="square" rtlCol="0">
                <a:spAutoFit/>
              </a:bodyPr>
              <a:lstStyle/>
              <a:p>
                <a:r>
                  <a:rPr lang="en-US" sz="2200" b="1"/>
                  <a:t>随机游走在第i步从节点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 走到节点 </a:t>
                </a:r>
                <a14:m>
                  <m:oMath xmlns:m="http://schemas.openxmlformats.org/officeDocument/2006/math">
                    <m:r>
                      <a:rPr lang="en-US" sz="2200" b="1" i="1">
                        <a:latin typeface="Cambria Math" panose="02040503050406030204" pitchFamily="18" charset="0"/>
                      </a:rPr>
                      <m:t>𝒗</m:t>
                    </m:r>
                  </m:oMath>
                </a14:m>
                <a:r>
                  <a:rPr lang="en-US" sz="2200">
                    <a:latin typeface="Corbel" panose="020B0503020204020204" pitchFamily="34" charset="0"/>
                  </a:rPr>
                  <a:t> 的概率:</a:t>
                </a:r>
              </a:p>
              <a:p>
                <a:pPr/>
                <a14:m>
                  <m:oMathPara xmlns:m="http://schemas.openxmlformats.org/officeDocument/2006/math">
                    <m:oMathParaPr>
                      <m:jc m:val="centerGroup"/>
                    </m:oMathParaPr>
                    <m:oMath xmlns:m="http://schemas.openxmlformats.org/officeDocument/2006/math">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r>
                                <a:rPr lang="en-US" altLang="zh-CN" sz="2000" b="1" i="1">
                                  <a:latin typeface="Cambria Math" panose="02040503050406030204" pitchFamily="18" charset="0"/>
                                </a:rPr>
                                <m:t>+</m:t>
                              </m:r>
                              <m:r>
                                <a:rPr lang="en-US" altLang="zh-CN" sz="2000" b="1" i="1">
                                  <a:latin typeface="Cambria Math" panose="02040503050406030204" pitchFamily="18" charset="0"/>
                                </a:rPr>
                                <m:t>𝟏</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sub>
                          </m:sSub>
                        </m:den>
                      </m:f>
                      <m:r>
                        <a:rPr lang="en-US" altLang="zh-CN" sz="2000" i="1">
                          <a:latin typeface="Cambria Math" panose="02040503050406030204" pitchFamily="18" charset="0"/>
                        </a:rPr>
                        <m:t>⋅</m:t>
                      </m:r>
                      <m:f>
                        <m:fPr>
                          <m:ctrlPr>
                            <a:rPr lang="en-US" altLang="zh-CN" sz="2000" i="1">
                              <a:solidFill>
                                <a:schemeClr val="tx1"/>
                              </a:solidFill>
                              <a:latin typeface="Cambria Math" panose="02040503050406030204" pitchFamily="18" charset="0"/>
                            </a:rPr>
                          </m:ctrlPr>
                        </m:fPr>
                        <m:num>
                          <m:sSup>
                            <m:sSupPr>
                              <m:ctrlPr>
                                <a:rPr lang="en-US" altLang="zh-CN" sz="2000" i="1">
                                  <a:solidFill>
                                    <a:schemeClr val="tx1"/>
                                  </a:solidFill>
                                  <a:latin typeface="Cambria Math" panose="02040503050406030204" pitchFamily="18" charset="0"/>
                                </a:rPr>
                              </m:ctrlPr>
                            </m:sSupPr>
                            <m:e>
                              <m:acc>
                                <m:accPr>
                                  <m:chr m:val="⃗"/>
                                  <m:ctrlPr>
                                    <a:rPr lang="en-US" altLang="zh-CN" sz="2000" i="1">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𝒓</m:t>
                                  </m:r>
                                </m:e>
                              </m:acc>
                            </m:e>
                            <m:sup>
                              <m:r>
                                <a:rPr lang="en-US" altLang="zh-CN" sz="2000" b="1" i="1">
                                  <a:solidFill>
                                    <a:schemeClr val="tx1"/>
                                  </a:solidFill>
                                  <a:latin typeface="Cambria Math" panose="02040503050406030204" pitchFamily="18" charset="0"/>
                                </a:rPr>
                                <m:t>𝒊</m:t>
                              </m:r>
                            </m:sup>
                          </m:sSup>
                          <m:d>
                            <m:dPr>
                              <m:ctrlPr>
                                <a:rPr lang="en-US" altLang="zh-CN" sz="2000" i="1">
                                  <a:solidFill>
                                    <a:schemeClr val="tx1"/>
                                  </a:solidFill>
                                  <a:latin typeface="Cambria Math" panose="02040503050406030204" pitchFamily="18" charset="0"/>
                                </a:rPr>
                              </m:ctrlPr>
                            </m:dPr>
                            <m:e>
                              <m:r>
                                <a:rPr lang="en-US" altLang="zh-CN" sz="2000" b="1" i="1">
                                  <a:solidFill>
                                    <a:schemeClr val="tx1"/>
                                  </a:solidFill>
                                  <a:latin typeface="Cambria Math" panose="02040503050406030204" pitchFamily="18" charset="0"/>
                                </a:rPr>
                                <m:t>𝒖</m:t>
                              </m:r>
                            </m:e>
                          </m:d>
                        </m:num>
                        <m:den>
                          <m:sSubSup>
                            <m:sSubSupPr>
                              <m:ctrlPr>
                                <a:rPr lang="en-US" altLang="zh-CN" sz="2000" i="1">
                                  <a:solidFill>
                                    <a:schemeClr val="tx1"/>
                                  </a:solidFill>
                                  <a:latin typeface="Cambria Math" panose="02040503050406030204" pitchFamily="18" charset="0"/>
                                </a:rPr>
                              </m:ctrlPr>
                            </m:sSubSupPr>
                            <m:e>
                              <m:sSubSup>
                                <m:sSubSupPr>
                                  <m:ctrlPr>
                                    <a:rPr lang="en-US" altLang="zh-CN" sz="2000" i="1">
                                      <a:solidFill>
                                        <a:schemeClr val="tx1"/>
                                      </a:solidFill>
                                      <a:latin typeface="Cambria Math" panose="02040503050406030204" pitchFamily="18" charset="0"/>
                                    </a:rPr>
                                  </m:ctrlPr>
                                </m:sSubSupPr>
                                <m:e>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𝒗</m:t>
                                  </m:r>
                                </m:sub>
                                <m:sup>
                                  <m:r>
                                    <a:rPr lang="en-US" altLang="zh-CN" sz="2000" i="1">
                                      <a:solidFill>
                                        <a:schemeClr val="tx1"/>
                                      </a:solidFill>
                                      <a:latin typeface="Cambria Math" panose="02040503050406030204" pitchFamily="18" charset="0"/>
                                    </a:rPr>
                                    <m:t>𝒂</m:t>
                                  </m:r>
                                </m:sup>
                              </m:sSubSup>
                              <m: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𝒖</m:t>
                              </m:r>
                            </m:sub>
                            <m:sup>
                              <m:r>
                                <a:rPr lang="en-US" altLang="zh-CN" sz="2000" i="1">
                                  <a:solidFill>
                                    <a:schemeClr val="tx1"/>
                                  </a:solidFill>
                                  <a:latin typeface="Cambria Math" panose="02040503050406030204" pitchFamily="18" charset="0"/>
                                </a:rPr>
                                <m:t>𝒃</m:t>
                              </m:r>
                            </m:sup>
                          </m:sSubSup>
                        </m:den>
                      </m:f>
                    </m:oMath>
                  </m:oMathPara>
                </a14:m>
                <a:endParaRPr lang="en-US" sz="2000">
                  <a:latin typeface="Corbel" panose="020B0503020204020204" pitchFamily="34" charset="0"/>
                </a:endParaRPr>
              </a:p>
            </p:txBody>
          </p:sp>
        </mc:Choice>
        <mc:Fallback>
          <p:sp>
            <p:nvSpPr>
              <p:cNvPr id="5" name="文本框 4">
                <a:extLst>
                  <a:ext uri="{FF2B5EF4-FFF2-40B4-BE49-F238E27FC236}">
                    <a16:creationId xmlns:a16="http://schemas.microsoft.com/office/drawing/2014/main" id="{C1560834-B6B9-C847-9BC8-F8D3D6D19EFB}"/>
                  </a:ext>
                </a:extLst>
              </p:cNvPr>
              <p:cNvSpPr txBox="1">
                <a:spLocks noRot="1" noChangeAspect="1" noMove="1" noResize="1" noEditPoints="1" noAdjustHandles="1" noChangeArrowheads="1" noChangeShapeType="1" noTextEdit="1"/>
              </p:cNvSpPr>
              <p:nvPr/>
            </p:nvSpPr>
            <p:spPr>
              <a:xfrm>
                <a:off x="1043609" y="1556792"/>
                <a:ext cx="7488832" cy="1164999"/>
              </a:xfrm>
              <a:prstGeom prst="rect">
                <a:avLst/>
              </a:prstGeom>
              <a:blipFill>
                <a:blip r:embed="rId3"/>
                <a:stretch>
                  <a:fillRect l="-1017" t="-53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8C1B6224-24ED-334F-9D73-F6835A4D250F}"/>
                  </a:ext>
                </a:extLst>
              </p:cNvPr>
              <p:cNvSpPr txBox="1"/>
              <p:nvPr/>
            </p:nvSpPr>
            <p:spPr>
              <a:xfrm>
                <a:off x="939546" y="3254612"/>
                <a:ext cx="1945329" cy="533479"/>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𝟏</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𝟏</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7" name="文本框 56">
                <a:extLst>
                  <a:ext uri="{FF2B5EF4-FFF2-40B4-BE49-F238E27FC236}">
                    <a16:creationId xmlns:a16="http://schemas.microsoft.com/office/drawing/2014/main" id="{8C1B6224-24ED-334F-9D73-F6835A4D250F}"/>
                  </a:ext>
                </a:extLst>
              </p:cNvPr>
              <p:cNvSpPr txBox="1">
                <a:spLocks noRot="1" noChangeAspect="1" noMove="1" noResize="1" noEditPoints="1" noAdjustHandles="1" noChangeArrowheads="1" noChangeShapeType="1" noTextEdit="1"/>
              </p:cNvSpPr>
              <p:nvPr/>
            </p:nvSpPr>
            <p:spPr>
              <a:xfrm>
                <a:off x="939546" y="3254612"/>
                <a:ext cx="1945329" cy="5334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B7499263-5E96-974B-B93C-46E7C1AEA159}"/>
                  </a:ext>
                </a:extLst>
              </p:cNvPr>
              <p:cNvSpPr txBox="1"/>
              <p:nvPr/>
            </p:nvSpPr>
            <p:spPr>
              <a:xfrm>
                <a:off x="3908709" y="4216920"/>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𝟑</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𝟑</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8" name="文本框 57">
                <a:extLst>
                  <a:ext uri="{FF2B5EF4-FFF2-40B4-BE49-F238E27FC236}">
                    <a16:creationId xmlns:a16="http://schemas.microsoft.com/office/drawing/2014/main" id="{B7499263-5E96-974B-B93C-46E7C1AEA159}"/>
                  </a:ext>
                </a:extLst>
              </p:cNvPr>
              <p:cNvSpPr txBox="1">
                <a:spLocks noRot="1" noChangeAspect="1" noMove="1" noResize="1" noEditPoints="1" noAdjustHandles="1" noChangeArrowheads="1" noChangeShapeType="1" noTextEdit="1"/>
              </p:cNvSpPr>
              <p:nvPr/>
            </p:nvSpPr>
            <p:spPr>
              <a:xfrm>
                <a:off x="3908709" y="4216920"/>
                <a:ext cx="1945329" cy="5447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885EBE03-38DE-0E49-A08B-9422534702E0}"/>
                  </a:ext>
                </a:extLst>
              </p:cNvPr>
              <p:cNvSpPr txBox="1"/>
              <p:nvPr/>
            </p:nvSpPr>
            <p:spPr>
              <a:xfrm>
                <a:off x="2671552" y="6047456"/>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𝟓</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𝟓</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9" name="文本框 58">
                <a:extLst>
                  <a:ext uri="{FF2B5EF4-FFF2-40B4-BE49-F238E27FC236}">
                    <a16:creationId xmlns:a16="http://schemas.microsoft.com/office/drawing/2014/main" id="{885EBE03-38DE-0E49-A08B-9422534702E0}"/>
                  </a:ext>
                </a:extLst>
              </p:cNvPr>
              <p:cNvSpPr txBox="1">
                <a:spLocks noRot="1" noChangeAspect="1" noMove="1" noResize="1" noEditPoints="1" noAdjustHandles="1" noChangeArrowheads="1" noChangeShapeType="1" noTextEdit="1"/>
              </p:cNvSpPr>
              <p:nvPr/>
            </p:nvSpPr>
            <p:spPr>
              <a:xfrm>
                <a:off x="2671552" y="6047456"/>
                <a:ext cx="1945329" cy="5447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文本框 60">
                <a:extLst>
                  <a:ext uri="{FF2B5EF4-FFF2-40B4-BE49-F238E27FC236}">
                    <a16:creationId xmlns:a16="http://schemas.microsoft.com/office/drawing/2014/main" id="{83BDD02E-8353-CA45-A438-D822565B4882}"/>
                  </a:ext>
                </a:extLst>
              </p:cNvPr>
              <p:cNvSpPr txBox="1"/>
              <p:nvPr/>
            </p:nvSpPr>
            <p:spPr>
              <a:xfrm>
                <a:off x="706567" y="980728"/>
                <a:ext cx="8413407" cy="551177"/>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zh-CN" altLang="en-US" sz="2200" b="0" dirty="0">
                    <a:latin typeface="Candara" panose="020E0502030303020204" pitchFamily="34" charset="0"/>
                  </a:rPr>
                  <a:t>通用图传播范式</a:t>
                </a:r>
                <a:r>
                  <a:rPr kumimoji="1" lang="en-US" altLang="zh-CN" sz="2200" b="0" dirty="0">
                    <a:latin typeface="Candara" panose="020E0502030303020204" pitchFamily="34" charset="0"/>
                  </a:rPr>
                  <a:t>: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a14:m>
                <a:r>
                  <a:rPr kumimoji="1" lang="en-US" altLang="zh-CN" sz="2200" b="0" dirty="0">
                    <a:latin typeface="Candara" panose="020E0502030303020204" pitchFamily="34" charset="0"/>
                  </a:rPr>
                  <a:t> . </a:t>
                </a:r>
              </a:p>
            </p:txBody>
          </p:sp>
        </mc:Choice>
        <mc:Fallback>
          <p:sp>
            <p:nvSpPr>
              <p:cNvPr id="61" name="文本框 60">
                <a:extLst>
                  <a:ext uri="{FF2B5EF4-FFF2-40B4-BE49-F238E27FC236}">
                    <a16:creationId xmlns:a16="http://schemas.microsoft.com/office/drawing/2014/main" id="{83BDD02E-8353-CA45-A438-D822565B4882}"/>
                  </a:ext>
                </a:extLst>
              </p:cNvPr>
              <p:cNvSpPr txBox="1">
                <a:spLocks noRot="1" noChangeAspect="1" noMove="1" noResize="1" noEditPoints="1" noAdjustHandles="1" noChangeArrowheads="1" noChangeShapeType="1" noTextEdit="1"/>
              </p:cNvSpPr>
              <p:nvPr/>
            </p:nvSpPr>
            <p:spPr>
              <a:xfrm>
                <a:off x="706567" y="980728"/>
                <a:ext cx="8413407" cy="551177"/>
              </a:xfrm>
              <a:prstGeom prst="rect">
                <a:avLst/>
              </a:prstGeom>
              <a:blipFill>
                <a:blip r:embed="rId7"/>
                <a:stretch>
                  <a:fillRect l="-452" t="-63636" b="-127273"/>
                </a:stretch>
              </a:blipFill>
            </p:spPr>
            <p:txBody>
              <a:bodyPr/>
              <a:lstStyle/>
              <a:p>
                <a:r>
                  <a:rPr lang="en-US">
                    <a:noFill/>
                  </a:rPr>
                  <a:t> </a:t>
                </a:r>
              </a:p>
            </p:txBody>
          </p:sp>
        </mc:Fallback>
      </mc:AlternateContent>
      <p:sp>
        <p:nvSpPr>
          <p:cNvPr id="6" name="椭圆 5">
            <a:extLst>
              <a:ext uri="{FF2B5EF4-FFF2-40B4-BE49-F238E27FC236}">
                <a16:creationId xmlns:a16="http://schemas.microsoft.com/office/drawing/2014/main" id="{2B1DFF71-D7C5-0848-A3F2-AC5190DDF0F0}"/>
              </a:ext>
            </a:extLst>
          </p:cNvPr>
          <p:cNvSpPr/>
          <p:nvPr/>
        </p:nvSpPr>
        <p:spPr>
          <a:xfrm>
            <a:off x="936153" y="3033987"/>
            <a:ext cx="1772651" cy="927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椭圆 61">
            <a:extLst>
              <a:ext uri="{FF2B5EF4-FFF2-40B4-BE49-F238E27FC236}">
                <a16:creationId xmlns:a16="http://schemas.microsoft.com/office/drawing/2014/main" id="{463EBEAC-63DE-AF40-A549-25048FD196A1}"/>
              </a:ext>
            </a:extLst>
          </p:cNvPr>
          <p:cNvSpPr/>
          <p:nvPr/>
        </p:nvSpPr>
        <p:spPr>
          <a:xfrm>
            <a:off x="3913402" y="4042853"/>
            <a:ext cx="1772651" cy="927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椭圆 62">
            <a:extLst>
              <a:ext uri="{FF2B5EF4-FFF2-40B4-BE49-F238E27FC236}">
                <a16:creationId xmlns:a16="http://schemas.microsoft.com/office/drawing/2014/main" id="{750BF134-7CF7-AF46-8AFE-6C9F9639C4B2}"/>
              </a:ext>
            </a:extLst>
          </p:cNvPr>
          <p:cNvSpPr/>
          <p:nvPr/>
        </p:nvSpPr>
        <p:spPr>
          <a:xfrm>
            <a:off x="2617827" y="5889255"/>
            <a:ext cx="1772651" cy="927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3CFF98A6-0B93-5945-9018-F5EB5AF4E78A}"/>
              </a:ext>
            </a:extLst>
          </p:cNvPr>
          <p:cNvSpPr txBox="1"/>
          <p:nvPr/>
        </p:nvSpPr>
        <p:spPr>
          <a:xfrm>
            <a:off x="924915" y="2003582"/>
            <a:ext cx="2778385" cy="430887"/>
          </a:xfrm>
          <a:prstGeom prst="rect">
            <a:avLst/>
          </a:prstGeom>
          <a:noFill/>
        </p:spPr>
        <p:txBody>
          <a:bodyPr wrap="square" rtlCol="0">
            <a:spAutoFit/>
          </a:bodyPr>
          <a:lstStyle/>
          <a:p>
            <a:r>
              <a:rPr lang="en-US" sz="2200">
                <a:solidFill>
                  <a:srgbClr val="FF0000"/>
                </a:solidFill>
                <a:latin typeface="Corbel" panose="020B0503020204020204" pitchFamily="34" charset="0"/>
              </a:rPr>
              <a:t>度数越大</a:t>
            </a:r>
            <a:r>
              <a:rPr lang="zh-CN" altLang="en-US" sz="2200">
                <a:solidFill>
                  <a:srgbClr val="FF0000"/>
                </a:solidFill>
                <a:latin typeface="Corbel" panose="020B0503020204020204" pitchFamily="34" charset="0"/>
              </a:rPr>
              <a:t>，概率越小</a:t>
            </a:r>
            <a:endParaRPr lang="en-US" sz="2200">
              <a:solidFill>
                <a:srgbClr val="FF0000"/>
              </a:solidFill>
              <a:latin typeface="Corbel" panose="020B0503020204020204" pitchFamily="34" charset="0"/>
            </a:endParaRPr>
          </a:p>
        </p:txBody>
      </p:sp>
      <mc:AlternateContent xmlns:mc="http://schemas.openxmlformats.org/markup-compatibility/2006">
        <mc:Choice xmlns:a14="http://schemas.microsoft.com/office/drawing/2010/main" Requires="a14">
          <p:sp>
            <p:nvSpPr>
              <p:cNvPr id="10" name="矩形 9">
                <a:extLst>
                  <a:ext uri="{FF2B5EF4-FFF2-40B4-BE49-F238E27FC236}">
                    <a16:creationId xmlns:a16="http://schemas.microsoft.com/office/drawing/2014/main" id="{147F6EA4-900A-B944-B018-C5CF254A774E}"/>
                  </a:ext>
                </a:extLst>
              </p:cNvPr>
              <p:cNvSpPr/>
              <p:nvPr/>
            </p:nvSpPr>
            <p:spPr>
              <a:xfrm>
                <a:off x="4616881" y="2263312"/>
                <a:ext cx="1023677" cy="4117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a:solidFill>
                                <a:srgbClr val="FF0000"/>
                              </a:solidFill>
                              <a:latin typeface="Cambria Math" panose="02040503050406030204" pitchFamily="18" charset="0"/>
                            </a:rPr>
                          </m:ctrlPr>
                        </m:sSubSupPr>
                        <m:e>
                          <m:sSubSup>
                            <m:sSubSupPr>
                              <m:ctrlPr>
                                <a:rPr lang="en-US" altLang="zh-CN" sz="2000" i="1">
                                  <a:solidFill>
                                    <a:srgbClr val="FF0000"/>
                                  </a:solidFill>
                                  <a:latin typeface="Cambria Math" panose="02040503050406030204" pitchFamily="18" charset="0"/>
                                </a:rPr>
                              </m:ctrlPr>
                            </m:sSubSupPr>
                            <m:e>
                              <m:r>
                                <a:rPr lang="en-US" altLang="zh-CN" sz="2000" i="1">
                                  <a:solidFill>
                                    <a:srgbClr val="FF0000"/>
                                  </a:solidFill>
                                  <a:latin typeface="Cambria Math" panose="02040503050406030204" pitchFamily="18" charset="0"/>
                                </a:rPr>
                                <m:t>𝒅</m:t>
                              </m:r>
                            </m:e>
                            <m:sub>
                              <m:r>
                                <a:rPr lang="en-US" altLang="zh-CN" sz="2000" i="1">
                                  <a:solidFill>
                                    <a:srgbClr val="FF0000"/>
                                  </a:solidFill>
                                  <a:latin typeface="Cambria Math" panose="02040503050406030204" pitchFamily="18" charset="0"/>
                                </a:rPr>
                                <m:t>𝒗</m:t>
                              </m:r>
                            </m:sub>
                            <m:sup>
                              <m:r>
                                <a:rPr lang="en-US" altLang="zh-CN" sz="2000" i="1">
                                  <a:solidFill>
                                    <a:srgbClr val="FF0000"/>
                                  </a:solidFill>
                                  <a:latin typeface="Cambria Math" panose="02040503050406030204" pitchFamily="18" charset="0"/>
                                </a:rPr>
                                <m:t>𝒂</m:t>
                              </m:r>
                            </m:sup>
                          </m:sSubSup>
                          <m:r>
                            <a:rPr lang="en-US" altLang="zh-CN" sz="2000" i="1">
                              <a:solidFill>
                                <a:srgbClr val="FF0000"/>
                              </a:solidFill>
                              <a:latin typeface="Cambria Math" panose="02040503050406030204" pitchFamily="18" charset="0"/>
                            </a:rPr>
                            <m:t>⋅</m:t>
                          </m:r>
                          <m:r>
                            <a:rPr lang="en-US" altLang="zh-CN" sz="2000" i="1">
                              <a:solidFill>
                                <a:srgbClr val="FF0000"/>
                              </a:solidFill>
                              <a:latin typeface="Cambria Math" panose="02040503050406030204" pitchFamily="18" charset="0"/>
                            </a:rPr>
                            <m:t>𝒅</m:t>
                          </m:r>
                        </m:e>
                        <m:sub>
                          <m:r>
                            <a:rPr lang="en-US" altLang="zh-CN" sz="2000" i="1">
                              <a:solidFill>
                                <a:srgbClr val="FF0000"/>
                              </a:solidFill>
                              <a:latin typeface="Cambria Math" panose="02040503050406030204" pitchFamily="18" charset="0"/>
                            </a:rPr>
                            <m:t>𝒖</m:t>
                          </m:r>
                        </m:sub>
                        <m:sup>
                          <m:r>
                            <a:rPr lang="en-US" altLang="zh-CN" sz="2000" i="1">
                              <a:solidFill>
                                <a:srgbClr val="FF0000"/>
                              </a:solidFill>
                              <a:latin typeface="Cambria Math" panose="02040503050406030204" pitchFamily="18" charset="0"/>
                            </a:rPr>
                            <m:t>𝒃</m:t>
                          </m:r>
                        </m:sup>
                      </m:sSubSup>
                    </m:oMath>
                  </m:oMathPara>
                </a14:m>
                <a:endParaRPr lang="en-US" sz="2000">
                  <a:solidFill>
                    <a:srgbClr val="FF0000"/>
                  </a:solidFill>
                </a:endParaRPr>
              </a:p>
            </p:txBody>
          </p:sp>
        </mc:Choice>
        <mc:Fallback>
          <p:sp>
            <p:nvSpPr>
              <p:cNvPr id="10" name="矩形 9">
                <a:extLst>
                  <a:ext uri="{FF2B5EF4-FFF2-40B4-BE49-F238E27FC236}">
                    <a16:creationId xmlns:a16="http://schemas.microsoft.com/office/drawing/2014/main" id="{147F6EA4-900A-B944-B018-C5CF254A774E}"/>
                  </a:ext>
                </a:extLst>
              </p:cNvPr>
              <p:cNvSpPr>
                <a:spLocks noRot="1" noChangeAspect="1" noMove="1" noResize="1" noEditPoints="1" noAdjustHandles="1" noChangeArrowheads="1" noChangeShapeType="1" noTextEdit="1"/>
              </p:cNvSpPr>
              <p:nvPr/>
            </p:nvSpPr>
            <p:spPr>
              <a:xfrm>
                <a:off x="4616881" y="2263312"/>
                <a:ext cx="1023677" cy="411779"/>
              </a:xfrm>
              <a:prstGeom prst="rect">
                <a:avLst/>
              </a:prstGeom>
              <a:blipFill>
                <a:blip r:embed="rId8"/>
                <a:stretch>
                  <a:fillRect/>
                </a:stretch>
              </a:blipFill>
            </p:spPr>
            <p:txBody>
              <a:bodyPr/>
              <a:lstStyle/>
              <a:p>
                <a:r>
                  <a:rPr lang="en-US">
                    <a:noFill/>
                  </a:rPr>
                  <a:t> </a:t>
                </a:r>
              </a:p>
            </p:txBody>
          </p:sp>
        </mc:Fallback>
      </mc:AlternateContent>
      <p:cxnSp>
        <p:nvCxnSpPr>
          <p:cNvPr id="65" name="直线连接符 64">
            <a:extLst>
              <a:ext uri="{FF2B5EF4-FFF2-40B4-BE49-F238E27FC236}">
                <a16:creationId xmlns:a16="http://schemas.microsoft.com/office/drawing/2014/main" id="{54CD606C-EB7C-8B4E-8F2C-D0854DB206DA}"/>
              </a:ext>
            </a:extLst>
          </p:cNvPr>
          <p:cNvCxnSpPr/>
          <p:nvPr/>
        </p:nvCxnSpPr>
        <p:spPr>
          <a:xfrm flipV="1">
            <a:off x="4572000" y="2675250"/>
            <a:ext cx="1034032" cy="98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肘形连接符 66">
            <a:extLst>
              <a:ext uri="{FF2B5EF4-FFF2-40B4-BE49-F238E27FC236}">
                <a16:creationId xmlns:a16="http://schemas.microsoft.com/office/drawing/2014/main" id="{C52D6B76-80A8-7545-9D40-EA991BA0C68B}"/>
              </a:ext>
            </a:extLst>
          </p:cNvPr>
          <p:cNvCxnSpPr>
            <a:stCxn id="10" idx="2"/>
            <a:endCxn id="9" idx="2"/>
          </p:cNvCxnSpPr>
          <p:nvPr/>
        </p:nvCxnSpPr>
        <p:spPr>
          <a:xfrm rot="5400000" flipH="1">
            <a:off x="3601103" y="1147474"/>
            <a:ext cx="240622" cy="2814612"/>
          </a:xfrm>
          <a:prstGeom prst="bentConnector3">
            <a:avLst>
              <a:gd name="adj1" fmla="val -9500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标题 1">
            <a:extLst>
              <a:ext uri="{FF2B5EF4-FFF2-40B4-BE49-F238E27FC236}">
                <a16:creationId xmlns:a16="http://schemas.microsoft.com/office/drawing/2014/main" id="{26810662-AE1E-4741-8522-FA0DD5FBA87B}"/>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p:spTree>
    <p:extLst>
      <p:ext uri="{BB962C8B-B14F-4D97-AF65-F5344CB8AC3E}">
        <p14:creationId xmlns:p14="http://schemas.microsoft.com/office/powerpoint/2010/main" val="30004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heel(1)">
                                      <p:cBhvr>
                                        <p:cTn id="10" dur="1000"/>
                                        <p:tgtEl>
                                          <p:spTgt spid="6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heel(1)">
                                      <p:cBhvr>
                                        <p:cTn id="13" dur="1000"/>
                                        <p:tgtEl>
                                          <p:spTgt spid="6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right)">
                                      <p:cBhvr>
                                        <p:cTn id="24" dur="500"/>
                                        <p:tgtEl>
                                          <p:spTgt spid="65"/>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right)">
                                      <p:cBhvr>
                                        <p:cTn id="28" dur="500"/>
                                        <p:tgtEl>
                                          <p:spTgt spid="67"/>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2" grpId="0" animBg="1"/>
      <p:bldP spid="63" grpId="0" animBg="1"/>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C1560834-B6B9-C847-9BC8-F8D3D6D19EFB}"/>
                  </a:ext>
                </a:extLst>
              </p:cNvPr>
              <p:cNvSpPr txBox="1"/>
              <p:nvPr/>
            </p:nvSpPr>
            <p:spPr>
              <a:xfrm>
                <a:off x="1043609" y="1196752"/>
                <a:ext cx="7488832" cy="1134221"/>
              </a:xfrm>
              <a:prstGeom prst="rect">
                <a:avLst/>
              </a:prstGeom>
              <a:noFill/>
            </p:spPr>
            <p:txBody>
              <a:bodyPr wrap="square" rtlCol="0">
                <a:spAutoFit/>
              </a:bodyPr>
              <a:lstStyle/>
              <a:p>
                <a:r>
                  <a:rPr lang="en-US" altLang="zh-CN" sz="2200"/>
                  <a:t>随机游走在第i步从节点</a:t>
                </a:r>
                <a14:m>
                  <m:oMath xmlns:m="http://schemas.openxmlformats.org/officeDocument/2006/math">
                    <m:r>
                      <a:rPr lang="en-US" altLang="zh-CN" sz="2200" i="1">
                        <a:latin typeface="Cambria Math" panose="02040503050406030204" pitchFamily="18" charset="0"/>
                      </a:rPr>
                      <m:t>𝒖</m:t>
                    </m:r>
                  </m:oMath>
                </a14:m>
                <a:r>
                  <a:rPr lang="en-US" altLang="zh-CN" sz="2200">
                    <a:latin typeface="Corbel" panose="020B0503020204020204" pitchFamily="34" charset="0"/>
                  </a:rPr>
                  <a:t> 走到节点 </a:t>
                </a:r>
                <a14:m>
                  <m:oMath xmlns:m="http://schemas.openxmlformats.org/officeDocument/2006/math">
                    <m:r>
                      <a:rPr lang="en-US" altLang="zh-CN" sz="2200" i="1">
                        <a:latin typeface="Cambria Math" panose="02040503050406030204" pitchFamily="18" charset="0"/>
                      </a:rPr>
                      <m:t>𝒗</m:t>
                    </m:r>
                  </m:oMath>
                </a14:m>
                <a:r>
                  <a:rPr lang="en-US" altLang="zh-CN" sz="2200">
                    <a:latin typeface="Corbel" panose="020B0503020204020204" pitchFamily="34" charset="0"/>
                  </a:rPr>
                  <a:t> 的概率:</a:t>
                </a:r>
              </a:p>
              <a:p>
                <a:pPr/>
                <a14:m>
                  <m:oMathPara xmlns:m="http://schemas.openxmlformats.org/officeDocument/2006/math">
                    <m:oMathParaPr>
                      <m:jc m:val="centerGroup"/>
                    </m:oMathParaPr>
                    <m:oMath xmlns:m="http://schemas.openxmlformats.org/officeDocument/2006/math">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r>
                                <a:rPr lang="en-US" altLang="zh-CN" sz="2000" b="1" i="1">
                                  <a:latin typeface="Cambria Math" panose="02040503050406030204" pitchFamily="18" charset="0"/>
                                </a:rPr>
                                <m:t>+</m:t>
                              </m:r>
                              <m:r>
                                <a:rPr lang="en-US" altLang="zh-CN" sz="2000" b="1" i="1">
                                  <a:latin typeface="Cambria Math" panose="02040503050406030204" pitchFamily="18" charset="0"/>
                                </a:rPr>
                                <m:t>𝟏</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sub>
                          </m:sSub>
                        </m:den>
                      </m:f>
                      <m:r>
                        <a:rPr lang="en-US" altLang="zh-CN" sz="2000" i="1">
                          <a:latin typeface="Cambria Math" panose="02040503050406030204" pitchFamily="18" charset="0"/>
                        </a:rPr>
                        <m:t>⋅</m:t>
                      </m:r>
                      <m:f>
                        <m:fPr>
                          <m:ctrlPr>
                            <a:rPr lang="en-US" altLang="zh-CN" sz="2000" i="1">
                              <a:solidFill>
                                <a:schemeClr val="tx1"/>
                              </a:solidFill>
                              <a:latin typeface="Cambria Math" panose="02040503050406030204" pitchFamily="18" charset="0"/>
                            </a:rPr>
                          </m:ctrlPr>
                        </m:fPr>
                        <m:num>
                          <m:sSup>
                            <m:sSupPr>
                              <m:ctrlPr>
                                <a:rPr lang="en-US" altLang="zh-CN" sz="2000" i="1">
                                  <a:solidFill>
                                    <a:schemeClr val="tx1"/>
                                  </a:solidFill>
                                  <a:latin typeface="Cambria Math" panose="02040503050406030204" pitchFamily="18" charset="0"/>
                                </a:rPr>
                              </m:ctrlPr>
                            </m:sSupPr>
                            <m:e>
                              <m:acc>
                                <m:accPr>
                                  <m:chr m:val="⃗"/>
                                  <m:ctrlPr>
                                    <a:rPr lang="en-US" altLang="zh-CN" sz="2000" i="1">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𝒓</m:t>
                                  </m:r>
                                </m:e>
                              </m:acc>
                            </m:e>
                            <m:sup>
                              <m:r>
                                <a:rPr lang="en-US" altLang="zh-CN" sz="2000" b="1" i="1">
                                  <a:solidFill>
                                    <a:schemeClr val="tx1"/>
                                  </a:solidFill>
                                  <a:latin typeface="Cambria Math" panose="02040503050406030204" pitchFamily="18" charset="0"/>
                                </a:rPr>
                                <m:t>𝒊</m:t>
                              </m:r>
                            </m:sup>
                          </m:sSup>
                          <m:d>
                            <m:dPr>
                              <m:ctrlPr>
                                <a:rPr lang="en-US" altLang="zh-CN" sz="2000" i="1">
                                  <a:solidFill>
                                    <a:schemeClr val="tx1"/>
                                  </a:solidFill>
                                  <a:latin typeface="Cambria Math" panose="02040503050406030204" pitchFamily="18" charset="0"/>
                                </a:rPr>
                              </m:ctrlPr>
                            </m:dPr>
                            <m:e>
                              <m:r>
                                <a:rPr lang="en-US" altLang="zh-CN" sz="2000" b="1" i="1">
                                  <a:solidFill>
                                    <a:schemeClr val="tx1"/>
                                  </a:solidFill>
                                  <a:latin typeface="Cambria Math" panose="02040503050406030204" pitchFamily="18" charset="0"/>
                                </a:rPr>
                                <m:t>𝒖</m:t>
                              </m:r>
                            </m:e>
                          </m:d>
                        </m:num>
                        <m:den>
                          <m:sSubSup>
                            <m:sSubSupPr>
                              <m:ctrlPr>
                                <a:rPr lang="en-US" altLang="zh-CN" sz="2000" i="1">
                                  <a:solidFill>
                                    <a:schemeClr val="tx1"/>
                                  </a:solidFill>
                                  <a:latin typeface="Cambria Math" panose="02040503050406030204" pitchFamily="18" charset="0"/>
                                </a:rPr>
                              </m:ctrlPr>
                            </m:sSubSupPr>
                            <m:e>
                              <m:sSubSup>
                                <m:sSubSupPr>
                                  <m:ctrlPr>
                                    <a:rPr lang="en-US" altLang="zh-CN" sz="2000" i="1">
                                      <a:solidFill>
                                        <a:schemeClr val="tx1"/>
                                      </a:solidFill>
                                      <a:latin typeface="Cambria Math" panose="02040503050406030204" pitchFamily="18" charset="0"/>
                                    </a:rPr>
                                  </m:ctrlPr>
                                </m:sSubSupPr>
                                <m:e>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𝒗</m:t>
                                  </m:r>
                                </m:sub>
                                <m:sup>
                                  <m:r>
                                    <a:rPr lang="en-US" altLang="zh-CN" sz="2000" i="1">
                                      <a:solidFill>
                                        <a:schemeClr val="tx1"/>
                                      </a:solidFill>
                                      <a:latin typeface="Cambria Math" panose="02040503050406030204" pitchFamily="18" charset="0"/>
                                    </a:rPr>
                                    <m:t>𝒂</m:t>
                                  </m:r>
                                </m:sup>
                              </m:sSubSup>
                              <m: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𝒖</m:t>
                              </m:r>
                            </m:sub>
                            <m:sup>
                              <m:r>
                                <a:rPr lang="en-US" altLang="zh-CN" sz="2000" i="1">
                                  <a:solidFill>
                                    <a:schemeClr val="tx1"/>
                                  </a:solidFill>
                                  <a:latin typeface="Cambria Math" panose="02040503050406030204" pitchFamily="18" charset="0"/>
                                </a:rPr>
                                <m:t>𝒃</m:t>
                              </m:r>
                            </m:sup>
                          </m:sSubSup>
                        </m:den>
                      </m:f>
                    </m:oMath>
                  </m:oMathPara>
                </a14:m>
                <a:endParaRPr lang="en-US" sz="2000">
                  <a:latin typeface="Corbel" panose="020B0503020204020204" pitchFamily="34" charset="0"/>
                </a:endParaRPr>
              </a:p>
            </p:txBody>
          </p:sp>
        </mc:Choice>
        <mc:Fallback>
          <p:sp>
            <p:nvSpPr>
              <p:cNvPr id="5" name="文本框 4">
                <a:extLst>
                  <a:ext uri="{FF2B5EF4-FFF2-40B4-BE49-F238E27FC236}">
                    <a16:creationId xmlns:a16="http://schemas.microsoft.com/office/drawing/2014/main" id="{C1560834-B6B9-C847-9BC8-F8D3D6D19EFB}"/>
                  </a:ext>
                </a:extLst>
              </p:cNvPr>
              <p:cNvSpPr txBox="1">
                <a:spLocks noRot="1" noChangeAspect="1" noMove="1" noResize="1" noEditPoints="1" noAdjustHandles="1" noChangeArrowheads="1" noChangeShapeType="1" noTextEdit="1"/>
              </p:cNvSpPr>
              <p:nvPr/>
            </p:nvSpPr>
            <p:spPr>
              <a:xfrm>
                <a:off x="1043609" y="1196752"/>
                <a:ext cx="7488832" cy="1134221"/>
              </a:xfrm>
              <a:prstGeom prst="rect">
                <a:avLst/>
              </a:prstGeom>
              <a:blipFill>
                <a:blip r:embed="rId3"/>
                <a:stretch>
                  <a:fillRect l="-1017" t="-5556"/>
                </a:stretch>
              </a:blipFill>
            </p:spPr>
            <p:txBody>
              <a:bodyPr/>
              <a:lstStyle/>
              <a:p>
                <a:r>
                  <a:rPr lang="en-US">
                    <a:noFill/>
                  </a:rPr>
                  <a:t> </a:t>
                </a:r>
              </a:p>
            </p:txBody>
          </p:sp>
        </mc:Fallback>
      </mc:AlternateContent>
      <p:sp>
        <p:nvSpPr>
          <p:cNvPr id="9" name="文本框 8">
            <a:extLst>
              <a:ext uri="{FF2B5EF4-FFF2-40B4-BE49-F238E27FC236}">
                <a16:creationId xmlns:a16="http://schemas.microsoft.com/office/drawing/2014/main" id="{3CFF98A6-0B93-5945-9018-F5EB5AF4E78A}"/>
              </a:ext>
            </a:extLst>
          </p:cNvPr>
          <p:cNvSpPr txBox="1"/>
          <p:nvPr/>
        </p:nvSpPr>
        <p:spPr>
          <a:xfrm>
            <a:off x="1043608" y="1732746"/>
            <a:ext cx="2778385" cy="430887"/>
          </a:xfrm>
          <a:prstGeom prst="rect">
            <a:avLst/>
          </a:prstGeom>
          <a:noFill/>
        </p:spPr>
        <p:txBody>
          <a:bodyPr wrap="square" rtlCol="0">
            <a:spAutoFit/>
          </a:bodyPr>
          <a:lstStyle/>
          <a:p>
            <a:r>
              <a:rPr lang="en-US" sz="2200">
                <a:solidFill>
                  <a:srgbClr val="FF0000"/>
                </a:solidFill>
                <a:latin typeface="Corbel" panose="020B0503020204020204" pitchFamily="34" charset="0"/>
              </a:rPr>
              <a:t>度数越大</a:t>
            </a:r>
            <a:r>
              <a:rPr lang="zh-CN" altLang="en-US" sz="2200">
                <a:solidFill>
                  <a:srgbClr val="FF0000"/>
                </a:solidFill>
                <a:latin typeface="Corbel" panose="020B0503020204020204" pitchFamily="34" charset="0"/>
              </a:rPr>
              <a:t>，概率越小</a:t>
            </a:r>
            <a:endParaRPr lang="en-US" sz="2200">
              <a:solidFill>
                <a:srgbClr val="FF0000"/>
              </a:solidFill>
              <a:latin typeface="Corbel" panose="020B0503020204020204" pitchFamily="34" charset="0"/>
            </a:endParaRPr>
          </a:p>
        </p:txBody>
      </p:sp>
      <mc:AlternateContent xmlns:mc="http://schemas.openxmlformats.org/markup-compatibility/2006">
        <mc:Choice xmlns:a14="http://schemas.microsoft.com/office/drawing/2010/main" Requires="a14">
          <p:sp>
            <p:nvSpPr>
              <p:cNvPr id="52" name="椭圆 51">
                <a:extLst>
                  <a:ext uri="{FF2B5EF4-FFF2-40B4-BE49-F238E27FC236}">
                    <a16:creationId xmlns:a16="http://schemas.microsoft.com/office/drawing/2014/main" id="{F3F3250F-89CA-DB43-BEC4-56ECF5E557B5}"/>
                  </a:ext>
                </a:extLst>
              </p:cNvPr>
              <p:cNvSpPr/>
              <p:nvPr/>
            </p:nvSpPr>
            <p:spPr>
              <a:xfrm>
                <a:off x="5182434" y="3083678"/>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5182434" y="3083678"/>
                <a:ext cx="432048" cy="432048"/>
              </a:xfrm>
              <a:prstGeom prst="ellipse">
                <a:avLst/>
              </a:prstGeom>
              <a:blipFill>
                <a:blip r:embed="rId4"/>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椭圆 52">
                <a:extLst>
                  <a:ext uri="{FF2B5EF4-FFF2-40B4-BE49-F238E27FC236}">
                    <a16:creationId xmlns:a16="http://schemas.microsoft.com/office/drawing/2014/main" id="{099F0B50-381F-7346-B1E1-1012A9273195}"/>
                  </a:ext>
                </a:extLst>
              </p:cNvPr>
              <p:cNvSpPr/>
              <p:nvPr/>
            </p:nvSpPr>
            <p:spPr>
              <a:xfrm>
                <a:off x="5182434" y="385376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5182434" y="3853766"/>
                <a:ext cx="432048" cy="432048"/>
              </a:xfrm>
              <a:prstGeom prst="ellipse">
                <a:avLst/>
              </a:prstGeom>
              <a:blipFill>
                <a:blip r:embed="rId5"/>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椭圆 53">
                <a:extLst>
                  <a:ext uri="{FF2B5EF4-FFF2-40B4-BE49-F238E27FC236}">
                    <a16:creationId xmlns:a16="http://schemas.microsoft.com/office/drawing/2014/main" id="{97847D20-2203-F046-AC4F-CE26AE7BD587}"/>
                  </a:ext>
                </a:extLst>
              </p:cNvPr>
              <p:cNvSpPr/>
              <p:nvPr/>
            </p:nvSpPr>
            <p:spPr>
              <a:xfrm>
                <a:off x="5182434" y="459584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5182434" y="4595846"/>
                <a:ext cx="432048" cy="432048"/>
              </a:xfrm>
              <a:prstGeom prst="ellipse">
                <a:avLst/>
              </a:prstGeom>
              <a:blipFill>
                <a:blip r:embed="rId6"/>
                <a:stretch>
                  <a:fillRect/>
                </a:stretch>
              </a:blipFill>
              <a:ln w="12700">
                <a:solidFill>
                  <a:schemeClr val="tx1"/>
                </a:solidFill>
              </a:ln>
            </p:spPr>
            <p:txBody>
              <a:bodyPr/>
              <a:lstStyle/>
              <a:p>
                <a:r>
                  <a:rPr lang="en-US">
                    <a:noFill/>
                  </a:rPr>
                  <a:t> </a:t>
                </a:r>
              </a:p>
            </p:txBody>
          </p:sp>
        </mc:Fallback>
      </mc:AlternateContent>
      <p:cxnSp>
        <p:nvCxnSpPr>
          <p:cNvPr id="55" name="直线箭头连接符 54">
            <a:extLst>
              <a:ext uri="{FF2B5EF4-FFF2-40B4-BE49-F238E27FC236}">
                <a16:creationId xmlns:a16="http://schemas.microsoft.com/office/drawing/2014/main" id="{E6A252F1-5283-C840-809B-E0DC3BC947AC}"/>
              </a:ext>
            </a:extLst>
          </p:cNvPr>
          <p:cNvCxnSpPr>
            <a:cxnSpLocks/>
            <a:stCxn id="54" idx="6"/>
          </p:cNvCxnSpPr>
          <p:nvPr/>
        </p:nvCxnSpPr>
        <p:spPr>
          <a:xfrm flipV="1">
            <a:off x="5614482" y="4587146"/>
            <a:ext cx="368776" cy="2247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5EB6832-C1B9-2D4D-A097-1BF540B23DBD}"/>
              </a:ext>
            </a:extLst>
          </p:cNvPr>
          <p:cNvCxnSpPr>
            <a:cxnSpLocks/>
            <a:stCxn id="54" idx="6"/>
          </p:cNvCxnSpPr>
          <p:nvPr/>
        </p:nvCxnSpPr>
        <p:spPr>
          <a:xfrm>
            <a:off x="5614482" y="4811870"/>
            <a:ext cx="432048" cy="24012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5E6E6BA3-00AD-EE4C-B09D-09E370783F38}"/>
              </a:ext>
            </a:extLst>
          </p:cNvPr>
          <p:cNvCxnSpPr>
            <a:cxnSpLocks/>
            <a:stCxn id="53" idx="6"/>
          </p:cNvCxnSpPr>
          <p:nvPr/>
        </p:nvCxnSpPr>
        <p:spPr>
          <a:xfrm flipV="1">
            <a:off x="5614482" y="3852772"/>
            <a:ext cx="368776" cy="21701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4" name="椭圆 63">
                <a:extLst>
                  <a:ext uri="{FF2B5EF4-FFF2-40B4-BE49-F238E27FC236}">
                    <a16:creationId xmlns:a16="http://schemas.microsoft.com/office/drawing/2014/main" id="{784150CE-6BA5-7146-8E42-3F68BA01A8FB}"/>
                  </a:ext>
                </a:extLst>
              </p:cNvPr>
              <p:cNvSpPr/>
              <p:nvPr/>
            </p:nvSpPr>
            <p:spPr>
              <a:xfrm>
                <a:off x="5182434" y="5387934"/>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5182434" y="5387934"/>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椭圆 65">
                <a:extLst>
                  <a:ext uri="{FF2B5EF4-FFF2-40B4-BE49-F238E27FC236}">
                    <a16:creationId xmlns:a16="http://schemas.microsoft.com/office/drawing/2014/main" id="{725DBDC2-01C4-FC47-A522-F9B9196E828E}"/>
                  </a:ext>
                </a:extLst>
              </p:cNvPr>
              <p:cNvSpPr/>
              <p:nvPr/>
            </p:nvSpPr>
            <p:spPr>
              <a:xfrm>
                <a:off x="5182434" y="6108014"/>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5182434" y="6108014"/>
                <a:ext cx="432048" cy="432048"/>
              </a:xfrm>
              <a:prstGeom prst="ellipse">
                <a:avLst/>
              </a:prstGeom>
              <a:blipFill>
                <a:blip r:embed="rId8"/>
                <a:stretch>
                  <a:fillRect/>
                </a:stretch>
              </a:blipFill>
              <a:ln w="12700">
                <a:solidFill>
                  <a:schemeClr val="tx1"/>
                </a:solidFill>
              </a:ln>
            </p:spPr>
            <p:txBody>
              <a:bodyPr/>
              <a:lstStyle/>
              <a:p>
                <a:r>
                  <a:rPr lang="en-US">
                    <a:noFill/>
                  </a:rPr>
                  <a:t> </a:t>
                </a:r>
              </a:p>
            </p:txBody>
          </p:sp>
        </mc:Fallback>
      </mc:AlternateContent>
      <p:cxnSp>
        <p:nvCxnSpPr>
          <p:cNvPr id="68" name="直线箭头连接符 67">
            <a:extLst>
              <a:ext uri="{FF2B5EF4-FFF2-40B4-BE49-F238E27FC236}">
                <a16:creationId xmlns:a16="http://schemas.microsoft.com/office/drawing/2014/main" id="{9A03962B-19A6-D449-9338-3520882ABD58}"/>
              </a:ext>
            </a:extLst>
          </p:cNvPr>
          <p:cNvCxnSpPr>
            <a:cxnSpLocks/>
            <a:stCxn id="64" idx="6"/>
          </p:cNvCxnSpPr>
          <p:nvPr/>
        </p:nvCxnSpPr>
        <p:spPr>
          <a:xfrm>
            <a:off x="5614482" y="5603958"/>
            <a:ext cx="432048"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4B6D3994-1ADD-1441-9ECF-0B51195B6772}"/>
              </a:ext>
            </a:extLst>
          </p:cNvPr>
          <p:cNvCxnSpPr>
            <a:cxnSpLocks/>
            <a:stCxn id="64" idx="6"/>
          </p:cNvCxnSpPr>
          <p:nvPr/>
        </p:nvCxnSpPr>
        <p:spPr>
          <a:xfrm>
            <a:off x="5614482" y="5603958"/>
            <a:ext cx="432048" cy="13387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3ADD8D3B-EFD3-5242-A76D-5F1B791AA803}"/>
              </a:ext>
            </a:extLst>
          </p:cNvPr>
          <p:cNvCxnSpPr>
            <a:cxnSpLocks/>
            <a:stCxn id="64" idx="6"/>
          </p:cNvCxnSpPr>
          <p:nvPr/>
        </p:nvCxnSpPr>
        <p:spPr>
          <a:xfrm flipV="1">
            <a:off x="5614482" y="5408344"/>
            <a:ext cx="432048" cy="19561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EF224EC-9386-4C46-AFA8-E02E5BD09C49}"/>
              </a:ext>
            </a:extLst>
          </p:cNvPr>
          <p:cNvCxnSpPr>
            <a:cxnSpLocks/>
            <a:stCxn id="66" idx="6"/>
          </p:cNvCxnSpPr>
          <p:nvPr/>
        </p:nvCxnSpPr>
        <p:spPr>
          <a:xfrm flipV="1">
            <a:off x="5614482" y="6108014"/>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5FF2414-DBC0-4B47-80E1-93A421BF5B06}"/>
              </a:ext>
            </a:extLst>
          </p:cNvPr>
          <p:cNvCxnSpPr>
            <a:cxnSpLocks/>
            <a:stCxn id="66" idx="6"/>
          </p:cNvCxnSpPr>
          <p:nvPr/>
        </p:nvCxnSpPr>
        <p:spPr>
          <a:xfrm>
            <a:off x="5614482" y="6324038"/>
            <a:ext cx="576064"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6B1D6F19-B413-3248-A145-B5C6CDB206E4}"/>
              </a:ext>
            </a:extLst>
          </p:cNvPr>
          <p:cNvCxnSpPr>
            <a:cxnSpLocks/>
            <a:stCxn id="66" idx="6"/>
          </p:cNvCxnSpPr>
          <p:nvPr/>
        </p:nvCxnSpPr>
        <p:spPr>
          <a:xfrm>
            <a:off x="5614482" y="6324038"/>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2679955C-E59E-614A-836C-988D1A44503C}"/>
              </a:ext>
            </a:extLst>
          </p:cNvPr>
          <p:cNvCxnSpPr>
            <a:cxnSpLocks/>
            <a:stCxn id="66" idx="6"/>
          </p:cNvCxnSpPr>
          <p:nvPr/>
        </p:nvCxnSpPr>
        <p:spPr>
          <a:xfrm>
            <a:off x="5614482" y="6324038"/>
            <a:ext cx="576064" cy="4352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3251588" y="45871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3683636" y="4069790"/>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3683636" y="4803170"/>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FF2D6A81-66BB-E647-BF79-5ABBD04E25E1}"/>
              </a:ext>
            </a:extLst>
          </p:cNvPr>
          <p:cNvCxnSpPr>
            <a:cxnSpLocks/>
            <a:stCxn id="75" idx="6"/>
            <a:endCxn id="53" idx="2"/>
          </p:cNvCxnSpPr>
          <p:nvPr/>
        </p:nvCxnSpPr>
        <p:spPr>
          <a:xfrm flipV="1">
            <a:off x="3683636" y="4069790"/>
            <a:ext cx="1498798"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3683636" y="3299702"/>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A7C9003F-3003-274B-9F22-A85C0D1C04C5}"/>
              </a:ext>
            </a:extLst>
          </p:cNvPr>
          <p:cNvCxnSpPr>
            <a:cxnSpLocks/>
            <a:stCxn id="75" idx="6"/>
            <a:endCxn id="52" idx="2"/>
          </p:cNvCxnSpPr>
          <p:nvPr/>
        </p:nvCxnSpPr>
        <p:spPr>
          <a:xfrm flipV="1">
            <a:off x="3683636" y="3299702"/>
            <a:ext cx="1498798"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3683636" y="4803170"/>
            <a:ext cx="1498798" cy="80078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1"/>
          </p:cNvCxnSpPr>
          <p:nvPr/>
        </p:nvCxnSpPr>
        <p:spPr>
          <a:xfrm>
            <a:off x="3683636" y="4803170"/>
            <a:ext cx="1562070" cy="136811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8" name="文本框 97">
                <a:extLst>
                  <a:ext uri="{FF2B5EF4-FFF2-40B4-BE49-F238E27FC236}">
                    <a16:creationId xmlns:a16="http://schemas.microsoft.com/office/drawing/2014/main" id="{F1E33ED2-C02B-F643-8ED9-F53A00EA4D57}"/>
                  </a:ext>
                </a:extLst>
              </p:cNvPr>
              <p:cNvSpPr txBox="1"/>
              <p:nvPr/>
            </p:nvSpPr>
            <p:spPr>
              <a:xfrm>
                <a:off x="3294277" y="4557529"/>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3294277" y="4557529"/>
                <a:ext cx="346670" cy="461665"/>
              </a:xfrm>
              <a:prstGeom prst="rect">
                <a:avLst/>
              </a:prstGeom>
              <a:blipFill>
                <a:blip r:embed="rId9"/>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p:cNvCxnSpPr>
          <p:nvPr/>
        </p:nvCxnSpPr>
        <p:spPr>
          <a:xfrm flipV="1">
            <a:off x="5614482" y="3083678"/>
            <a:ext cx="368776"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p:cNvCxnSpPr>
          <p:nvPr/>
        </p:nvCxnSpPr>
        <p:spPr>
          <a:xfrm>
            <a:off x="5614482" y="4069790"/>
            <a:ext cx="368776" cy="14560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p:cNvCxnSpPr>
          <p:nvPr/>
        </p:nvCxnSpPr>
        <p:spPr>
          <a:xfrm>
            <a:off x="5614482" y="4811870"/>
            <a:ext cx="432048" cy="2590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1153E8A6-832E-F540-8B8E-227653DFDD50}"/>
              </a:ext>
            </a:extLst>
          </p:cNvPr>
          <p:cNvCxnSpPr>
            <a:cxnSpLocks/>
            <a:stCxn id="64" idx="6"/>
          </p:cNvCxnSpPr>
          <p:nvPr/>
        </p:nvCxnSpPr>
        <p:spPr>
          <a:xfrm flipV="1">
            <a:off x="5614482" y="5243918"/>
            <a:ext cx="368776" cy="36004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p:cNvCxnSpPr>
          <p:nvPr/>
        </p:nvCxnSpPr>
        <p:spPr>
          <a:xfrm flipV="1">
            <a:off x="5614482" y="5971859"/>
            <a:ext cx="576064" cy="35217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21" name="文本框 120">
                <a:extLst>
                  <a:ext uri="{FF2B5EF4-FFF2-40B4-BE49-F238E27FC236}">
                    <a16:creationId xmlns:a16="http://schemas.microsoft.com/office/drawing/2014/main" id="{A4484BD2-17DB-AF49-8102-4DD6DAAACE25}"/>
                  </a:ext>
                </a:extLst>
              </p:cNvPr>
              <p:cNvSpPr txBox="1"/>
              <p:nvPr/>
            </p:nvSpPr>
            <p:spPr>
              <a:xfrm>
                <a:off x="6190546" y="281641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𝟐</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1" name="文本框 120">
                <a:extLst>
                  <a:ext uri="{FF2B5EF4-FFF2-40B4-BE49-F238E27FC236}">
                    <a16:creationId xmlns:a16="http://schemas.microsoft.com/office/drawing/2014/main" id="{A4484BD2-17DB-AF49-8102-4DD6DAAACE25}"/>
                  </a:ext>
                </a:extLst>
              </p:cNvPr>
              <p:cNvSpPr txBox="1">
                <a:spLocks noRot="1" noChangeAspect="1" noMove="1" noResize="1" noEditPoints="1" noAdjustHandles="1" noChangeArrowheads="1" noChangeShapeType="1" noTextEdit="1"/>
              </p:cNvSpPr>
              <p:nvPr/>
            </p:nvSpPr>
            <p:spPr>
              <a:xfrm>
                <a:off x="6190546" y="2816414"/>
                <a:ext cx="2448272" cy="5741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 name="文本框 121">
                <a:extLst>
                  <a:ext uri="{FF2B5EF4-FFF2-40B4-BE49-F238E27FC236}">
                    <a16:creationId xmlns:a16="http://schemas.microsoft.com/office/drawing/2014/main" id="{2C53D87B-5C24-2040-B28F-B843D3BD9534}"/>
                  </a:ext>
                </a:extLst>
              </p:cNvPr>
              <p:cNvSpPr txBox="1"/>
              <p:nvPr/>
            </p:nvSpPr>
            <p:spPr>
              <a:xfrm>
                <a:off x="6190546" y="3711682"/>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𝟑</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2" name="文本框 121">
                <a:extLst>
                  <a:ext uri="{FF2B5EF4-FFF2-40B4-BE49-F238E27FC236}">
                    <a16:creationId xmlns:a16="http://schemas.microsoft.com/office/drawing/2014/main" id="{2C53D87B-5C24-2040-B28F-B843D3BD9534}"/>
                  </a:ext>
                </a:extLst>
              </p:cNvPr>
              <p:cNvSpPr txBox="1">
                <a:spLocks noRot="1" noChangeAspect="1" noMove="1" noResize="1" noEditPoints="1" noAdjustHandles="1" noChangeArrowheads="1" noChangeShapeType="1" noTextEdit="1"/>
              </p:cNvSpPr>
              <p:nvPr/>
            </p:nvSpPr>
            <p:spPr>
              <a:xfrm>
                <a:off x="6190546" y="3711682"/>
                <a:ext cx="2448272" cy="5741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 name="文本框 122">
                <a:extLst>
                  <a:ext uri="{FF2B5EF4-FFF2-40B4-BE49-F238E27FC236}">
                    <a16:creationId xmlns:a16="http://schemas.microsoft.com/office/drawing/2014/main" id="{2022EECF-7EE9-B64C-AB07-86FCC9589C18}"/>
                  </a:ext>
                </a:extLst>
              </p:cNvPr>
              <p:cNvSpPr txBox="1"/>
              <p:nvPr/>
            </p:nvSpPr>
            <p:spPr>
              <a:xfrm>
                <a:off x="6190546" y="456077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𝟒</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3" name="文本框 122">
                <a:extLst>
                  <a:ext uri="{FF2B5EF4-FFF2-40B4-BE49-F238E27FC236}">
                    <a16:creationId xmlns:a16="http://schemas.microsoft.com/office/drawing/2014/main" id="{2022EECF-7EE9-B64C-AB07-86FCC9589C18}"/>
                  </a:ext>
                </a:extLst>
              </p:cNvPr>
              <p:cNvSpPr txBox="1">
                <a:spLocks noRot="1" noChangeAspect="1" noMove="1" noResize="1" noEditPoints="1" noAdjustHandles="1" noChangeArrowheads="1" noChangeShapeType="1" noTextEdit="1"/>
              </p:cNvSpPr>
              <p:nvPr/>
            </p:nvSpPr>
            <p:spPr>
              <a:xfrm>
                <a:off x="6190546" y="4560774"/>
                <a:ext cx="2448272" cy="5741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4" name="文本框 123">
                <a:extLst>
                  <a:ext uri="{FF2B5EF4-FFF2-40B4-BE49-F238E27FC236}">
                    <a16:creationId xmlns:a16="http://schemas.microsoft.com/office/drawing/2014/main" id="{D8B4C5C1-E2E5-ED48-BDAD-B49D5AA11E0A}"/>
                  </a:ext>
                </a:extLst>
              </p:cNvPr>
              <p:cNvSpPr txBox="1"/>
              <p:nvPr/>
            </p:nvSpPr>
            <p:spPr>
              <a:xfrm>
                <a:off x="6221368" y="5301208"/>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4" name="文本框 123">
                <a:extLst>
                  <a:ext uri="{FF2B5EF4-FFF2-40B4-BE49-F238E27FC236}">
                    <a16:creationId xmlns:a16="http://schemas.microsoft.com/office/drawing/2014/main" id="{D8B4C5C1-E2E5-ED48-BDAD-B49D5AA11E0A}"/>
                  </a:ext>
                </a:extLst>
              </p:cNvPr>
              <p:cNvSpPr txBox="1">
                <a:spLocks noRot="1" noChangeAspect="1" noMove="1" noResize="1" noEditPoints="1" noAdjustHandles="1" noChangeArrowheads="1" noChangeShapeType="1" noTextEdit="1"/>
              </p:cNvSpPr>
              <p:nvPr/>
            </p:nvSpPr>
            <p:spPr>
              <a:xfrm>
                <a:off x="6221368" y="5301208"/>
                <a:ext cx="2448272" cy="5741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5" name="文本框 124">
                <a:extLst>
                  <a:ext uri="{FF2B5EF4-FFF2-40B4-BE49-F238E27FC236}">
                    <a16:creationId xmlns:a16="http://schemas.microsoft.com/office/drawing/2014/main" id="{145AD459-F32A-0B4F-8488-D86927E1785E}"/>
                  </a:ext>
                </a:extLst>
              </p:cNvPr>
              <p:cNvSpPr txBox="1"/>
              <p:nvPr/>
            </p:nvSpPr>
            <p:spPr>
              <a:xfrm>
                <a:off x="6228184" y="6148810"/>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𝟔</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5" name="文本框 124">
                <a:extLst>
                  <a:ext uri="{FF2B5EF4-FFF2-40B4-BE49-F238E27FC236}">
                    <a16:creationId xmlns:a16="http://schemas.microsoft.com/office/drawing/2014/main" id="{145AD459-F32A-0B4F-8488-D86927E1785E}"/>
                  </a:ext>
                </a:extLst>
              </p:cNvPr>
              <p:cNvSpPr txBox="1">
                <a:spLocks noRot="1" noChangeAspect="1" noMove="1" noResize="1" noEditPoints="1" noAdjustHandles="1" noChangeArrowheads="1" noChangeShapeType="1" noTextEdit="1"/>
              </p:cNvSpPr>
              <p:nvPr/>
            </p:nvSpPr>
            <p:spPr>
              <a:xfrm>
                <a:off x="6228184" y="6148810"/>
                <a:ext cx="2448272" cy="5741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6" name="文本框 125">
                <a:extLst>
                  <a:ext uri="{FF2B5EF4-FFF2-40B4-BE49-F238E27FC236}">
                    <a16:creationId xmlns:a16="http://schemas.microsoft.com/office/drawing/2014/main" id="{1F89C098-57B5-B24A-910E-BF5069924191}"/>
                  </a:ext>
                </a:extLst>
              </p:cNvPr>
              <p:cNvSpPr txBox="1"/>
              <p:nvPr/>
            </p:nvSpPr>
            <p:spPr>
              <a:xfrm>
                <a:off x="349632" y="2567452"/>
                <a:ext cx="4654416" cy="1697388"/>
              </a:xfrm>
              <a:prstGeom prst="rect">
                <a:avLst/>
              </a:prstGeom>
              <a:noFill/>
            </p:spPr>
            <p:txBody>
              <a:bodyPr wrap="square" rtlCol="0">
                <a:spAutoFit/>
              </a:bodyPr>
              <a:lstStyle/>
              <a:p>
                <a:pPr marL="342900" indent="-342900">
                  <a:buFont typeface="Wingdings" pitchFamily="2" charset="2"/>
                  <a:buChar char="Ø"/>
                </a:pPr>
                <a:r>
                  <a:rPr lang="en-US" sz="2200">
                    <a:latin typeface="Corbel" panose="020B0503020204020204" pitchFamily="34" charset="0"/>
                  </a:rPr>
                  <a:t>将节点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的邻居节点按照度数排序 </a:t>
                </a:r>
                <a:r>
                  <a:rPr lang="en-US" sz="2200">
                    <a:solidFill>
                      <a:srgbClr val="0070C0"/>
                    </a:solidFill>
                    <a:latin typeface="Corbel" panose="020B0503020204020204" pitchFamily="34" charset="0"/>
                  </a:rPr>
                  <a:t>(预处理阶段即可完成)</a:t>
                </a:r>
                <a:r>
                  <a:rPr lang="en-US" sz="2200">
                    <a:latin typeface="Corbel" panose="020B0503020204020204" pitchFamily="34" charset="0"/>
                  </a:rPr>
                  <a:t>;</a:t>
                </a:r>
              </a:p>
              <a:p>
                <a:pPr marL="342900" indent="-342900">
                  <a:buFont typeface="Wingdings" pitchFamily="2" charset="2"/>
                  <a:buChar char="Ø"/>
                </a:pPr>
                <a:r>
                  <a:rPr lang="en-US" sz="2200">
                    <a:latin typeface="Corbel" panose="020B0503020204020204" pitchFamily="34" charset="0"/>
                  </a:rPr>
                  <a:t>按顺序扫描排序后的邻居节点;</a:t>
                </a:r>
              </a:p>
              <a:p>
                <a:pPr marL="342900" indent="-342900">
                  <a:buFont typeface="Wingdings" pitchFamily="2" charset="2"/>
                  <a:buChar char="Ø"/>
                </a:pPr>
                <a:r>
                  <a:rPr lang="en-US" sz="2200">
                    <a:latin typeface="Corbel" panose="020B0503020204020204" pitchFamily="34" charset="0"/>
                  </a:rPr>
                  <a:t>当</a:t>
                </a:r>
                <a:r>
                  <a:rPr lang="zh-CN" altLang="en-US" sz="2200">
                    <a:solidFill>
                      <a:srgbClr val="FF0000"/>
                    </a:solidFill>
                    <a:latin typeface="Corbel" panose="020B0503020204020204" pitchFamily="34" charset="0"/>
                  </a:rPr>
                  <a: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r>
                      <a:rPr lang="en-US" altLang="zh-CN" sz="2200" b="1" i="0">
                        <a:latin typeface="Cambria Math" panose="02040503050406030204" pitchFamily="18" charset="0"/>
                      </a:rPr>
                      <m:t>&lt;</m:t>
                    </m:r>
                    <m:r>
                      <a:rPr lang="en-US" altLang="zh-CN" sz="2200" b="1" i="1">
                        <a:latin typeface="Cambria Math" panose="02040503050406030204" pitchFamily="18" charset="0"/>
                      </a:rPr>
                      <m:t>𝜺</m:t>
                    </m:r>
                  </m:oMath>
                </a14:m>
                <a:r>
                  <a:rPr lang="en-US" sz="2200">
                    <a:latin typeface="Corbel" panose="020B0503020204020204" pitchFamily="34" charset="0"/>
                  </a:rPr>
                  <a:t> </a:t>
                </a:r>
                <a:r>
                  <a:rPr lang="zh-CN" altLang="en-US" sz="2200">
                    <a:latin typeface="Corbel" panose="020B0503020204020204" pitchFamily="34" charset="0"/>
                  </a:rPr>
                  <a:t>，</a:t>
                </a:r>
                <a:r>
                  <a:rPr lang="zh-CN" altLang="en-US" sz="2200">
                    <a:solidFill>
                      <a:srgbClr val="FF0000"/>
                    </a:solidFill>
                    <a:latin typeface="Corbel" panose="020B0503020204020204" pitchFamily="34" charset="0"/>
                  </a:rPr>
                  <a:t>停止扫描</a:t>
                </a:r>
                <a:endParaRPr lang="en-US" sz="2200">
                  <a:solidFill>
                    <a:srgbClr val="FF0000"/>
                  </a:solidFill>
                  <a:latin typeface="Corbel" panose="020B0503020204020204" pitchFamily="34" charset="0"/>
                </a:endParaRPr>
              </a:p>
            </p:txBody>
          </p:sp>
        </mc:Choice>
        <mc:Fallback>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349632" y="2567452"/>
                <a:ext cx="4654416" cy="1697388"/>
              </a:xfrm>
              <a:prstGeom prst="rect">
                <a:avLst/>
              </a:prstGeom>
              <a:blipFill>
                <a:blip r:embed="rId15"/>
                <a:stretch>
                  <a:fillRect l="-1359" t="-4478" r="-1087"/>
                </a:stretch>
              </a:blipFill>
            </p:spPr>
            <p:txBody>
              <a:bodyPr/>
              <a:lstStyle/>
              <a:p>
                <a:r>
                  <a:rPr lang="en-US">
                    <a:noFill/>
                  </a:rPr>
                  <a:t> </a:t>
                </a:r>
              </a:p>
            </p:txBody>
          </p:sp>
        </mc:Fallback>
      </mc:AlternateContent>
      <p:sp>
        <p:nvSpPr>
          <p:cNvPr id="127" name="文本框 126">
            <a:extLst>
              <a:ext uri="{FF2B5EF4-FFF2-40B4-BE49-F238E27FC236}">
                <a16:creationId xmlns:a16="http://schemas.microsoft.com/office/drawing/2014/main" id="{87796597-7C50-B246-93B2-5663956FE850}"/>
              </a:ext>
            </a:extLst>
          </p:cNvPr>
          <p:cNvSpPr txBox="1"/>
          <p:nvPr/>
        </p:nvSpPr>
        <p:spPr>
          <a:xfrm>
            <a:off x="248553" y="5307305"/>
            <a:ext cx="3819391" cy="400110"/>
          </a:xfrm>
          <a:prstGeom prst="rect">
            <a:avLst/>
          </a:prstGeom>
          <a:noFill/>
        </p:spPr>
        <p:txBody>
          <a:bodyPr wrap="square" rtlCol="0">
            <a:spAutoFit/>
          </a:bodyPr>
          <a:lstStyle/>
          <a:p>
            <a:r>
              <a:rPr lang="en-US" sz="2000">
                <a:solidFill>
                  <a:srgbClr val="FF0000"/>
                </a:solidFill>
                <a:latin typeface="Corbel" panose="020B0503020204020204" pitchFamily="34" charset="0"/>
              </a:rPr>
              <a:t>是否可以直接忽略剩余节点呢? </a:t>
            </a:r>
          </a:p>
        </p:txBody>
      </p:sp>
      <p:sp>
        <p:nvSpPr>
          <p:cNvPr id="43" name="标题 1">
            <a:extLst>
              <a:ext uri="{FF2B5EF4-FFF2-40B4-BE49-F238E27FC236}">
                <a16:creationId xmlns:a16="http://schemas.microsoft.com/office/drawing/2014/main" id="{3A5F050A-4D1F-8E46-A924-FD288EF2FBC8}"/>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p:spTree>
    <p:extLst>
      <p:ext uri="{BB962C8B-B14F-4D97-AF65-F5344CB8AC3E}">
        <p14:creationId xmlns:p14="http://schemas.microsoft.com/office/powerpoint/2010/main" val="32663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anim calcmode="lin" valueType="num">
                                      <p:cBhvr>
                                        <p:cTn id="8" dur="1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6">
                                            <p:txEl>
                                              <p:pRg st="1" end="1"/>
                                            </p:txEl>
                                          </p:spTgt>
                                        </p:tgtEl>
                                        <p:attrNameLst>
                                          <p:attrName>style.visibility</p:attrName>
                                        </p:attrNameLst>
                                      </p:cBhvr>
                                      <p:to>
                                        <p:strVal val="visible"/>
                                      </p:to>
                                    </p:set>
                                    <p:animEffect transition="in" filter="fade">
                                      <p:cBhvr>
                                        <p:cTn id="14" dur="1000"/>
                                        <p:tgtEl>
                                          <p:spTgt spid="126">
                                            <p:txEl>
                                              <p:pRg st="1" end="1"/>
                                            </p:txEl>
                                          </p:spTgt>
                                        </p:tgtEl>
                                      </p:cBhvr>
                                    </p:animEffect>
                                    <p:anim calcmode="lin" valueType="num">
                                      <p:cBhvr>
                                        <p:cTn id="15" dur="10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6">
                                            <p:txEl>
                                              <p:pRg st="2" end="2"/>
                                            </p:txEl>
                                          </p:spTgt>
                                        </p:tgtEl>
                                        <p:attrNameLst>
                                          <p:attrName>style.visibility</p:attrName>
                                        </p:attrNameLst>
                                      </p:cBhvr>
                                      <p:to>
                                        <p:strVal val="visible"/>
                                      </p:to>
                                    </p:set>
                                    <p:animEffect transition="in" filter="fade">
                                      <p:cBhvr>
                                        <p:cTn id="21" dur="1000"/>
                                        <p:tgtEl>
                                          <p:spTgt spid="126">
                                            <p:txEl>
                                              <p:pRg st="2" end="2"/>
                                            </p:txEl>
                                          </p:spTgt>
                                        </p:tgtEl>
                                      </p:cBhvr>
                                    </p:animEffect>
                                    <p:anim calcmode="lin" valueType="num">
                                      <p:cBhvr>
                                        <p:cTn id="22" dur="10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1000"/>
                                        <p:tgtEl>
                                          <p:spTgt spid="127"/>
                                        </p:tgtEl>
                                      </p:cBhvr>
                                    </p:animEffect>
                                    <p:anim calcmode="lin" valueType="num">
                                      <p:cBhvr>
                                        <p:cTn id="29" dur="1000" fill="hold"/>
                                        <p:tgtEl>
                                          <p:spTgt spid="127"/>
                                        </p:tgtEl>
                                        <p:attrNameLst>
                                          <p:attrName>ppt_x</p:attrName>
                                        </p:attrNameLst>
                                      </p:cBhvr>
                                      <p:tavLst>
                                        <p:tav tm="0">
                                          <p:val>
                                            <p:strVal val="#ppt_x"/>
                                          </p:val>
                                        </p:tav>
                                        <p:tav tm="100000">
                                          <p:val>
                                            <p:strVal val="#ppt_x"/>
                                          </p:val>
                                        </p:tav>
                                      </p:tavLst>
                                    </p:anim>
                                    <p:anim calcmode="lin" valueType="num">
                                      <p:cBhvr>
                                        <p:cTn id="30"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3622526" y="2734729"/>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3622526" y="2734729"/>
                <a:ext cx="432048" cy="432048"/>
              </a:xfrm>
              <a:prstGeom prst="ellipse">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3622526" y="350481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3622526" y="3504817"/>
                <a:ext cx="432048" cy="432048"/>
              </a:xfrm>
              <a:prstGeom prst="ellipse">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3622526" y="424689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3622526" y="4246897"/>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3622526" y="537321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3622526" y="5373216"/>
                <a:ext cx="432048" cy="432048"/>
              </a:xfrm>
              <a:prstGeom prst="ellipse">
                <a:avLst/>
              </a:prstGeom>
              <a:blipFill>
                <a:blip r:embed="rId6"/>
                <a:stretch>
                  <a:fillRect l="-11111" r="-277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3622526" y="609329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3622526" y="6093296"/>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4054574" y="4454221"/>
            <a:ext cx="1508066"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1691680"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2123728" y="3720841"/>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2123728" y="4454221"/>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2123728" y="2950753"/>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2123728" y="4454221"/>
            <a:ext cx="1498798"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2123728" y="4454221"/>
            <a:ext cx="1498798"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1734369"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1734369"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4054574" y="2950753"/>
            <a:ext cx="1508066"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4054574" y="3720841"/>
            <a:ext cx="1508066"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4054574" y="4454221"/>
            <a:ext cx="1508066"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4054574" y="4454221"/>
            <a:ext cx="1508066"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41" name="椭圆 40">
            <a:extLst>
              <a:ext uri="{FF2B5EF4-FFF2-40B4-BE49-F238E27FC236}">
                <a16:creationId xmlns:a16="http://schemas.microsoft.com/office/drawing/2014/main" id="{863BFC8B-A924-3544-A21B-28EFC0514534}"/>
              </a:ext>
            </a:extLst>
          </p:cNvPr>
          <p:cNvSpPr/>
          <p:nvPr/>
        </p:nvSpPr>
        <p:spPr>
          <a:xfrm>
            <a:off x="5562640"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5605329"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5605329" y="4179261"/>
                <a:ext cx="346670" cy="461665"/>
              </a:xfrm>
              <a:prstGeom prst="rect">
                <a:avLst/>
              </a:prstGeom>
              <a:blipFill>
                <a:blip r:embed="rId10"/>
                <a:stretch>
                  <a:fillRect l="-3571" r="-3571"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3548107"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50" name="矩形 49">
            <a:extLst>
              <a:ext uri="{FF2B5EF4-FFF2-40B4-BE49-F238E27FC236}">
                <a16:creationId xmlns:a16="http://schemas.microsoft.com/office/drawing/2014/main" id="{8E2B009F-D768-0243-BFE7-C8276A476093}"/>
              </a:ext>
            </a:extLst>
          </p:cNvPr>
          <p:cNvSpPr/>
          <p:nvPr/>
        </p:nvSpPr>
        <p:spPr>
          <a:xfrm>
            <a:off x="3491880" y="2636912"/>
            <a:ext cx="720080" cy="40324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1" name="文本框 50">
                <a:extLst>
                  <a:ext uri="{FF2B5EF4-FFF2-40B4-BE49-F238E27FC236}">
                    <a16:creationId xmlns:a16="http://schemas.microsoft.com/office/drawing/2014/main" id="{5AE41478-3C1F-744D-ACC4-0A5BE13FB405}"/>
                  </a:ext>
                </a:extLst>
              </p:cNvPr>
              <p:cNvSpPr txBox="1"/>
              <p:nvPr/>
            </p:nvSpPr>
            <p:spPr>
              <a:xfrm>
                <a:off x="4517049" y="5631631"/>
                <a:ext cx="4735471" cy="1020279"/>
              </a:xfrm>
              <a:prstGeom prst="rect">
                <a:avLst/>
              </a:prstGeom>
              <a:noFill/>
            </p:spPr>
            <p:txBody>
              <a:bodyPr wrap="square" rtlCol="0">
                <a:spAutoFit/>
              </a:bodyPr>
              <a:lstStyle/>
              <a:p>
                <a:pPr algn="ctr"/>
                <a:r>
                  <a:rPr lang="en-US" sz="2200">
                    <a:latin typeface="Corbel" panose="020B0503020204020204" pitchFamily="34" charset="0"/>
                  </a:rPr>
                  <a:t>度数相同的节点</a:t>
                </a:r>
                <a:r>
                  <a:rPr lang="zh-CN" altLang="en-US" sz="2200">
                    <a:latin typeface="Corbel" panose="020B0503020204020204" pitchFamily="34" charset="0"/>
                  </a:rPr>
                  <a:t>，概率增长也相同：</a:t>
                </a:r>
                <a:r>
                  <a:rPr lang="en-US" sz="2200">
                    <a:latin typeface="Corbel" panose="020B0503020204020204" pitchFamily="34" charset="0"/>
                  </a:rPr>
                  <a: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oMath>
                </a14:m>
                <a:r>
                  <a:rPr lang="en-US" sz="2200">
                    <a:latin typeface="Corbel" panose="020B0503020204020204" pitchFamily="34" charset="0"/>
                  </a:rPr>
                  <a:t> </a:t>
                </a:r>
              </a:p>
            </p:txBody>
          </p:sp>
        </mc:Choice>
        <mc:Fallback>
          <p:sp>
            <p:nvSpPr>
              <p:cNvPr id="51" name="文本框 50">
                <a:extLst>
                  <a:ext uri="{FF2B5EF4-FFF2-40B4-BE49-F238E27FC236}">
                    <a16:creationId xmlns:a16="http://schemas.microsoft.com/office/drawing/2014/main" id="{5AE41478-3C1F-744D-ACC4-0A5BE13FB405}"/>
                  </a:ext>
                </a:extLst>
              </p:cNvPr>
              <p:cNvSpPr txBox="1">
                <a:spLocks noRot="1" noChangeAspect="1" noMove="1" noResize="1" noEditPoints="1" noAdjustHandles="1" noChangeArrowheads="1" noChangeShapeType="1" noTextEdit="1"/>
              </p:cNvSpPr>
              <p:nvPr/>
            </p:nvSpPr>
            <p:spPr>
              <a:xfrm>
                <a:off x="4517049" y="5631631"/>
                <a:ext cx="4735471" cy="1020279"/>
              </a:xfrm>
              <a:prstGeom prst="rect">
                <a:avLst/>
              </a:prstGeom>
              <a:blipFill>
                <a:blip r:embed="rId11"/>
                <a:stretch>
                  <a:fillRect l="-1070" t="-6173" r="-1070"/>
                </a:stretch>
              </a:blipFill>
            </p:spPr>
            <p:txBody>
              <a:bodyPr/>
              <a:lstStyle/>
              <a:p>
                <a:r>
                  <a:rPr lang="en-US">
                    <a:noFill/>
                  </a:rPr>
                  <a:t> </a:t>
                </a:r>
              </a:p>
            </p:txBody>
          </p:sp>
        </mc:Fallback>
      </mc:AlternateContent>
      <p:sp>
        <p:nvSpPr>
          <p:cNvPr id="28" name="标题 1">
            <a:extLst>
              <a:ext uri="{FF2B5EF4-FFF2-40B4-BE49-F238E27FC236}">
                <a16:creationId xmlns:a16="http://schemas.microsoft.com/office/drawing/2014/main" id="{514D8A40-527E-E048-81BB-0956ACF5217B}"/>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5957236D-ECD4-F540-BE9F-62828EC46EED}"/>
                  </a:ext>
                </a:extLst>
              </p:cNvPr>
              <p:cNvSpPr txBox="1"/>
              <p:nvPr/>
            </p:nvSpPr>
            <p:spPr>
              <a:xfrm>
                <a:off x="930086" y="1133585"/>
                <a:ext cx="8213914" cy="1358834"/>
              </a:xfrm>
              <a:prstGeom prst="rect">
                <a:avLst/>
              </a:prstGeom>
              <a:noFill/>
            </p:spPr>
            <p:txBody>
              <a:bodyPr wrap="square" rtlCol="0">
                <a:spAutoFit/>
              </a:bodyPr>
              <a:lstStyle/>
              <a:p>
                <a:pPr marL="342900" indent="-342900">
                  <a:buFont typeface="Wingdings" pitchFamily="2" charset="2"/>
                  <a:buChar char="Ø"/>
                </a:pPr>
                <a:r>
                  <a:rPr lang="en-US" sz="2200">
                    <a:latin typeface="Corbel" panose="020B0503020204020204" pitchFamily="34" charset="0"/>
                  </a:rPr>
                  <a:t>将节点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的邻居节点按照度数排序 </a:t>
                </a:r>
                <a:r>
                  <a:rPr lang="en-US" sz="2200">
                    <a:solidFill>
                      <a:srgbClr val="0070C0"/>
                    </a:solidFill>
                    <a:latin typeface="Corbel" panose="020B0503020204020204" pitchFamily="34" charset="0"/>
                  </a:rPr>
                  <a:t>(预处理阶段即可完成)</a:t>
                </a:r>
                <a:r>
                  <a:rPr lang="en-US" sz="2200">
                    <a:latin typeface="Corbel" panose="020B0503020204020204" pitchFamily="34" charset="0"/>
                  </a:rPr>
                  <a:t>;</a:t>
                </a:r>
              </a:p>
              <a:p>
                <a:pPr marL="342900" indent="-342900">
                  <a:buFont typeface="Wingdings" pitchFamily="2" charset="2"/>
                  <a:buChar char="Ø"/>
                </a:pPr>
                <a:r>
                  <a:rPr lang="en-US" sz="2200">
                    <a:latin typeface="Corbel" panose="020B0503020204020204" pitchFamily="34" charset="0"/>
                  </a:rPr>
                  <a:t>按顺序扫描排序后的邻居节点;</a:t>
                </a:r>
              </a:p>
              <a:p>
                <a:pPr marL="342900" indent="-342900">
                  <a:buFont typeface="Wingdings" pitchFamily="2" charset="2"/>
                  <a:buChar char="Ø"/>
                </a:pPr>
                <a:r>
                  <a:rPr lang="en-US" sz="2200">
                    <a:latin typeface="Corbel" panose="020B0503020204020204" pitchFamily="34" charset="0"/>
                  </a:rPr>
                  <a:t>当</a:t>
                </a:r>
                <a:r>
                  <a:rPr lang="zh-CN" altLang="en-US" sz="2200">
                    <a:solidFill>
                      <a:srgbClr val="FF0000"/>
                    </a:solidFill>
                    <a:latin typeface="Corbel" panose="020B0503020204020204" pitchFamily="34" charset="0"/>
                  </a:rPr>
                  <a: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r>
                      <a:rPr lang="en-US" altLang="zh-CN" sz="2200" b="1" i="0">
                        <a:latin typeface="Cambria Math" panose="02040503050406030204" pitchFamily="18" charset="0"/>
                      </a:rPr>
                      <m:t>&lt;</m:t>
                    </m:r>
                    <m:r>
                      <a:rPr lang="en-US" altLang="zh-CN" sz="2200" b="1" i="1">
                        <a:latin typeface="Cambria Math" panose="02040503050406030204" pitchFamily="18" charset="0"/>
                      </a:rPr>
                      <m:t>𝜺</m:t>
                    </m:r>
                  </m:oMath>
                </a14:m>
                <a:r>
                  <a:rPr lang="en-US" sz="2200">
                    <a:latin typeface="Corbel" panose="020B0503020204020204" pitchFamily="34" charset="0"/>
                  </a:rPr>
                  <a:t> </a:t>
                </a:r>
                <a:r>
                  <a:rPr lang="zh-CN" altLang="en-US" sz="2200">
                    <a:latin typeface="Corbel" panose="020B0503020204020204" pitchFamily="34" charset="0"/>
                  </a:rPr>
                  <a:t>，</a:t>
                </a:r>
                <a:r>
                  <a:rPr lang="zh-CN" altLang="en-US" sz="2200">
                    <a:solidFill>
                      <a:srgbClr val="FF0000"/>
                    </a:solidFill>
                    <a:latin typeface="Corbel" panose="020B0503020204020204" pitchFamily="34" charset="0"/>
                  </a:rPr>
                  <a:t>停止扫描</a:t>
                </a:r>
                <a:endParaRPr lang="en-US" sz="2200">
                  <a:solidFill>
                    <a:srgbClr val="FF0000"/>
                  </a:solidFill>
                  <a:latin typeface="Corbel" panose="020B0503020204020204" pitchFamily="34" charset="0"/>
                </a:endParaRPr>
              </a:p>
            </p:txBody>
          </p:sp>
        </mc:Choice>
        <mc:Fallback>
          <p:sp>
            <p:nvSpPr>
              <p:cNvPr id="29" name="文本框 28">
                <a:extLst>
                  <a:ext uri="{FF2B5EF4-FFF2-40B4-BE49-F238E27FC236}">
                    <a16:creationId xmlns:a16="http://schemas.microsoft.com/office/drawing/2014/main" id="{5957236D-ECD4-F540-BE9F-62828EC46EED}"/>
                  </a:ext>
                </a:extLst>
              </p:cNvPr>
              <p:cNvSpPr txBox="1">
                <a:spLocks noRot="1" noChangeAspect="1" noMove="1" noResize="1" noEditPoints="1" noAdjustHandles="1" noChangeArrowheads="1" noChangeShapeType="1" noTextEdit="1"/>
              </p:cNvSpPr>
              <p:nvPr/>
            </p:nvSpPr>
            <p:spPr>
              <a:xfrm>
                <a:off x="930086" y="1133585"/>
                <a:ext cx="8213914" cy="1358834"/>
              </a:xfrm>
              <a:prstGeom prst="rect">
                <a:avLst/>
              </a:prstGeom>
              <a:blipFill>
                <a:blip r:embed="rId12"/>
                <a:stretch>
                  <a:fillRect l="-773" t="-4630"/>
                </a:stretch>
              </a:blipFill>
            </p:spPr>
            <p:txBody>
              <a:bodyPr/>
              <a:lstStyle/>
              <a:p>
                <a:r>
                  <a:rPr lang="en-US">
                    <a:noFill/>
                  </a:rPr>
                  <a:t> </a:t>
                </a:r>
              </a:p>
            </p:txBody>
          </p:sp>
        </mc:Fallback>
      </mc:AlternateContent>
    </p:spTree>
    <p:extLst>
      <p:ext uri="{BB962C8B-B14F-4D97-AF65-F5344CB8AC3E}">
        <p14:creationId xmlns:p14="http://schemas.microsoft.com/office/powerpoint/2010/main" val="49567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zh-CN" altLang="en-US" sz="3200" dirty="0"/>
              <a:t>图结构无处不在</a:t>
            </a:r>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88795" y="2424187"/>
            <a:ext cx="71437" cy="215900"/>
          </a:xfrm>
          <a:prstGeom prst="line">
            <a:avLst/>
          </a:prstGeom>
          <a:noFill/>
          <a:ln w="12700" algn="ctr">
            <a:solidFill>
              <a:schemeClr val="bg1"/>
            </a:solidFill>
            <a:round/>
            <a:headEnd/>
            <a:tailEnd/>
          </a:ln>
        </p:spPr>
      </p:cxnSp>
      <p:grpSp>
        <p:nvGrpSpPr>
          <p:cNvPr id="10" name="组 9"/>
          <p:cNvGrpSpPr/>
          <p:nvPr/>
        </p:nvGrpSpPr>
        <p:grpSpPr>
          <a:xfrm>
            <a:off x="179512" y="1700808"/>
            <a:ext cx="6106636" cy="4176464"/>
            <a:chOff x="3422212" y="2217279"/>
            <a:chExt cx="5614284" cy="3876017"/>
          </a:xfrm>
        </p:grpSpPr>
        <p:pic>
          <p:nvPicPr>
            <p:cNvPr id="11" name="Picture 2">
              <a:extLst>
                <a:ext uri="{FF2B5EF4-FFF2-40B4-BE49-F238E27FC236}">
                  <a16:creationId xmlns:a16="http://schemas.microsoft.com/office/drawing/2014/main" id="{B10DB0D8-EFE8-044B-A714-7D9660F767C7}"/>
                </a:ext>
              </a:extLst>
            </p:cNvPr>
            <p:cNvPicPr>
              <a:picLocks noChangeAspect="1" noChangeArrowheads="1"/>
            </p:cNvPicPr>
            <p:nvPr/>
          </p:nvPicPr>
          <p:blipFill>
            <a:blip r:embed="rId3" cstate="print"/>
            <a:srcRect/>
            <a:stretch>
              <a:fillRect/>
            </a:stretch>
          </p:blipFill>
          <p:spPr bwMode="auto">
            <a:xfrm>
              <a:off x="3531046" y="2711921"/>
              <a:ext cx="5505450" cy="3381375"/>
            </a:xfrm>
            <a:prstGeom prst="rect">
              <a:avLst/>
            </a:prstGeom>
            <a:noFill/>
            <a:ln w="25400">
              <a:solidFill>
                <a:schemeClr val="tx2"/>
              </a:solidFill>
              <a:miter lim="800000"/>
              <a:headEnd/>
              <a:tailEnd/>
            </a:ln>
          </p:spPr>
        </p:pic>
        <p:sp>
          <p:nvSpPr>
            <p:cNvPr id="12" name="TextBox 13">
              <a:extLst>
                <a:ext uri="{FF2B5EF4-FFF2-40B4-BE49-F238E27FC236}">
                  <a16:creationId xmlns:a16="http://schemas.microsoft.com/office/drawing/2014/main" id="{25BD3FDB-E8BC-9E49-8B30-B69A4874616D}"/>
                </a:ext>
              </a:extLst>
            </p:cNvPr>
            <p:cNvSpPr txBox="1"/>
            <p:nvPr/>
          </p:nvSpPr>
          <p:spPr>
            <a:xfrm>
              <a:off x="3422212" y="2217279"/>
              <a:ext cx="2040943" cy="461665"/>
            </a:xfrm>
            <a:prstGeom prst="rect">
              <a:avLst/>
            </a:prstGeom>
            <a:noFill/>
          </p:spPr>
          <p:txBody>
            <a:bodyPr wrap="none" rtlCol="0">
              <a:spAutoFit/>
            </a:bodyPr>
            <a:lstStyle/>
            <a:p>
              <a:r>
                <a:rPr lang="zh-CN" altLang="en-US" sz="2400" dirty="0">
                  <a:solidFill>
                    <a:srgbClr val="0070C0"/>
                  </a:solidFill>
                  <a:latin typeface="Corbel" panose="020B0503020204020204" pitchFamily="34" charset="0"/>
                  <a:ea typeface="黑体" pitchFamily="49" charset="-122"/>
                </a:rPr>
                <a:t>地理信息网络</a:t>
              </a:r>
            </a:p>
          </p:txBody>
        </p:sp>
      </p:grpSp>
      <p:sp>
        <p:nvSpPr>
          <p:cNvPr id="13" name="文本框 12">
            <a:extLst>
              <a:ext uri="{FF2B5EF4-FFF2-40B4-BE49-F238E27FC236}">
                <a16:creationId xmlns:a16="http://schemas.microsoft.com/office/drawing/2014/main" id="{5B4175BC-7C28-B548-9653-6571336DD4CE}"/>
              </a:ext>
            </a:extLst>
          </p:cNvPr>
          <p:cNvSpPr txBox="1"/>
          <p:nvPr/>
        </p:nvSpPr>
        <p:spPr>
          <a:xfrm>
            <a:off x="6344127" y="2188457"/>
            <a:ext cx="2692369" cy="1292662"/>
          </a:xfrm>
          <a:prstGeom prst="rect">
            <a:avLst/>
          </a:prstGeom>
          <a:noFill/>
        </p:spPr>
        <p:txBody>
          <a:bodyPr wrap="square" rtlCol="0">
            <a:spAutoFit/>
          </a:bodyPr>
          <a:lstStyle/>
          <a:p>
            <a:pPr>
              <a:buSzPct val="80000"/>
            </a:pPr>
            <a:r>
              <a:rPr kumimoji="1" lang="zh-CN" altLang="en-US" sz="2600" b="0" dirty="0">
                <a:latin typeface="SimHei" panose="02010609060101010101" pitchFamily="49" charset="-122"/>
                <a:ea typeface="SimHei" panose="02010609060101010101" pitchFamily="49" charset="-122"/>
              </a:rPr>
              <a:t>节点：路口</a:t>
            </a:r>
            <a:r>
              <a:rPr kumimoji="1" lang="en-US" altLang="zh-CN" sz="2600" b="0" dirty="0">
                <a:latin typeface="SimHei" panose="02010609060101010101" pitchFamily="49" charset="-122"/>
                <a:ea typeface="SimHei" panose="02010609060101010101" pitchFamily="49" charset="-122"/>
              </a:rPr>
              <a:t>/</a:t>
            </a:r>
            <a:r>
              <a:rPr kumimoji="1" lang="zh-CN" altLang="en-US" sz="2600" b="0" dirty="0">
                <a:latin typeface="SimHei" panose="02010609060101010101" pitchFamily="49" charset="-122"/>
                <a:ea typeface="SimHei" panose="02010609060101010101" pitchFamily="49" charset="-122"/>
              </a:rPr>
              <a:t>房屋</a:t>
            </a:r>
            <a:endParaRPr kumimoji="1" lang="en-US" altLang="zh-CN" sz="2600" b="0" dirty="0">
              <a:latin typeface="SimHei" panose="02010609060101010101" pitchFamily="49" charset="-122"/>
              <a:ea typeface="SimHei" panose="02010609060101010101" pitchFamily="49" charset="-122"/>
            </a:endParaRPr>
          </a:p>
          <a:p>
            <a:pPr>
              <a:buSzPct val="80000"/>
            </a:pP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边  ：道路</a:t>
            </a:r>
            <a:endParaRPr kumimoji="1" lang="en-US" altLang="zh-CN" sz="2600" b="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750250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2487870" y="2734729"/>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487870" y="2734729"/>
                <a:ext cx="432048" cy="432048"/>
              </a:xfrm>
              <a:prstGeom prst="ellipse">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2487870" y="350481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487870" y="3504817"/>
                <a:ext cx="432048" cy="432048"/>
              </a:xfrm>
              <a:prstGeom prst="ellipse">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2487870" y="424689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487870" y="4246897"/>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2487870" y="537321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487870" y="5373216"/>
                <a:ext cx="432048" cy="432048"/>
              </a:xfrm>
              <a:prstGeom prst="ellipse">
                <a:avLst/>
              </a:prstGeom>
              <a:blipFill>
                <a:blip r:embed="rId6"/>
                <a:stretch>
                  <a:fillRect l="-13889"/>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2487870" y="609329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487870" y="6093296"/>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2919918" y="4454221"/>
            <a:ext cx="1508066"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55702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989072" y="3720841"/>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989072" y="4454221"/>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989072" y="2950753"/>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989072" y="4454221"/>
            <a:ext cx="1498798"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989072" y="4454221"/>
            <a:ext cx="1498798"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599713"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99713"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2919918" y="2950753"/>
            <a:ext cx="1508066"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2919918" y="3720841"/>
            <a:ext cx="1508066"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2919918" y="4454221"/>
            <a:ext cx="1508066"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2919918" y="4454221"/>
            <a:ext cx="1508066"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41" name="椭圆 40">
            <a:extLst>
              <a:ext uri="{FF2B5EF4-FFF2-40B4-BE49-F238E27FC236}">
                <a16:creationId xmlns:a16="http://schemas.microsoft.com/office/drawing/2014/main" id="{863BFC8B-A924-3544-A21B-28EFC0514534}"/>
              </a:ext>
            </a:extLst>
          </p:cNvPr>
          <p:cNvSpPr/>
          <p:nvPr/>
        </p:nvSpPr>
        <p:spPr>
          <a:xfrm>
            <a:off x="442798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4470673"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4470673" y="4179261"/>
                <a:ext cx="346670" cy="461665"/>
              </a:xfrm>
              <a:prstGeom prst="rect">
                <a:avLst/>
              </a:prstGeom>
              <a:blipFill>
                <a:blip r:embed="rId10"/>
                <a:stretch>
                  <a:fillRect l="-3448" r="-3448"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2413451"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5" name="文本框 24">
            <a:extLst>
              <a:ext uri="{FF2B5EF4-FFF2-40B4-BE49-F238E27FC236}">
                <a16:creationId xmlns:a16="http://schemas.microsoft.com/office/drawing/2014/main" id="{0A194074-745E-6D4E-9826-BCF5BEE2BF56}"/>
              </a:ext>
            </a:extLst>
          </p:cNvPr>
          <p:cNvSpPr txBox="1"/>
          <p:nvPr/>
        </p:nvSpPr>
        <p:spPr>
          <a:xfrm>
            <a:off x="5273893" y="2579722"/>
            <a:ext cx="3581360" cy="461665"/>
          </a:xfrm>
          <a:prstGeom prst="rect">
            <a:avLst/>
          </a:prstGeom>
          <a:noFill/>
        </p:spPr>
        <p:txBody>
          <a:bodyPr wrap="square" rtlCol="0">
            <a:spAutoFit/>
          </a:bodyPr>
          <a:lstStyle/>
          <a:p>
            <a:r>
              <a:rPr lang="en-US" sz="2400">
                <a:latin typeface="Corbel" panose="020B0503020204020204" pitchFamily="34" charset="0"/>
              </a:rPr>
              <a:t>1. Ignore all edges: </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29E3621E-71E3-604A-949A-3112D46FC91E}"/>
                  </a:ext>
                </a:extLst>
              </p:cNvPr>
              <p:cNvSpPr/>
              <p:nvPr/>
            </p:nvSpPr>
            <p:spPr>
              <a:xfrm>
                <a:off x="5844228" y="2955212"/>
                <a:ext cx="3396138" cy="830997"/>
              </a:xfrm>
              <a:prstGeom prst="rect">
                <a:avLst/>
              </a:prstGeom>
            </p:spPr>
            <p:txBody>
              <a:bodyPr wrap="square">
                <a:spAutoFit/>
              </a:bodyPr>
              <a:lstStyle/>
              <a:p>
                <a:r>
                  <a:rPr lang="en-US" altLang="zh-CN" sz="2400">
                    <a:solidFill>
                      <a:srgbClr val="FF0000"/>
                    </a:solidFill>
                    <a:latin typeface="Corbel" panose="020B0503020204020204" pitchFamily="34" charset="0"/>
                  </a:rPr>
                  <a:t>wrong approximation</a:t>
                </a:r>
              </a:p>
              <a:p>
                <a:pPr/>
                <a14:m>
                  <m:oMathPara xmlns:m="http://schemas.openxmlformats.org/officeDocument/2006/math">
                    <m:oMathParaPr>
                      <m:jc m:val="centerGroup"/>
                    </m:oMathParaPr>
                    <m:oMath xmlns:m="http://schemas.openxmlformats.org/officeDocument/2006/math">
                      <m:acc>
                        <m:accPr>
                          <m:chr m:val="̂"/>
                          <m:ctrlPr>
                            <a:rPr lang="en-US" altLang="zh-CN" sz="2400" i="1">
                              <a:solidFill>
                                <a:srgbClr val="FF0000"/>
                              </a:solidFill>
                              <a:latin typeface="Cambria Math" panose="02040503050406030204" pitchFamily="18" charset="0"/>
                            </a:rPr>
                          </m:ctrlPr>
                        </m:accPr>
                        <m:e>
                          <m:r>
                            <a:rPr lang="en-US" altLang="zh-CN" sz="2400" b="1" i="1">
                              <a:solidFill>
                                <a:srgbClr val="FF0000"/>
                              </a:solidFill>
                              <a:latin typeface="Cambria Math" panose="02040503050406030204" pitchFamily="18" charset="0"/>
                            </a:rPr>
                            <m:t>𝝅</m:t>
                          </m:r>
                        </m:e>
                      </m:acc>
                      <m:d>
                        <m:dPr>
                          <m:ctrlPr>
                            <a:rPr lang="en-US" altLang="zh-CN" sz="2400" i="1">
                              <a:solidFill>
                                <a:srgbClr val="FF0000"/>
                              </a:solidFill>
                              <a:latin typeface="Cambria Math" panose="02040503050406030204" pitchFamily="18" charset="0"/>
                            </a:rPr>
                          </m:ctrlPr>
                        </m:dPr>
                        <m:e>
                          <m:r>
                            <a:rPr lang="en-US" altLang="zh-CN" sz="2400" b="1" i="1">
                              <a:solidFill>
                                <a:srgbClr val="FF0000"/>
                              </a:solidFill>
                              <a:latin typeface="Cambria Math" panose="02040503050406030204" pitchFamily="18" charset="0"/>
                            </a:rPr>
                            <m:t>𝒒</m:t>
                          </m:r>
                        </m:e>
                      </m:d>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rPr>
                        <m:t>𝟎</m:t>
                      </m:r>
                    </m:oMath>
                  </m:oMathPara>
                </a14:m>
                <a:endParaRPr lang="en-US" altLang="zh-CN" sz="2400">
                  <a:solidFill>
                    <a:srgbClr val="FF0000"/>
                  </a:solidFill>
                  <a:latin typeface="Corbel" panose="020B0503020204020204" pitchFamily="34" charset="0"/>
                </a:endParaRPr>
              </a:p>
            </p:txBody>
          </p:sp>
        </mc:Choice>
        <mc:Fallback xmlns="">
          <p:sp>
            <p:nvSpPr>
              <p:cNvPr id="3" name="矩形 2">
                <a:extLst>
                  <a:ext uri="{FF2B5EF4-FFF2-40B4-BE49-F238E27FC236}">
                    <a16:creationId xmlns:a16="http://schemas.microsoft.com/office/drawing/2014/main" id="{29E3621E-71E3-604A-949A-3112D46FC91E}"/>
                  </a:ext>
                </a:extLst>
              </p:cNvPr>
              <p:cNvSpPr>
                <a:spLocks noRot="1" noChangeAspect="1" noMove="1" noResize="1" noEditPoints="1" noAdjustHandles="1" noChangeArrowheads="1" noChangeShapeType="1" noTextEdit="1"/>
              </p:cNvSpPr>
              <p:nvPr/>
            </p:nvSpPr>
            <p:spPr>
              <a:xfrm>
                <a:off x="5844228" y="2955212"/>
                <a:ext cx="3396138" cy="830997"/>
              </a:xfrm>
              <a:prstGeom prst="rect">
                <a:avLst/>
              </a:prstGeom>
              <a:blipFill>
                <a:blip r:embed="rId11"/>
                <a:stretch>
                  <a:fillRect l="-2985" t="-5970" b="-2985"/>
                </a:stretch>
              </a:blipFill>
            </p:spPr>
            <p:txBody>
              <a:bodyPr/>
              <a:lstStyle/>
              <a:p>
                <a:r>
                  <a:rPr lang="en-US">
                    <a:noFill/>
                  </a:rPr>
                  <a:t> </a:t>
                </a:r>
              </a:p>
            </p:txBody>
          </p:sp>
        </mc:Fallback>
      </mc:AlternateContent>
      <p:sp>
        <p:nvSpPr>
          <p:cNvPr id="30" name="右箭头 29">
            <a:extLst>
              <a:ext uri="{FF2B5EF4-FFF2-40B4-BE49-F238E27FC236}">
                <a16:creationId xmlns:a16="http://schemas.microsoft.com/office/drawing/2014/main" id="{88869472-10B8-6F4D-8F21-9C6A36CAD1BA}"/>
              </a:ext>
            </a:extLst>
          </p:cNvPr>
          <p:cNvSpPr/>
          <p:nvPr/>
        </p:nvSpPr>
        <p:spPr>
          <a:xfrm>
            <a:off x="5405393" y="3110504"/>
            <a:ext cx="4081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标题 1">
            <a:extLst>
              <a:ext uri="{FF2B5EF4-FFF2-40B4-BE49-F238E27FC236}">
                <a16:creationId xmlns:a16="http://schemas.microsoft.com/office/drawing/2014/main" id="{1C647137-E0C3-CC42-AA6F-598123C129E6}"/>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A6A003C3-E872-6B4D-BCE5-BE3D2047A1C9}"/>
                  </a:ext>
                </a:extLst>
              </p:cNvPr>
              <p:cNvSpPr txBox="1"/>
              <p:nvPr/>
            </p:nvSpPr>
            <p:spPr>
              <a:xfrm>
                <a:off x="930086" y="1133585"/>
                <a:ext cx="8213914" cy="1358834"/>
              </a:xfrm>
              <a:prstGeom prst="rect">
                <a:avLst/>
              </a:prstGeom>
              <a:noFill/>
            </p:spPr>
            <p:txBody>
              <a:bodyPr wrap="square" rtlCol="0">
                <a:spAutoFit/>
              </a:bodyPr>
              <a:lstStyle/>
              <a:p>
                <a:pPr marL="342900" indent="-342900">
                  <a:buFont typeface="Wingdings" pitchFamily="2" charset="2"/>
                  <a:buChar char="Ø"/>
                </a:pPr>
                <a:r>
                  <a:rPr lang="en-US" sz="2200">
                    <a:latin typeface="Corbel" panose="020B0503020204020204" pitchFamily="34" charset="0"/>
                  </a:rPr>
                  <a:t>将节点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的邻居节点按照度数排序 </a:t>
                </a:r>
                <a:r>
                  <a:rPr lang="en-US" sz="2200">
                    <a:solidFill>
                      <a:srgbClr val="0070C0"/>
                    </a:solidFill>
                    <a:latin typeface="Corbel" panose="020B0503020204020204" pitchFamily="34" charset="0"/>
                  </a:rPr>
                  <a:t>(预处理阶段即可完成)</a:t>
                </a:r>
                <a:r>
                  <a:rPr lang="en-US" sz="2200">
                    <a:latin typeface="Corbel" panose="020B0503020204020204" pitchFamily="34" charset="0"/>
                  </a:rPr>
                  <a:t>;</a:t>
                </a:r>
              </a:p>
              <a:p>
                <a:pPr marL="342900" indent="-342900">
                  <a:buFont typeface="Wingdings" pitchFamily="2" charset="2"/>
                  <a:buChar char="Ø"/>
                </a:pPr>
                <a:r>
                  <a:rPr lang="en-US" sz="2200">
                    <a:latin typeface="Corbel" panose="020B0503020204020204" pitchFamily="34" charset="0"/>
                  </a:rPr>
                  <a:t>按顺序扫描排序后的邻居节点;</a:t>
                </a:r>
              </a:p>
              <a:p>
                <a:pPr marL="342900" indent="-342900">
                  <a:buFont typeface="Wingdings" pitchFamily="2" charset="2"/>
                  <a:buChar char="Ø"/>
                </a:pPr>
                <a:r>
                  <a:rPr lang="en-US" sz="2200">
                    <a:latin typeface="Corbel" panose="020B0503020204020204" pitchFamily="34" charset="0"/>
                  </a:rPr>
                  <a:t>当</a:t>
                </a:r>
                <a:r>
                  <a:rPr lang="zh-CN" altLang="en-US" sz="2200">
                    <a:solidFill>
                      <a:srgbClr val="FF0000"/>
                    </a:solidFill>
                    <a:latin typeface="Corbel" panose="020B0503020204020204" pitchFamily="34" charset="0"/>
                  </a:rPr>
                  <a: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r>
                      <a:rPr lang="en-US" altLang="zh-CN" sz="2200" b="1" i="0">
                        <a:latin typeface="Cambria Math" panose="02040503050406030204" pitchFamily="18" charset="0"/>
                      </a:rPr>
                      <m:t>&lt;</m:t>
                    </m:r>
                    <m:r>
                      <a:rPr lang="en-US" altLang="zh-CN" sz="2200" b="1" i="1">
                        <a:latin typeface="Cambria Math" panose="02040503050406030204" pitchFamily="18" charset="0"/>
                      </a:rPr>
                      <m:t>𝜺</m:t>
                    </m:r>
                  </m:oMath>
                </a14:m>
                <a:r>
                  <a:rPr lang="en-US" sz="2200">
                    <a:latin typeface="Corbel" panose="020B0503020204020204" pitchFamily="34" charset="0"/>
                  </a:rPr>
                  <a:t> </a:t>
                </a:r>
                <a:r>
                  <a:rPr lang="zh-CN" altLang="en-US" sz="2200">
                    <a:latin typeface="Corbel" panose="020B0503020204020204" pitchFamily="34" charset="0"/>
                  </a:rPr>
                  <a:t>，</a:t>
                </a:r>
                <a:r>
                  <a:rPr lang="zh-CN" altLang="en-US" sz="2200">
                    <a:solidFill>
                      <a:srgbClr val="FF0000"/>
                    </a:solidFill>
                    <a:latin typeface="Corbel" panose="020B0503020204020204" pitchFamily="34" charset="0"/>
                  </a:rPr>
                  <a:t>停止扫描</a:t>
                </a:r>
                <a:endParaRPr lang="en-US" sz="2200">
                  <a:solidFill>
                    <a:srgbClr val="FF0000"/>
                  </a:solidFill>
                  <a:latin typeface="Corbel" panose="020B0503020204020204" pitchFamily="34" charset="0"/>
                </a:endParaRPr>
              </a:p>
            </p:txBody>
          </p:sp>
        </mc:Choice>
        <mc:Fallback>
          <p:sp>
            <p:nvSpPr>
              <p:cNvPr id="31" name="文本框 30">
                <a:extLst>
                  <a:ext uri="{FF2B5EF4-FFF2-40B4-BE49-F238E27FC236}">
                    <a16:creationId xmlns:a16="http://schemas.microsoft.com/office/drawing/2014/main" id="{A6A003C3-E872-6B4D-BCE5-BE3D2047A1C9}"/>
                  </a:ext>
                </a:extLst>
              </p:cNvPr>
              <p:cNvSpPr txBox="1">
                <a:spLocks noRot="1" noChangeAspect="1" noMove="1" noResize="1" noEditPoints="1" noAdjustHandles="1" noChangeArrowheads="1" noChangeShapeType="1" noTextEdit="1"/>
              </p:cNvSpPr>
              <p:nvPr/>
            </p:nvSpPr>
            <p:spPr>
              <a:xfrm>
                <a:off x="930086" y="1133585"/>
                <a:ext cx="8213914" cy="1358834"/>
              </a:xfrm>
              <a:prstGeom prst="rect">
                <a:avLst/>
              </a:prstGeom>
              <a:blipFill>
                <a:blip r:embed="rId12"/>
                <a:stretch>
                  <a:fillRect l="-773" t="-4630"/>
                </a:stretch>
              </a:blipFill>
            </p:spPr>
            <p:txBody>
              <a:bodyPr/>
              <a:lstStyle/>
              <a:p>
                <a:r>
                  <a:rPr lang="en-US">
                    <a:noFill/>
                  </a:rPr>
                  <a:t> </a:t>
                </a:r>
              </a:p>
            </p:txBody>
          </p:sp>
        </mc:Fallback>
      </mc:AlternateContent>
    </p:spTree>
    <p:extLst>
      <p:ext uri="{BB962C8B-B14F-4D97-AF65-F5344CB8AC3E}">
        <p14:creationId xmlns:p14="http://schemas.microsoft.com/office/powerpoint/2010/main" val="326976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2487870" y="2734729"/>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487870" y="2734729"/>
                <a:ext cx="432048" cy="432048"/>
              </a:xfrm>
              <a:prstGeom prst="ellipse">
                <a:avLst/>
              </a:prstGeom>
              <a:blipFill>
                <a:blip r:embed="rId3"/>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2487870" y="3504817"/>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487870" y="3504817"/>
                <a:ext cx="432048" cy="432048"/>
              </a:xfrm>
              <a:prstGeom prst="ellipse">
                <a:avLst/>
              </a:prstGeom>
              <a:blipFill>
                <a:blip r:embed="rId4"/>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2487870" y="4246897"/>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487870" y="4246897"/>
                <a:ext cx="432048" cy="432048"/>
              </a:xfrm>
              <a:prstGeom prst="ellipse">
                <a:avLst/>
              </a:prstGeom>
              <a:blipFill>
                <a:blip r:embed="rId5"/>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2487870" y="537321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487870" y="5373216"/>
                <a:ext cx="432048" cy="432048"/>
              </a:xfrm>
              <a:prstGeom prst="ellipse">
                <a:avLst/>
              </a:prstGeom>
              <a:blipFill>
                <a:blip r:embed="rId6"/>
                <a:stretch>
                  <a:fillRect l="-10526"/>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2487870" y="609329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487870" y="6093296"/>
                <a:ext cx="432048" cy="432048"/>
              </a:xfrm>
              <a:prstGeom prst="ellipse">
                <a:avLst/>
              </a:prstGeom>
              <a:blipFill>
                <a:blip r:embed="rId7"/>
                <a:stretch>
                  <a:fillRect/>
                </a:stretch>
              </a:blipFill>
              <a:ln w="38100">
                <a:solidFill>
                  <a:srgbClr val="C00000"/>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2919918" y="4454221"/>
            <a:ext cx="1508066" cy="113501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55702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989072" y="3720841"/>
            <a:ext cx="1498798"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989072" y="4454221"/>
            <a:ext cx="1498798" cy="870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989072" y="2950753"/>
            <a:ext cx="1498798"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989072" y="4454221"/>
            <a:ext cx="1498798" cy="113501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989072" y="4454221"/>
            <a:ext cx="1498798" cy="185509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599713"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99713"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2919918" y="2950753"/>
            <a:ext cx="1508066"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2919918" y="3720841"/>
            <a:ext cx="1508066"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2919918" y="4454221"/>
            <a:ext cx="1508066" cy="870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2919918" y="4454221"/>
            <a:ext cx="1508066" cy="185509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41" name="椭圆 40">
            <a:extLst>
              <a:ext uri="{FF2B5EF4-FFF2-40B4-BE49-F238E27FC236}">
                <a16:creationId xmlns:a16="http://schemas.microsoft.com/office/drawing/2014/main" id="{863BFC8B-A924-3544-A21B-28EFC0514534}"/>
              </a:ext>
            </a:extLst>
          </p:cNvPr>
          <p:cNvSpPr/>
          <p:nvPr/>
        </p:nvSpPr>
        <p:spPr>
          <a:xfrm>
            <a:off x="442798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4470673"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4470673" y="4179261"/>
                <a:ext cx="346670" cy="461665"/>
              </a:xfrm>
              <a:prstGeom prst="rect">
                <a:avLst/>
              </a:prstGeom>
              <a:blipFill>
                <a:blip r:embed="rId10"/>
                <a:stretch>
                  <a:fillRect l="-3448" r="-3448"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2413451"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9" name="文本框 28">
            <a:extLst>
              <a:ext uri="{FF2B5EF4-FFF2-40B4-BE49-F238E27FC236}">
                <a16:creationId xmlns:a16="http://schemas.microsoft.com/office/drawing/2014/main" id="{2AB3A416-7134-764E-93E8-5967D5FBF883}"/>
              </a:ext>
            </a:extLst>
          </p:cNvPr>
          <p:cNvSpPr txBox="1"/>
          <p:nvPr/>
        </p:nvSpPr>
        <p:spPr>
          <a:xfrm>
            <a:off x="5273893" y="2579722"/>
            <a:ext cx="3581360" cy="461665"/>
          </a:xfrm>
          <a:prstGeom prst="rect">
            <a:avLst/>
          </a:prstGeom>
          <a:noFill/>
        </p:spPr>
        <p:txBody>
          <a:bodyPr wrap="square" rtlCol="0">
            <a:spAutoFit/>
          </a:bodyPr>
          <a:lstStyle/>
          <a:p>
            <a:r>
              <a:rPr lang="en-US" sz="2400">
                <a:latin typeface="Corbel" panose="020B0503020204020204" pitchFamily="34" charset="0"/>
              </a:rPr>
              <a:t>1. Ignore all edges: </a:t>
            </a:r>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71D47F07-6A01-D14B-83CA-94D9F84C779B}"/>
                  </a:ext>
                </a:extLst>
              </p:cNvPr>
              <p:cNvSpPr/>
              <p:nvPr/>
            </p:nvSpPr>
            <p:spPr>
              <a:xfrm>
                <a:off x="5844228" y="2955212"/>
                <a:ext cx="3396138" cy="830997"/>
              </a:xfrm>
              <a:prstGeom prst="rect">
                <a:avLst/>
              </a:prstGeom>
            </p:spPr>
            <p:txBody>
              <a:bodyPr wrap="square">
                <a:spAutoFit/>
              </a:bodyPr>
              <a:lstStyle/>
              <a:p>
                <a:r>
                  <a:rPr lang="en-US" altLang="zh-CN" sz="2400">
                    <a:solidFill>
                      <a:srgbClr val="FF0000"/>
                    </a:solidFill>
                    <a:latin typeface="Corbel" panose="020B0503020204020204" pitchFamily="34" charset="0"/>
                  </a:rPr>
                  <a:t>wrong approximation</a:t>
                </a:r>
              </a:p>
              <a:p>
                <a:pPr/>
                <a14:m>
                  <m:oMathPara xmlns:m="http://schemas.openxmlformats.org/officeDocument/2006/math">
                    <m:oMathParaPr>
                      <m:jc m:val="centerGroup"/>
                    </m:oMathParaPr>
                    <m:oMath xmlns:m="http://schemas.openxmlformats.org/officeDocument/2006/math">
                      <m:acc>
                        <m:accPr>
                          <m:chr m:val="̂"/>
                          <m:ctrlPr>
                            <a:rPr lang="en-US" altLang="zh-CN" sz="2400" i="1">
                              <a:solidFill>
                                <a:srgbClr val="FF0000"/>
                              </a:solidFill>
                              <a:latin typeface="Cambria Math" panose="02040503050406030204" pitchFamily="18" charset="0"/>
                            </a:rPr>
                          </m:ctrlPr>
                        </m:accPr>
                        <m:e>
                          <m:r>
                            <a:rPr lang="en-US" altLang="zh-CN" sz="2400" b="1" i="1">
                              <a:solidFill>
                                <a:srgbClr val="FF0000"/>
                              </a:solidFill>
                              <a:latin typeface="Cambria Math" panose="02040503050406030204" pitchFamily="18" charset="0"/>
                            </a:rPr>
                            <m:t>𝝅</m:t>
                          </m:r>
                        </m:e>
                      </m:acc>
                      <m:d>
                        <m:dPr>
                          <m:ctrlPr>
                            <a:rPr lang="en-US" altLang="zh-CN" sz="2400" i="1">
                              <a:solidFill>
                                <a:srgbClr val="FF0000"/>
                              </a:solidFill>
                              <a:latin typeface="Cambria Math" panose="02040503050406030204" pitchFamily="18" charset="0"/>
                            </a:rPr>
                          </m:ctrlPr>
                        </m:dPr>
                        <m:e>
                          <m:r>
                            <a:rPr lang="en-US" altLang="zh-CN" sz="2400" b="1" i="1">
                              <a:solidFill>
                                <a:srgbClr val="FF0000"/>
                              </a:solidFill>
                              <a:latin typeface="Cambria Math" panose="02040503050406030204" pitchFamily="18" charset="0"/>
                            </a:rPr>
                            <m:t>𝒒</m:t>
                          </m:r>
                        </m:e>
                      </m:d>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rPr>
                        <m:t>𝟎</m:t>
                      </m:r>
                    </m:oMath>
                  </m:oMathPara>
                </a14:m>
                <a:endParaRPr lang="en-US" altLang="zh-CN" sz="2400">
                  <a:solidFill>
                    <a:srgbClr val="FF0000"/>
                  </a:solidFill>
                  <a:latin typeface="Corbel" panose="020B0503020204020204" pitchFamily="34" charset="0"/>
                </a:endParaRPr>
              </a:p>
            </p:txBody>
          </p:sp>
        </mc:Choice>
        <mc:Fallback xmlns="">
          <p:sp>
            <p:nvSpPr>
              <p:cNvPr id="30" name="矩形 29">
                <a:extLst>
                  <a:ext uri="{FF2B5EF4-FFF2-40B4-BE49-F238E27FC236}">
                    <a16:creationId xmlns:a16="http://schemas.microsoft.com/office/drawing/2014/main" id="{71D47F07-6A01-D14B-83CA-94D9F84C779B}"/>
                  </a:ext>
                </a:extLst>
              </p:cNvPr>
              <p:cNvSpPr>
                <a:spLocks noRot="1" noChangeAspect="1" noMove="1" noResize="1" noEditPoints="1" noAdjustHandles="1" noChangeArrowheads="1" noChangeShapeType="1" noTextEdit="1"/>
              </p:cNvSpPr>
              <p:nvPr/>
            </p:nvSpPr>
            <p:spPr>
              <a:xfrm>
                <a:off x="5844228" y="2955212"/>
                <a:ext cx="3396138" cy="830997"/>
              </a:xfrm>
              <a:prstGeom prst="rect">
                <a:avLst/>
              </a:prstGeom>
              <a:blipFill>
                <a:blip r:embed="rId11"/>
                <a:stretch>
                  <a:fillRect l="-2985" t="-5970" b="-2985"/>
                </a:stretch>
              </a:blipFill>
            </p:spPr>
            <p:txBody>
              <a:bodyPr/>
              <a:lstStyle/>
              <a:p>
                <a:r>
                  <a:rPr lang="en-US">
                    <a:noFill/>
                  </a:rPr>
                  <a:t> </a:t>
                </a:r>
              </a:p>
            </p:txBody>
          </p:sp>
        </mc:Fallback>
      </mc:AlternateContent>
      <p:sp>
        <p:nvSpPr>
          <p:cNvPr id="31" name="右箭头 30">
            <a:extLst>
              <a:ext uri="{FF2B5EF4-FFF2-40B4-BE49-F238E27FC236}">
                <a16:creationId xmlns:a16="http://schemas.microsoft.com/office/drawing/2014/main" id="{F993E8FD-A052-134D-9000-3D333FCE5FD0}"/>
              </a:ext>
            </a:extLst>
          </p:cNvPr>
          <p:cNvSpPr/>
          <p:nvPr/>
        </p:nvSpPr>
        <p:spPr>
          <a:xfrm>
            <a:off x="5405393" y="3110504"/>
            <a:ext cx="4081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1">
            <a:extLst>
              <a:ext uri="{FF2B5EF4-FFF2-40B4-BE49-F238E27FC236}">
                <a16:creationId xmlns:a16="http://schemas.microsoft.com/office/drawing/2014/main" id="{DEEEEA13-C837-A54E-9631-FC77D744B0E0}"/>
              </a:ext>
            </a:extLst>
          </p:cNvPr>
          <p:cNvSpPr txBox="1"/>
          <p:nvPr/>
        </p:nvSpPr>
        <p:spPr>
          <a:xfrm>
            <a:off x="5273893" y="3839453"/>
            <a:ext cx="3771156" cy="461665"/>
          </a:xfrm>
          <a:prstGeom prst="rect">
            <a:avLst/>
          </a:prstGeom>
          <a:noFill/>
        </p:spPr>
        <p:txBody>
          <a:bodyPr wrap="square" rtlCol="0">
            <a:spAutoFit/>
          </a:bodyPr>
          <a:lstStyle/>
          <a:p>
            <a:r>
              <a:rPr lang="en-US" sz="2400">
                <a:latin typeface="Corbel" panose="020B0503020204020204" pitchFamily="34" charset="0"/>
              </a:rPr>
              <a:t>2. </a:t>
            </a:r>
            <a:r>
              <a:rPr lang="en-US" sz="2200">
                <a:latin typeface="Corbel" panose="020B0503020204020204" pitchFamily="34" charset="0"/>
              </a:rPr>
              <a:t>Push through each edges: </a:t>
            </a:r>
          </a:p>
        </p:txBody>
      </p:sp>
      <p:sp>
        <p:nvSpPr>
          <p:cNvPr id="33" name="矩形 32">
            <a:extLst>
              <a:ext uri="{FF2B5EF4-FFF2-40B4-BE49-F238E27FC236}">
                <a16:creationId xmlns:a16="http://schemas.microsoft.com/office/drawing/2014/main" id="{B06FFC22-2DE8-5248-9360-36CCDCC53F06}"/>
              </a:ext>
            </a:extLst>
          </p:cNvPr>
          <p:cNvSpPr/>
          <p:nvPr/>
        </p:nvSpPr>
        <p:spPr>
          <a:xfrm>
            <a:off x="5855360" y="4263479"/>
            <a:ext cx="2101601" cy="461665"/>
          </a:xfrm>
          <a:prstGeom prst="rect">
            <a:avLst/>
          </a:prstGeom>
        </p:spPr>
        <p:txBody>
          <a:bodyPr wrap="none">
            <a:spAutoFit/>
          </a:bodyPr>
          <a:lstStyle/>
          <a:p>
            <a:r>
              <a:rPr lang="en-US" altLang="zh-CN" sz="2400">
                <a:solidFill>
                  <a:srgbClr val="FF0000"/>
                </a:solidFill>
                <a:latin typeface="Corbel" panose="020B0503020204020204" pitchFamily="34" charset="0"/>
              </a:rPr>
              <a:t>large cost O(n)</a:t>
            </a:r>
          </a:p>
        </p:txBody>
      </p:sp>
      <p:sp>
        <p:nvSpPr>
          <p:cNvPr id="34" name="右箭头 33">
            <a:extLst>
              <a:ext uri="{FF2B5EF4-FFF2-40B4-BE49-F238E27FC236}">
                <a16:creationId xmlns:a16="http://schemas.microsoft.com/office/drawing/2014/main" id="{9B197361-32A5-9D4C-9BBF-92CE7DEE2865}"/>
              </a:ext>
            </a:extLst>
          </p:cNvPr>
          <p:cNvSpPr/>
          <p:nvPr/>
        </p:nvSpPr>
        <p:spPr>
          <a:xfrm>
            <a:off x="5424910" y="4403964"/>
            <a:ext cx="4081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标题 1">
            <a:extLst>
              <a:ext uri="{FF2B5EF4-FFF2-40B4-BE49-F238E27FC236}">
                <a16:creationId xmlns:a16="http://schemas.microsoft.com/office/drawing/2014/main" id="{87715AA9-E8F5-4C41-BF0F-85B65709A87A}"/>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mc:AlternateContent xmlns:mc="http://schemas.openxmlformats.org/markup-compatibility/2006">
        <mc:Choice xmlns:a14="http://schemas.microsoft.com/office/drawing/2010/main" Requires="a14">
          <p:sp>
            <p:nvSpPr>
              <p:cNvPr id="36" name="文本框 35">
                <a:extLst>
                  <a:ext uri="{FF2B5EF4-FFF2-40B4-BE49-F238E27FC236}">
                    <a16:creationId xmlns:a16="http://schemas.microsoft.com/office/drawing/2014/main" id="{36F5437F-A3F8-4841-A6DD-B90F5BD0B9BD}"/>
                  </a:ext>
                </a:extLst>
              </p:cNvPr>
              <p:cNvSpPr txBox="1"/>
              <p:nvPr/>
            </p:nvSpPr>
            <p:spPr>
              <a:xfrm>
                <a:off x="930086" y="1133585"/>
                <a:ext cx="8213914" cy="1358834"/>
              </a:xfrm>
              <a:prstGeom prst="rect">
                <a:avLst/>
              </a:prstGeom>
              <a:noFill/>
            </p:spPr>
            <p:txBody>
              <a:bodyPr wrap="square" rtlCol="0">
                <a:spAutoFit/>
              </a:bodyPr>
              <a:lstStyle/>
              <a:p>
                <a:pPr marL="342900" indent="-342900">
                  <a:buFont typeface="Wingdings" pitchFamily="2" charset="2"/>
                  <a:buChar char="Ø"/>
                </a:pPr>
                <a:r>
                  <a:rPr lang="en-US" sz="2200">
                    <a:latin typeface="Corbel" panose="020B0503020204020204" pitchFamily="34" charset="0"/>
                  </a:rPr>
                  <a:t>将节点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的邻居节点按照度数排序 </a:t>
                </a:r>
                <a:r>
                  <a:rPr lang="en-US" sz="2200">
                    <a:solidFill>
                      <a:srgbClr val="0070C0"/>
                    </a:solidFill>
                    <a:latin typeface="Corbel" panose="020B0503020204020204" pitchFamily="34" charset="0"/>
                  </a:rPr>
                  <a:t>(预处理阶段即可完成)</a:t>
                </a:r>
                <a:r>
                  <a:rPr lang="en-US" sz="2200">
                    <a:latin typeface="Corbel" panose="020B0503020204020204" pitchFamily="34" charset="0"/>
                  </a:rPr>
                  <a:t>;</a:t>
                </a:r>
              </a:p>
              <a:p>
                <a:pPr marL="342900" indent="-342900">
                  <a:buFont typeface="Wingdings" pitchFamily="2" charset="2"/>
                  <a:buChar char="Ø"/>
                </a:pPr>
                <a:r>
                  <a:rPr lang="en-US" sz="2200">
                    <a:latin typeface="Corbel" panose="020B0503020204020204" pitchFamily="34" charset="0"/>
                  </a:rPr>
                  <a:t>按顺序扫描排序后的邻居节点;</a:t>
                </a:r>
              </a:p>
              <a:p>
                <a:pPr marL="342900" indent="-342900">
                  <a:buFont typeface="Wingdings" pitchFamily="2" charset="2"/>
                  <a:buChar char="Ø"/>
                </a:pPr>
                <a:r>
                  <a:rPr lang="en-US" sz="2200">
                    <a:latin typeface="Corbel" panose="020B0503020204020204" pitchFamily="34" charset="0"/>
                  </a:rPr>
                  <a:t>当</a:t>
                </a:r>
                <a:r>
                  <a:rPr lang="zh-CN" altLang="en-US" sz="2200">
                    <a:solidFill>
                      <a:srgbClr val="FF0000"/>
                    </a:solidFill>
                    <a:latin typeface="Corbel" panose="020B0503020204020204" pitchFamily="34" charset="0"/>
                  </a:rPr>
                  <a: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r>
                      <a:rPr lang="en-US" altLang="zh-CN" sz="2200" b="1" i="0">
                        <a:latin typeface="Cambria Math" panose="02040503050406030204" pitchFamily="18" charset="0"/>
                      </a:rPr>
                      <m:t>&lt;</m:t>
                    </m:r>
                    <m:r>
                      <a:rPr lang="en-US" altLang="zh-CN" sz="2200" b="1" i="1">
                        <a:latin typeface="Cambria Math" panose="02040503050406030204" pitchFamily="18" charset="0"/>
                      </a:rPr>
                      <m:t>𝜺</m:t>
                    </m:r>
                  </m:oMath>
                </a14:m>
                <a:r>
                  <a:rPr lang="en-US" sz="2200">
                    <a:latin typeface="Corbel" panose="020B0503020204020204" pitchFamily="34" charset="0"/>
                  </a:rPr>
                  <a:t> </a:t>
                </a:r>
                <a:r>
                  <a:rPr lang="zh-CN" altLang="en-US" sz="2200">
                    <a:latin typeface="Corbel" panose="020B0503020204020204" pitchFamily="34" charset="0"/>
                  </a:rPr>
                  <a:t>，</a:t>
                </a:r>
                <a:r>
                  <a:rPr lang="zh-CN" altLang="en-US" sz="2200">
                    <a:solidFill>
                      <a:srgbClr val="FF0000"/>
                    </a:solidFill>
                    <a:latin typeface="Corbel" panose="020B0503020204020204" pitchFamily="34" charset="0"/>
                  </a:rPr>
                  <a:t>停止扫描</a:t>
                </a:r>
                <a:endParaRPr lang="en-US" sz="2200">
                  <a:solidFill>
                    <a:srgbClr val="FF0000"/>
                  </a:solidFill>
                  <a:latin typeface="Corbel" panose="020B0503020204020204" pitchFamily="34" charset="0"/>
                </a:endParaRPr>
              </a:p>
            </p:txBody>
          </p:sp>
        </mc:Choice>
        <mc:Fallback>
          <p:sp>
            <p:nvSpPr>
              <p:cNvPr id="36" name="文本框 35">
                <a:extLst>
                  <a:ext uri="{FF2B5EF4-FFF2-40B4-BE49-F238E27FC236}">
                    <a16:creationId xmlns:a16="http://schemas.microsoft.com/office/drawing/2014/main" id="{36F5437F-A3F8-4841-A6DD-B90F5BD0B9BD}"/>
                  </a:ext>
                </a:extLst>
              </p:cNvPr>
              <p:cNvSpPr txBox="1">
                <a:spLocks noRot="1" noChangeAspect="1" noMove="1" noResize="1" noEditPoints="1" noAdjustHandles="1" noChangeArrowheads="1" noChangeShapeType="1" noTextEdit="1"/>
              </p:cNvSpPr>
              <p:nvPr/>
            </p:nvSpPr>
            <p:spPr>
              <a:xfrm>
                <a:off x="930086" y="1133585"/>
                <a:ext cx="8213914" cy="1358834"/>
              </a:xfrm>
              <a:prstGeom prst="rect">
                <a:avLst/>
              </a:prstGeom>
              <a:blipFill>
                <a:blip r:embed="rId5"/>
                <a:stretch>
                  <a:fillRect l="-773" t="-4630"/>
                </a:stretch>
              </a:blipFill>
            </p:spPr>
            <p:txBody>
              <a:bodyPr/>
              <a:lstStyle/>
              <a:p>
                <a:r>
                  <a:rPr lang="en-US">
                    <a:noFill/>
                  </a:rPr>
                  <a:t> </a:t>
                </a:r>
              </a:p>
            </p:txBody>
          </p:sp>
        </mc:Fallback>
      </mc:AlternateContent>
    </p:spTree>
    <p:extLst>
      <p:ext uri="{BB962C8B-B14F-4D97-AF65-F5344CB8AC3E}">
        <p14:creationId xmlns:p14="http://schemas.microsoft.com/office/powerpoint/2010/main" val="30826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 name="椭圆 51">
                <a:extLst>
                  <a:ext uri="{FF2B5EF4-FFF2-40B4-BE49-F238E27FC236}">
                    <a16:creationId xmlns:a16="http://schemas.microsoft.com/office/drawing/2014/main" id="{F3F3250F-89CA-DB43-BEC4-56ECF5E557B5}"/>
                  </a:ext>
                </a:extLst>
              </p:cNvPr>
              <p:cNvSpPr/>
              <p:nvPr/>
            </p:nvSpPr>
            <p:spPr>
              <a:xfrm>
                <a:off x="2398390" y="2734729"/>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398390" y="2734729"/>
                <a:ext cx="432048" cy="432048"/>
              </a:xfrm>
              <a:prstGeom prst="ellipse">
                <a:avLst/>
              </a:prstGeom>
              <a:blipFill>
                <a:blip r:embed="rId3"/>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椭圆 52">
                <a:extLst>
                  <a:ext uri="{FF2B5EF4-FFF2-40B4-BE49-F238E27FC236}">
                    <a16:creationId xmlns:a16="http://schemas.microsoft.com/office/drawing/2014/main" id="{099F0B50-381F-7346-B1E1-1012A9273195}"/>
                  </a:ext>
                </a:extLst>
              </p:cNvPr>
              <p:cNvSpPr/>
              <p:nvPr/>
            </p:nvSpPr>
            <p:spPr>
              <a:xfrm>
                <a:off x="2398390" y="350481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398390" y="3504817"/>
                <a:ext cx="432048" cy="432048"/>
              </a:xfrm>
              <a:prstGeom prst="ellipse">
                <a:avLst/>
              </a:prstGeom>
              <a:blipFill>
                <a:blip r:embed="rId4"/>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椭圆 53">
                <a:extLst>
                  <a:ext uri="{FF2B5EF4-FFF2-40B4-BE49-F238E27FC236}">
                    <a16:creationId xmlns:a16="http://schemas.microsoft.com/office/drawing/2014/main" id="{97847D20-2203-F046-AC4F-CE26AE7BD587}"/>
                  </a:ext>
                </a:extLst>
              </p:cNvPr>
              <p:cNvSpPr/>
              <p:nvPr/>
            </p:nvSpPr>
            <p:spPr>
              <a:xfrm>
                <a:off x="2398390" y="424689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398390" y="4246897"/>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椭圆 63">
                <a:extLst>
                  <a:ext uri="{FF2B5EF4-FFF2-40B4-BE49-F238E27FC236}">
                    <a16:creationId xmlns:a16="http://schemas.microsoft.com/office/drawing/2014/main" id="{784150CE-6BA5-7146-8E42-3F68BA01A8FB}"/>
                  </a:ext>
                </a:extLst>
              </p:cNvPr>
              <p:cNvSpPr/>
              <p:nvPr/>
            </p:nvSpPr>
            <p:spPr>
              <a:xfrm>
                <a:off x="2398390" y="5373216"/>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398390" y="5373216"/>
                <a:ext cx="432048" cy="432048"/>
              </a:xfrm>
              <a:prstGeom prst="ellipse">
                <a:avLst/>
              </a:prstGeom>
              <a:blipFill>
                <a:blip r:embed="rId6"/>
                <a:stretch>
                  <a:fillRect l="-10526"/>
                </a:stretch>
              </a:blipFill>
              <a:ln w="28575">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椭圆 65">
                <a:extLst>
                  <a:ext uri="{FF2B5EF4-FFF2-40B4-BE49-F238E27FC236}">
                    <a16:creationId xmlns:a16="http://schemas.microsoft.com/office/drawing/2014/main" id="{725DBDC2-01C4-FC47-A522-F9B9196E828E}"/>
                  </a:ext>
                </a:extLst>
              </p:cNvPr>
              <p:cNvSpPr/>
              <p:nvPr/>
            </p:nvSpPr>
            <p:spPr>
              <a:xfrm>
                <a:off x="2398390" y="609329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398390" y="6093296"/>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2830438" y="4454221"/>
            <a:ext cx="1508066" cy="1135019"/>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46754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899592" y="3720841"/>
            <a:ext cx="1498798" cy="733380"/>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899592" y="4454221"/>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899592" y="2950753"/>
            <a:ext cx="1498798" cy="150346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899592" y="4454221"/>
            <a:ext cx="1498798" cy="1135019"/>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899592" y="4454221"/>
            <a:ext cx="1498798"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8" name="文本框 97">
                <a:extLst>
                  <a:ext uri="{FF2B5EF4-FFF2-40B4-BE49-F238E27FC236}">
                    <a16:creationId xmlns:a16="http://schemas.microsoft.com/office/drawing/2014/main" id="{F1E33ED2-C02B-F643-8ED9-F53A00EA4D57}"/>
                  </a:ext>
                </a:extLst>
              </p:cNvPr>
              <p:cNvSpPr txBox="1"/>
              <p:nvPr/>
            </p:nvSpPr>
            <p:spPr>
              <a:xfrm>
                <a:off x="510233"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10233"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2830438" y="2950753"/>
            <a:ext cx="1508066" cy="150346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2830438" y="3720841"/>
            <a:ext cx="1508066" cy="733380"/>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2830438" y="4454221"/>
            <a:ext cx="1508066"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2830438" y="4454221"/>
            <a:ext cx="1508066"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41" name="椭圆 40">
            <a:extLst>
              <a:ext uri="{FF2B5EF4-FFF2-40B4-BE49-F238E27FC236}">
                <a16:creationId xmlns:a16="http://schemas.microsoft.com/office/drawing/2014/main" id="{863BFC8B-A924-3544-A21B-28EFC0514534}"/>
              </a:ext>
            </a:extLst>
          </p:cNvPr>
          <p:cNvSpPr/>
          <p:nvPr/>
        </p:nvSpPr>
        <p:spPr>
          <a:xfrm>
            <a:off x="433850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mc:Choice xmlns:a14="http://schemas.microsoft.com/office/drawing/2010/main" Requires="a14">
          <p:sp>
            <p:nvSpPr>
              <p:cNvPr id="42" name="文本框 41">
                <a:extLst>
                  <a:ext uri="{FF2B5EF4-FFF2-40B4-BE49-F238E27FC236}">
                    <a16:creationId xmlns:a16="http://schemas.microsoft.com/office/drawing/2014/main" id="{01A49C39-9467-AD45-9B2F-DBED6BAFE5DE}"/>
                  </a:ext>
                </a:extLst>
              </p:cNvPr>
              <p:cNvSpPr txBox="1"/>
              <p:nvPr/>
            </p:nvSpPr>
            <p:spPr>
              <a:xfrm>
                <a:off x="4381193"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4381193" y="4179261"/>
                <a:ext cx="346670" cy="461665"/>
              </a:xfrm>
              <a:prstGeom prst="rect">
                <a:avLst/>
              </a:prstGeom>
              <a:blipFill>
                <a:blip r:embed="rId9"/>
                <a:stretch>
                  <a:fillRect l="-3571" r="-3571"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2323971"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9434F482-13BB-5941-B1B1-B45637212542}"/>
                  </a:ext>
                </a:extLst>
              </p:cNvPr>
              <p:cNvSpPr txBox="1"/>
              <p:nvPr/>
            </p:nvSpPr>
            <p:spPr>
              <a:xfrm>
                <a:off x="4642921" y="2395963"/>
                <a:ext cx="4320480" cy="1706108"/>
              </a:xfrm>
              <a:prstGeom prst="rect">
                <a:avLst/>
              </a:prstGeom>
              <a:noFill/>
            </p:spPr>
            <p:txBody>
              <a:bodyPr wrap="square" rtlCol="0">
                <a:spAutoFit/>
              </a:bodyPr>
              <a:lstStyle/>
              <a:p>
                <a:pPr marL="342900" indent="-342900">
                  <a:buFont typeface="Wingdings" pitchFamily="2" charset="2"/>
                  <a:buChar char="p"/>
                </a:pPr>
                <a:r>
                  <a:rPr lang="en-US" sz="2200">
                    <a:latin typeface="Corbel" panose="020B0503020204020204" pitchFamily="34" charset="0"/>
                  </a:rPr>
                  <a:t>对于节点 </a:t>
                </a:r>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𝒗</m:t>
                        </m:r>
                      </m:e>
                      <m:sub>
                        <m:r>
                          <a:rPr lang="en-US" sz="2200" b="1" i="1">
                            <a:latin typeface="Cambria Math" panose="02040503050406030204" pitchFamily="18" charset="0"/>
                          </a:rPr>
                          <m:t>𝒌</m:t>
                        </m:r>
                      </m:sub>
                    </m:sSub>
                  </m:oMath>
                </a14:m>
                <a:r>
                  <a:rPr lang="en-US" sz="2200">
                    <a:latin typeface="Corbel" panose="020B0503020204020204" pitchFamily="34" charset="0"/>
                  </a:rPr>
                  <a:t> </a:t>
                </a:r>
                <a:r>
                  <a:rPr lang="zh-CN" altLang="en-US" sz="2200">
                    <a:latin typeface="Corbel" panose="020B0503020204020204" pitchFamily="34" charset="0"/>
                  </a:rPr>
                  <a:t>，</a:t>
                </a:r>
                <a:endParaRPr lang="en-US" altLang="zh-CN" sz="2200">
                  <a:latin typeface="Corbel" panose="020B0503020204020204" pitchFamily="34" charset="0"/>
                </a:endParaRPr>
              </a:p>
              <a:p>
                <a:r>
                  <a:rPr lang="zh-CN" altLang="en-US" sz="2200">
                    <a:latin typeface="Corbel" panose="020B0503020204020204" pitchFamily="34" charset="0"/>
                  </a:rPr>
                  <a:t>      以概率 </a:t>
                </a:r>
                <a14:m>
                  <m:oMath xmlns:m="http://schemas.openxmlformats.org/officeDocument/2006/math">
                    <m:f>
                      <m:fPr>
                        <m:ctrlPr>
                          <a:rPr lang="en-US" altLang="zh-CN" sz="2200" i="1">
                            <a:solidFill>
                              <a:srgbClr val="0070C0"/>
                            </a:solidFill>
                            <a:latin typeface="Cambria Math" panose="02040503050406030204" pitchFamily="18" charset="0"/>
                          </a:rPr>
                        </m:ctrlPr>
                      </m:fPr>
                      <m:num>
                        <m:r>
                          <a:rPr lang="en-US" altLang="zh-CN" sz="2200" b="1" i="1">
                            <a:solidFill>
                              <a:srgbClr val="0070C0"/>
                            </a:solidFill>
                            <a:latin typeface="Cambria Math" panose="02040503050406030204" pitchFamily="18" charset="0"/>
                          </a:rPr>
                          <m:t>𝟏</m:t>
                        </m:r>
                      </m:num>
                      <m:den>
                        <m:r>
                          <a:rPr lang="en-US" altLang="zh-CN" sz="2200" b="1" i="1">
                            <a:solidFill>
                              <a:srgbClr val="0070C0"/>
                            </a:solidFill>
                            <a:latin typeface="Cambria Math" panose="02040503050406030204" pitchFamily="18" charset="0"/>
                          </a:rPr>
                          <m:t>𝜺</m:t>
                        </m:r>
                      </m:den>
                    </m:f>
                    <m:r>
                      <a:rPr lang="en-US" altLang="zh-CN" sz="2200" b="1" i="1">
                        <a:solidFill>
                          <a:srgbClr val="0070C0"/>
                        </a:solidFill>
                        <a:latin typeface="Cambria Math" panose="02040503050406030204" pitchFamily="18" charset="0"/>
                      </a:rPr>
                      <m:t>⋅</m:t>
                    </m:r>
                    <m:f>
                      <m:fPr>
                        <m:ctrlPr>
                          <a:rPr lang="en-US" altLang="zh-CN" sz="2200" i="1">
                            <a:solidFill>
                              <a:srgbClr val="0070C0"/>
                            </a:solidFill>
                            <a:latin typeface="Cambria Math" panose="02040503050406030204" pitchFamily="18" charset="0"/>
                          </a:rPr>
                        </m:ctrlPr>
                      </m:fPr>
                      <m:num>
                        <m:sSub>
                          <m:sSubPr>
                            <m:ctrlPr>
                              <a:rPr lang="en-US" altLang="zh-CN" sz="2200" i="1">
                                <a:solidFill>
                                  <a:srgbClr val="0070C0"/>
                                </a:solidFill>
                                <a:latin typeface="Cambria Math" panose="02040503050406030204" pitchFamily="18" charset="0"/>
                              </a:rPr>
                            </m:ctrlPr>
                          </m:sSubPr>
                          <m:e>
                            <m:r>
                              <a:rPr lang="en-US" altLang="zh-CN" sz="2200" i="1">
                                <a:solidFill>
                                  <a:srgbClr val="0070C0"/>
                                </a:solidFill>
                                <a:latin typeface="Cambria Math" panose="02040503050406030204" pitchFamily="18" charset="0"/>
                              </a:rPr>
                              <m:t>𝒀</m:t>
                            </m:r>
                          </m:e>
                          <m:sub>
                            <m:r>
                              <a:rPr lang="en-US" altLang="zh-CN" sz="2200" i="1">
                                <a:solidFill>
                                  <a:srgbClr val="0070C0"/>
                                </a:solidFill>
                                <a:latin typeface="Cambria Math" panose="02040503050406030204" pitchFamily="18" charset="0"/>
                              </a:rPr>
                              <m:t>𝒊</m:t>
                            </m:r>
                            <m:r>
                              <a:rPr lang="en-US" altLang="zh-CN" sz="2200" i="1">
                                <a:solidFill>
                                  <a:srgbClr val="0070C0"/>
                                </a:solidFill>
                                <a:latin typeface="Cambria Math" panose="02040503050406030204" pitchFamily="18" charset="0"/>
                              </a:rPr>
                              <m:t>+</m:t>
                            </m:r>
                            <m:r>
                              <a:rPr lang="en-US" altLang="zh-CN" sz="2200" i="1">
                                <a:solidFill>
                                  <a:srgbClr val="0070C0"/>
                                </a:solidFill>
                                <a:latin typeface="Cambria Math" panose="02040503050406030204" pitchFamily="18" charset="0"/>
                              </a:rPr>
                              <m:t>𝟏</m:t>
                            </m:r>
                          </m:sub>
                        </m:sSub>
                      </m:num>
                      <m:den>
                        <m:sSub>
                          <m:sSubPr>
                            <m:ctrlPr>
                              <a:rPr lang="en-US" altLang="zh-CN" sz="2200" i="1">
                                <a:solidFill>
                                  <a:srgbClr val="0070C0"/>
                                </a:solidFill>
                                <a:latin typeface="Cambria Math" panose="02040503050406030204" pitchFamily="18" charset="0"/>
                              </a:rPr>
                            </m:ctrlPr>
                          </m:sSubPr>
                          <m:e>
                            <m:r>
                              <a:rPr lang="en-US" altLang="zh-CN" sz="2200" i="1">
                                <a:solidFill>
                                  <a:srgbClr val="0070C0"/>
                                </a:solidFill>
                                <a:latin typeface="Cambria Math" panose="02040503050406030204" pitchFamily="18" charset="0"/>
                              </a:rPr>
                              <m:t>𝒀</m:t>
                            </m:r>
                          </m:e>
                          <m:sub>
                            <m:r>
                              <a:rPr lang="en-US" altLang="zh-CN" sz="2200" i="1">
                                <a:solidFill>
                                  <a:srgbClr val="0070C0"/>
                                </a:solidFill>
                                <a:latin typeface="Cambria Math" panose="02040503050406030204" pitchFamily="18" charset="0"/>
                              </a:rPr>
                              <m:t>𝒊</m:t>
                            </m:r>
                          </m:sub>
                        </m:sSub>
                      </m:den>
                    </m:f>
                    <m:r>
                      <a:rPr lang="en-US" altLang="zh-CN" sz="2200" i="1">
                        <a:solidFill>
                          <a:srgbClr val="0070C0"/>
                        </a:solidFill>
                        <a:latin typeface="Cambria Math" panose="02040503050406030204" pitchFamily="18" charset="0"/>
                      </a:rPr>
                      <m:t>⋅</m:t>
                    </m:r>
                    <m:f>
                      <m:fPr>
                        <m:ctrlPr>
                          <a:rPr lang="en-US" altLang="zh-CN" sz="2200" i="1">
                            <a:solidFill>
                              <a:srgbClr val="0070C0"/>
                            </a:solidFill>
                            <a:latin typeface="Cambria Math" panose="02040503050406030204" pitchFamily="18" charset="0"/>
                          </a:rPr>
                        </m:ctrlPr>
                      </m:fPr>
                      <m:num>
                        <m:sSup>
                          <m:sSupPr>
                            <m:ctrlPr>
                              <a:rPr lang="en-US" altLang="zh-CN" sz="2200" i="1">
                                <a:solidFill>
                                  <a:srgbClr val="0070C0"/>
                                </a:solidFill>
                                <a:latin typeface="Cambria Math" panose="02040503050406030204" pitchFamily="18" charset="0"/>
                              </a:rPr>
                            </m:ctrlPr>
                          </m:sSupPr>
                          <m:e>
                            <m:acc>
                              <m:accPr>
                                <m:chr m:val="⃗"/>
                                <m:ctrlPr>
                                  <a:rPr lang="en-US" altLang="zh-CN" sz="2200" i="1">
                                    <a:solidFill>
                                      <a:srgbClr val="0070C0"/>
                                    </a:solidFill>
                                    <a:latin typeface="Cambria Math" panose="02040503050406030204" pitchFamily="18" charset="0"/>
                                  </a:rPr>
                                </m:ctrlPr>
                              </m:accPr>
                              <m:e>
                                <m:r>
                                  <a:rPr lang="en-US" altLang="zh-CN" sz="2200" i="1">
                                    <a:solidFill>
                                      <a:srgbClr val="0070C0"/>
                                    </a:solidFill>
                                    <a:latin typeface="Cambria Math" panose="02040503050406030204" pitchFamily="18" charset="0"/>
                                  </a:rPr>
                                  <m:t>𝒓</m:t>
                                </m:r>
                              </m:e>
                            </m:acc>
                          </m:e>
                          <m:sup>
                            <m:r>
                              <a:rPr lang="en-US" altLang="zh-CN" sz="2200" i="1">
                                <a:solidFill>
                                  <a:srgbClr val="0070C0"/>
                                </a:solidFill>
                                <a:latin typeface="Cambria Math" panose="02040503050406030204" pitchFamily="18" charset="0"/>
                              </a:rPr>
                              <m:t>𝒊</m:t>
                            </m:r>
                          </m:sup>
                        </m:sSup>
                        <m:d>
                          <m:dPr>
                            <m:ctrlPr>
                              <a:rPr lang="en-US" altLang="zh-CN" sz="2200" i="1">
                                <a:solidFill>
                                  <a:srgbClr val="0070C0"/>
                                </a:solidFill>
                                <a:latin typeface="Cambria Math" panose="02040503050406030204" pitchFamily="18" charset="0"/>
                              </a:rPr>
                            </m:ctrlPr>
                          </m:dPr>
                          <m:e>
                            <m:r>
                              <a:rPr lang="en-US" altLang="zh-CN" sz="2200" i="1">
                                <a:solidFill>
                                  <a:srgbClr val="0070C0"/>
                                </a:solidFill>
                                <a:latin typeface="Cambria Math" panose="02040503050406030204" pitchFamily="18" charset="0"/>
                              </a:rPr>
                              <m:t>𝒖</m:t>
                            </m:r>
                          </m:e>
                        </m:d>
                      </m:num>
                      <m:den>
                        <m:sSubSup>
                          <m:sSubSupPr>
                            <m:ctrlPr>
                              <a:rPr lang="en-US" altLang="zh-CN" sz="2200" i="1">
                                <a:solidFill>
                                  <a:srgbClr val="0070C0"/>
                                </a:solidFill>
                                <a:latin typeface="Cambria Math" panose="02040503050406030204" pitchFamily="18" charset="0"/>
                              </a:rPr>
                            </m:ctrlPr>
                          </m:sSubSupPr>
                          <m:e>
                            <m:sSubSup>
                              <m:sSubSupPr>
                                <m:ctrlPr>
                                  <a:rPr lang="en-US" altLang="zh-CN" sz="2200" i="1">
                                    <a:solidFill>
                                      <a:srgbClr val="0070C0"/>
                                    </a:solidFill>
                                    <a:latin typeface="Cambria Math" panose="02040503050406030204" pitchFamily="18" charset="0"/>
                                  </a:rPr>
                                </m:ctrlPr>
                              </m:sSubSupPr>
                              <m:e>
                                <m:r>
                                  <a:rPr lang="en-US" altLang="zh-CN" sz="2200" i="1">
                                    <a:solidFill>
                                      <a:srgbClr val="0070C0"/>
                                    </a:solidFill>
                                    <a:latin typeface="Cambria Math" panose="02040503050406030204" pitchFamily="18" charset="0"/>
                                  </a:rPr>
                                  <m:t>𝒅</m:t>
                                </m:r>
                              </m:e>
                              <m:sub>
                                <m:r>
                                  <a:rPr lang="en-US" altLang="zh-CN" sz="2200" i="1">
                                    <a:solidFill>
                                      <a:srgbClr val="0070C0"/>
                                    </a:solidFill>
                                    <a:latin typeface="Cambria Math" panose="02040503050406030204" pitchFamily="18" charset="0"/>
                                  </a:rPr>
                                  <m:t>𝒗</m:t>
                                </m:r>
                              </m:sub>
                              <m:sup>
                                <m:r>
                                  <a:rPr lang="en-US" altLang="zh-CN" sz="2200" i="1">
                                    <a:solidFill>
                                      <a:srgbClr val="0070C0"/>
                                    </a:solidFill>
                                    <a:latin typeface="Cambria Math" panose="02040503050406030204" pitchFamily="18" charset="0"/>
                                  </a:rPr>
                                  <m:t>𝒂</m:t>
                                </m:r>
                              </m:sup>
                            </m:sSubSup>
                            <m:r>
                              <a:rPr lang="en-US" altLang="zh-CN" sz="2200" i="1">
                                <a:solidFill>
                                  <a:srgbClr val="0070C0"/>
                                </a:solidFill>
                                <a:latin typeface="Cambria Math" panose="02040503050406030204" pitchFamily="18" charset="0"/>
                              </a:rPr>
                              <m:t>⋅</m:t>
                            </m:r>
                            <m:r>
                              <a:rPr lang="en-US" altLang="zh-CN" sz="2200" i="1">
                                <a:solidFill>
                                  <a:srgbClr val="0070C0"/>
                                </a:solidFill>
                                <a:latin typeface="Cambria Math" panose="02040503050406030204" pitchFamily="18" charset="0"/>
                              </a:rPr>
                              <m:t>𝒅</m:t>
                            </m:r>
                          </m:e>
                          <m:sub>
                            <m:r>
                              <a:rPr lang="en-US" altLang="zh-CN" sz="2200" i="1">
                                <a:solidFill>
                                  <a:srgbClr val="0070C0"/>
                                </a:solidFill>
                                <a:latin typeface="Cambria Math" panose="02040503050406030204" pitchFamily="18" charset="0"/>
                              </a:rPr>
                              <m:t>𝒖</m:t>
                            </m:r>
                          </m:sub>
                          <m:sup>
                            <m:r>
                              <a:rPr lang="en-US" altLang="zh-CN" sz="2200" i="1">
                                <a:solidFill>
                                  <a:srgbClr val="0070C0"/>
                                </a:solidFill>
                                <a:latin typeface="Cambria Math" panose="02040503050406030204" pitchFamily="18" charset="0"/>
                              </a:rPr>
                              <m:t>𝒃</m:t>
                            </m:r>
                          </m:sup>
                        </m:sSubSup>
                      </m:den>
                    </m:f>
                  </m:oMath>
                </a14:m>
                <a:r>
                  <a:rPr lang="en-US" sz="2200">
                    <a:latin typeface="Corbel" panose="020B0503020204020204" pitchFamily="34" charset="0"/>
                  </a:rPr>
                  <a:t> 进行采样.</a:t>
                </a:r>
              </a:p>
              <a:p>
                <a:pPr marL="342900" indent="-342900">
                  <a:buFont typeface="Wingdings" pitchFamily="2" charset="2"/>
                  <a:buChar char="p"/>
                </a:pPr>
                <a:r>
                  <a:rPr lang="en-US" sz="2200">
                    <a:latin typeface="Corbel" panose="020B0503020204020204" pitchFamily="34" charset="0"/>
                  </a:rPr>
                  <a:t>对于采样到的节点</a:t>
                </a:r>
                <a:r>
                  <a:rPr lang="zh-CN" altLang="en-US" sz="2200">
                    <a:latin typeface="Corbel" panose="020B0503020204020204" pitchFamily="34" charset="0"/>
                  </a:rPr>
                  <a:t>，</a:t>
                </a:r>
                <a:endParaRPr lang="en-US" altLang="zh-CN" sz="2200">
                  <a:latin typeface="Corbel" panose="020B0503020204020204" pitchFamily="34" charset="0"/>
                </a:endParaRPr>
              </a:p>
              <a:p>
                <a:r>
                  <a:rPr lang="zh-CN" altLang="en-US" sz="2200">
                    <a:solidFill>
                      <a:srgbClr val="0070C0"/>
                    </a:solidFill>
                    <a:latin typeface="Corbel" panose="020B0503020204020204" pitchFamily="34" charset="0"/>
                  </a:rPr>
                  <a:t>     </a:t>
                </a:r>
                <a:r>
                  <a:rPr lang="en-US" altLang="zh-CN" sz="2200">
                    <a:solidFill>
                      <a:srgbClr val="0070C0"/>
                    </a:solidFill>
                  </a:rPr>
                  <a:t> </a:t>
                </a:r>
                <a14:m>
                  <m:oMath xmlns:m="http://schemas.openxmlformats.org/officeDocument/2006/math">
                    <m:sSup>
                      <m:sSupPr>
                        <m:ctrlPr>
                          <a:rPr lang="en-US" altLang="zh-CN" sz="2200" i="1">
                            <a:solidFill>
                              <a:srgbClr val="0070C0"/>
                            </a:solidFill>
                            <a:latin typeface="Cambria Math" panose="02040503050406030204" pitchFamily="18" charset="0"/>
                          </a:rPr>
                        </m:ctrlPr>
                      </m:sSupPr>
                      <m:e>
                        <m:acc>
                          <m:accPr>
                            <m:chr m:val="⃗"/>
                            <m:ctrlPr>
                              <a:rPr lang="en-US" altLang="zh-CN" sz="2200" i="1">
                                <a:solidFill>
                                  <a:srgbClr val="0070C0"/>
                                </a:solidFill>
                                <a:latin typeface="Cambria Math" panose="02040503050406030204" pitchFamily="18" charset="0"/>
                              </a:rPr>
                            </m:ctrlPr>
                          </m:accPr>
                          <m:e>
                            <m:r>
                              <a:rPr lang="en-US" altLang="zh-CN" sz="2200" i="1">
                                <a:solidFill>
                                  <a:srgbClr val="0070C0"/>
                                </a:solidFill>
                                <a:latin typeface="Cambria Math" panose="02040503050406030204" pitchFamily="18" charset="0"/>
                              </a:rPr>
                              <m:t>𝒓</m:t>
                            </m:r>
                          </m:e>
                        </m:acc>
                      </m:e>
                      <m:sup>
                        <m:r>
                          <a:rPr lang="en-US" altLang="zh-CN" sz="2200" i="1">
                            <a:solidFill>
                              <a:srgbClr val="0070C0"/>
                            </a:solidFill>
                            <a:latin typeface="Cambria Math" panose="02040503050406030204" pitchFamily="18" charset="0"/>
                          </a:rPr>
                          <m:t>𝒊</m:t>
                        </m:r>
                        <m:r>
                          <a:rPr lang="en-US" altLang="zh-CN" sz="2200" b="1" i="1">
                            <a:solidFill>
                              <a:srgbClr val="0070C0"/>
                            </a:solidFill>
                            <a:latin typeface="Cambria Math" panose="02040503050406030204" pitchFamily="18" charset="0"/>
                          </a:rPr>
                          <m:t>+</m:t>
                        </m:r>
                        <m:r>
                          <a:rPr lang="en-US" altLang="zh-CN" sz="2200" b="1" i="1">
                            <a:solidFill>
                              <a:srgbClr val="0070C0"/>
                            </a:solidFill>
                            <a:latin typeface="Cambria Math" panose="02040503050406030204" pitchFamily="18" charset="0"/>
                          </a:rPr>
                          <m:t>𝟏</m:t>
                        </m:r>
                      </m:sup>
                    </m:sSup>
                    <m:d>
                      <m:dPr>
                        <m:ctrlPr>
                          <a:rPr lang="en-US" altLang="zh-CN" sz="2200" i="1">
                            <a:solidFill>
                              <a:srgbClr val="0070C0"/>
                            </a:solidFill>
                            <a:latin typeface="Cambria Math" panose="02040503050406030204" pitchFamily="18" charset="0"/>
                          </a:rPr>
                        </m:ctrlPr>
                      </m:dPr>
                      <m:e>
                        <m:r>
                          <a:rPr lang="en-US" altLang="zh-CN" sz="2200" b="1" i="1">
                            <a:solidFill>
                              <a:srgbClr val="0070C0"/>
                            </a:solidFill>
                            <a:latin typeface="Cambria Math" panose="02040503050406030204" pitchFamily="18" charset="0"/>
                          </a:rPr>
                          <m:t>𝒗</m:t>
                        </m:r>
                      </m:e>
                    </m:d>
                    <m:r>
                      <a:rPr lang="en-US" altLang="zh-CN" sz="2200" b="1" i="1">
                        <a:solidFill>
                          <a:srgbClr val="0070C0"/>
                        </a:solidFill>
                        <a:latin typeface="Cambria Math" panose="02040503050406030204" pitchFamily="18" charset="0"/>
                      </a:rPr>
                      <m:t>+</m:t>
                    </m:r>
                    <m:r>
                      <a:rPr lang="en-US" altLang="zh-CN" sz="2200" b="1" i="1">
                        <a:solidFill>
                          <a:srgbClr val="0070C0"/>
                        </a:solidFill>
                        <a:latin typeface="Cambria Math" panose="02040503050406030204" pitchFamily="18" charset="0"/>
                      </a:rPr>
                      <m:t>𝜺</m:t>
                    </m:r>
                  </m:oMath>
                </a14:m>
                <a:r>
                  <a:rPr lang="en-US" sz="2200">
                    <a:latin typeface="Corbel" panose="020B0503020204020204" pitchFamily="34" charset="0"/>
                  </a:rPr>
                  <a:t>保证无偏性</a:t>
                </a:r>
              </a:p>
            </p:txBody>
          </p:sp>
        </mc:Choice>
        <mc:Fallback>
          <p:sp>
            <p:nvSpPr>
              <p:cNvPr id="27" name="文本框 26">
                <a:extLst>
                  <a:ext uri="{FF2B5EF4-FFF2-40B4-BE49-F238E27FC236}">
                    <a16:creationId xmlns:a16="http://schemas.microsoft.com/office/drawing/2014/main" id="{9434F482-13BB-5941-B1B1-B45637212542}"/>
                  </a:ext>
                </a:extLst>
              </p:cNvPr>
              <p:cNvSpPr txBox="1">
                <a:spLocks noRot="1" noChangeAspect="1" noMove="1" noResize="1" noEditPoints="1" noAdjustHandles="1" noChangeArrowheads="1" noChangeShapeType="1" noTextEdit="1"/>
              </p:cNvSpPr>
              <p:nvPr/>
            </p:nvSpPr>
            <p:spPr>
              <a:xfrm>
                <a:off x="4642921" y="2395963"/>
                <a:ext cx="4320480" cy="1706108"/>
              </a:xfrm>
              <a:prstGeom prst="rect">
                <a:avLst/>
              </a:prstGeom>
              <a:blipFill>
                <a:blip r:embed="rId10"/>
                <a:stretch>
                  <a:fillRect l="-1466" t="-3676" b="-4412"/>
                </a:stretch>
              </a:blipFill>
            </p:spPr>
            <p:txBody>
              <a:bodyPr/>
              <a:lstStyle/>
              <a:p>
                <a:r>
                  <a:rPr lang="en-US">
                    <a:noFill/>
                  </a:rPr>
                  <a:t> </a:t>
                </a:r>
              </a:p>
            </p:txBody>
          </p:sp>
        </mc:Fallback>
      </mc:AlternateContent>
      <p:sp>
        <p:nvSpPr>
          <p:cNvPr id="28" name="标题 1">
            <a:extLst>
              <a:ext uri="{FF2B5EF4-FFF2-40B4-BE49-F238E27FC236}">
                <a16:creationId xmlns:a16="http://schemas.microsoft.com/office/drawing/2014/main" id="{CCFD592D-45D1-D745-A989-F0118A71FC57}"/>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E37E27A8-571A-F944-83D1-A5B7D87940DF}"/>
                  </a:ext>
                </a:extLst>
              </p:cNvPr>
              <p:cNvSpPr txBox="1"/>
              <p:nvPr/>
            </p:nvSpPr>
            <p:spPr>
              <a:xfrm>
                <a:off x="930086" y="1133585"/>
                <a:ext cx="8213914" cy="1358834"/>
              </a:xfrm>
              <a:prstGeom prst="rect">
                <a:avLst/>
              </a:prstGeom>
              <a:noFill/>
            </p:spPr>
            <p:txBody>
              <a:bodyPr wrap="square" rtlCol="0">
                <a:spAutoFit/>
              </a:bodyPr>
              <a:lstStyle/>
              <a:p>
                <a:pPr marL="342900" indent="-342900">
                  <a:buFont typeface="Wingdings" pitchFamily="2" charset="2"/>
                  <a:buChar char="Ø"/>
                </a:pPr>
                <a:r>
                  <a:rPr lang="en-US" sz="2200">
                    <a:latin typeface="Corbel" panose="020B0503020204020204" pitchFamily="34" charset="0"/>
                  </a:rPr>
                  <a:t>将节点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的邻居节点按照度数排序 </a:t>
                </a:r>
                <a:r>
                  <a:rPr lang="en-US" sz="2200">
                    <a:solidFill>
                      <a:srgbClr val="0070C0"/>
                    </a:solidFill>
                    <a:latin typeface="Corbel" panose="020B0503020204020204" pitchFamily="34" charset="0"/>
                  </a:rPr>
                  <a:t>(预处理阶段即可完成)</a:t>
                </a:r>
                <a:r>
                  <a:rPr lang="en-US" sz="2200">
                    <a:latin typeface="Corbel" panose="020B0503020204020204" pitchFamily="34" charset="0"/>
                  </a:rPr>
                  <a:t>;</a:t>
                </a:r>
              </a:p>
              <a:p>
                <a:pPr marL="342900" indent="-342900">
                  <a:buFont typeface="Wingdings" pitchFamily="2" charset="2"/>
                  <a:buChar char="Ø"/>
                </a:pPr>
                <a:r>
                  <a:rPr lang="en-US" sz="2200">
                    <a:latin typeface="Corbel" panose="020B0503020204020204" pitchFamily="34" charset="0"/>
                  </a:rPr>
                  <a:t>按顺序扫描排序后的邻居节点;</a:t>
                </a:r>
              </a:p>
              <a:p>
                <a:pPr marL="342900" indent="-342900">
                  <a:buFont typeface="Wingdings" pitchFamily="2" charset="2"/>
                  <a:buChar char="Ø"/>
                </a:pPr>
                <a:r>
                  <a:rPr lang="en-US" sz="2200">
                    <a:latin typeface="Corbel" panose="020B0503020204020204" pitchFamily="34" charset="0"/>
                  </a:rPr>
                  <a:t>当</a:t>
                </a:r>
                <a:r>
                  <a:rPr lang="zh-CN" altLang="en-US" sz="2200">
                    <a:solidFill>
                      <a:srgbClr val="FF0000"/>
                    </a:solidFill>
                    <a:latin typeface="Corbel" panose="020B0503020204020204" pitchFamily="34" charset="0"/>
                  </a:rPr>
                  <a: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r>
                      <a:rPr lang="en-US" altLang="zh-CN" sz="2200" b="1" i="0">
                        <a:latin typeface="Cambria Math" panose="02040503050406030204" pitchFamily="18" charset="0"/>
                      </a:rPr>
                      <m:t>&lt;</m:t>
                    </m:r>
                    <m:r>
                      <a:rPr lang="en-US" altLang="zh-CN" sz="2200" b="1" i="1">
                        <a:latin typeface="Cambria Math" panose="02040503050406030204" pitchFamily="18" charset="0"/>
                      </a:rPr>
                      <m:t>𝜺</m:t>
                    </m:r>
                  </m:oMath>
                </a14:m>
                <a:r>
                  <a:rPr lang="en-US" sz="2200">
                    <a:latin typeface="Corbel" panose="020B0503020204020204" pitchFamily="34" charset="0"/>
                  </a:rPr>
                  <a:t> </a:t>
                </a:r>
                <a:r>
                  <a:rPr lang="zh-CN" altLang="en-US" sz="2200">
                    <a:latin typeface="Corbel" panose="020B0503020204020204" pitchFamily="34" charset="0"/>
                  </a:rPr>
                  <a:t>，</a:t>
                </a:r>
                <a:r>
                  <a:rPr lang="zh-CN" altLang="en-US" sz="2200">
                    <a:solidFill>
                      <a:srgbClr val="FF0000"/>
                    </a:solidFill>
                    <a:latin typeface="Corbel" panose="020B0503020204020204" pitchFamily="34" charset="0"/>
                  </a:rPr>
                  <a:t>采样部分节点进行概率传播</a:t>
                </a:r>
                <a:endParaRPr lang="en-US" sz="2200">
                  <a:solidFill>
                    <a:srgbClr val="FF0000"/>
                  </a:solidFill>
                  <a:latin typeface="Corbel" panose="020B0503020204020204" pitchFamily="34" charset="0"/>
                </a:endParaRPr>
              </a:p>
            </p:txBody>
          </p:sp>
        </mc:Choice>
        <mc:Fallback>
          <p:sp>
            <p:nvSpPr>
              <p:cNvPr id="29" name="文本框 28">
                <a:extLst>
                  <a:ext uri="{FF2B5EF4-FFF2-40B4-BE49-F238E27FC236}">
                    <a16:creationId xmlns:a16="http://schemas.microsoft.com/office/drawing/2014/main" id="{E37E27A8-571A-F944-83D1-A5B7D87940DF}"/>
                  </a:ext>
                </a:extLst>
              </p:cNvPr>
              <p:cNvSpPr txBox="1">
                <a:spLocks noRot="1" noChangeAspect="1" noMove="1" noResize="1" noEditPoints="1" noAdjustHandles="1" noChangeArrowheads="1" noChangeShapeType="1" noTextEdit="1"/>
              </p:cNvSpPr>
              <p:nvPr/>
            </p:nvSpPr>
            <p:spPr>
              <a:xfrm>
                <a:off x="930086" y="1133585"/>
                <a:ext cx="8213914" cy="1358834"/>
              </a:xfrm>
              <a:prstGeom prst="rect">
                <a:avLst/>
              </a:prstGeom>
              <a:blipFill>
                <a:blip r:embed="rId11"/>
                <a:stretch>
                  <a:fillRect l="-773" t="-4630"/>
                </a:stretch>
              </a:blipFill>
            </p:spPr>
            <p:txBody>
              <a:bodyPr/>
              <a:lstStyle/>
              <a:p>
                <a:r>
                  <a:rPr lang="en-US">
                    <a:noFill/>
                  </a:rPr>
                  <a:t> </a:t>
                </a:r>
              </a:p>
            </p:txBody>
          </p:sp>
        </mc:Fallback>
      </mc:AlternateContent>
    </p:spTree>
    <p:extLst>
      <p:ext uri="{BB962C8B-B14F-4D97-AF65-F5344CB8AC3E}">
        <p14:creationId xmlns:p14="http://schemas.microsoft.com/office/powerpoint/2010/main" val="3689359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 name="椭圆 51">
                <a:extLst>
                  <a:ext uri="{FF2B5EF4-FFF2-40B4-BE49-F238E27FC236}">
                    <a16:creationId xmlns:a16="http://schemas.microsoft.com/office/drawing/2014/main" id="{F3F3250F-89CA-DB43-BEC4-56ECF5E557B5}"/>
                  </a:ext>
                </a:extLst>
              </p:cNvPr>
              <p:cNvSpPr/>
              <p:nvPr/>
            </p:nvSpPr>
            <p:spPr>
              <a:xfrm>
                <a:off x="2470398" y="3083678"/>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470398" y="3083678"/>
                <a:ext cx="432048" cy="432048"/>
              </a:xfrm>
              <a:prstGeom prst="ellipse">
                <a:avLst/>
              </a:prstGeom>
              <a:blipFill>
                <a:blip r:embed="rId3"/>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椭圆 52">
                <a:extLst>
                  <a:ext uri="{FF2B5EF4-FFF2-40B4-BE49-F238E27FC236}">
                    <a16:creationId xmlns:a16="http://schemas.microsoft.com/office/drawing/2014/main" id="{099F0B50-381F-7346-B1E1-1012A9273195}"/>
                  </a:ext>
                </a:extLst>
              </p:cNvPr>
              <p:cNvSpPr/>
              <p:nvPr/>
            </p:nvSpPr>
            <p:spPr>
              <a:xfrm>
                <a:off x="2470398" y="385376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470398" y="3853766"/>
                <a:ext cx="432048" cy="432048"/>
              </a:xfrm>
              <a:prstGeom prst="ellipse">
                <a:avLst/>
              </a:prstGeom>
              <a:blipFill>
                <a:blip r:embed="rId4"/>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椭圆 53">
                <a:extLst>
                  <a:ext uri="{FF2B5EF4-FFF2-40B4-BE49-F238E27FC236}">
                    <a16:creationId xmlns:a16="http://schemas.microsoft.com/office/drawing/2014/main" id="{97847D20-2203-F046-AC4F-CE26AE7BD587}"/>
                  </a:ext>
                </a:extLst>
              </p:cNvPr>
              <p:cNvSpPr/>
              <p:nvPr/>
            </p:nvSpPr>
            <p:spPr>
              <a:xfrm>
                <a:off x="2470398" y="459584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470398" y="4595846"/>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p:cxnSp>
        <p:nvCxnSpPr>
          <p:cNvPr id="55" name="直线箭头连接符 54">
            <a:extLst>
              <a:ext uri="{FF2B5EF4-FFF2-40B4-BE49-F238E27FC236}">
                <a16:creationId xmlns:a16="http://schemas.microsoft.com/office/drawing/2014/main" id="{E6A252F1-5283-C840-809B-E0DC3BC947AC}"/>
              </a:ext>
            </a:extLst>
          </p:cNvPr>
          <p:cNvCxnSpPr>
            <a:cxnSpLocks/>
            <a:stCxn id="54" idx="6"/>
          </p:cNvCxnSpPr>
          <p:nvPr/>
        </p:nvCxnSpPr>
        <p:spPr>
          <a:xfrm flipV="1">
            <a:off x="2902446" y="4587146"/>
            <a:ext cx="368776" cy="2247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5EB6832-C1B9-2D4D-A097-1BF540B23DBD}"/>
              </a:ext>
            </a:extLst>
          </p:cNvPr>
          <p:cNvCxnSpPr>
            <a:cxnSpLocks/>
            <a:stCxn id="54" idx="6"/>
          </p:cNvCxnSpPr>
          <p:nvPr/>
        </p:nvCxnSpPr>
        <p:spPr>
          <a:xfrm>
            <a:off x="2902446" y="4811870"/>
            <a:ext cx="432048" cy="24012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5E6E6BA3-00AD-EE4C-B09D-09E370783F38}"/>
              </a:ext>
            </a:extLst>
          </p:cNvPr>
          <p:cNvCxnSpPr>
            <a:cxnSpLocks/>
            <a:stCxn id="53" idx="6"/>
          </p:cNvCxnSpPr>
          <p:nvPr/>
        </p:nvCxnSpPr>
        <p:spPr>
          <a:xfrm flipV="1">
            <a:off x="2902446" y="3852772"/>
            <a:ext cx="368776" cy="21701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4" name="椭圆 63">
                <a:extLst>
                  <a:ext uri="{FF2B5EF4-FFF2-40B4-BE49-F238E27FC236}">
                    <a16:creationId xmlns:a16="http://schemas.microsoft.com/office/drawing/2014/main" id="{784150CE-6BA5-7146-8E42-3F68BA01A8FB}"/>
                  </a:ext>
                </a:extLst>
              </p:cNvPr>
              <p:cNvSpPr/>
              <p:nvPr/>
            </p:nvSpPr>
            <p:spPr>
              <a:xfrm>
                <a:off x="2470398" y="5387934"/>
                <a:ext cx="432048" cy="43204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470398" y="5387934"/>
                <a:ext cx="432048" cy="432048"/>
              </a:xfrm>
              <a:prstGeom prst="ellipse">
                <a:avLst/>
              </a:prstGeom>
              <a:blipFill>
                <a:blip r:embed="rId6"/>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椭圆 65">
                <a:extLst>
                  <a:ext uri="{FF2B5EF4-FFF2-40B4-BE49-F238E27FC236}">
                    <a16:creationId xmlns:a16="http://schemas.microsoft.com/office/drawing/2014/main" id="{725DBDC2-01C4-FC47-A522-F9B9196E828E}"/>
                  </a:ext>
                </a:extLst>
              </p:cNvPr>
              <p:cNvSpPr/>
              <p:nvPr/>
            </p:nvSpPr>
            <p:spPr>
              <a:xfrm>
                <a:off x="2470398" y="6108014"/>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470398" y="6108014"/>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8" name="直线箭头连接符 67">
            <a:extLst>
              <a:ext uri="{FF2B5EF4-FFF2-40B4-BE49-F238E27FC236}">
                <a16:creationId xmlns:a16="http://schemas.microsoft.com/office/drawing/2014/main" id="{9A03962B-19A6-D449-9338-3520882ABD58}"/>
              </a:ext>
            </a:extLst>
          </p:cNvPr>
          <p:cNvCxnSpPr>
            <a:cxnSpLocks/>
            <a:stCxn id="64" idx="6"/>
          </p:cNvCxnSpPr>
          <p:nvPr/>
        </p:nvCxnSpPr>
        <p:spPr>
          <a:xfrm>
            <a:off x="2902446" y="5603958"/>
            <a:ext cx="432048"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4B6D3994-1ADD-1441-9ECF-0B51195B6772}"/>
              </a:ext>
            </a:extLst>
          </p:cNvPr>
          <p:cNvCxnSpPr>
            <a:cxnSpLocks/>
            <a:stCxn id="64" idx="6"/>
          </p:cNvCxnSpPr>
          <p:nvPr/>
        </p:nvCxnSpPr>
        <p:spPr>
          <a:xfrm>
            <a:off x="2902446" y="5603958"/>
            <a:ext cx="432048" cy="13387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3ADD8D3B-EFD3-5242-A76D-5F1B791AA803}"/>
              </a:ext>
            </a:extLst>
          </p:cNvPr>
          <p:cNvCxnSpPr>
            <a:cxnSpLocks/>
            <a:stCxn id="64" idx="6"/>
          </p:cNvCxnSpPr>
          <p:nvPr/>
        </p:nvCxnSpPr>
        <p:spPr>
          <a:xfrm flipV="1">
            <a:off x="2902446" y="5408344"/>
            <a:ext cx="432048" cy="19561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EF224EC-9386-4C46-AFA8-E02E5BD09C49}"/>
              </a:ext>
            </a:extLst>
          </p:cNvPr>
          <p:cNvCxnSpPr>
            <a:cxnSpLocks/>
            <a:stCxn id="66" idx="6"/>
          </p:cNvCxnSpPr>
          <p:nvPr/>
        </p:nvCxnSpPr>
        <p:spPr>
          <a:xfrm flipV="1">
            <a:off x="2902446" y="6108014"/>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5FF2414-DBC0-4B47-80E1-93A421BF5B06}"/>
              </a:ext>
            </a:extLst>
          </p:cNvPr>
          <p:cNvCxnSpPr>
            <a:cxnSpLocks/>
            <a:stCxn id="66" idx="6"/>
          </p:cNvCxnSpPr>
          <p:nvPr/>
        </p:nvCxnSpPr>
        <p:spPr>
          <a:xfrm>
            <a:off x="2902446" y="6324038"/>
            <a:ext cx="576064"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6B1D6F19-B413-3248-A145-B5C6CDB206E4}"/>
              </a:ext>
            </a:extLst>
          </p:cNvPr>
          <p:cNvCxnSpPr>
            <a:cxnSpLocks/>
            <a:stCxn id="66" idx="6"/>
          </p:cNvCxnSpPr>
          <p:nvPr/>
        </p:nvCxnSpPr>
        <p:spPr>
          <a:xfrm>
            <a:off x="2902446" y="6324038"/>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2679955C-E59E-614A-836C-988D1A44503C}"/>
              </a:ext>
            </a:extLst>
          </p:cNvPr>
          <p:cNvCxnSpPr>
            <a:cxnSpLocks/>
            <a:stCxn id="66" idx="6"/>
          </p:cNvCxnSpPr>
          <p:nvPr/>
        </p:nvCxnSpPr>
        <p:spPr>
          <a:xfrm>
            <a:off x="2902446" y="6324038"/>
            <a:ext cx="576064" cy="4352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539552" y="45871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971600" y="4069790"/>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971600" y="4803170"/>
            <a:ext cx="1498798" cy="870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FF2D6A81-66BB-E647-BF79-5ABBD04E25E1}"/>
              </a:ext>
            </a:extLst>
          </p:cNvPr>
          <p:cNvCxnSpPr>
            <a:cxnSpLocks/>
            <a:stCxn id="75" idx="6"/>
            <a:endCxn id="53" idx="2"/>
          </p:cNvCxnSpPr>
          <p:nvPr/>
        </p:nvCxnSpPr>
        <p:spPr>
          <a:xfrm flipV="1">
            <a:off x="971600" y="4069790"/>
            <a:ext cx="1498798"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971600" y="3299702"/>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A7C9003F-3003-274B-9F22-A85C0D1C04C5}"/>
              </a:ext>
            </a:extLst>
          </p:cNvPr>
          <p:cNvCxnSpPr>
            <a:cxnSpLocks/>
            <a:stCxn id="75" idx="6"/>
            <a:endCxn id="52" idx="2"/>
          </p:cNvCxnSpPr>
          <p:nvPr/>
        </p:nvCxnSpPr>
        <p:spPr>
          <a:xfrm flipV="1">
            <a:off x="971600" y="3299702"/>
            <a:ext cx="1498798"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971600" y="4803170"/>
            <a:ext cx="1498798" cy="800788"/>
          </a:xfrm>
          <a:prstGeom prst="straightConnector1">
            <a:avLst/>
          </a:prstGeom>
          <a:ln w="38100">
            <a:solidFill>
              <a:srgbClr val="0070C0"/>
            </a:solidFill>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1"/>
          </p:cNvCxnSpPr>
          <p:nvPr/>
        </p:nvCxnSpPr>
        <p:spPr>
          <a:xfrm>
            <a:off x="971600" y="4803170"/>
            <a:ext cx="1562070" cy="136811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8" name="文本框 97">
                <a:extLst>
                  <a:ext uri="{FF2B5EF4-FFF2-40B4-BE49-F238E27FC236}">
                    <a16:creationId xmlns:a16="http://schemas.microsoft.com/office/drawing/2014/main" id="{F1E33ED2-C02B-F643-8ED9-F53A00EA4D57}"/>
                  </a:ext>
                </a:extLst>
              </p:cNvPr>
              <p:cNvSpPr txBox="1"/>
              <p:nvPr/>
            </p:nvSpPr>
            <p:spPr>
              <a:xfrm>
                <a:off x="582241" y="4557529"/>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82241" y="4557529"/>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p:cNvCxnSpPr>
          <p:nvPr/>
        </p:nvCxnSpPr>
        <p:spPr>
          <a:xfrm flipV="1">
            <a:off x="2902446" y="3083678"/>
            <a:ext cx="368776"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p:cNvCxnSpPr>
          <p:nvPr/>
        </p:nvCxnSpPr>
        <p:spPr>
          <a:xfrm>
            <a:off x="2902446" y="4069790"/>
            <a:ext cx="368776" cy="14560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p:cNvCxnSpPr>
          <p:nvPr/>
        </p:nvCxnSpPr>
        <p:spPr>
          <a:xfrm>
            <a:off x="2902446" y="4811870"/>
            <a:ext cx="432048" cy="2590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1153E8A6-832E-F540-8B8E-227653DFDD50}"/>
              </a:ext>
            </a:extLst>
          </p:cNvPr>
          <p:cNvCxnSpPr>
            <a:cxnSpLocks/>
            <a:stCxn id="64" idx="6"/>
          </p:cNvCxnSpPr>
          <p:nvPr/>
        </p:nvCxnSpPr>
        <p:spPr>
          <a:xfrm flipV="1">
            <a:off x="2902446" y="5243918"/>
            <a:ext cx="368776" cy="36004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p:cNvCxnSpPr>
          <p:nvPr/>
        </p:nvCxnSpPr>
        <p:spPr>
          <a:xfrm flipV="1">
            <a:off x="2902446" y="5971859"/>
            <a:ext cx="576064" cy="35217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21" name="文本框 120">
                <a:extLst>
                  <a:ext uri="{FF2B5EF4-FFF2-40B4-BE49-F238E27FC236}">
                    <a16:creationId xmlns:a16="http://schemas.microsoft.com/office/drawing/2014/main" id="{A4484BD2-17DB-AF49-8102-4DD6DAAACE25}"/>
                  </a:ext>
                </a:extLst>
              </p:cNvPr>
              <p:cNvSpPr txBox="1"/>
              <p:nvPr/>
            </p:nvSpPr>
            <p:spPr>
              <a:xfrm>
                <a:off x="3478510" y="281641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𝟐</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1" name="文本框 120">
                <a:extLst>
                  <a:ext uri="{FF2B5EF4-FFF2-40B4-BE49-F238E27FC236}">
                    <a16:creationId xmlns:a16="http://schemas.microsoft.com/office/drawing/2014/main" id="{A4484BD2-17DB-AF49-8102-4DD6DAAACE25}"/>
                  </a:ext>
                </a:extLst>
              </p:cNvPr>
              <p:cNvSpPr txBox="1">
                <a:spLocks noRot="1" noChangeAspect="1" noMove="1" noResize="1" noEditPoints="1" noAdjustHandles="1" noChangeArrowheads="1" noChangeShapeType="1" noTextEdit="1"/>
              </p:cNvSpPr>
              <p:nvPr/>
            </p:nvSpPr>
            <p:spPr>
              <a:xfrm>
                <a:off x="3478510" y="2816414"/>
                <a:ext cx="2448272" cy="5741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 name="文本框 121">
                <a:extLst>
                  <a:ext uri="{FF2B5EF4-FFF2-40B4-BE49-F238E27FC236}">
                    <a16:creationId xmlns:a16="http://schemas.microsoft.com/office/drawing/2014/main" id="{2C53D87B-5C24-2040-B28F-B843D3BD9534}"/>
                  </a:ext>
                </a:extLst>
              </p:cNvPr>
              <p:cNvSpPr txBox="1"/>
              <p:nvPr/>
            </p:nvSpPr>
            <p:spPr>
              <a:xfrm>
                <a:off x="3478510" y="3711682"/>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𝟑</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p:sp>
            <p:nvSpPr>
              <p:cNvPr id="122" name="文本框 121">
                <a:extLst>
                  <a:ext uri="{FF2B5EF4-FFF2-40B4-BE49-F238E27FC236}">
                    <a16:creationId xmlns:a16="http://schemas.microsoft.com/office/drawing/2014/main" id="{2C53D87B-5C24-2040-B28F-B843D3BD9534}"/>
                  </a:ext>
                </a:extLst>
              </p:cNvPr>
              <p:cNvSpPr txBox="1">
                <a:spLocks noRot="1" noChangeAspect="1" noMove="1" noResize="1" noEditPoints="1" noAdjustHandles="1" noChangeArrowheads="1" noChangeShapeType="1" noTextEdit="1"/>
              </p:cNvSpPr>
              <p:nvPr/>
            </p:nvSpPr>
            <p:spPr>
              <a:xfrm>
                <a:off x="3478510" y="3711682"/>
                <a:ext cx="2448272" cy="5741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 name="文本框 122">
                <a:extLst>
                  <a:ext uri="{FF2B5EF4-FFF2-40B4-BE49-F238E27FC236}">
                    <a16:creationId xmlns:a16="http://schemas.microsoft.com/office/drawing/2014/main" id="{2022EECF-7EE9-B64C-AB07-86FCC9589C18}"/>
                  </a:ext>
                </a:extLst>
              </p:cNvPr>
              <p:cNvSpPr txBox="1"/>
              <p:nvPr/>
            </p:nvSpPr>
            <p:spPr>
              <a:xfrm>
                <a:off x="3478510" y="456077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𝟒</m:t>
                            </m:r>
                          </m:e>
                          <m:sup>
                            <m:r>
                              <a:rPr lang="en-US" altLang="zh-CN" sz="1800" b="1" i="1">
                                <a:solidFill>
                                  <a:srgbClr val="0070C0"/>
                                </a:solidFill>
                                <a:latin typeface="Cambria Math" panose="02040503050406030204" pitchFamily="18" charset="0"/>
                              </a:rPr>
                              <m:t>𝒂</m:t>
                            </m:r>
                          </m:sup>
                        </m:sSup>
                        <m:r>
                          <a:rPr lang="en-US" altLang="zh-CN" sz="1800" b="1" i="1">
                            <a:solidFill>
                              <a:srgbClr val="0070C0"/>
                            </a:solidFill>
                            <a:latin typeface="Cambria Math" panose="02040503050406030204" pitchFamily="18" charset="0"/>
                          </a:rPr>
                          <m:t>⋅</m:t>
                        </m:r>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𝒃</m:t>
                            </m:r>
                          </m:sup>
                        </m:sSup>
                      </m:den>
                    </m:f>
                  </m:oMath>
                </a14:m>
                <a:r>
                  <a:rPr lang="en-US" sz="1800">
                    <a:solidFill>
                      <a:schemeClr val="tx1"/>
                    </a:solidFill>
                  </a:rPr>
                  <a:t> </a:t>
                </a:r>
              </a:p>
            </p:txBody>
          </p:sp>
        </mc:Choice>
        <mc:Fallback>
          <p:sp>
            <p:nvSpPr>
              <p:cNvPr id="123" name="文本框 122">
                <a:extLst>
                  <a:ext uri="{FF2B5EF4-FFF2-40B4-BE49-F238E27FC236}">
                    <a16:creationId xmlns:a16="http://schemas.microsoft.com/office/drawing/2014/main" id="{2022EECF-7EE9-B64C-AB07-86FCC9589C18}"/>
                  </a:ext>
                </a:extLst>
              </p:cNvPr>
              <p:cNvSpPr txBox="1">
                <a:spLocks noRot="1" noChangeAspect="1" noMove="1" noResize="1" noEditPoints="1" noAdjustHandles="1" noChangeArrowheads="1" noChangeShapeType="1" noTextEdit="1"/>
              </p:cNvSpPr>
              <p:nvPr/>
            </p:nvSpPr>
            <p:spPr>
              <a:xfrm>
                <a:off x="3478510" y="4560774"/>
                <a:ext cx="2448272" cy="5741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4" name="文本框 123">
                <a:extLst>
                  <a:ext uri="{FF2B5EF4-FFF2-40B4-BE49-F238E27FC236}">
                    <a16:creationId xmlns:a16="http://schemas.microsoft.com/office/drawing/2014/main" id="{D8B4C5C1-E2E5-ED48-BDAD-B49D5AA11E0A}"/>
                  </a:ext>
                </a:extLst>
              </p:cNvPr>
              <p:cNvSpPr txBox="1"/>
              <p:nvPr/>
            </p:nvSpPr>
            <p:spPr>
              <a:xfrm>
                <a:off x="3509332" y="5301208"/>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𝒂</m:t>
                            </m:r>
                          </m:sup>
                        </m:sSup>
                        <m:r>
                          <a:rPr lang="en-US" altLang="zh-CN" sz="1800" b="1" i="1">
                            <a:solidFill>
                              <a:srgbClr val="0070C0"/>
                            </a:solidFill>
                            <a:latin typeface="Cambria Math" panose="02040503050406030204" pitchFamily="18" charset="0"/>
                          </a:rPr>
                          <m:t>⋅</m:t>
                        </m:r>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𝒃</m:t>
                            </m:r>
                          </m:sup>
                        </m:sSup>
                      </m:den>
                    </m:f>
                  </m:oMath>
                </a14:m>
                <a:r>
                  <a:rPr lang="en-US" sz="1800">
                    <a:solidFill>
                      <a:schemeClr val="tx1"/>
                    </a:solidFill>
                  </a:rPr>
                  <a:t> </a:t>
                </a:r>
              </a:p>
            </p:txBody>
          </p:sp>
        </mc:Choice>
        <mc:Fallback>
          <p:sp>
            <p:nvSpPr>
              <p:cNvPr id="124" name="文本框 123">
                <a:extLst>
                  <a:ext uri="{FF2B5EF4-FFF2-40B4-BE49-F238E27FC236}">
                    <a16:creationId xmlns:a16="http://schemas.microsoft.com/office/drawing/2014/main" id="{D8B4C5C1-E2E5-ED48-BDAD-B49D5AA11E0A}"/>
                  </a:ext>
                </a:extLst>
              </p:cNvPr>
              <p:cNvSpPr txBox="1">
                <a:spLocks noRot="1" noChangeAspect="1" noMove="1" noResize="1" noEditPoints="1" noAdjustHandles="1" noChangeArrowheads="1" noChangeShapeType="1" noTextEdit="1"/>
              </p:cNvSpPr>
              <p:nvPr/>
            </p:nvSpPr>
            <p:spPr>
              <a:xfrm>
                <a:off x="3509332" y="5301208"/>
                <a:ext cx="2448272" cy="5741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5" name="文本框 124">
                <a:extLst>
                  <a:ext uri="{FF2B5EF4-FFF2-40B4-BE49-F238E27FC236}">
                    <a16:creationId xmlns:a16="http://schemas.microsoft.com/office/drawing/2014/main" id="{145AD459-F32A-0B4F-8488-D86927E1785E}"/>
                  </a:ext>
                </a:extLst>
              </p:cNvPr>
              <p:cNvSpPr txBox="1"/>
              <p:nvPr/>
            </p:nvSpPr>
            <p:spPr>
              <a:xfrm>
                <a:off x="3516148" y="6148810"/>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𝟔</m:t>
                            </m:r>
                          </m:e>
                          <m:sup>
                            <m:r>
                              <a:rPr lang="en-US" altLang="zh-CN" sz="1800" b="1" i="1">
                                <a:solidFill>
                                  <a:srgbClr val="0070C0"/>
                                </a:solidFill>
                                <a:latin typeface="Cambria Math" panose="02040503050406030204" pitchFamily="18" charset="0"/>
                              </a:rPr>
                              <m:t>𝒂</m:t>
                            </m:r>
                          </m:sup>
                        </m:sSup>
                        <m:r>
                          <a:rPr lang="en-US" altLang="zh-CN" sz="1800" b="1" i="1">
                            <a:solidFill>
                              <a:srgbClr val="0070C0"/>
                            </a:solidFill>
                            <a:latin typeface="Cambria Math" panose="02040503050406030204" pitchFamily="18" charset="0"/>
                          </a:rPr>
                          <m:t>⋅</m:t>
                        </m:r>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𝒃</m:t>
                            </m:r>
                          </m:sup>
                        </m:sSup>
                      </m:den>
                    </m:f>
                  </m:oMath>
                </a14:m>
                <a:r>
                  <a:rPr lang="en-US" sz="1800">
                    <a:solidFill>
                      <a:schemeClr val="tx1"/>
                    </a:solidFill>
                  </a:rPr>
                  <a:t> </a:t>
                </a:r>
              </a:p>
            </p:txBody>
          </p:sp>
        </mc:Choice>
        <mc:Fallback>
          <p:sp>
            <p:nvSpPr>
              <p:cNvPr id="125" name="文本框 124">
                <a:extLst>
                  <a:ext uri="{FF2B5EF4-FFF2-40B4-BE49-F238E27FC236}">
                    <a16:creationId xmlns:a16="http://schemas.microsoft.com/office/drawing/2014/main" id="{145AD459-F32A-0B4F-8488-D86927E1785E}"/>
                  </a:ext>
                </a:extLst>
              </p:cNvPr>
              <p:cNvSpPr txBox="1">
                <a:spLocks noRot="1" noChangeAspect="1" noMove="1" noResize="1" noEditPoints="1" noAdjustHandles="1" noChangeArrowheads="1" noChangeShapeType="1" noTextEdit="1"/>
              </p:cNvSpPr>
              <p:nvPr/>
            </p:nvSpPr>
            <p:spPr>
              <a:xfrm>
                <a:off x="3516148" y="6148810"/>
                <a:ext cx="2448272" cy="574132"/>
              </a:xfrm>
              <a:prstGeom prst="rect">
                <a:avLst/>
              </a:prstGeom>
              <a:blipFill>
                <a:blip r:embed="rId13"/>
                <a:stretch>
                  <a:fillRect/>
                </a:stretch>
              </a:blipFill>
            </p:spPr>
            <p:txBody>
              <a:bodyPr/>
              <a:lstStyle/>
              <a:p>
                <a:r>
                  <a:rPr lang="en-US">
                    <a:noFill/>
                  </a:rPr>
                  <a:t> </a:t>
                </a:r>
              </a:p>
            </p:txBody>
          </p:sp>
        </mc:Fallback>
      </mc:AlternateContent>
      <p:sp>
        <p:nvSpPr>
          <p:cNvPr id="2" name="文本框 1">
            <a:extLst>
              <a:ext uri="{FF2B5EF4-FFF2-40B4-BE49-F238E27FC236}">
                <a16:creationId xmlns:a16="http://schemas.microsoft.com/office/drawing/2014/main" id="{9607012B-4D0D-3843-A8CE-7794CF9B87D0}"/>
              </a:ext>
            </a:extLst>
          </p:cNvPr>
          <p:cNvSpPr txBox="1"/>
          <p:nvPr/>
        </p:nvSpPr>
        <p:spPr>
          <a:xfrm>
            <a:off x="5437095" y="3486246"/>
            <a:ext cx="2808312" cy="430887"/>
          </a:xfrm>
          <a:prstGeom prst="rect">
            <a:avLst/>
          </a:prstGeom>
          <a:noFill/>
        </p:spPr>
        <p:txBody>
          <a:bodyPr wrap="square" rtlCol="0">
            <a:spAutoFit/>
          </a:bodyPr>
          <a:lstStyle/>
          <a:p>
            <a:r>
              <a:rPr lang="en-US" sz="2200">
                <a:solidFill>
                  <a:srgbClr val="C00000"/>
                </a:solidFill>
                <a:latin typeface="Corbel" panose="020B0503020204020204" pitchFamily="34" charset="0"/>
              </a:rPr>
              <a:t>确定性图传播</a:t>
            </a:r>
          </a:p>
        </p:txBody>
      </p:sp>
      <p:sp>
        <p:nvSpPr>
          <p:cNvPr id="42" name="文本框 41">
            <a:extLst>
              <a:ext uri="{FF2B5EF4-FFF2-40B4-BE49-F238E27FC236}">
                <a16:creationId xmlns:a16="http://schemas.microsoft.com/office/drawing/2014/main" id="{C2872CE8-1E04-D84E-9514-4985D138DC00}"/>
              </a:ext>
            </a:extLst>
          </p:cNvPr>
          <p:cNvSpPr txBox="1"/>
          <p:nvPr/>
        </p:nvSpPr>
        <p:spPr>
          <a:xfrm>
            <a:off x="5455272" y="4869160"/>
            <a:ext cx="3518493" cy="1785104"/>
          </a:xfrm>
          <a:prstGeom prst="rect">
            <a:avLst/>
          </a:prstGeom>
          <a:noFill/>
        </p:spPr>
        <p:txBody>
          <a:bodyPr wrap="square" rtlCol="0">
            <a:spAutoFit/>
          </a:bodyPr>
          <a:lstStyle/>
          <a:p>
            <a:r>
              <a:rPr lang="en-US" sz="2200">
                <a:solidFill>
                  <a:srgbClr val="0070C0"/>
                </a:solidFill>
                <a:latin typeface="Corbel" panose="020B0503020204020204" pitchFamily="34" charset="0"/>
              </a:rPr>
              <a:t>采样部分节点进行图传播</a:t>
            </a:r>
          </a:p>
          <a:p>
            <a:pPr marL="342900" indent="-342900">
              <a:buFont typeface="Wingdings" pitchFamily="2" charset="2"/>
              <a:buChar char="Ø"/>
            </a:pPr>
            <a:r>
              <a:rPr lang="zh-CN" altLang="en-US" sz="2200">
                <a:latin typeface="Corbel" panose="020B0503020204020204" pitchFamily="34" charset="0"/>
              </a:rPr>
              <a:t>无偏采样</a:t>
            </a:r>
            <a:endParaRPr lang="en-US" altLang="zh-CN" sz="2200">
              <a:latin typeface="Corbel" panose="020B0503020204020204" pitchFamily="34" charset="0"/>
            </a:endParaRPr>
          </a:p>
          <a:p>
            <a:pPr marL="342900" indent="-342900">
              <a:buFont typeface="Wingdings" pitchFamily="2" charset="2"/>
              <a:buChar char="Ø"/>
            </a:pPr>
            <a:r>
              <a:rPr lang="zh-CN" altLang="en-US" sz="2200">
                <a:latin typeface="Corbel" panose="020B0503020204020204" pitchFamily="34" charset="0"/>
              </a:rPr>
              <a:t>采样时间需仅关于输出规模</a:t>
            </a:r>
            <a:endParaRPr lang="en-US" altLang="zh-CN" sz="2200">
              <a:latin typeface="Corbel" panose="020B0503020204020204" pitchFamily="34" charset="0"/>
            </a:endParaRPr>
          </a:p>
          <a:p>
            <a:pPr marL="342900" indent="-342900">
              <a:buFont typeface="Wingdings" pitchFamily="2" charset="2"/>
              <a:buChar char="Ø"/>
            </a:pPr>
            <a:r>
              <a:rPr lang="en-US" sz="2200">
                <a:latin typeface="Corbel" panose="020B0503020204020204" pitchFamily="34" charset="0"/>
              </a:rPr>
              <a:t>Subset Sampling</a:t>
            </a:r>
          </a:p>
        </p:txBody>
      </p:sp>
      <p:sp>
        <p:nvSpPr>
          <p:cNvPr id="3" name="右大括号 2">
            <a:extLst>
              <a:ext uri="{FF2B5EF4-FFF2-40B4-BE49-F238E27FC236}">
                <a16:creationId xmlns:a16="http://schemas.microsoft.com/office/drawing/2014/main" id="{8033A5A3-0283-CF4B-B591-B551F3CB1769}"/>
              </a:ext>
            </a:extLst>
          </p:cNvPr>
          <p:cNvSpPr/>
          <p:nvPr/>
        </p:nvSpPr>
        <p:spPr>
          <a:xfrm>
            <a:off x="4932040" y="4811870"/>
            <a:ext cx="360040" cy="1728192"/>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右大括号 43">
            <a:extLst>
              <a:ext uri="{FF2B5EF4-FFF2-40B4-BE49-F238E27FC236}">
                <a16:creationId xmlns:a16="http://schemas.microsoft.com/office/drawing/2014/main" id="{EF8CC848-C098-D74B-87F5-B79DCE53183F}"/>
              </a:ext>
            </a:extLst>
          </p:cNvPr>
          <p:cNvSpPr/>
          <p:nvPr/>
        </p:nvSpPr>
        <p:spPr>
          <a:xfrm>
            <a:off x="4940776" y="3121832"/>
            <a:ext cx="351304" cy="116398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标题 1">
            <a:extLst>
              <a:ext uri="{FF2B5EF4-FFF2-40B4-BE49-F238E27FC236}">
                <a16:creationId xmlns:a16="http://schemas.microsoft.com/office/drawing/2014/main" id="{DEB0B279-C55D-1C41-8FE6-851B2D11899D}"/>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zh-HK" altLang="en-US" sz="3200" dirty="0"/>
              <a:t>面向图传播范式的通用图传播算法</a:t>
            </a:r>
          </a:p>
        </p:txBody>
      </p:sp>
      <mc:AlternateContent xmlns:mc="http://schemas.openxmlformats.org/markup-compatibility/2006">
        <mc:Choice xmlns:a14="http://schemas.microsoft.com/office/drawing/2010/main" Requires="a14">
          <p:sp>
            <p:nvSpPr>
              <p:cNvPr id="46" name="文本框 45">
                <a:extLst>
                  <a:ext uri="{FF2B5EF4-FFF2-40B4-BE49-F238E27FC236}">
                    <a16:creationId xmlns:a16="http://schemas.microsoft.com/office/drawing/2014/main" id="{C8B6E980-3F67-7C44-95C5-8BD32ACDD796}"/>
                  </a:ext>
                </a:extLst>
              </p:cNvPr>
              <p:cNvSpPr txBox="1"/>
              <p:nvPr/>
            </p:nvSpPr>
            <p:spPr>
              <a:xfrm>
                <a:off x="930086" y="1133585"/>
                <a:ext cx="8213914" cy="1446550"/>
              </a:xfrm>
              <a:prstGeom prst="rect">
                <a:avLst/>
              </a:prstGeom>
              <a:noFill/>
            </p:spPr>
            <p:txBody>
              <a:bodyPr wrap="square" rtlCol="0">
                <a:spAutoFit/>
              </a:bodyPr>
              <a:lstStyle/>
              <a:p>
                <a:pPr marL="342900" indent="-342900">
                  <a:buFont typeface="Wingdings" pitchFamily="2" charset="2"/>
                  <a:buChar char="Ø"/>
                </a:pPr>
                <a:r>
                  <a:rPr lang="en-US" sz="2200">
                    <a:latin typeface="Corbel" panose="020B0503020204020204" pitchFamily="34" charset="0"/>
                  </a:rPr>
                  <a:t>将节点</a:t>
                </a:r>
                <a14:m>
                  <m:oMath xmlns:m="http://schemas.openxmlformats.org/officeDocument/2006/math">
                    <m:r>
                      <a:rPr lang="en-US" sz="2200" b="1" i="1">
                        <a:latin typeface="Cambria Math" panose="02040503050406030204" pitchFamily="18" charset="0"/>
                      </a:rPr>
                      <m:t>𝒖</m:t>
                    </m:r>
                  </m:oMath>
                </a14:m>
                <a:r>
                  <a:rPr lang="en-US" sz="2200">
                    <a:latin typeface="Corbel" panose="020B0503020204020204" pitchFamily="34" charset="0"/>
                  </a:rPr>
                  <a:t>的邻居节点按照度数排序 </a:t>
                </a:r>
                <a:r>
                  <a:rPr lang="en-US" sz="2200">
                    <a:solidFill>
                      <a:srgbClr val="0070C0"/>
                    </a:solidFill>
                    <a:latin typeface="Corbel" panose="020B0503020204020204" pitchFamily="34" charset="0"/>
                  </a:rPr>
                  <a:t>(预处理阶段即可完成)</a:t>
                </a:r>
                <a:r>
                  <a:rPr lang="en-US" sz="2200">
                    <a:latin typeface="Corbel" panose="020B0503020204020204" pitchFamily="34" charset="0"/>
                  </a:rPr>
                  <a:t>;</a:t>
                </a:r>
              </a:p>
              <a:p>
                <a:pPr marL="342900" indent="-342900">
                  <a:buFont typeface="Wingdings" pitchFamily="2" charset="2"/>
                  <a:buChar char="Ø"/>
                </a:pPr>
                <a:r>
                  <a:rPr lang="en-US" sz="2200">
                    <a:latin typeface="Corbel" panose="020B0503020204020204" pitchFamily="34" charset="0"/>
                  </a:rPr>
                  <a:t>按顺序扫描排序后的邻居节点;</a:t>
                </a:r>
              </a:p>
              <a:p>
                <a:pPr marL="342900" indent="-342900">
                  <a:buFont typeface="Wingdings" pitchFamily="2" charset="2"/>
                  <a:buChar char="Ø"/>
                </a:pPr>
                <a:r>
                  <a:rPr lang="en-US" sz="2200">
                    <a:solidFill>
                      <a:srgbClr val="C00000"/>
                    </a:solidFill>
                    <a:latin typeface="Corbel" panose="020B0503020204020204" pitchFamily="34" charset="0"/>
                  </a:rPr>
                  <a:t>对于概率增长值较大的节点</a:t>
                </a:r>
                <a:r>
                  <a:rPr lang="zh-CN" altLang="en-US" sz="2200">
                    <a:solidFill>
                      <a:srgbClr val="C00000"/>
                    </a:solidFill>
                    <a:latin typeface="Corbel" panose="020B0503020204020204" pitchFamily="34" charset="0"/>
                  </a:rPr>
                  <a:t>，确定性传播</a:t>
                </a:r>
                <a:endParaRPr lang="en-US" altLang="zh-CN" sz="2200">
                  <a:solidFill>
                    <a:srgbClr val="C00000"/>
                  </a:solidFill>
                  <a:latin typeface="Corbel" panose="020B0503020204020204" pitchFamily="34" charset="0"/>
                </a:endParaRPr>
              </a:p>
              <a:p>
                <a:pPr marL="342900" indent="-342900">
                  <a:buFont typeface="Wingdings" pitchFamily="2" charset="2"/>
                  <a:buChar char="Ø"/>
                </a:pPr>
                <a:r>
                  <a:rPr lang="zh-CN" altLang="en-US" sz="2200">
                    <a:solidFill>
                      <a:srgbClr val="C00000"/>
                    </a:solidFill>
                    <a:latin typeface="Corbel" panose="020B0503020204020204" pitchFamily="34" charset="0"/>
                  </a:rPr>
                  <a:t>对于剩余节点，采样部分节点进行概率传播</a:t>
                </a:r>
                <a:endParaRPr lang="en-US" sz="2200">
                  <a:solidFill>
                    <a:srgbClr val="C00000"/>
                  </a:solidFill>
                  <a:latin typeface="Corbel" panose="020B0503020204020204" pitchFamily="34" charset="0"/>
                </a:endParaRPr>
              </a:p>
            </p:txBody>
          </p:sp>
        </mc:Choice>
        <mc:Fallback>
          <p:sp>
            <p:nvSpPr>
              <p:cNvPr id="46" name="文本框 45">
                <a:extLst>
                  <a:ext uri="{FF2B5EF4-FFF2-40B4-BE49-F238E27FC236}">
                    <a16:creationId xmlns:a16="http://schemas.microsoft.com/office/drawing/2014/main" id="{C8B6E980-3F67-7C44-95C5-8BD32ACDD796}"/>
                  </a:ext>
                </a:extLst>
              </p:cNvPr>
              <p:cNvSpPr txBox="1">
                <a:spLocks noRot="1" noChangeAspect="1" noMove="1" noResize="1" noEditPoints="1" noAdjustHandles="1" noChangeArrowheads="1" noChangeShapeType="1" noTextEdit="1"/>
              </p:cNvSpPr>
              <p:nvPr/>
            </p:nvSpPr>
            <p:spPr>
              <a:xfrm>
                <a:off x="930086" y="1133585"/>
                <a:ext cx="8213914" cy="1446550"/>
              </a:xfrm>
              <a:prstGeom prst="rect">
                <a:avLst/>
              </a:prstGeom>
              <a:blipFill>
                <a:blip r:embed="rId14"/>
                <a:stretch>
                  <a:fillRect l="-773" t="-4348" b="-6087"/>
                </a:stretch>
              </a:blipFill>
            </p:spPr>
            <p:txBody>
              <a:bodyPr/>
              <a:lstStyle/>
              <a:p>
                <a:r>
                  <a:rPr lang="en-US">
                    <a:noFill/>
                  </a:rPr>
                  <a:t> </a:t>
                </a:r>
              </a:p>
            </p:txBody>
          </p:sp>
        </mc:Fallback>
      </mc:AlternateContent>
    </p:spTree>
    <p:extLst>
      <p:ext uri="{BB962C8B-B14F-4D97-AF65-F5344CB8AC3E}">
        <p14:creationId xmlns:p14="http://schemas.microsoft.com/office/powerpoint/2010/main" val="1730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dirty="0">
                <a:ea typeface="宋体" pitchFamily="2" charset="-122"/>
              </a:rPr>
              <a:t>Experiments</a:t>
            </a:r>
          </a:p>
        </p:txBody>
      </p:sp>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632210" y="1170000"/>
            <a:ext cx="8496944" cy="5616624"/>
          </a:xfrm>
        </p:spPr>
        <p:txBody>
          <a:bodyPr/>
          <a:lstStyle/>
          <a:p>
            <a:pPr>
              <a:buFont typeface="Wingdings" pitchFamily="2" charset="2"/>
              <a:buChar char="l"/>
            </a:pPr>
            <a:r>
              <a:rPr lang="zh-CN" altLang="en-US" sz="2400" b="1" dirty="0">
                <a:solidFill>
                  <a:srgbClr val="0070C0"/>
                </a:solidFill>
                <a:latin typeface="Candara" panose="020E0502030303020204" pitchFamily="34" charset="0"/>
              </a:rPr>
              <a:t>基于</a:t>
            </a:r>
            <a:r>
              <a:rPr lang="en-US" altLang="zh-CN" sz="2400" b="1" dirty="0">
                <a:solidFill>
                  <a:srgbClr val="0070C0"/>
                </a:solidFill>
                <a:latin typeface="Candara" panose="020E0502030303020204" pitchFamily="34" charset="0"/>
              </a:rPr>
              <a:t> HKPR</a:t>
            </a:r>
            <a:r>
              <a:rPr lang="zh-CN" altLang="en-US" sz="2400" b="1" dirty="0">
                <a:solidFill>
                  <a:srgbClr val="0070C0"/>
                </a:solidFill>
                <a:latin typeface="Candara" panose="020E0502030303020204" pitchFamily="34" charset="0"/>
              </a:rPr>
              <a:t> 的社区发现</a:t>
            </a:r>
            <a:endParaRPr lang="en-US" altLang="zh-CN" sz="2400" b="1" dirty="0">
              <a:solidFill>
                <a:srgbClr val="0070C0"/>
              </a:solidFill>
              <a:latin typeface="Candara" panose="020E0502030303020204" pitchFamily="34" charset="0"/>
            </a:endParaRPr>
          </a:p>
          <a:p>
            <a:pPr>
              <a:buFont typeface="Wingdings" pitchFamily="2" charset="2"/>
              <a:buChar char="l"/>
            </a:pPr>
            <a:r>
              <a:rPr lang="en-US" altLang="zh-CN" sz="2400" dirty="0">
                <a:latin typeface="Candara" panose="020E0502030303020204" pitchFamily="34" charset="0"/>
              </a:rPr>
              <a:t>Datasets:</a:t>
            </a: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p:txBody>
      </p:sp>
      <p:sp>
        <p:nvSpPr>
          <p:cNvPr id="7" name="矩形 6">
            <a:extLst>
              <a:ext uri="{FF2B5EF4-FFF2-40B4-BE49-F238E27FC236}">
                <a16:creationId xmlns:a16="http://schemas.microsoft.com/office/drawing/2014/main" id="{07B37E15-8547-4A48-BCC8-DF2E86DFE7C3}"/>
              </a:ext>
            </a:extLst>
          </p:cNvPr>
          <p:cNvSpPr>
            <a:spLocks noChangeArrowheads="1"/>
          </p:cNvSpPr>
          <p:nvPr/>
        </p:nvSpPr>
        <p:spPr bwMode="auto">
          <a:xfrm>
            <a:off x="14846" y="6474822"/>
            <a:ext cx="8877634" cy="338554"/>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 </a:t>
            </a:r>
            <a:r>
              <a:rPr lang="zh-CN" altLang="en-US" sz="1600" b="0" dirty="0"/>
              <a:t> </a:t>
            </a:r>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p>
        </p:txBody>
      </p:sp>
      <p:graphicFrame>
        <p:nvGraphicFramePr>
          <p:cNvPr id="9" name="表格 8">
            <a:extLst>
              <a:ext uri="{FF2B5EF4-FFF2-40B4-BE49-F238E27FC236}">
                <a16:creationId xmlns:a16="http://schemas.microsoft.com/office/drawing/2014/main" id="{05CA3AA8-E204-8D4F-B29B-6882D06DAD3F}"/>
              </a:ext>
            </a:extLst>
          </p:cNvPr>
          <p:cNvGraphicFramePr>
            <a:graphicFrameLocks noGrp="1"/>
          </p:cNvGraphicFramePr>
          <p:nvPr/>
        </p:nvGraphicFramePr>
        <p:xfrm>
          <a:off x="1835696" y="2167880"/>
          <a:ext cx="6480720" cy="1981200"/>
        </p:xfrm>
        <a:graphic>
          <a:graphicData uri="http://schemas.openxmlformats.org/drawingml/2006/table">
            <a:tbl>
              <a:tblPr firstRow="1" bandRow="1">
                <a:tableStyleId>{5940675A-B579-460E-94D1-54222C63F5DA}</a:tableStyleId>
              </a:tblPr>
              <a:tblGrid>
                <a:gridCol w="1620180">
                  <a:extLst>
                    <a:ext uri="{9D8B030D-6E8A-4147-A177-3AD203B41FA5}">
                      <a16:colId xmlns:a16="http://schemas.microsoft.com/office/drawing/2014/main" val="3670048473"/>
                    </a:ext>
                  </a:extLst>
                </a:gridCol>
                <a:gridCol w="1476164">
                  <a:extLst>
                    <a:ext uri="{9D8B030D-6E8A-4147-A177-3AD203B41FA5}">
                      <a16:colId xmlns:a16="http://schemas.microsoft.com/office/drawing/2014/main" val="1967073248"/>
                    </a:ext>
                  </a:extLst>
                </a:gridCol>
                <a:gridCol w="1512168">
                  <a:extLst>
                    <a:ext uri="{9D8B030D-6E8A-4147-A177-3AD203B41FA5}">
                      <a16:colId xmlns:a16="http://schemas.microsoft.com/office/drawing/2014/main" val="3342138912"/>
                    </a:ext>
                  </a:extLst>
                </a:gridCol>
                <a:gridCol w="1872208">
                  <a:extLst>
                    <a:ext uri="{9D8B030D-6E8A-4147-A177-3AD203B41FA5}">
                      <a16:colId xmlns:a16="http://schemas.microsoft.com/office/drawing/2014/main" val="75500907"/>
                    </a:ext>
                  </a:extLst>
                </a:gridCol>
              </a:tblGrid>
              <a:tr h="370840">
                <a:tc>
                  <a:txBody>
                    <a:bodyPr/>
                    <a:lstStyle/>
                    <a:p>
                      <a:r>
                        <a:rPr lang="en-US" sz="2000" baseline="0">
                          <a:latin typeface="Corbel" panose="020B0503020204020204" pitchFamily="34" charset="0"/>
                          <a:ea typeface="黑体" panose="02010609060101010101" pitchFamily="49" charset="-122"/>
                        </a:rPr>
                        <a:t>Datasets</a:t>
                      </a:r>
                    </a:p>
                  </a:txBody>
                  <a:tcPr/>
                </a:tc>
                <a:tc>
                  <a:txBody>
                    <a:bodyPr/>
                    <a:lstStyle/>
                    <a:p>
                      <a:pPr algn="l"/>
                      <a:r>
                        <a:rPr lang="en-US" sz="2000" baseline="0">
                          <a:latin typeface="Corbel" panose="020B0503020204020204" pitchFamily="34" charset="0"/>
                          <a:ea typeface="黑体" panose="02010609060101010101" pitchFamily="49" charset="-122"/>
                        </a:rPr>
                        <a:t>Type</a:t>
                      </a:r>
                    </a:p>
                  </a:txBody>
                  <a:tcPr/>
                </a:tc>
                <a:tc>
                  <a:txBody>
                    <a:bodyPr/>
                    <a:lstStyle/>
                    <a:p>
                      <a:pPr algn="r"/>
                      <a:r>
                        <a:rPr lang="en-US" sz="2000" baseline="0">
                          <a:latin typeface="Corbel" panose="020B0503020204020204" pitchFamily="34" charset="0"/>
                          <a:ea typeface="黑体" panose="02010609060101010101" pitchFamily="49" charset="-122"/>
                        </a:rPr>
                        <a:t># of nodes n</a:t>
                      </a:r>
                    </a:p>
                  </a:txBody>
                  <a:tcPr/>
                </a:tc>
                <a:tc>
                  <a:txBody>
                    <a:bodyPr/>
                    <a:lstStyle/>
                    <a:p>
                      <a:pPr algn="r"/>
                      <a:r>
                        <a:rPr lang="en-US" sz="2000" baseline="0">
                          <a:latin typeface="Corbel" panose="020B0503020204020204" pitchFamily="34" charset="0"/>
                          <a:ea typeface="黑体" panose="02010609060101010101" pitchFamily="49" charset="-122"/>
                        </a:rPr>
                        <a:t># of edges m</a:t>
                      </a:r>
                    </a:p>
                  </a:txBody>
                  <a:tcPr/>
                </a:tc>
                <a:extLst>
                  <a:ext uri="{0D108BD9-81ED-4DB2-BD59-A6C34878D82A}">
                    <a16:rowId xmlns:a16="http://schemas.microsoft.com/office/drawing/2014/main" val="4207871712"/>
                  </a:ext>
                </a:extLst>
              </a:tr>
              <a:tr h="370840">
                <a:tc>
                  <a:txBody>
                    <a:bodyPr/>
                    <a:lstStyle/>
                    <a:p>
                      <a:r>
                        <a:rPr lang="en-US" sz="2000" baseline="0">
                          <a:latin typeface="Corbel" panose="020B0503020204020204" pitchFamily="34" charset="0"/>
                          <a:ea typeface="黑体" panose="02010609060101010101" pitchFamily="49" charset="-122"/>
                        </a:rPr>
                        <a:t>Youtube</a:t>
                      </a:r>
                    </a:p>
                  </a:txBody>
                  <a:tcPr/>
                </a:tc>
                <a:tc>
                  <a:txBody>
                    <a:bodyPr/>
                    <a:lstStyle/>
                    <a:p>
                      <a:pPr algn="l"/>
                      <a:r>
                        <a:rPr lang="en-US" sz="2000" baseline="0">
                          <a:latin typeface="Corbel" panose="020B0503020204020204" pitchFamily="34" charset="0"/>
                          <a:ea typeface="黑体" panose="02010609060101010101" pitchFamily="49" charset="-122"/>
                          <a:cs typeface="Times New Roman" panose="02020603050405020304" pitchFamily="18" charset="0"/>
                        </a:rPr>
                        <a:t>undirected</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1,138,499</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5,980,886</a:t>
                      </a:r>
                    </a:p>
                  </a:txBody>
                  <a:tcPr/>
                </a:tc>
                <a:extLst>
                  <a:ext uri="{0D108BD9-81ED-4DB2-BD59-A6C34878D82A}">
                    <a16:rowId xmlns:a16="http://schemas.microsoft.com/office/drawing/2014/main" val="2687024045"/>
                  </a:ext>
                </a:extLst>
              </a:tr>
              <a:tr h="370840">
                <a:tc>
                  <a:txBody>
                    <a:bodyPr/>
                    <a:lstStyle/>
                    <a:p>
                      <a:r>
                        <a:rPr lang="en-US" sz="2000" baseline="0">
                          <a:latin typeface="Corbel" panose="020B0503020204020204" pitchFamily="34" charset="0"/>
                          <a:ea typeface="黑体" panose="02010609060101010101" pitchFamily="49" charset="-122"/>
                        </a:rPr>
                        <a:t>Orkut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aseline="0">
                          <a:latin typeface="Corbel" panose="020B0503020204020204" pitchFamily="34" charset="0"/>
                          <a:ea typeface="黑体" panose="02010609060101010101" pitchFamily="49" charset="-122"/>
                          <a:cs typeface="Times New Roman" panose="02020603050405020304" pitchFamily="18" charset="0"/>
                        </a:rPr>
                        <a:t>undirected</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3,072,441</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234,369,798</a:t>
                      </a:r>
                    </a:p>
                  </a:txBody>
                  <a:tcPr/>
                </a:tc>
                <a:extLst>
                  <a:ext uri="{0D108BD9-81ED-4DB2-BD59-A6C34878D82A}">
                    <a16:rowId xmlns:a16="http://schemas.microsoft.com/office/drawing/2014/main" val="2051823277"/>
                  </a:ext>
                </a:extLst>
              </a:tr>
              <a:tr h="370840">
                <a:tc>
                  <a:txBody>
                    <a:bodyPr/>
                    <a:lstStyle/>
                    <a:p>
                      <a:r>
                        <a:rPr lang="en-US" sz="2000" baseline="0">
                          <a:latin typeface="Corbel" panose="020B0503020204020204" pitchFamily="34" charset="0"/>
                          <a:ea typeface="黑体" panose="02010609060101010101" pitchFamily="49" charset="-122"/>
                        </a:rPr>
                        <a:t>Twitter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aseline="0">
                          <a:latin typeface="Corbel" panose="020B0503020204020204" pitchFamily="34" charset="0"/>
                          <a:ea typeface="黑体" panose="02010609060101010101" pitchFamily="49" charset="-122"/>
                          <a:cs typeface="Times New Roman" panose="02020603050405020304" pitchFamily="18" charset="0"/>
                        </a:rPr>
                        <a:t>directed</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41,652,230</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1,468,364,884</a:t>
                      </a:r>
                    </a:p>
                  </a:txBody>
                  <a:tcPr/>
                </a:tc>
                <a:extLst>
                  <a:ext uri="{0D108BD9-81ED-4DB2-BD59-A6C34878D82A}">
                    <a16:rowId xmlns:a16="http://schemas.microsoft.com/office/drawing/2014/main" val="13438001"/>
                  </a:ext>
                </a:extLst>
              </a:tr>
              <a:tr h="370840">
                <a:tc>
                  <a:txBody>
                    <a:bodyPr/>
                    <a:lstStyle/>
                    <a:p>
                      <a:r>
                        <a:rPr lang="en-US" sz="2000" baseline="0">
                          <a:latin typeface="Corbel" panose="020B0503020204020204" pitchFamily="34" charset="0"/>
                          <a:ea typeface="黑体" panose="02010609060101010101" pitchFamily="49" charset="-122"/>
                        </a:rPr>
                        <a:t>Friendster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aseline="0">
                          <a:latin typeface="Corbel" panose="020B0503020204020204" pitchFamily="34" charset="0"/>
                          <a:ea typeface="黑体" panose="02010609060101010101" pitchFamily="49" charset="-122"/>
                          <a:cs typeface="Times New Roman" panose="02020603050405020304" pitchFamily="18" charset="0"/>
                        </a:rPr>
                        <a:t>undirected</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68,349,466</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3,623,698,684</a:t>
                      </a:r>
                    </a:p>
                  </a:txBody>
                  <a:tcPr/>
                </a:tc>
                <a:extLst>
                  <a:ext uri="{0D108BD9-81ED-4DB2-BD59-A6C34878D82A}">
                    <a16:rowId xmlns:a16="http://schemas.microsoft.com/office/drawing/2014/main" val="770358931"/>
                  </a:ext>
                </a:extLst>
              </a:tr>
            </a:tbl>
          </a:graphicData>
        </a:graphic>
      </p:graphicFrame>
    </p:spTree>
    <p:extLst>
      <p:ext uri="{BB962C8B-B14F-4D97-AF65-F5344CB8AC3E}">
        <p14:creationId xmlns:p14="http://schemas.microsoft.com/office/powerpoint/2010/main" val="3060086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散点图&#10;&#10;描述已自动生成">
            <a:extLst>
              <a:ext uri="{FF2B5EF4-FFF2-40B4-BE49-F238E27FC236}">
                <a16:creationId xmlns:a16="http://schemas.microsoft.com/office/drawing/2014/main" id="{32DCBBFE-B3E0-794A-8673-E26364F0A1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01423" y="1348692"/>
            <a:ext cx="6761382" cy="2808813"/>
          </a:xfrm>
          <a:prstGeom prst="rect">
            <a:avLst/>
          </a:prstGeom>
        </p:spPr>
      </p:pic>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971600" y="116632"/>
            <a:ext cx="8496944" cy="1128712"/>
          </a:xfrm>
        </p:spPr>
        <p:txBody>
          <a:bodyPr/>
          <a:lstStyle/>
          <a:p>
            <a:pPr eaLnBrk="1" hangingPunct="1"/>
            <a:r>
              <a:rPr lang="en-US" altLang="zh-CN" sz="3200" dirty="0">
                <a:ea typeface="宋体" pitchFamily="2" charset="-122"/>
              </a:rPr>
              <a:t>Experiments: </a:t>
            </a:r>
            <a:r>
              <a:rPr lang="zh-CN" altLang="en-US" sz="3200" dirty="0">
                <a:ea typeface="宋体" pitchFamily="2" charset="-122"/>
              </a:rPr>
              <a:t>基于</a:t>
            </a:r>
            <a:r>
              <a:rPr lang="en-US" altLang="zh-CN" sz="3200" dirty="0">
                <a:ea typeface="宋体" pitchFamily="2" charset="-122"/>
              </a:rPr>
              <a:t>HKPR</a:t>
            </a:r>
            <a:r>
              <a:rPr lang="zh-CN" altLang="en-US" sz="3200" dirty="0">
                <a:ea typeface="宋体" pitchFamily="2" charset="-122"/>
              </a:rPr>
              <a:t>的社区发现</a:t>
            </a:r>
            <a:r>
              <a:rPr lang="en-US" altLang="zh-CN" sz="3200" dirty="0">
                <a:ea typeface="宋体" pitchFamily="2" charset="-122"/>
              </a:rPr>
              <a:t> </a:t>
            </a:r>
          </a:p>
        </p:txBody>
      </p:sp>
      <p:sp>
        <p:nvSpPr>
          <p:cNvPr id="5" name="文本框 4">
            <a:extLst>
              <a:ext uri="{FF2B5EF4-FFF2-40B4-BE49-F238E27FC236}">
                <a16:creationId xmlns:a16="http://schemas.microsoft.com/office/drawing/2014/main" id="{B31D7A09-7305-8C44-A021-4656D44F2102}"/>
              </a:ext>
            </a:extLst>
          </p:cNvPr>
          <p:cNvSpPr txBox="1"/>
          <p:nvPr/>
        </p:nvSpPr>
        <p:spPr>
          <a:xfrm>
            <a:off x="3059832" y="1095127"/>
            <a:ext cx="6840760"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a:t>
            </a:r>
            <a:endParaRPr kumimoji="1" lang="zh-CN" altLang="en-US" sz="2400" b="0" dirty="0">
              <a:latin typeface="Corbel" panose="020B0503020204020204" pitchFamily="34" charset="0"/>
            </a:endParaRPr>
          </a:p>
        </p:txBody>
      </p:sp>
      <p:pic>
        <p:nvPicPr>
          <p:cNvPr id="9" name="图片 8" descr="图表, 散点图&#10;&#10;描述已自动生成">
            <a:extLst>
              <a:ext uri="{FF2B5EF4-FFF2-40B4-BE49-F238E27FC236}">
                <a16:creationId xmlns:a16="http://schemas.microsoft.com/office/drawing/2014/main" id="{DFCD918C-C432-3F47-BBA4-62C1D27D0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104901"/>
            <a:ext cx="6761382" cy="2668555"/>
          </a:xfrm>
          <a:prstGeom prst="rect">
            <a:avLst/>
          </a:prstGeom>
        </p:spPr>
      </p:pic>
      <p:sp>
        <p:nvSpPr>
          <p:cNvPr id="10" name="矩形 9">
            <a:extLst>
              <a:ext uri="{FF2B5EF4-FFF2-40B4-BE49-F238E27FC236}">
                <a16:creationId xmlns:a16="http://schemas.microsoft.com/office/drawing/2014/main" id="{C0A42CAC-5426-1844-8C62-6D057A1244DE}"/>
              </a:ext>
            </a:extLst>
          </p:cNvPr>
          <p:cNvSpPr/>
          <p:nvPr/>
        </p:nvSpPr>
        <p:spPr>
          <a:xfrm>
            <a:off x="7990797" y="2132856"/>
            <a:ext cx="61365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111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1E9245C-BA51-0746-B55E-B55AD217EC41}"/>
              </a:ext>
            </a:extLst>
          </p:cNvPr>
          <p:cNvPicPr>
            <a:picLocks noChangeAspect="1"/>
          </p:cNvPicPr>
          <p:nvPr/>
        </p:nvPicPr>
        <p:blipFill rotWithShape="1">
          <a:blip r:embed="rId3">
            <a:extLst>
              <a:ext uri="{28A0092B-C50C-407E-A947-70E740481C1C}">
                <a14:useLocalDpi xmlns:a14="http://schemas.microsoft.com/office/drawing/2010/main" val="0"/>
              </a:ext>
            </a:extLst>
          </a:blip>
          <a:srcRect l="65945"/>
          <a:stretch/>
        </p:blipFill>
        <p:spPr>
          <a:xfrm>
            <a:off x="2627784" y="3930436"/>
            <a:ext cx="3672408" cy="2927564"/>
          </a:xfrm>
          <a:prstGeom prst="rect">
            <a:avLst/>
          </a:prstGeom>
        </p:spPr>
      </p:pic>
      <p:pic>
        <p:nvPicPr>
          <p:cNvPr id="4" name="图片 3" descr="图片包含 图示&#10;&#10;描述已自动生成">
            <a:extLst>
              <a:ext uri="{FF2B5EF4-FFF2-40B4-BE49-F238E27FC236}">
                <a16:creationId xmlns:a16="http://schemas.microsoft.com/office/drawing/2014/main" id="{F0BC0F3A-9161-2643-AFC5-5E6DAFA0E249}"/>
              </a:ext>
            </a:extLst>
          </p:cNvPr>
          <p:cNvPicPr>
            <a:picLocks noChangeAspect="1"/>
          </p:cNvPicPr>
          <p:nvPr/>
        </p:nvPicPr>
        <p:blipFill rotWithShape="1">
          <a:blip r:embed="rId3">
            <a:extLst>
              <a:ext uri="{28A0092B-C50C-407E-A947-70E740481C1C}">
                <a14:useLocalDpi xmlns:a14="http://schemas.microsoft.com/office/drawing/2010/main" val="0"/>
              </a:ext>
            </a:extLst>
          </a:blip>
          <a:srcRect r="34250"/>
          <a:stretch/>
        </p:blipFill>
        <p:spPr>
          <a:xfrm>
            <a:off x="1140732" y="1360458"/>
            <a:ext cx="6624735" cy="2735352"/>
          </a:xfrm>
          <a:prstGeom prst="rect">
            <a:avLst/>
          </a:prstGeom>
        </p:spPr>
      </p:pic>
      <p:sp>
        <p:nvSpPr>
          <p:cNvPr id="5" name="文本框 4">
            <a:extLst>
              <a:ext uri="{FF2B5EF4-FFF2-40B4-BE49-F238E27FC236}">
                <a16:creationId xmlns:a16="http://schemas.microsoft.com/office/drawing/2014/main" id="{B31D7A09-7305-8C44-A021-4656D44F2102}"/>
              </a:ext>
            </a:extLst>
          </p:cNvPr>
          <p:cNvSpPr txBox="1"/>
          <p:nvPr/>
        </p:nvSpPr>
        <p:spPr>
          <a:xfrm>
            <a:off x="1547664" y="1052736"/>
            <a:ext cx="6984776"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Conductance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a:t>
            </a:r>
            <a:r>
              <a:rPr kumimoji="1" lang="en-US" altLang="zh-CN" sz="2400" dirty="0">
                <a:latin typeface="Corbel" panose="020B0503020204020204" pitchFamily="34" charset="0"/>
              </a:rPr>
              <a:t>(the smaller, the better)</a:t>
            </a:r>
            <a:endParaRPr kumimoji="1" lang="zh-CN" altLang="en-US" sz="2400" dirty="0">
              <a:latin typeface="Corbel" panose="020B0503020204020204" pitchFamily="34" charset="0"/>
            </a:endParaRPr>
          </a:p>
        </p:txBody>
      </p:sp>
      <p:sp>
        <p:nvSpPr>
          <p:cNvPr id="10" name="矩形 9">
            <a:extLst>
              <a:ext uri="{FF2B5EF4-FFF2-40B4-BE49-F238E27FC236}">
                <a16:creationId xmlns:a16="http://schemas.microsoft.com/office/drawing/2014/main" id="{C0A42CAC-5426-1844-8C62-6D057A1244DE}"/>
              </a:ext>
            </a:extLst>
          </p:cNvPr>
          <p:cNvSpPr/>
          <p:nvPr/>
        </p:nvSpPr>
        <p:spPr>
          <a:xfrm>
            <a:off x="7990797" y="2132856"/>
            <a:ext cx="61365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53C6E765-946B-A14F-95E6-484B38EDEF73}"/>
              </a:ext>
            </a:extLst>
          </p:cNvPr>
          <p:cNvSpPr>
            <a:spLocks noGrp="1" noChangeArrowheads="1"/>
          </p:cNvSpPr>
          <p:nvPr>
            <p:ph type="title"/>
          </p:nvPr>
        </p:nvSpPr>
        <p:spPr>
          <a:xfrm>
            <a:off x="971600" y="116632"/>
            <a:ext cx="8496944" cy="1128712"/>
          </a:xfrm>
        </p:spPr>
        <p:txBody>
          <a:bodyPr/>
          <a:lstStyle/>
          <a:p>
            <a:pPr eaLnBrk="1" hangingPunct="1"/>
            <a:r>
              <a:rPr lang="en-US" altLang="zh-CN" sz="3200" dirty="0">
                <a:ea typeface="宋体" pitchFamily="2" charset="-122"/>
              </a:rPr>
              <a:t>Experiments: </a:t>
            </a:r>
            <a:r>
              <a:rPr lang="zh-CN" altLang="en-US" sz="3200" dirty="0">
                <a:ea typeface="宋体" pitchFamily="2" charset="-122"/>
              </a:rPr>
              <a:t>基于</a:t>
            </a:r>
            <a:r>
              <a:rPr lang="en-US" altLang="zh-CN" sz="3200" dirty="0">
                <a:ea typeface="宋体" pitchFamily="2" charset="-122"/>
              </a:rPr>
              <a:t>HKPR</a:t>
            </a:r>
            <a:r>
              <a:rPr lang="zh-CN" altLang="en-US" sz="3200" dirty="0">
                <a:ea typeface="宋体" pitchFamily="2" charset="-122"/>
              </a:rPr>
              <a:t>的社区发现</a:t>
            </a:r>
            <a:r>
              <a:rPr lang="en-US" altLang="zh-CN" sz="3200" dirty="0">
                <a:ea typeface="宋体" pitchFamily="2" charset="-122"/>
              </a:rPr>
              <a:t> </a:t>
            </a:r>
          </a:p>
        </p:txBody>
      </p:sp>
    </p:spTree>
    <p:extLst>
      <p:ext uri="{BB962C8B-B14F-4D97-AF65-F5344CB8AC3E}">
        <p14:creationId xmlns:p14="http://schemas.microsoft.com/office/powerpoint/2010/main" val="516508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dirty="0">
                <a:ea typeface="宋体" pitchFamily="2" charset="-122"/>
              </a:rPr>
              <a:t>Experiments</a:t>
            </a:r>
          </a:p>
        </p:txBody>
      </p:sp>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632210" y="1170000"/>
            <a:ext cx="8496944" cy="5616624"/>
          </a:xfrm>
        </p:spPr>
        <p:txBody>
          <a:bodyPr/>
          <a:lstStyle/>
          <a:p>
            <a:pPr>
              <a:buFont typeface="Wingdings" pitchFamily="2" charset="2"/>
              <a:buChar char="l"/>
            </a:pPr>
            <a:r>
              <a:rPr lang="zh-CN" altLang="en-US" sz="2400" b="1" dirty="0">
                <a:solidFill>
                  <a:srgbClr val="0070C0"/>
                </a:solidFill>
                <a:latin typeface="Candara" panose="020E0502030303020204" pitchFamily="34" charset="0"/>
              </a:rPr>
              <a:t>基于</a:t>
            </a:r>
            <a:r>
              <a:rPr lang="en-US" altLang="zh-CN" sz="2400" b="1" dirty="0">
                <a:solidFill>
                  <a:srgbClr val="0070C0"/>
                </a:solidFill>
                <a:latin typeface="Candara" panose="020E0502030303020204" pitchFamily="34" charset="0"/>
              </a:rPr>
              <a:t>GNN</a:t>
            </a:r>
            <a:r>
              <a:rPr lang="zh-CN" altLang="en-US" sz="2400" b="1" dirty="0">
                <a:solidFill>
                  <a:srgbClr val="0070C0"/>
                </a:solidFill>
                <a:latin typeface="Candara" panose="020E0502030303020204" pitchFamily="34" charset="0"/>
              </a:rPr>
              <a:t>的节点分类</a:t>
            </a:r>
            <a:endParaRPr lang="en-US" altLang="zh-CN" sz="2400" b="1" dirty="0">
              <a:solidFill>
                <a:srgbClr val="0070C0"/>
              </a:solidFill>
              <a:latin typeface="Candara" panose="020E0502030303020204" pitchFamily="34" charset="0"/>
            </a:endParaRPr>
          </a:p>
          <a:p>
            <a:pPr>
              <a:buFont typeface="Wingdings" pitchFamily="2" charset="2"/>
              <a:buChar char="l"/>
            </a:pPr>
            <a:r>
              <a:rPr lang="en-US" altLang="zh-CN" sz="2400" dirty="0">
                <a:latin typeface="Candara" panose="020E0502030303020204" pitchFamily="34" charset="0"/>
              </a:rPr>
              <a:t>Datasets:</a:t>
            </a: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p:txBody>
      </p:sp>
      <p:sp>
        <p:nvSpPr>
          <p:cNvPr id="7" name="矩形 6">
            <a:extLst>
              <a:ext uri="{FF2B5EF4-FFF2-40B4-BE49-F238E27FC236}">
                <a16:creationId xmlns:a16="http://schemas.microsoft.com/office/drawing/2014/main" id="{07B37E15-8547-4A48-BCC8-DF2E86DFE7C3}"/>
              </a:ext>
            </a:extLst>
          </p:cNvPr>
          <p:cNvSpPr>
            <a:spLocks noChangeArrowheads="1"/>
          </p:cNvSpPr>
          <p:nvPr/>
        </p:nvSpPr>
        <p:spPr bwMode="auto">
          <a:xfrm>
            <a:off x="14846" y="6474822"/>
            <a:ext cx="8877634" cy="338554"/>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 </a:t>
            </a:r>
            <a:r>
              <a:rPr lang="zh-CN" altLang="en-US" sz="1600" b="0" dirty="0"/>
              <a:t> </a:t>
            </a:r>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p>
        </p:txBody>
      </p:sp>
      <p:graphicFrame>
        <p:nvGraphicFramePr>
          <p:cNvPr id="8" name="表格 7">
            <a:extLst>
              <a:ext uri="{FF2B5EF4-FFF2-40B4-BE49-F238E27FC236}">
                <a16:creationId xmlns:a16="http://schemas.microsoft.com/office/drawing/2014/main" id="{C9BF8C2D-F014-DF44-9FF7-FF660AB5B47D}"/>
              </a:ext>
            </a:extLst>
          </p:cNvPr>
          <p:cNvGraphicFramePr>
            <a:graphicFrameLocks noGrp="1"/>
          </p:cNvGraphicFramePr>
          <p:nvPr/>
        </p:nvGraphicFramePr>
        <p:xfrm>
          <a:off x="755576" y="2329716"/>
          <a:ext cx="7920880" cy="228600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3670048473"/>
                    </a:ext>
                  </a:extLst>
                </a:gridCol>
                <a:gridCol w="1512168">
                  <a:extLst>
                    <a:ext uri="{9D8B030D-6E8A-4147-A177-3AD203B41FA5}">
                      <a16:colId xmlns:a16="http://schemas.microsoft.com/office/drawing/2014/main" val="3342138912"/>
                    </a:ext>
                  </a:extLst>
                </a:gridCol>
                <a:gridCol w="1656184">
                  <a:extLst>
                    <a:ext uri="{9D8B030D-6E8A-4147-A177-3AD203B41FA5}">
                      <a16:colId xmlns:a16="http://schemas.microsoft.com/office/drawing/2014/main" val="75500907"/>
                    </a:ext>
                  </a:extLst>
                </a:gridCol>
                <a:gridCol w="1296144">
                  <a:extLst>
                    <a:ext uri="{9D8B030D-6E8A-4147-A177-3AD203B41FA5}">
                      <a16:colId xmlns:a16="http://schemas.microsoft.com/office/drawing/2014/main" val="1035284909"/>
                    </a:ext>
                  </a:extLst>
                </a:gridCol>
                <a:gridCol w="1008112">
                  <a:extLst>
                    <a:ext uri="{9D8B030D-6E8A-4147-A177-3AD203B41FA5}">
                      <a16:colId xmlns:a16="http://schemas.microsoft.com/office/drawing/2014/main" val="53453380"/>
                    </a:ext>
                  </a:extLst>
                </a:gridCol>
                <a:gridCol w="936104">
                  <a:extLst>
                    <a:ext uri="{9D8B030D-6E8A-4147-A177-3AD203B41FA5}">
                      <a16:colId xmlns:a16="http://schemas.microsoft.com/office/drawing/2014/main" val="2916853388"/>
                    </a:ext>
                  </a:extLst>
                </a:gridCol>
              </a:tblGrid>
              <a:tr h="370840">
                <a:tc>
                  <a:txBody>
                    <a:bodyPr/>
                    <a:lstStyle/>
                    <a:p>
                      <a:r>
                        <a:rPr lang="en-US" sz="2000" baseline="0">
                          <a:latin typeface="Corbel" panose="020B0503020204020204" pitchFamily="34" charset="0"/>
                          <a:ea typeface="黑体" panose="02010609060101010101" pitchFamily="49" charset="-122"/>
                        </a:rPr>
                        <a:t>Datasets</a:t>
                      </a:r>
                    </a:p>
                  </a:txBody>
                  <a:tcPr/>
                </a:tc>
                <a:tc>
                  <a:txBody>
                    <a:bodyPr/>
                    <a:lstStyle/>
                    <a:p>
                      <a:pPr algn="r"/>
                      <a:r>
                        <a:rPr lang="en-US" sz="2000" baseline="0">
                          <a:latin typeface="Corbel" panose="020B0503020204020204" pitchFamily="34" charset="0"/>
                          <a:ea typeface="黑体" panose="02010609060101010101" pitchFamily="49" charset="-122"/>
                        </a:rPr>
                        <a:t># of nodes n</a:t>
                      </a:r>
                    </a:p>
                  </a:txBody>
                  <a:tcPr/>
                </a:tc>
                <a:tc>
                  <a:txBody>
                    <a:bodyPr/>
                    <a:lstStyle/>
                    <a:p>
                      <a:pPr algn="r"/>
                      <a:r>
                        <a:rPr lang="en-US" sz="2000" baseline="0">
                          <a:latin typeface="Corbel" panose="020B0503020204020204" pitchFamily="34" charset="0"/>
                          <a:ea typeface="黑体" panose="02010609060101010101" pitchFamily="49" charset="-122"/>
                        </a:rPr>
                        <a:t># of edges m</a:t>
                      </a:r>
                    </a:p>
                  </a:txBody>
                  <a:tcPr/>
                </a:tc>
                <a:tc>
                  <a:txBody>
                    <a:bodyPr/>
                    <a:lstStyle/>
                    <a:p>
                      <a:pPr algn="r"/>
                      <a:r>
                        <a:rPr lang="en-US" sz="2000" baseline="0">
                          <a:latin typeface="Corbel" panose="020B0503020204020204" pitchFamily="34" charset="0"/>
                          <a:ea typeface="黑体" panose="02010609060101010101" pitchFamily="49" charset="-122"/>
                        </a:rPr>
                        <a:t>Feature dimension </a:t>
                      </a:r>
                    </a:p>
                  </a:txBody>
                  <a:tcPr/>
                </a:tc>
                <a:tc>
                  <a:txBody>
                    <a:bodyPr/>
                    <a:lstStyle/>
                    <a:p>
                      <a:pPr algn="r"/>
                      <a:r>
                        <a:rPr lang="en-US" sz="2000" baseline="0">
                          <a:latin typeface="Corbel" panose="020B0503020204020204" pitchFamily="34" charset="0"/>
                          <a:ea typeface="黑体" panose="02010609060101010101" pitchFamily="49" charset="-122"/>
                        </a:rPr>
                        <a:t>Classes</a:t>
                      </a:r>
                    </a:p>
                  </a:txBody>
                  <a:tcPr/>
                </a:tc>
                <a:tc>
                  <a:txBody>
                    <a:bodyPr/>
                    <a:lstStyle/>
                    <a:p>
                      <a:pPr algn="r"/>
                      <a:r>
                        <a:rPr lang="en-US" sz="2000" baseline="0">
                          <a:latin typeface="Corbel" panose="020B0503020204020204" pitchFamily="34" charset="0"/>
                          <a:ea typeface="黑体" panose="02010609060101010101" pitchFamily="49" charset="-122"/>
                        </a:rPr>
                        <a:t>Label %</a:t>
                      </a:r>
                    </a:p>
                  </a:txBody>
                  <a:tcPr/>
                </a:tc>
                <a:extLst>
                  <a:ext uri="{0D108BD9-81ED-4DB2-BD59-A6C34878D82A}">
                    <a16:rowId xmlns:a16="http://schemas.microsoft.com/office/drawing/2014/main" val="4207871712"/>
                  </a:ext>
                </a:extLst>
              </a:tr>
              <a:tr h="370840">
                <a:tc>
                  <a:txBody>
                    <a:bodyPr/>
                    <a:lstStyle/>
                    <a:p>
                      <a:r>
                        <a:rPr lang="en-US" sz="2000" baseline="0">
                          <a:latin typeface="Corbel" panose="020B0503020204020204" pitchFamily="34" charset="0"/>
                          <a:ea typeface="黑体" panose="02010609060101010101" pitchFamily="49" charset="-122"/>
                        </a:rPr>
                        <a:t>Reddit</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232,965</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114,615,892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602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41</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0.0035</a:t>
                      </a:r>
                    </a:p>
                  </a:txBody>
                  <a:tcPr/>
                </a:tc>
                <a:extLst>
                  <a:ext uri="{0D108BD9-81ED-4DB2-BD59-A6C34878D82A}">
                    <a16:rowId xmlns:a16="http://schemas.microsoft.com/office/drawing/2014/main" val="2687024045"/>
                  </a:ext>
                </a:extLst>
              </a:tr>
              <a:tr h="370840">
                <a:tc>
                  <a:txBody>
                    <a:bodyPr/>
                    <a:lstStyle/>
                    <a:p>
                      <a:r>
                        <a:rPr lang="en-US" sz="2000" baseline="0">
                          <a:latin typeface="Corbel" panose="020B0503020204020204" pitchFamily="34" charset="0"/>
                          <a:ea typeface="黑体" panose="02010609060101010101" pitchFamily="49" charset="-122"/>
                        </a:rPr>
                        <a:t>Yelp</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716,847</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6,977,410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300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100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0.7500</a:t>
                      </a:r>
                    </a:p>
                  </a:txBody>
                  <a:tcPr/>
                </a:tc>
                <a:extLst>
                  <a:ext uri="{0D108BD9-81ED-4DB2-BD59-A6C34878D82A}">
                    <a16:rowId xmlns:a16="http://schemas.microsoft.com/office/drawing/2014/main" val="2051823277"/>
                  </a:ext>
                </a:extLst>
              </a:tr>
              <a:tr h="370840">
                <a:tc>
                  <a:txBody>
                    <a:bodyPr/>
                    <a:lstStyle/>
                    <a:p>
                      <a:r>
                        <a:rPr lang="en-US" sz="2000" baseline="0">
                          <a:latin typeface="Corbel" panose="020B0503020204020204" pitchFamily="34" charset="0"/>
                          <a:ea typeface="黑体" panose="02010609060101010101" pitchFamily="49" charset="-122"/>
                        </a:rPr>
                        <a:t>Amazon</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2,449,029</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61,859,140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100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47</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0.7000</a:t>
                      </a:r>
                    </a:p>
                  </a:txBody>
                  <a:tcPr/>
                </a:tc>
                <a:extLst>
                  <a:ext uri="{0D108BD9-81ED-4DB2-BD59-A6C34878D82A}">
                    <a16:rowId xmlns:a16="http://schemas.microsoft.com/office/drawing/2014/main" val="13438001"/>
                  </a:ext>
                </a:extLst>
              </a:tr>
              <a:tr h="370840">
                <a:tc>
                  <a:txBody>
                    <a:bodyPr/>
                    <a:lstStyle/>
                    <a:p>
                      <a:r>
                        <a:rPr lang="en-US" sz="2000" baseline="0">
                          <a:latin typeface="Corbel" panose="020B0503020204020204" pitchFamily="34" charset="0"/>
                          <a:ea typeface="黑体" panose="02010609060101010101" pitchFamily="49" charset="-122"/>
                        </a:rPr>
                        <a:t>Papers100M</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111,059,956</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1,615,685,872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128</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172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0.0109</a:t>
                      </a:r>
                    </a:p>
                  </a:txBody>
                  <a:tcPr/>
                </a:tc>
                <a:extLst>
                  <a:ext uri="{0D108BD9-81ED-4DB2-BD59-A6C34878D82A}">
                    <a16:rowId xmlns:a16="http://schemas.microsoft.com/office/drawing/2014/main" val="770358931"/>
                  </a:ext>
                </a:extLst>
              </a:tr>
            </a:tbl>
          </a:graphicData>
        </a:graphic>
      </p:graphicFrame>
      <p:sp>
        <p:nvSpPr>
          <p:cNvPr id="4" name="矩形 3">
            <a:extLst>
              <a:ext uri="{FF2B5EF4-FFF2-40B4-BE49-F238E27FC236}">
                <a16:creationId xmlns:a16="http://schemas.microsoft.com/office/drawing/2014/main" id="{4DE902FA-424E-E54B-B384-11CD7347C576}"/>
              </a:ext>
            </a:extLst>
          </p:cNvPr>
          <p:cNvSpPr/>
          <p:nvPr/>
        </p:nvSpPr>
        <p:spPr>
          <a:xfrm>
            <a:off x="632210" y="4129916"/>
            <a:ext cx="8188262" cy="7200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CB8C0B27-F4BD-444C-8EF5-5968F353FAA8}"/>
              </a:ext>
            </a:extLst>
          </p:cNvPr>
          <p:cNvSpPr txBox="1"/>
          <p:nvPr/>
        </p:nvSpPr>
        <p:spPr>
          <a:xfrm>
            <a:off x="632210" y="4994012"/>
            <a:ext cx="7776864" cy="523220"/>
          </a:xfrm>
          <a:prstGeom prst="rect">
            <a:avLst/>
          </a:prstGeom>
          <a:noFill/>
        </p:spPr>
        <p:txBody>
          <a:bodyPr wrap="square" rtlCol="0">
            <a:spAutoFit/>
          </a:bodyPr>
          <a:lstStyle/>
          <a:p>
            <a:r>
              <a:rPr lang="en-US" sz="2800">
                <a:solidFill>
                  <a:srgbClr val="FF0000"/>
                </a:solidFill>
                <a:latin typeface="Corbel" panose="020B0503020204020204" pitchFamily="34" charset="0"/>
              </a:rPr>
              <a:t>目前最大的 GNN 数据集</a:t>
            </a:r>
          </a:p>
        </p:txBody>
      </p:sp>
    </p:spTree>
    <p:extLst>
      <p:ext uri="{BB962C8B-B14F-4D97-AF65-F5344CB8AC3E}">
        <p14:creationId xmlns:p14="http://schemas.microsoft.com/office/powerpoint/2010/main" val="263830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散点图&#10;&#10;描述已自动生成">
            <a:extLst>
              <a:ext uri="{FF2B5EF4-FFF2-40B4-BE49-F238E27FC236}">
                <a16:creationId xmlns:a16="http://schemas.microsoft.com/office/drawing/2014/main" id="{A3CCC8C1-47EC-344C-BEA9-91B62D70C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67" y="1407701"/>
            <a:ext cx="6732748" cy="2669371"/>
          </a:xfrm>
          <a:prstGeom prst="rect">
            <a:avLst/>
          </a:prstGeom>
        </p:spPr>
      </p:pic>
      <p:sp>
        <p:nvSpPr>
          <p:cNvPr id="5" name="文本框 4">
            <a:extLst>
              <a:ext uri="{FF2B5EF4-FFF2-40B4-BE49-F238E27FC236}">
                <a16:creationId xmlns:a16="http://schemas.microsoft.com/office/drawing/2014/main" id="{B31D7A09-7305-8C44-A021-4656D44F2102}"/>
              </a:ext>
            </a:extLst>
          </p:cNvPr>
          <p:cNvSpPr txBox="1"/>
          <p:nvPr/>
        </p:nvSpPr>
        <p:spPr>
          <a:xfrm>
            <a:off x="971600" y="1052736"/>
            <a:ext cx="6840760"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Accuracy (%)</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graph propagation time</a:t>
            </a:r>
            <a:endParaRPr kumimoji="1" lang="zh-CN" altLang="en-US" sz="2400" b="0" dirty="0">
              <a:latin typeface="Corbel" panose="020B0503020204020204" pitchFamily="34" charset="0"/>
            </a:endParaRPr>
          </a:p>
        </p:txBody>
      </p:sp>
      <p:pic>
        <p:nvPicPr>
          <p:cNvPr id="12" name="图片 11" descr="图示&#10;&#10;低可信度描述已自动生成">
            <a:extLst>
              <a:ext uri="{FF2B5EF4-FFF2-40B4-BE49-F238E27FC236}">
                <a16:creationId xmlns:a16="http://schemas.microsoft.com/office/drawing/2014/main" id="{3CDDF86B-FB15-CC48-B0DC-D5ABC6979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098267"/>
            <a:ext cx="6882757" cy="2693913"/>
          </a:xfrm>
          <a:prstGeom prst="rect">
            <a:avLst/>
          </a:prstGeom>
        </p:spPr>
      </p:pic>
      <p:sp>
        <p:nvSpPr>
          <p:cNvPr id="13" name="矩形 12">
            <a:extLst>
              <a:ext uri="{FF2B5EF4-FFF2-40B4-BE49-F238E27FC236}">
                <a16:creationId xmlns:a16="http://schemas.microsoft.com/office/drawing/2014/main" id="{311563FA-2C37-C74D-8069-5C196C385157}"/>
              </a:ext>
            </a:extLst>
          </p:cNvPr>
          <p:cNvSpPr/>
          <p:nvPr/>
        </p:nvSpPr>
        <p:spPr>
          <a:xfrm>
            <a:off x="5716787" y="4293096"/>
            <a:ext cx="432048" cy="5040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a:extLst>
              <a:ext uri="{FF2B5EF4-FFF2-40B4-BE49-F238E27FC236}">
                <a16:creationId xmlns:a16="http://schemas.microsoft.com/office/drawing/2014/main" id="{824C1BDD-9751-3646-945E-75DAB2566F8A}"/>
              </a:ext>
            </a:extLst>
          </p:cNvPr>
          <p:cNvSpPr/>
          <p:nvPr/>
        </p:nvSpPr>
        <p:spPr>
          <a:xfrm>
            <a:off x="6298901" y="4293096"/>
            <a:ext cx="432048" cy="5040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6" name="矩形 15">
            <a:extLst>
              <a:ext uri="{FF2B5EF4-FFF2-40B4-BE49-F238E27FC236}">
                <a16:creationId xmlns:a16="http://schemas.microsoft.com/office/drawing/2014/main" id="{CFF1AA9A-B3F3-2343-B860-B77980225E8A}"/>
              </a:ext>
            </a:extLst>
          </p:cNvPr>
          <p:cNvSpPr/>
          <p:nvPr/>
        </p:nvSpPr>
        <p:spPr>
          <a:xfrm>
            <a:off x="4492651" y="1580438"/>
            <a:ext cx="438098" cy="12724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E723BDD2-04F8-A443-8243-2EF7EB876BB6}"/>
              </a:ext>
            </a:extLst>
          </p:cNvPr>
          <p:cNvSpPr/>
          <p:nvPr/>
        </p:nvSpPr>
        <p:spPr>
          <a:xfrm>
            <a:off x="5074765" y="1580438"/>
            <a:ext cx="438098" cy="127249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矩形 17">
            <a:extLst>
              <a:ext uri="{FF2B5EF4-FFF2-40B4-BE49-F238E27FC236}">
                <a16:creationId xmlns:a16="http://schemas.microsoft.com/office/drawing/2014/main" id="{24041FD5-11F5-9042-900E-03DDAF7F2BE6}"/>
              </a:ext>
            </a:extLst>
          </p:cNvPr>
          <p:cNvSpPr/>
          <p:nvPr/>
        </p:nvSpPr>
        <p:spPr>
          <a:xfrm>
            <a:off x="2188395" y="1580439"/>
            <a:ext cx="438098" cy="6010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a:extLst>
              <a:ext uri="{FF2B5EF4-FFF2-40B4-BE49-F238E27FC236}">
                <a16:creationId xmlns:a16="http://schemas.microsoft.com/office/drawing/2014/main" id="{52B2B8DA-8F22-4943-9786-358C5FB586EE}"/>
              </a:ext>
            </a:extLst>
          </p:cNvPr>
          <p:cNvSpPr/>
          <p:nvPr/>
        </p:nvSpPr>
        <p:spPr>
          <a:xfrm>
            <a:off x="2692451" y="1580439"/>
            <a:ext cx="438098" cy="6010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矩形 19">
            <a:extLst>
              <a:ext uri="{FF2B5EF4-FFF2-40B4-BE49-F238E27FC236}">
                <a16:creationId xmlns:a16="http://schemas.microsoft.com/office/drawing/2014/main" id="{FD27F226-DFFE-A943-85D3-D2F70B15887C}"/>
              </a:ext>
            </a:extLst>
          </p:cNvPr>
          <p:cNvSpPr/>
          <p:nvPr/>
        </p:nvSpPr>
        <p:spPr>
          <a:xfrm>
            <a:off x="2335454" y="4367324"/>
            <a:ext cx="438098" cy="6010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3F2D8B47-6A12-D84E-99E5-4A089DA8E766}"/>
              </a:ext>
            </a:extLst>
          </p:cNvPr>
          <p:cNvSpPr/>
          <p:nvPr/>
        </p:nvSpPr>
        <p:spPr>
          <a:xfrm>
            <a:off x="2839510" y="4367324"/>
            <a:ext cx="438098" cy="6010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2" name="矩形 21">
            <a:extLst>
              <a:ext uri="{FF2B5EF4-FFF2-40B4-BE49-F238E27FC236}">
                <a16:creationId xmlns:a16="http://schemas.microsoft.com/office/drawing/2014/main" id="{DE8969BA-98E8-5348-8FD1-FA02AE21B09C}"/>
              </a:ext>
            </a:extLst>
          </p:cNvPr>
          <p:cNvSpPr/>
          <p:nvPr/>
        </p:nvSpPr>
        <p:spPr>
          <a:xfrm>
            <a:off x="6927292" y="2068453"/>
            <a:ext cx="559741" cy="320598"/>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文本框 13">
            <a:extLst>
              <a:ext uri="{FF2B5EF4-FFF2-40B4-BE49-F238E27FC236}">
                <a16:creationId xmlns:a16="http://schemas.microsoft.com/office/drawing/2014/main" id="{58D2F781-ED56-0641-9CB9-3F5164CD0DB1}"/>
              </a:ext>
            </a:extLst>
          </p:cNvPr>
          <p:cNvSpPr txBox="1"/>
          <p:nvPr/>
        </p:nvSpPr>
        <p:spPr>
          <a:xfrm>
            <a:off x="6804248" y="2554451"/>
            <a:ext cx="2296972" cy="400110"/>
          </a:xfrm>
          <a:prstGeom prst="rect">
            <a:avLst/>
          </a:prstGeom>
          <a:noFill/>
        </p:spPr>
        <p:txBody>
          <a:bodyPr wrap="square" rtlCol="0">
            <a:spAutoFit/>
          </a:bodyPr>
          <a:lstStyle/>
          <a:p>
            <a:r>
              <a:rPr lang="en-US" sz="2000" b="0">
                <a:latin typeface="Corbel" panose="020B0503020204020204" pitchFamily="34" charset="0"/>
              </a:rPr>
              <a:t>原始GNN模型</a:t>
            </a:r>
          </a:p>
        </p:txBody>
      </p:sp>
      <p:sp>
        <p:nvSpPr>
          <p:cNvPr id="24" name="矩形 23">
            <a:extLst>
              <a:ext uri="{FF2B5EF4-FFF2-40B4-BE49-F238E27FC236}">
                <a16:creationId xmlns:a16="http://schemas.microsoft.com/office/drawing/2014/main" id="{1A515145-4C65-F94A-85D6-AD8D83B8AE5F}"/>
              </a:ext>
            </a:extLst>
          </p:cNvPr>
          <p:cNvSpPr/>
          <p:nvPr/>
        </p:nvSpPr>
        <p:spPr>
          <a:xfrm>
            <a:off x="6927292" y="3140968"/>
            <a:ext cx="559741" cy="32059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5" name="文本框 24">
            <a:extLst>
              <a:ext uri="{FF2B5EF4-FFF2-40B4-BE49-F238E27FC236}">
                <a16:creationId xmlns:a16="http://schemas.microsoft.com/office/drawing/2014/main" id="{34D3CF5D-1243-9B46-BEF3-9D37DF4D12E1}"/>
              </a:ext>
            </a:extLst>
          </p:cNvPr>
          <p:cNvSpPr txBox="1"/>
          <p:nvPr/>
        </p:nvSpPr>
        <p:spPr>
          <a:xfrm>
            <a:off x="6838154" y="3566963"/>
            <a:ext cx="2371183" cy="646331"/>
          </a:xfrm>
          <a:prstGeom prst="rect">
            <a:avLst/>
          </a:prstGeom>
          <a:noFill/>
        </p:spPr>
        <p:txBody>
          <a:bodyPr wrap="square" rtlCol="0">
            <a:spAutoFit/>
          </a:bodyPr>
          <a:lstStyle/>
          <a:p>
            <a:r>
              <a:rPr lang="en-US" sz="1800" b="0">
                <a:latin typeface="Corbel" panose="020B0503020204020204" pitchFamily="34" charset="0"/>
              </a:rPr>
              <a:t>借助AGP优化后的GNN模型</a:t>
            </a:r>
          </a:p>
        </p:txBody>
      </p:sp>
      <p:sp>
        <p:nvSpPr>
          <p:cNvPr id="23" name="Rectangle 2">
            <a:extLst>
              <a:ext uri="{FF2B5EF4-FFF2-40B4-BE49-F238E27FC236}">
                <a16:creationId xmlns:a16="http://schemas.microsoft.com/office/drawing/2014/main" id="{83C7312F-22C7-474C-85DA-A6E96490FB4C}"/>
              </a:ext>
            </a:extLst>
          </p:cNvPr>
          <p:cNvSpPr>
            <a:spLocks noGrp="1" noChangeArrowheads="1"/>
          </p:cNvSpPr>
          <p:nvPr>
            <p:ph type="title"/>
          </p:nvPr>
        </p:nvSpPr>
        <p:spPr>
          <a:xfrm>
            <a:off x="971600" y="116632"/>
            <a:ext cx="8496944" cy="1128712"/>
          </a:xfrm>
        </p:spPr>
        <p:txBody>
          <a:bodyPr/>
          <a:lstStyle/>
          <a:p>
            <a:pPr eaLnBrk="1" hangingPunct="1"/>
            <a:r>
              <a:rPr lang="en-US" altLang="zh-CN" sz="3200" dirty="0">
                <a:ea typeface="宋体" pitchFamily="2" charset="-122"/>
              </a:rPr>
              <a:t>Experiments: </a:t>
            </a:r>
            <a:r>
              <a:rPr lang="zh-CN" altLang="en-US" sz="3200" dirty="0">
                <a:ea typeface="宋体" pitchFamily="2" charset="-122"/>
              </a:rPr>
              <a:t>基于</a:t>
            </a:r>
            <a:r>
              <a:rPr lang="en-US" altLang="zh-CN" sz="3200" dirty="0">
                <a:ea typeface="宋体" pitchFamily="2" charset="-122"/>
              </a:rPr>
              <a:t>GNN</a:t>
            </a:r>
            <a:r>
              <a:rPr lang="zh-CN" altLang="en-US" sz="3200" dirty="0">
                <a:ea typeface="宋体" pitchFamily="2" charset="-122"/>
              </a:rPr>
              <a:t>的节点分类</a:t>
            </a:r>
            <a:r>
              <a:rPr lang="en-US" altLang="zh-CN" sz="3200" dirty="0">
                <a:ea typeface="宋体" pitchFamily="2" charset="-122"/>
              </a:rPr>
              <a:t> </a:t>
            </a:r>
          </a:p>
        </p:txBody>
      </p:sp>
    </p:spTree>
    <p:extLst>
      <p:ext uri="{BB962C8B-B14F-4D97-AF65-F5344CB8AC3E}">
        <p14:creationId xmlns:p14="http://schemas.microsoft.com/office/powerpoint/2010/main" val="28574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2" grpId="0" animBg="1"/>
      <p:bldP spid="14" grpId="0"/>
      <p:bldP spid="24" grpId="0" animBg="1"/>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204BF-1EE6-45B5-925C-E2FBA4B5FCD4}"/>
              </a:ext>
            </a:extLst>
          </p:cNvPr>
          <p:cNvSpPr>
            <a:spLocks noGrp="1"/>
          </p:cNvSpPr>
          <p:nvPr>
            <p:ph type="title"/>
          </p:nvPr>
        </p:nvSpPr>
        <p:spPr/>
        <p:txBody>
          <a:bodyPr/>
          <a:lstStyle/>
          <a:p>
            <a:r>
              <a:rPr lang="zh-CN" altLang="en-US" sz="3200" dirty="0"/>
              <a:t>报告提纲</a:t>
            </a:r>
          </a:p>
        </p:txBody>
      </p:sp>
      <p:sp>
        <p:nvSpPr>
          <p:cNvPr id="3" name="内容占位符 2">
            <a:extLst>
              <a:ext uri="{FF2B5EF4-FFF2-40B4-BE49-F238E27FC236}">
                <a16:creationId xmlns:a16="http://schemas.microsoft.com/office/drawing/2014/main" id="{4DBD5386-0BC4-4FA6-BFC1-6084919A0639}"/>
              </a:ext>
            </a:extLst>
          </p:cNvPr>
          <p:cNvSpPr>
            <a:spLocks noGrp="1"/>
          </p:cNvSpPr>
          <p:nvPr>
            <p:ph idx="1"/>
          </p:nvPr>
        </p:nvSpPr>
        <p:spPr>
          <a:xfrm>
            <a:off x="611560" y="1268760"/>
            <a:ext cx="8229600" cy="5328592"/>
          </a:xfrm>
        </p:spPr>
        <p:txBody>
          <a:bodyPr/>
          <a:lstStyle/>
          <a:p>
            <a:pPr>
              <a:buClr>
                <a:schemeClr val="tx1"/>
              </a:buClr>
              <a:buSzPct val="80000"/>
              <a:buFont typeface="Wingdings" pitchFamily="2" charset="2"/>
              <a:buChar char="l"/>
            </a:pPr>
            <a:r>
              <a:rPr lang="zh-CN" altLang="en-US" dirty="0"/>
              <a:t>随机游走的定义与数学性质</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随机游走的应用场景</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t>随机游走的高效计算</a:t>
            </a:r>
            <a:endParaRPr lang="en-US" altLang="zh-CN" dirty="0"/>
          </a:p>
          <a:p>
            <a:pPr>
              <a:buClr>
                <a:schemeClr val="tx1"/>
              </a:buClr>
              <a:buSzPct val="80000"/>
              <a:buFont typeface="Wingdings" pitchFamily="2" charset="2"/>
              <a:buChar char="l"/>
            </a:pPr>
            <a:endParaRPr lang="en-US" altLang="zh-CN" dirty="0"/>
          </a:p>
          <a:p>
            <a:pPr>
              <a:buClr>
                <a:schemeClr val="tx1"/>
              </a:buClr>
              <a:buSzPct val="80000"/>
              <a:buFont typeface="Wingdings" pitchFamily="2" charset="2"/>
              <a:buChar char="l"/>
            </a:pPr>
            <a:r>
              <a:rPr lang="zh-CN" altLang="en-US" dirty="0">
                <a:solidFill>
                  <a:srgbClr val="C00000"/>
                </a:solidFill>
              </a:rPr>
              <a:t>总结</a:t>
            </a:r>
          </a:p>
        </p:txBody>
      </p:sp>
    </p:spTree>
    <p:extLst>
      <p:ext uri="{BB962C8B-B14F-4D97-AF65-F5344CB8AC3E}">
        <p14:creationId xmlns:p14="http://schemas.microsoft.com/office/powerpoint/2010/main" val="421516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zh-CN" altLang="en-US" sz="3200" dirty="0"/>
              <a:t>图结构无处不在</a:t>
            </a:r>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88795" y="2424187"/>
            <a:ext cx="71437" cy="215900"/>
          </a:xfrm>
          <a:prstGeom prst="line">
            <a:avLst/>
          </a:prstGeom>
          <a:noFill/>
          <a:ln w="12700" algn="ctr">
            <a:solidFill>
              <a:schemeClr val="bg1"/>
            </a:solidFill>
            <a:round/>
            <a:headEnd/>
            <a:tailEnd/>
          </a:ln>
        </p:spPr>
      </p:cxnSp>
      <p:sp>
        <p:nvSpPr>
          <p:cNvPr id="12" name="TextBox 13">
            <a:extLst>
              <a:ext uri="{FF2B5EF4-FFF2-40B4-BE49-F238E27FC236}">
                <a16:creationId xmlns:a16="http://schemas.microsoft.com/office/drawing/2014/main" id="{25BD3FDB-E8BC-9E49-8B30-B69A4874616D}"/>
              </a:ext>
            </a:extLst>
          </p:cNvPr>
          <p:cNvSpPr txBox="1"/>
          <p:nvPr/>
        </p:nvSpPr>
        <p:spPr>
          <a:xfrm>
            <a:off x="755576" y="1268760"/>
            <a:ext cx="2440092" cy="461665"/>
          </a:xfrm>
          <a:prstGeom prst="rect">
            <a:avLst/>
          </a:prstGeom>
          <a:noFill/>
        </p:spPr>
        <p:txBody>
          <a:bodyPr wrap="none" rtlCol="0">
            <a:spAutoFit/>
          </a:bodyPr>
          <a:lstStyle/>
          <a:p>
            <a:r>
              <a:rPr lang="zh-CN" altLang="en-US" sz="2400" dirty="0">
                <a:solidFill>
                  <a:srgbClr val="0070C0"/>
                </a:solidFill>
                <a:latin typeface="Corbel" panose="020B0503020204020204" pitchFamily="34" charset="0"/>
                <a:ea typeface="黑体" pitchFamily="49" charset="-122"/>
              </a:rPr>
              <a:t>商品用户二部图</a:t>
            </a:r>
          </a:p>
        </p:txBody>
      </p:sp>
      <p:sp>
        <p:nvSpPr>
          <p:cNvPr id="13" name="文本框 12">
            <a:extLst>
              <a:ext uri="{FF2B5EF4-FFF2-40B4-BE49-F238E27FC236}">
                <a16:creationId xmlns:a16="http://schemas.microsoft.com/office/drawing/2014/main" id="{5B4175BC-7C28-B548-9653-6571336DD4CE}"/>
              </a:ext>
            </a:extLst>
          </p:cNvPr>
          <p:cNvSpPr txBox="1"/>
          <p:nvPr/>
        </p:nvSpPr>
        <p:spPr>
          <a:xfrm>
            <a:off x="6084168" y="2204864"/>
            <a:ext cx="2692369" cy="1292662"/>
          </a:xfrm>
          <a:prstGeom prst="rect">
            <a:avLst/>
          </a:prstGeom>
          <a:noFill/>
        </p:spPr>
        <p:txBody>
          <a:bodyPr wrap="square" rtlCol="0">
            <a:spAutoFit/>
          </a:bodyPr>
          <a:lstStyle/>
          <a:p>
            <a:pPr>
              <a:buSzPct val="80000"/>
            </a:pPr>
            <a:r>
              <a:rPr kumimoji="1" lang="zh-CN" altLang="en-US" sz="2600" b="0" dirty="0">
                <a:latin typeface="SimHei" panose="02010609060101010101" pitchFamily="49" charset="-122"/>
                <a:ea typeface="SimHei" panose="02010609060101010101" pitchFamily="49" charset="-122"/>
              </a:rPr>
              <a:t>节点：商品</a:t>
            </a:r>
            <a:r>
              <a:rPr kumimoji="1" lang="en-US" altLang="zh-CN" sz="2600" b="0" dirty="0">
                <a:latin typeface="SimHei" panose="02010609060101010101" pitchFamily="49" charset="-122"/>
                <a:ea typeface="SimHei" panose="02010609060101010101" pitchFamily="49" charset="-122"/>
              </a:rPr>
              <a:t>/</a:t>
            </a:r>
            <a:r>
              <a:rPr kumimoji="1" lang="zh-CN" altLang="en-US" sz="2600" b="0" dirty="0">
                <a:latin typeface="SimHei" panose="02010609060101010101" pitchFamily="49" charset="-122"/>
                <a:ea typeface="SimHei" panose="02010609060101010101" pitchFamily="49" charset="-122"/>
              </a:rPr>
              <a:t>用户</a:t>
            </a:r>
            <a:endParaRPr kumimoji="1" lang="en-US" altLang="zh-CN" sz="2600" b="0" dirty="0">
              <a:latin typeface="SimHei" panose="02010609060101010101" pitchFamily="49" charset="-122"/>
              <a:ea typeface="SimHei" panose="02010609060101010101" pitchFamily="49" charset="-122"/>
            </a:endParaRPr>
          </a:p>
          <a:p>
            <a:pPr>
              <a:buSzPct val="80000"/>
            </a:pP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边  ：购买关系</a:t>
            </a:r>
            <a:endParaRPr kumimoji="1" lang="en-US" altLang="zh-CN" sz="2600" b="0" dirty="0">
              <a:latin typeface="SimHei" panose="02010609060101010101" pitchFamily="49" charset="-122"/>
              <a:ea typeface="SimHei" panose="02010609060101010101" pitchFamily="49" charset="-122"/>
            </a:endParaRPr>
          </a:p>
        </p:txBody>
      </p:sp>
      <p:pic>
        <p:nvPicPr>
          <p:cNvPr id="8" name="Picture 3">
            <a:extLst>
              <a:ext uri="{FF2B5EF4-FFF2-40B4-BE49-F238E27FC236}">
                <a16:creationId xmlns:a16="http://schemas.microsoft.com/office/drawing/2014/main" id="{B0CB1CBF-2872-904F-9E59-FE512210CE65}"/>
              </a:ext>
            </a:extLst>
          </p:cNvPr>
          <p:cNvPicPr>
            <a:picLocks noChangeAspect="1" noChangeArrowheads="1"/>
          </p:cNvPicPr>
          <p:nvPr/>
        </p:nvPicPr>
        <p:blipFill>
          <a:blip r:embed="rId3" cstate="print"/>
          <a:srcRect/>
          <a:stretch>
            <a:fillRect/>
          </a:stretch>
        </p:blipFill>
        <p:spPr bwMode="auto">
          <a:xfrm>
            <a:off x="615018" y="1815505"/>
            <a:ext cx="5161299" cy="4760039"/>
          </a:xfrm>
          <a:prstGeom prst="rect">
            <a:avLst/>
          </a:prstGeom>
          <a:noFill/>
          <a:ln w="25400">
            <a:noFill/>
            <a:miter lim="800000"/>
            <a:headEnd/>
            <a:tailEnd/>
          </a:ln>
        </p:spPr>
      </p:pic>
    </p:spTree>
    <p:extLst>
      <p:ext uri="{BB962C8B-B14F-4D97-AF65-F5344CB8AC3E}">
        <p14:creationId xmlns:p14="http://schemas.microsoft.com/office/powerpoint/2010/main" val="3428108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54DB19-354B-4586-B951-3A2D664C7648}"/>
              </a:ext>
            </a:extLst>
          </p:cNvPr>
          <p:cNvSpPr>
            <a:spLocks noGrp="1"/>
          </p:cNvSpPr>
          <p:nvPr>
            <p:ph type="title"/>
          </p:nvPr>
        </p:nvSpPr>
        <p:spPr/>
        <p:txBody>
          <a:bodyPr/>
          <a:lstStyle/>
          <a:p>
            <a:r>
              <a:rPr lang="zh-CN" altLang="en-US" sz="3200" dirty="0"/>
              <a:t>总结</a:t>
            </a:r>
          </a:p>
        </p:txBody>
      </p:sp>
      <p:sp>
        <p:nvSpPr>
          <p:cNvPr id="3" name="内容占位符 2">
            <a:extLst>
              <a:ext uri="{FF2B5EF4-FFF2-40B4-BE49-F238E27FC236}">
                <a16:creationId xmlns:a16="http://schemas.microsoft.com/office/drawing/2014/main" id="{9FFD0DF9-EFF7-4A09-9535-3EBBA28A729A}"/>
              </a:ext>
            </a:extLst>
          </p:cNvPr>
          <p:cNvSpPr>
            <a:spLocks noGrp="1"/>
          </p:cNvSpPr>
          <p:nvPr>
            <p:ph idx="1"/>
          </p:nvPr>
        </p:nvSpPr>
        <p:spPr>
          <a:xfrm>
            <a:off x="571472" y="1340768"/>
            <a:ext cx="8104984" cy="5328592"/>
          </a:xfrm>
        </p:spPr>
        <p:txBody>
          <a:bodyPr/>
          <a:lstStyle/>
          <a:p>
            <a:pPr>
              <a:buClr>
                <a:schemeClr val="tx1"/>
              </a:buClr>
              <a:buSzPct val="80000"/>
              <a:buFont typeface="Wingdings" pitchFamily="2" charset="2"/>
              <a:buChar char="l"/>
            </a:pPr>
            <a:r>
              <a:rPr lang="en-US" altLang="zh-CN" sz="2400" dirty="0"/>
              <a:t> </a:t>
            </a:r>
            <a:r>
              <a:rPr lang="zh-CN" altLang="en-US" sz="2600" dirty="0"/>
              <a:t>随机游走的概率计算是一个经典的理论问题，目</a:t>
            </a:r>
            <a:r>
              <a:rPr lang="en-US" altLang="zh-CN" sz="2600" dirty="0"/>
              <a:t>  </a:t>
            </a:r>
          </a:p>
          <a:p>
            <a:pPr marL="0" indent="0">
              <a:buClr>
                <a:schemeClr val="tx1"/>
              </a:buClr>
              <a:buSzPct val="80000"/>
              <a:buNone/>
            </a:pPr>
            <a:r>
              <a:rPr lang="en-US" altLang="zh-CN" sz="2600" dirty="0"/>
              <a:t>    </a:t>
            </a:r>
            <a:r>
              <a:rPr lang="zh-CN" altLang="en-US" sz="2600" dirty="0"/>
              <a:t>前还没有完全得到解决</a:t>
            </a:r>
            <a:endParaRPr lang="en-US" altLang="zh-CN" sz="2600" dirty="0"/>
          </a:p>
          <a:p>
            <a:pPr lvl="1">
              <a:buClr>
                <a:schemeClr val="tx1"/>
              </a:buClr>
              <a:buFont typeface="Wingdings" pitchFamily="2" charset="2"/>
              <a:buChar char="p"/>
            </a:pPr>
            <a:r>
              <a:rPr lang="zh-CN" altLang="en-US" sz="2400" dirty="0"/>
              <a:t>分布式计算、单对查询、</a:t>
            </a:r>
            <a:r>
              <a:rPr lang="en-US" altLang="zh-CN" sz="2400" dirty="0"/>
              <a:t>SimRank</a:t>
            </a:r>
            <a:r>
              <a:rPr lang="zh-CN" altLang="en-US" sz="2400" dirty="0"/>
              <a:t>、其他转移矩阵等</a:t>
            </a:r>
            <a:endParaRPr lang="en-US" altLang="zh-CN" sz="2400" dirty="0"/>
          </a:p>
          <a:p>
            <a:pPr marL="457200" lvl="1" indent="0">
              <a:buClr>
                <a:schemeClr val="tx1"/>
              </a:buClr>
              <a:buNone/>
            </a:pPr>
            <a:endParaRPr lang="en-US" altLang="zh-CN" sz="2000" dirty="0"/>
          </a:p>
          <a:p>
            <a:pPr marL="457200" lvl="1" indent="0">
              <a:buClr>
                <a:schemeClr val="tx1"/>
              </a:buClr>
              <a:buNone/>
            </a:pPr>
            <a:endParaRPr lang="en-US" altLang="zh-CN" sz="2000" dirty="0"/>
          </a:p>
          <a:p>
            <a:pPr marL="514350" indent="-457200">
              <a:buClr>
                <a:schemeClr val="tx1"/>
              </a:buClr>
              <a:buSzPct val="80000"/>
              <a:buFont typeface="Wingdings" pitchFamily="2" charset="2"/>
              <a:buChar char="l"/>
            </a:pPr>
            <a:r>
              <a:rPr lang="zh-CN" altLang="en-US" sz="2600" dirty="0"/>
              <a:t>随着图学习的兴起，随机游走的作用越来越重要，需借助其理论性质帮助我们理解和改进图学习模型</a:t>
            </a:r>
            <a:endParaRPr lang="en-US" altLang="zh-CN" sz="2600" dirty="0"/>
          </a:p>
          <a:p>
            <a:pPr lvl="1">
              <a:buClr>
                <a:schemeClr val="tx1"/>
              </a:buClr>
              <a:buFont typeface="Wingdings" pitchFamily="2" charset="2"/>
              <a:buChar char="p"/>
            </a:pPr>
            <a:r>
              <a:rPr lang="zh-CN" altLang="en-US" sz="2400" dirty="0"/>
              <a:t>稳态、不对称性、收敛速度</a:t>
            </a:r>
            <a:r>
              <a:rPr lang="en-US" altLang="zh-CN" sz="2400" dirty="0"/>
              <a:t>…</a:t>
            </a:r>
          </a:p>
          <a:p>
            <a:pPr lvl="1">
              <a:buClr>
                <a:schemeClr val="tx1"/>
              </a:buClr>
              <a:buFont typeface="Wingdings" pitchFamily="2" charset="2"/>
              <a:buChar char="p"/>
            </a:pPr>
            <a:r>
              <a:rPr lang="zh-CN" altLang="en-US" sz="2400" dirty="0"/>
              <a:t>图学习框架的可扩展性</a:t>
            </a:r>
            <a:endParaRPr lang="en-US" altLang="zh-CN" sz="2400" dirty="0"/>
          </a:p>
          <a:p>
            <a:pPr marL="0" indent="0">
              <a:buClr>
                <a:schemeClr val="tx1"/>
              </a:buClr>
              <a:buNone/>
            </a:pPr>
            <a:endParaRPr lang="en-US" altLang="zh-CN" sz="2400" dirty="0"/>
          </a:p>
        </p:txBody>
      </p:sp>
    </p:spTree>
    <p:extLst>
      <p:ext uri="{BB962C8B-B14F-4D97-AF65-F5344CB8AC3E}">
        <p14:creationId xmlns:p14="http://schemas.microsoft.com/office/powerpoint/2010/main" val="1216857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250123" y="4326560"/>
            <a:ext cx="5067126" cy="1470025"/>
          </a:xfrm>
        </p:spPr>
        <p:txBody>
          <a:bodyPr/>
          <a:lstStyle/>
          <a:p>
            <a:pPr algn="ctr"/>
            <a:r>
              <a:rPr lang="zh-CN" altLang="en-US" sz="2800" dirty="0">
                <a:latin typeface="SimHei" panose="02010609060101010101" pitchFamily="49" charset="-122"/>
                <a:ea typeface="SimHei" panose="02010609060101010101" pitchFamily="49" charset="-122"/>
              </a:rPr>
              <a:t>图与推荐</a:t>
            </a:r>
            <a:br>
              <a:rPr lang="en-US" altLang="zh-CN" sz="2800" dirty="0">
                <a:latin typeface="SimHei" panose="02010609060101010101" pitchFamily="49" charset="-122"/>
                <a:ea typeface="SimHei" panose="02010609060101010101" pitchFamily="49" charset="-122"/>
              </a:rPr>
            </a:br>
            <a:r>
              <a:rPr lang="zh-CN" altLang="en-US" sz="2800" dirty="0">
                <a:latin typeface="SimHei" panose="02010609060101010101" pitchFamily="49" charset="-122"/>
                <a:ea typeface="SimHei" panose="02010609060101010101" pitchFamily="49" charset="-122"/>
              </a:rPr>
              <a:t>公众号</a:t>
            </a:r>
          </a:p>
        </p:txBody>
      </p:sp>
      <p:cxnSp>
        <p:nvCxnSpPr>
          <p:cNvPr id="23" name="直线连接符 22">
            <a:extLst>
              <a:ext uri="{FF2B5EF4-FFF2-40B4-BE49-F238E27FC236}">
                <a16:creationId xmlns:a16="http://schemas.microsoft.com/office/drawing/2014/main" id="{3CAE9B57-1CE6-114D-AC77-7D007EBF4606}"/>
              </a:ext>
            </a:extLst>
          </p:cNvPr>
          <p:cNvCxnSpPr/>
          <p:nvPr/>
        </p:nvCxnSpPr>
        <p:spPr>
          <a:xfrm>
            <a:off x="323528" y="5733256"/>
            <a:ext cx="849694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pic>
        <p:nvPicPr>
          <p:cNvPr id="7" name="Picture 12" descr="Image result for renmin university of china logo">
            <a:extLst>
              <a:ext uri="{FF2B5EF4-FFF2-40B4-BE49-F238E27FC236}">
                <a16:creationId xmlns:a16="http://schemas.microsoft.com/office/drawing/2014/main" id="{E8911338-7A05-FC49-BC5B-F2841B8C83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6" y="129624"/>
            <a:ext cx="2253674" cy="64717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散点图, QR 代码&#10;&#10;描述已自动生成">
            <a:extLst>
              <a:ext uri="{FF2B5EF4-FFF2-40B4-BE49-F238E27FC236}">
                <a16:creationId xmlns:a16="http://schemas.microsoft.com/office/drawing/2014/main" id="{923F984B-3796-5046-922C-692728E29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05" y="1677271"/>
            <a:ext cx="2762870" cy="2762870"/>
          </a:xfrm>
          <a:prstGeom prst="rect">
            <a:avLst/>
          </a:prstGeom>
        </p:spPr>
      </p:pic>
      <p:pic>
        <p:nvPicPr>
          <p:cNvPr id="8" name="图片 7" descr="QR 代码&#10;&#10;描述已自动生成">
            <a:extLst>
              <a:ext uri="{FF2B5EF4-FFF2-40B4-BE49-F238E27FC236}">
                <a16:creationId xmlns:a16="http://schemas.microsoft.com/office/drawing/2014/main" id="{655F46C9-351B-BB43-B6C2-E644745AA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1677271"/>
            <a:ext cx="2663090" cy="2663090"/>
          </a:xfrm>
          <a:prstGeom prst="rect">
            <a:avLst/>
          </a:prstGeom>
        </p:spPr>
      </p:pic>
      <p:sp>
        <p:nvSpPr>
          <p:cNvPr id="12" name="标题 1">
            <a:extLst>
              <a:ext uri="{FF2B5EF4-FFF2-40B4-BE49-F238E27FC236}">
                <a16:creationId xmlns:a16="http://schemas.microsoft.com/office/drawing/2014/main" id="{BD40650C-F3B0-EB4C-9EDE-1BF946D34894}"/>
              </a:ext>
            </a:extLst>
          </p:cNvPr>
          <p:cNvSpPr txBox="1">
            <a:spLocks/>
          </p:cNvSpPr>
          <p:nvPr/>
        </p:nvSpPr>
        <p:spPr bwMode="auto">
          <a:xfrm>
            <a:off x="4283968" y="4369169"/>
            <a:ext cx="5067126"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sz="2800" kern="0" dirty="0">
                <a:latin typeface="Times New Roman" panose="02020603050405020304" pitchFamily="18" charset="0"/>
                <a:ea typeface="SimHei" panose="02010609060101010101" pitchFamily="49" charset="-122"/>
                <a:cs typeface="Times New Roman" panose="02020603050405020304" pitchFamily="18" charset="0"/>
              </a:rPr>
              <a:t>AlgorithmicRUC</a:t>
            </a:r>
            <a:r>
              <a:rPr lang="zh-CN" altLang="en-US" sz="2800" kern="0" dirty="0">
                <a:latin typeface="SimHei" panose="02010609060101010101" pitchFamily="49" charset="-122"/>
                <a:ea typeface="SimHei" panose="02010609060101010101" pitchFamily="49" charset="-122"/>
              </a:rPr>
              <a:t> </a:t>
            </a:r>
            <a:endParaRPr lang="en-US" altLang="zh-CN" sz="2800" kern="0" dirty="0">
              <a:latin typeface="SimHei" panose="02010609060101010101" pitchFamily="49" charset="-122"/>
              <a:ea typeface="SimHei" panose="02010609060101010101" pitchFamily="49" charset="-122"/>
            </a:endParaRPr>
          </a:p>
          <a:p>
            <a:r>
              <a:rPr lang="zh-CN" altLang="en-US" sz="2800" kern="0" dirty="0">
                <a:latin typeface="SimHei" panose="02010609060101010101" pitchFamily="49" charset="-122"/>
                <a:ea typeface="SimHei" panose="02010609060101010101" pitchFamily="49" charset="-122"/>
              </a:rPr>
              <a:t>知乎专栏</a:t>
            </a:r>
          </a:p>
        </p:txBody>
      </p:sp>
    </p:spTree>
    <p:extLst>
      <p:ext uri="{BB962C8B-B14F-4D97-AF65-F5344CB8AC3E}">
        <p14:creationId xmlns:p14="http://schemas.microsoft.com/office/powerpoint/2010/main" val="272956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zh-CN" altLang="en-US" sz="3200" dirty="0"/>
              <a:t>图结构无处不在</a:t>
            </a:r>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88795" y="2424187"/>
            <a:ext cx="71437" cy="215900"/>
          </a:xfrm>
          <a:prstGeom prst="line">
            <a:avLst/>
          </a:prstGeom>
          <a:noFill/>
          <a:ln w="12700" algn="ctr">
            <a:solidFill>
              <a:schemeClr val="bg1"/>
            </a:solidFill>
            <a:round/>
            <a:headEnd/>
            <a:tailEnd/>
          </a:ln>
        </p:spPr>
      </p:cxnSp>
      <p:sp>
        <p:nvSpPr>
          <p:cNvPr id="12" name="TextBox 13">
            <a:extLst>
              <a:ext uri="{FF2B5EF4-FFF2-40B4-BE49-F238E27FC236}">
                <a16:creationId xmlns:a16="http://schemas.microsoft.com/office/drawing/2014/main" id="{25BD3FDB-E8BC-9E49-8B30-B69A4874616D}"/>
              </a:ext>
            </a:extLst>
          </p:cNvPr>
          <p:cNvSpPr txBox="1"/>
          <p:nvPr/>
        </p:nvSpPr>
        <p:spPr>
          <a:xfrm>
            <a:off x="971600" y="1268760"/>
            <a:ext cx="1112805" cy="461665"/>
          </a:xfrm>
          <a:prstGeom prst="rect">
            <a:avLst/>
          </a:prstGeom>
          <a:noFill/>
        </p:spPr>
        <p:txBody>
          <a:bodyPr wrap="none" rtlCol="0">
            <a:spAutoFit/>
          </a:bodyPr>
          <a:lstStyle/>
          <a:p>
            <a:r>
              <a:rPr lang="zh-CN" altLang="en-US" sz="2400" dirty="0">
                <a:solidFill>
                  <a:srgbClr val="0070C0"/>
                </a:solidFill>
                <a:latin typeface="Corbel" panose="020B0503020204020204" pitchFamily="34" charset="0"/>
                <a:ea typeface="黑体" pitchFamily="49" charset="-122"/>
              </a:rPr>
              <a:t>点云图</a:t>
            </a:r>
          </a:p>
        </p:txBody>
      </p:sp>
      <p:sp>
        <p:nvSpPr>
          <p:cNvPr id="13" name="文本框 12">
            <a:extLst>
              <a:ext uri="{FF2B5EF4-FFF2-40B4-BE49-F238E27FC236}">
                <a16:creationId xmlns:a16="http://schemas.microsoft.com/office/drawing/2014/main" id="{5B4175BC-7C28-B548-9653-6571336DD4CE}"/>
              </a:ext>
            </a:extLst>
          </p:cNvPr>
          <p:cNvSpPr txBox="1"/>
          <p:nvPr/>
        </p:nvSpPr>
        <p:spPr>
          <a:xfrm>
            <a:off x="5940152" y="2552601"/>
            <a:ext cx="2692369" cy="1292662"/>
          </a:xfrm>
          <a:prstGeom prst="rect">
            <a:avLst/>
          </a:prstGeom>
          <a:noFill/>
        </p:spPr>
        <p:txBody>
          <a:bodyPr wrap="square" rtlCol="0">
            <a:spAutoFit/>
          </a:bodyPr>
          <a:lstStyle/>
          <a:p>
            <a:pPr>
              <a:buSzPct val="80000"/>
            </a:pPr>
            <a:r>
              <a:rPr kumimoji="1" lang="zh-CN" altLang="en-US" sz="2600" b="0" dirty="0">
                <a:latin typeface="SimHei" panose="02010609060101010101" pitchFamily="49" charset="-122"/>
                <a:ea typeface="SimHei" panose="02010609060101010101" pitchFamily="49" charset="-122"/>
              </a:rPr>
              <a:t>节点：激光点</a:t>
            </a:r>
            <a:endParaRPr kumimoji="1" lang="en-US" altLang="zh-CN" sz="2600" b="0" dirty="0">
              <a:latin typeface="SimHei" panose="02010609060101010101" pitchFamily="49" charset="-122"/>
              <a:ea typeface="SimHei" panose="02010609060101010101" pitchFamily="49" charset="-122"/>
            </a:endParaRPr>
          </a:p>
          <a:p>
            <a:pPr>
              <a:buSzPct val="80000"/>
            </a:pPr>
            <a:endParaRPr kumimoji="1" lang="en-US" altLang="zh-CN" sz="2600" b="0" dirty="0">
              <a:latin typeface="SimHei" panose="02010609060101010101" pitchFamily="49" charset="-122"/>
              <a:ea typeface="SimHei" panose="02010609060101010101" pitchFamily="49" charset="-122"/>
            </a:endParaRPr>
          </a:p>
          <a:p>
            <a:pPr>
              <a:buSzPct val="80000"/>
            </a:pPr>
            <a:r>
              <a:rPr kumimoji="1" lang="zh-CN" altLang="en-US" sz="2600" b="0" dirty="0">
                <a:latin typeface="SimHei" panose="02010609060101010101" pitchFamily="49" charset="-122"/>
                <a:ea typeface="SimHei" panose="02010609060101010101" pitchFamily="49" charset="-122"/>
              </a:rPr>
              <a:t>边  ：坐标关系</a:t>
            </a:r>
            <a:endParaRPr kumimoji="1" lang="en-US" altLang="zh-CN" sz="2600" b="0" dirty="0">
              <a:latin typeface="SimHei" panose="02010609060101010101" pitchFamily="49" charset="-122"/>
              <a:ea typeface="SimHei" panose="02010609060101010101" pitchFamily="49" charset="-122"/>
            </a:endParaRPr>
          </a:p>
        </p:txBody>
      </p:sp>
      <p:pic>
        <p:nvPicPr>
          <p:cNvPr id="1026" name="Picture 2" descr="3D Point Cloud Editor">
            <a:extLst>
              <a:ext uri="{FF2B5EF4-FFF2-40B4-BE49-F238E27FC236}">
                <a16:creationId xmlns:a16="http://schemas.microsoft.com/office/drawing/2014/main" id="{5BFF50B0-E501-DB49-9567-973B4E452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41" t="12599" r="28211" b="-1507"/>
          <a:stretch/>
        </p:blipFill>
        <p:spPr bwMode="auto">
          <a:xfrm>
            <a:off x="1043608" y="1907149"/>
            <a:ext cx="3600400" cy="469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2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zh-CN" altLang="en-US" sz="3200" dirty="0"/>
              <a:t>图</a:t>
            </a:r>
            <a:r>
              <a:rPr kumimoji="1" lang="en-US" altLang="zh-CN" sz="3200" dirty="0"/>
              <a:t>(Graph)</a:t>
            </a:r>
            <a:r>
              <a:rPr kumimoji="1" lang="zh-CN" altLang="en-US" sz="3200" dirty="0"/>
              <a:t>的定义</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4175BC-7C28-B548-9653-6571336DD4CE}"/>
                  </a:ext>
                </a:extLst>
              </p:cNvPr>
              <p:cNvSpPr txBox="1"/>
              <p:nvPr/>
            </p:nvSpPr>
            <p:spPr>
              <a:xfrm>
                <a:off x="1034331" y="1076543"/>
                <a:ext cx="7858149" cy="2364493"/>
              </a:xfrm>
              <a:prstGeom prst="rect">
                <a:avLst/>
              </a:prstGeom>
              <a:noFill/>
            </p:spPr>
            <p:txBody>
              <a:bodyPr wrap="square" rtlCol="0">
                <a:spAutoFit/>
              </a:bodyPr>
              <a:lstStyle/>
              <a:p>
                <a:pPr>
                  <a:buSzPct val="80000"/>
                </a:pPr>
                <a:r>
                  <a:rPr kumimoji="1" lang="zh-CN" altLang="en-US" sz="2400" b="0" dirty="0">
                    <a:latin typeface="Candara" panose="020E0502030303020204" pitchFamily="34" charset="0"/>
                  </a:rPr>
                  <a:t>图</a:t>
                </a:r>
                <a:r>
                  <a:rPr kumimoji="1" lang="en-US" altLang="zh-CN" sz="2400" b="0" dirty="0">
                    <a:latin typeface="Candara" panose="020E0502030303020204" pitchFamily="34" charset="0"/>
                  </a:rPr>
                  <a:t> </a:t>
                </a:r>
                <a14:m>
                  <m:oMath xmlns:m="http://schemas.openxmlformats.org/officeDocument/2006/math">
                    <m:r>
                      <a:rPr kumimoji="1" lang="en-US" altLang="zh-CN" sz="2400" b="0" i="1" smtClean="0">
                        <a:latin typeface="Cambria Math" panose="02040503050406030204" pitchFamily="18" charset="0"/>
                      </a:rPr>
                      <m:t>𝐺</m:t>
                    </m:r>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𝑉</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𝐸</m:t>
                        </m:r>
                      </m:e>
                    </m:d>
                  </m:oMath>
                </a14:m>
                <a:r>
                  <a:rPr kumimoji="1" lang="en-US" altLang="zh-CN" sz="2400" b="0" dirty="0">
                    <a:latin typeface="Candara" panose="020E0502030303020204" pitchFamily="34" charset="0"/>
                  </a:rPr>
                  <a:t>:</a:t>
                </a:r>
              </a:p>
              <a:p>
                <a:pPr marL="342900" indent="-342900">
                  <a:buSzPct val="80000"/>
                  <a:buFont typeface="Wingdings" pitchFamily="2" charset="2"/>
                  <a:buChar char="l"/>
                </a:pPr>
                <a:r>
                  <a:rPr kumimoji="1" lang="zh-CN" altLang="en-US" sz="2400" b="0" dirty="0">
                    <a:latin typeface="Candara" panose="020E0502030303020204" pitchFamily="34" charset="0"/>
                  </a:rPr>
                  <a:t>节点集：</a:t>
                </a:r>
                <a14:m>
                  <m:oMath xmlns:m="http://schemas.openxmlformats.org/officeDocument/2006/math">
                    <m:r>
                      <a:rPr kumimoji="1" lang="en-US" altLang="zh-CN" sz="2400" b="0" i="1">
                        <a:latin typeface="Cambria Math" panose="02040503050406030204" pitchFamily="18" charset="0"/>
                      </a:rPr>
                      <m:t>𝑉</m:t>
                    </m:r>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𝑣</m:t>
                        </m:r>
                      </m:e>
                      <m:sub>
                        <m:r>
                          <a:rPr kumimoji="1" lang="en-US" altLang="zh-CN" sz="2400" b="0" i="1" smtClean="0">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𝑣</m:t>
                        </m:r>
                      </m:e>
                      <m:sub>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𝑣</m:t>
                        </m:r>
                      </m:e>
                      <m:sub>
                        <m:r>
                          <a:rPr kumimoji="1" lang="en-US" altLang="zh-CN" sz="2400" b="0" i="1" smtClean="0">
                            <a:latin typeface="Cambria Math" panose="02040503050406030204" pitchFamily="18" charset="0"/>
                          </a:rPr>
                          <m:t>𝑛</m:t>
                        </m:r>
                      </m:sub>
                    </m:sSub>
                    <m:r>
                      <a:rPr kumimoji="1" lang="en-US" altLang="zh-CN" sz="2400" b="0" i="1" smtClean="0">
                        <a:latin typeface="Cambria Math" panose="02040503050406030204" pitchFamily="18" charset="0"/>
                      </a:rPr>
                      <m:t>}</m:t>
                    </m:r>
                  </m:oMath>
                </a14:m>
                <a:r>
                  <a:rPr kumimoji="1" lang="zh-CN" altLang="en-US" sz="2400" b="0" dirty="0">
                    <a:latin typeface="Candara" panose="020E0502030303020204" pitchFamily="34" charset="0"/>
                  </a:rPr>
                  <a:t>，</a:t>
                </a:r>
                <a14:m>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a:latin typeface="Cambria Math" panose="02040503050406030204" pitchFamily="18" charset="0"/>
                          </a:rPr>
                          <m:t>𝑉</m:t>
                        </m:r>
                      </m:e>
                    </m:d>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𝑛</m:t>
                    </m:r>
                  </m:oMath>
                </a14:m>
                <a:endParaRPr kumimoji="1" lang="en-US" altLang="zh-CN" sz="2400" b="0" dirty="0">
                  <a:latin typeface="Candara" panose="020E0502030303020204" pitchFamily="34" charset="0"/>
                </a:endParaRPr>
              </a:p>
              <a:p>
                <a:pPr marL="342900" indent="-342900">
                  <a:buSzPct val="80000"/>
                  <a:buFont typeface="Wingdings" pitchFamily="2" charset="2"/>
                  <a:buChar char="l"/>
                </a:pPr>
                <a:r>
                  <a:rPr kumimoji="1" lang="zh-CN" altLang="en-US" sz="2400" b="0" dirty="0">
                    <a:latin typeface="Candara" panose="020E0502030303020204" pitchFamily="34" charset="0"/>
                  </a:rPr>
                  <a:t>边集：</a:t>
                </a:r>
                <a14:m>
                  <m:oMath xmlns:m="http://schemas.openxmlformats.org/officeDocument/2006/math">
                    <m:r>
                      <a:rPr kumimoji="1" lang="en-US" altLang="zh-CN" sz="2400" b="0" i="1" smtClean="0">
                        <a:latin typeface="Cambria Math" panose="02040503050406030204" pitchFamily="18" charset="0"/>
                      </a:rPr>
                      <m:t>𝐸</m:t>
                    </m:r>
                    <m:r>
                      <a:rPr kumimoji="1" lang="en-US" altLang="zh-CN" sz="2400" b="0" i="1">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d>
                          <m:dPr>
                            <m:ctrlPr>
                              <a:rPr kumimoji="1" lang="en-US" altLang="zh-CN" sz="2400" b="0" i="1">
                                <a:latin typeface="Cambria Math" panose="02040503050406030204" pitchFamily="18" charset="0"/>
                              </a:rPr>
                            </m:ctrlPr>
                          </m:dPr>
                          <m:e>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𝑣</m:t>
                                </m:r>
                              </m:e>
                              <m:sub>
                                <m:r>
                                  <a:rPr kumimoji="1" lang="en-US" altLang="zh-CN" sz="2400" b="0" i="1">
                                    <a:latin typeface="Cambria Math" panose="02040503050406030204" pitchFamily="18" charset="0"/>
                                  </a:rPr>
                                  <m:t>𝑖</m:t>
                                </m:r>
                              </m:sub>
                            </m:sSub>
                            <m:r>
                              <a:rPr kumimoji="1" lang="en-US" altLang="zh-CN" sz="2400" b="0" i="1">
                                <a:latin typeface="Cambria Math" panose="02040503050406030204" pitchFamily="18" charset="0"/>
                              </a:rPr>
                              <m:t>,</m:t>
                            </m:r>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𝑣</m:t>
                                </m:r>
                              </m:e>
                              <m:sub>
                                <m:r>
                                  <a:rPr kumimoji="1" lang="en-US" altLang="zh-CN" sz="2400" b="0" i="1">
                                    <a:latin typeface="Cambria Math" panose="02040503050406030204" pitchFamily="18" charset="0"/>
                                  </a:rPr>
                                  <m:t>𝑗</m:t>
                                </m:r>
                              </m:sub>
                            </m:sSub>
                          </m:e>
                        </m:d>
                        <m:r>
                          <a:rPr kumimoji="1" lang="en-US" altLang="zh-CN" sz="2400" b="0" i="1" smtClean="0">
                            <a:latin typeface="Cambria Math" panose="02040503050406030204" pitchFamily="18" charset="0"/>
                          </a:rPr>
                          <m:t> </m:t>
                        </m:r>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 </m:t>
                            </m:r>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𝑣</m:t>
                                </m:r>
                              </m:e>
                              <m:sub>
                                <m:r>
                                  <a:rPr kumimoji="1" lang="en-US" altLang="zh-CN" sz="2400" b="0" i="1">
                                    <a:latin typeface="Cambria Math" panose="02040503050406030204" pitchFamily="18" charset="0"/>
                                  </a:rPr>
                                  <m:t>𝑖</m:t>
                                </m:r>
                              </m:sub>
                            </m:sSub>
                            <m:r>
                              <a:rPr kumimoji="1" lang="en-US" altLang="zh-CN" sz="2400" b="0" i="1">
                                <a:latin typeface="Cambria Math" panose="02040503050406030204" pitchFamily="18" charset="0"/>
                              </a:rPr>
                              <m:t>,</m:t>
                            </m:r>
                            <m:sSub>
                              <m:sSubPr>
                                <m:ctrlPr>
                                  <a:rPr kumimoji="1" lang="en-US" altLang="zh-CN" sz="2400" b="0" i="1">
                                    <a:latin typeface="Cambria Math" panose="02040503050406030204" pitchFamily="18" charset="0"/>
                                  </a:rPr>
                                </m:ctrlPr>
                              </m:sSubPr>
                              <m:e>
                                <m:r>
                                  <a:rPr kumimoji="1" lang="en-US" altLang="zh-CN" sz="2400" b="0" i="1">
                                    <a:latin typeface="Cambria Math" panose="02040503050406030204" pitchFamily="18" charset="0"/>
                                  </a:rPr>
                                  <m:t>𝑣</m:t>
                                </m:r>
                              </m:e>
                              <m:sub>
                                <m:r>
                                  <a:rPr kumimoji="1" lang="en-US" altLang="zh-CN" sz="2400" b="0" i="1">
                                    <a:latin typeface="Cambria Math" panose="02040503050406030204" pitchFamily="18" charset="0"/>
                                  </a:rPr>
                                  <m:t>𝑗</m:t>
                                </m:r>
                              </m:sub>
                            </m:sSub>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𝑉</m:t>
                            </m:r>
                          </m:e>
                        </m:d>
                      </m:e>
                    </m:d>
                  </m:oMath>
                </a14:m>
                <a:r>
                  <a:rPr kumimoji="1" lang="zh-CN" altLang="en-US" sz="2400" b="0" dirty="0">
                    <a:latin typeface="Candara" panose="020E0502030303020204" pitchFamily="34" charset="0"/>
                  </a:rPr>
                  <a:t>，</a:t>
                </a:r>
                <a14:m>
                  <m:oMath xmlns:m="http://schemas.openxmlformats.org/officeDocument/2006/math">
                    <m:d>
                      <m:dPr>
                        <m:begChr m:val="|"/>
                        <m:endChr m:val="|"/>
                        <m:ctrlPr>
                          <a:rPr kumimoji="1" lang="en-US" altLang="zh-CN" sz="2400" b="0" i="1">
                            <a:latin typeface="Cambria Math" panose="02040503050406030204" pitchFamily="18" charset="0"/>
                          </a:rPr>
                        </m:ctrlPr>
                      </m:dPr>
                      <m:e>
                        <m:r>
                          <a:rPr kumimoji="1" lang="en-US" altLang="zh-CN" sz="2400" b="0" i="1" smtClean="0">
                            <a:latin typeface="Cambria Math" panose="02040503050406030204" pitchFamily="18" charset="0"/>
                          </a:rPr>
                          <m:t>𝐸</m:t>
                        </m:r>
                      </m:e>
                    </m:d>
                    <m:r>
                      <a:rPr kumimoji="1" lang="en-US" altLang="zh-CN" sz="2400" b="0" i="1">
                        <a:latin typeface="Cambria Math" panose="02040503050406030204" pitchFamily="18" charset="0"/>
                      </a:rPr>
                      <m:t>=</m:t>
                    </m:r>
                    <m:r>
                      <a:rPr kumimoji="1" lang="en-US" altLang="zh-CN" sz="2400" b="0" i="1" smtClean="0">
                        <a:latin typeface="Cambria Math" panose="02040503050406030204" pitchFamily="18" charset="0"/>
                      </a:rPr>
                      <m:t>𝑚</m:t>
                    </m:r>
                  </m:oMath>
                </a14:m>
                <a:endParaRPr kumimoji="1" lang="en-US" altLang="zh-CN" sz="2400" b="0" dirty="0">
                  <a:latin typeface="Candara" panose="020E0502030303020204" pitchFamily="34" charset="0"/>
                </a:endParaRPr>
              </a:p>
              <a:p>
                <a:pPr marL="342900" indent="-342900">
                  <a:buSzPct val="80000"/>
                  <a:buFont typeface="Wingdings" pitchFamily="2" charset="2"/>
                  <a:buChar char="l"/>
                </a:pPr>
                <a:r>
                  <a:rPr kumimoji="1" lang="zh-CN" altLang="en-US" sz="2400" b="0" dirty="0">
                    <a:latin typeface="Candara" panose="020E0502030303020204" pitchFamily="34" charset="0"/>
                  </a:rPr>
                  <a:t>图的分类：</a:t>
                </a:r>
                <a:endParaRPr kumimoji="1" lang="en-US" altLang="zh-CN" sz="2400" b="0" dirty="0">
                  <a:latin typeface="Candara" panose="020E0502030303020204" pitchFamily="34" charset="0"/>
                </a:endParaRPr>
              </a:p>
              <a:p>
                <a:pPr marL="800100" lvl="1" indent="-342900">
                  <a:buSzPct val="80000"/>
                  <a:buFont typeface="Wingdings" pitchFamily="2" charset="2"/>
                  <a:buChar char="p"/>
                </a:pPr>
                <a:r>
                  <a:rPr kumimoji="1" lang="zh-CN" altLang="en-US" sz="2400" b="0" dirty="0">
                    <a:latin typeface="Candara" panose="020E0502030303020204" pitchFamily="34" charset="0"/>
                  </a:rPr>
                  <a:t>有向图、无向图</a:t>
                </a:r>
                <a:endParaRPr kumimoji="1" lang="en-US" altLang="zh-CN" sz="2400" b="0" dirty="0">
                  <a:latin typeface="Candara" panose="020E0502030303020204" pitchFamily="34" charset="0"/>
                </a:endParaRPr>
              </a:p>
              <a:p>
                <a:pPr marL="800100" lvl="1" indent="-342900">
                  <a:buSzPct val="80000"/>
                  <a:buFont typeface="Wingdings" pitchFamily="2" charset="2"/>
                  <a:buChar char="p"/>
                </a:pPr>
                <a:r>
                  <a:rPr kumimoji="1" lang="zh-CN" altLang="en-US" sz="2400" b="0" dirty="0">
                    <a:latin typeface="Candara" panose="020E0502030303020204" pitchFamily="34" charset="0"/>
                  </a:rPr>
                  <a:t>无权图、带权图、节点带特征的图、</a:t>
                </a:r>
                <a:r>
                  <a:rPr kumimoji="1" lang="en-US" altLang="zh-CN" sz="2400" b="0" dirty="0">
                    <a:latin typeface="Candara" panose="020E0502030303020204" pitchFamily="34" charset="0"/>
                  </a:rPr>
                  <a:t>…</a:t>
                </a:r>
              </a:p>
            </p:txBody>
          </p:sp>
        </mc:Choice>
        <mc:Fallback xmlns="">
          <p:sp>
            <p:nvSpPr>
              <p:cNvPr id="3" name="文本框 2">
                <a:extLst>
                  <a:ext uri="{FF2B5EF4-FFF2-40B4-BE49-F238E27FC236}">
                    <a16:creationId xmlns:a16="http://schemas.microsoft.com/office/drawing/2014/main" id="{5B4175BC-7C28-B548-9653-6571336DD4CE}"/>
                  </a:ext>
                </a:extLst>
              </p:cNvPr>
              <p:cNvSpPr txBox="1">
                <a:spLocks noRot="1" noChangeAspect="1" noMove="1" noResize="1" noEditPoints="1" noAdjustHandles="1" noChangeArrowheads="1" noChangeShapeType="1" noTextEdit="1"/>
              </p:cNvSpPr>
              <p:nvPr/>
            </p:nvSpPr>
            <p:spPr>
              <a:xfrm>
                <a:off x="1034331" y="1076543"/>
                <a:ext cx="7858149" cy="2364493"/>
              </a:xfrm>
              <a:prstGeom prst="rect">
                <a:avLst/>
              </a:prstGeom>
              <a:blipFill>
                <a:blip r:embed="rId3"/>
                <a:stretch>
                  <a:fillRect l="-1290" t="-3743" b="-5348"/>
                </a:stretch>
              </a:blipFill>
            </p:spPr>
            <p:txBody>
              <a:bodyPr/>
              <a:lstStyle/>
              <a:p>
                <a:r>
                  <a:rPr lang="zh-CN" altLang="en-US">
                    <a:noFill/>
                  </a:rPr>
                  <a:t> </a:t>
                </a:r>
              </a:p>
            </p:txBody>
          </p:sp>
        </mc:Fallback>
      </mc:AlternateContent>
      <p:sp>
        <p:nvSpPr>
          <p:cNvPr id="10" name="椭圆 9">
            <a:extLst>
              <a:ext uri="{FF2B5EF4-FFF2-40B4-BE49-F238E27FC236}">
                <a16:creationId xmlns:a16="http://schemas.microsoft.com/office/drawing/2014/main" id="{01E4465D-A3C3-1944-BFAD-2095A6C758D5}"/>
              </a:ext>
            </a:extLst>
          </p:cNvPr>
          <p:cNvSpPr/>
          <p:nvPr/>
        </p:nvSpPr>
        <p:spPr>
          <a:xfrm>
            <a:off x="1289295" y="3641748"/>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2</a:t>
            </a:r>
            <a:endParaRPr kumimoji="1" lang="zh-CN" altLang="en-US" sz="2400" b="0" dirty="0">
              <a:solidFill>
                <a:schemeClr val="tx1"/>
              </a:solidFill>
            </a:endParaRPr>
          </a:p>
        </p:txBody>
      </p:sp>
      <p:sp>
        <p:nvSpPr>
          <p:cNvPr id="16" name="椭圆 15">
            <a:extLst>
              <a:ext uri="{FF2B5EF4-FFF2-40B4-BE49-F238E27FC236}">
                <a16:creationId xmlns:a16="http://schemas.microsoft.com/office/drawing/2014/main" id="{2FEA99DE-580B-1740-8E8F-320949E5DC7B}"/>
              </a:ext>
            </a:extLst>
          </p:cNvPr>
          <p:cNvSpPr/>
          <p:nvPr/>
        </p:nvSpPr>
        <p:spPr>
          <a:xfrm>
            <a:off x="467544" y="4281690"/>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1</a:t>
            </a:r>
            <a:endParaRPr kumimoji="1" lang="zh-CN" altLang="en-US" sz="2400" b="0" dirty="0">
              <a:solidFill>
                <a:schemeClr val="tx1"/>
              </a:solidFill>
            </a:endParaRPr>
          </a:p>
        </p:txBody>
      </p:sp>
      <p:sp>
        <p:nvSpPr>
          <p:cNvPr id="17" name="椭圆 16">
            <a:extLst>
              <a:ext uri="{FF2B5EF4-FFF2-40B4-BE49-F238E27FC236}">
                <a16:creationId xmlns:a16="http://schemas.microsoft.com/office/drawing/2014/main" id="{213450E2-50B7-1B4C-AE52-B23EEECEF729}"/>
              </a:ext>
            </a:extLst>
          </p:cNvPr>
          <p:cNvSpPr/>
          <p:nvPr/>
        </p:nvSpPr>
        <p:spPr>
          <a:xfrm>
            <a:off x="2051720" y="416227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3</a:t>
            </a:r>
            <a:endParaRPr kumimoji="1" lang="zh-CN" altLang="en-US" sz="2400" b="0" dirty="0">
              <a:solidFill>
                <a:schemeClr val="tx1"/>
              </a:solidFill>
            </a:endParaRPr>
          </a:p>
        </p:txBody>
      </p:sp>
      <p:cxnSp>
        <p:nvCxnSpPr>
          <p:cNvPr id="19" name="直线箭头连接符 18">
            <a:extLst>
              <a:ext uri="{FF2B5EF4-FFF2-40B4-BE49-F238E27FC236}">
                <a16:creationId xmlns:a16="http://schemas.microsoft.com/office/drawing/2014/main" id="{26FC1F27-4D04-9248-AD22-CBB15E8CD039}"/>
              </a:ext>
            </a:extLst>
          </p:cNvPr>
          <p:cNvCxnSpPr>
            <a:cxnSpLocks/>
            <a:stCxn id="10" idx="2"/>
            <a:endCxn id="16" idx="7"/>
          </p:cNvCxnSpPr>
          <p:nvPr/>
        </p:nvCxnSpPr>
        <p:spPr>
          <a:xfrm flipH="1">
            <a:off x="774857" y="3821768"/>
            <a:ext cx="514438" cy="512649"/>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26" name="椭圆 25">
            <a:extLst>
              <a:ext uri="{FF2B5EF4-FFF2-40B4-BE49-F238E27FC236}">
                <a16:creationId xmlns:a16="http://schemas.microsoft.com/office/drawing/2014/main" id="{7761FD45-28E8-0A41-B74E-4D7E5E31668B}"/>
              </a:ext>
            </a:extLst>
          </p:cNvPr>
          <p:cNvSpPr/>
          <p:nvPr/>
        </p:nvSpPr>
        <p:spPr>
          <a:xfrm>
            <a:off x="1109275" y="4742004"/>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4</a:t>
            </a:r>
            <a:endParaRPr kumimoji="1" lang="zh-CN" altLang="en-US" sz="2400" b="0" dirty="0">
              <a:solidFill>
                <a:schemeClr val="tx1"/>
              </a:solidFill>
            </a:endParaRPr>
          </a:p>
        </p:txBody>
      </p:sp>
      <p:sp>
        <p:nvSpPr>
          <p:cNvPr id="27" name="椭圆 26">
            <a:extLst>
              <a:ext uri="{FF2B5EF4-FFF2-40B4-BE49-F238E27FC236}">
                <a16:creationId xmlns:a16="http://schemas.microsoft.com/office/drawing/2014/main" id="{847B59EF-9EF6-D949-BF9D-4BADAC29AE1F}"/>
              </a:ext>
            </a:extLst>
          </p:cNvPr>
          <p:cNvSpPr/>
          <p:nvPr/>
        </p:nvSpPr>
        <p:spPr>
          <a:xfrm>
            <a:off x="672036" y="5505826"/>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5</a:t>
            </a:r>
            <a:endParaRPr kumimoji="1" lang="zh-CN" altLang="en-US" sz="2400" b="0" dirty="0">
              <a:solidFill>
                <a:schemeClr val="tx1"/>
              </a:solidFill>
            </a:endParaRPr>
          </a:p>
        </p:txBody>
      </p:sp>
      <p:sp>
        <p:nvSpPr>
          <p:cNvPr id="28" name="椭圆 27">
            <a:extLst>
              <a:ext uri="{FF2B5EF4-FFF2-40B4-BE49-F238E27FC236}">
                <a16:creationId xmlns:a16="http://schemas.microsoft.com/office/drawing/2014/main" id="{D180E678-9936-034B-AE51-D5CBF4316115}"/>
              </a:ext>
            </a:extLst>
          </p:cNvPr>
          <p:cNvSpPr/>
          <p:nvPr/>
        </p:nvSpPr>
        <p:spPr>
          <a:xfrm>
            <a:off x="2123728" y="5145786"/>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6</a:t>
            </a:r>
            <a:endParaRPr kumimoji="1" lang="zh-CN" altLang="en-US" sz="2400" b="0" dirty="0">
              <a:solidFill>
                <a:schemeClr val="tx1"/>
              </a:solidFill>
            </a:endParaRPr>
          </a:p>
        </p:txBody>
      </p:sp>
      <p:sp>
        <p:nvSpPr>
          <p:cNvPr id="29" name="椭圆 28">
            <a:extLst>
              <a:ext uri="{FF2B5EF4-FFF2-40B4-BE49-F238E27FC236}">
                <a16:creationId xmlns:a16="http://schemas.microsoft.com/office/drawing/2014/main" id="{8E45ADEC-2D94-6041-B2F2-05ACCDF44A79}"/>
              </a:ext>
            </a:extLst>
          </p:cNvPr>
          <p:cNvSpPr/>
          <p:nvPr/>
        </p:nvSpPr>
        <p:spPr>
          <a:xfrm>
            <a:off x="1623567" y="5949280"/>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7</a:t>
            </a:r>
            <a:endParaRPr kumimoji="1" lang="zh-CN" altLang="en-US" sz="2400" b="0" dirty="0">
              <a:solidFill>
                <a:schemeClr val="tx1"/>
              </a:solidFill>
            </a:endParaRPr>
          </a:p>
        </p:txBody>
      </p:sp>
      <p:cxnSp>
        <p:nvCxnSpPr>
          <p:cNvPr id="30" name="直线箭头连接符 29">
            <a:extLst>
              <a:ext uri="{FF2B5EF4-FFF2-40B4-BE49-F238E27FC236}">
                <a16:creationId xmlns:a16="http://schemas.microsoft.com/office/drawing/2014/main" id="{0EDBAA2E-7A8E-F84D-8162-BC4BD9461709}"/>
              </a:ext>
            </a:extLst>
          </p:cNvPr>
          <p:cNvCxnSpPr>
            <a:cxnSpLocks/>
            <a:stCxn id="17" idx="2"/>
            <a:endCxn id="16" idx="6"/>
          </p:cNvCxnSpPr>
          <p:nvPr/>
        </p:nvCxnSpPr>
        <p:spPr>
          <a:xfrm flipH="1">
            <a:off x="827584" y="4342292"/>
            <a:ext cx="1224136" cy="119418"/>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87B74915-1775-9749-90F9-90C21154F414}"/>
              </a:ext>
            </a:extLst>
          </p:cNvPr>
          <p:cNvCxnSpPr>
            <a:cxnSpLocks/>
          </p:cNvCxnSpPr>
          <p:nvPr/>
        </p:nvCxnSpPr>
        <p:spPr>
          <a:xfrm>
            <a:off x="774857" y="4589003"/>
            <a:ext cx="387145" cy="205728"/>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449B1C35-3614-8D4B-9586-8CE452C6327E}"/>
              </a:ext>
            </a:extLst>
          </p:cNvPr>
          <p:cNvCxnSpPr>
            <a:cxnSpLocks/>
            <a:stCxn id="28" idx="0"/>
            <a:endCxn id="17" idx="4"/>
          </p:cNvCxnSpPr>
          <p:nvPr/>
        </p:nvCxnSpPr>
        <p:spPr>
          <a:xfrm flipH="1" flipV="1">
            <a:off x="2231740" y="4522312"/>
            <a:ext cx="72008" cy="623474"/>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297B5555-C45B-DF44-AA52-12AC9B36EFC0}"/>
              </a:ext>
            </a:extLst>
          </p:cNvPr>
          <p:cNvCxnSpPr>
            <a:cxnSpLocks/>
            <a:stCxn id="26" idx="4"/>
            <a:endCxn id="27" idx="7"/>
          </p:cNvCxnSpPr>
          <p:nvPr/>
        </p:nvCxnSpPr>
        <p:spPr>
          <a:xfrm flipH="1">
            <a:off x="979349" y="5102044"/>
            <a:ext cx="309946" cy="456509"/>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AAB701A6-F350-D845-B6A2-E17C7ECDAD46}"/>
              </a:ext>
            </a:extLst>
          </p:cNvPr>
          <p:cNvCxnSpPr>
            <a:cxnSpLocks/>
          </p:cNvCxnSpPr>
          <p:nvPr/>
        </p:nvCxnSpPr>
        <p:spPr>
          <a:xfrm flipV="1">
            <a:off x="1032076" y="5282064"/>
            <a:ext cx="1091652" cy="360040"/>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96CC4AA4-AAB2-E141-9729-F425DF0257C4}"/>
              </a:ext>
            </a:extLst>
          </p:cNvPr>
          <p:cNvCxnSpPr>
            <a:cxnSpLocks/>
            <a:stCxn id="27" idx="5"/>
            <a:endCxn id="29" idx="2"/>
          </p:cNvCxnSpPr>
          <p:nvPr/>
        </p:nvCxnSpPr>
        <p:spPr>
          <a:xfrm>
            <a:off x="979349" y="5813139"/>
            <a:ext cx="644218" cy="316161"/>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305C5D02-8874-EA44-9728-566EC1110C08}"/>
              </a:ext>
            </a:extLst>
          </p:cNvPr>
          <p:cNvCxnSpPr>
            <a:cxnSpLocks/>
            <a:stCxn id="29" idx="7"/>
          </p:cNvCxnSpPr>
          <p:nvPr/>
        </p:nvCxnSpPr>
        <p:spPr>
          <a:xfrm flipV="1">
            <a:off x="1930880" y="5478207"/>
            <a:ext cx="345248" cy="523800"/>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B9EDF73A-2947-1544-A5BF-57BAC2A360D2}"/>
              </a:ext>
            </a:extLst>
          </p:cNvPr>
          <p:cNvCxnSpPr>
            <a:cxnSpLocks/>
          </p:cNvCxnSpPr>
          <p:nvPr/>
        </p:nvCxnSpPr>
        <p:spPr>
          <a:xfrm flipH="1">
            <a:off x="1032076" y="5374463"/>
            <a:ext cx="1091652" cy="360040"/>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61" name="椭圆 60">
            <a:extLst>
              <a:ext uri="{FF2B5EF4-FFF2-40B4-BE49-F238E27FC236}">
                <a16:creationId xmlns:a16="http://schemas.microsoft.com/office/drawing/2014/main" id="{E38100FF-7B02-6441-B84B-998DA0C7A7B3}"/>
              </a:ext>
            </a:extLst>
          </p:cNvPr>
          <p:cNvSpPr/>
          <p:nvPr/>
        </p:nvSpPr>
        <p:spPr>
          <a:xfrm>
            <a:off x="4025599" y="3652899"/>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2</a:t>
            </a:r>
            <a:endParaRPr kumimoji="1" lang="zh-CN" altLang="en-US" sz="2400" b="0" dirty="0">
              <a:solidFill>
                <a:schemeClr val="tx1"/>
              </a:solidFill>
            </a:endParaRPr>
          </a:p>
        </p:txBody>
      </p:sp>
      <p:sp>
        <p:nvSpPr>
          <p:cNvPr id="62" name="椭圆 61">
            <a:extLst>
              <a:ext uri="{FF2B5EF4-FFF2-40B4-BE49-F238E27FC236}">
                <a16:creationId xmlns:a16="http://schemas.microsoft.com/office/drawing/2014/main" id="{E21EE064-94DC-C447-AF1E-7639B8150A24}"/>
              </a:ext>
            </a:extLst>
          </p:cNvPr>
          <p:cNvSpPr/>
          <p:nvPr/>
        </p:nvSpPr>
        <p:spPr>
          <a:xfrm>
            <a:off x="3203848" y="4292841"/>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1</a:t>
            </a:r>
            <a:endParaRPr kumimoji="1" lang="zh-CN" altLang="en-US" sz="2400" b="0" dirty="0">
              <a:solidFill>
                <a:schemeClr val="tx1"/>
              </a:solidFill>
            </a:endParaRPr>
          </a:p>
        </p:txBody>
      </p:sp>
      <p:sp>
        <p:nvSpPr>
          <p:cNvPr id="63" name="椭圆 62">
            <a:extLst>
              <a:ext uri="{FF2B5EF4-FFF2-40B4-BE49-F238E27FC236}">
                <a16:creationId xmlns:a16="http://schemas.microsoft.com/office/drawing/2014/main" id="{4C1FA91E-7253-A246-99A0-36B9ADE55143}"/>
              </a:ext>
            </a:extLst>
          </p:cNvPr>
          <p:cNvSpPr/>
          <p:nvPr/>
        </p:nvSpPr>
        <p:spPr>
          <a:xfrm>
            <a:off x="4788024" y="4173423"/>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3</a:t>
            </a:r>
            <a:endParaRPr kumimoji="1" lang="zh-CN" altLang="en-US" sz="2400" b="0" dirty="0">
              <a:solidFill>
                <a:schemeClr val="tx1"/>
              </a:solidFill>
            </a:endParaRPr>
          </a:p>
        </p:txBody>
      </p:sp>
      <p:cxnSp>
        <p:nvCxnSpPr>
          <p:cNvPr id="64" name="直线箭头连接符 63">
            <a:extLst>
              <a:ext uri="{FF2B5EF4-FFF2-40B4-BE49-F238E27FC236}">
                <a16:creationId xmlns:a16="http://schemas.microsoft.com/office/drawing/2014/main" id="{81ADE8F1-AFBF-1C44-9FBB-7337067F09B5}"/>
              </a:ext>
            </a:extLst>
          </p:cNvPr>
          <p:cNvCxnSpPr>
            <a:cxnSpLocks/>
            <a:stCxn id="61" idx="2"/>
            <a:endCxn id="62" idx="7"/>
          </p:cNvCxnSpPr>
          <p:nvPr/>
        </p:nvCxnSpPr>
        <p:spPr>
          <a:xfrm flipH="1">
            <a:off x="3511161" y="3832919"/>
            <a:ext cx="514438" cy="51264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sp>
        <p:nvSpPr>
          <p:cNvPr id="66" name="椭圆 65">
            <a:extLst>
              <a:ext uri="{FF2B5EF4-FFF2-40B4-BE49-F238E27FC236}">
                <a16:creationId xmlns:a16="http://schemas.microsoft.com/office/drawing/2014/main" id="{58D7370D-93C7-E04D-A246-93B7380DEC99}"/>
              </a:ext>
            </a:extLst>
          </p:cNvPr>
          <p:cNvSpPr/>
          <p:nvPr/>
        </p:nvSpPr>
        <p:spPr>
          <a:xfrm>
            <a:off x="3845579" y="4753155"/>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4</a:t>
            </a:r>
            <a:endParaRPr kumimoji="1" lang="zh-CN" altLang="en-US" sz="2400" b="0" dirty="0">
              <a:solidFill>
                <a:schemeClr val="tx1"/>
              </a:solidFill>
            </a:endParaRPr>
          </a:p>
        </p:txBody>
      </p:sp>
      <p:sp>
        <p:nvSpPr>
          <p:cNvPr id="67" name="椭圆 66">
            <a:extLst>
              <a:ext uri="{FF2B5EF4-FFF2-40B4-BE49-F238E27FC236}">
                <a16:creationId xmlns:a16="http://schemas.microsoft.com/office/drawing/2014/main" id="{5EA98C0D-5407-D542-81E7-A9856B4B57E8}"/>
              </a:ext>
            </a:extLst>
          </p:cNvPr>
          <p:cNvSpPr/>
          <p:nvPr/>
        </p:nvSpPr>
        <p:spPr>
          <a:xfrm>
            <a:off x="3408340" y="5516977"/>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5</a:t>
            </a:r>
            <a:endParaRPr kumimoji="1" lang="zh-CN" altLang="en-US" sz="2400" b="0" dirty="0">
              <a:solidFill>
                <a:schemeClr val="tx1"/>
              </a:solidFill>
            </a:endParaRPr>
          </a:p>
        </p:txBody>
      </p:sp>
      <p:sp>
        <p:nvSpPr>
          <p:cNvPr id="68" name="椭圆 67">
            <a:extLst>
              <a:ext uri="{FF2B5EF4-FFF2-40B4-BE49-F238E27FC236}">
                <a16:creationId xmlns:a16="http://schemas.microsoft.com/office/drawing/2014/main" id="{31AB1C5D-E094-064E-9F85-9864A38D2D1D}"/>
              </a:ext>
            </a:extLst>
          </p:cNvPr>
          <p:cNvSpPr/>
          <p:nvPr/>
        </p:nvSpPr>
        <p:spPr>
          <a:xfrm>
            <a:off x="4860032" y="5156937"/>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6</a:t>
            </a:r>
            <a:endParaRPr kumimoji="1" lang="zh-CN" altLang="en-US" sz="2400" b="0" dirty="0">
              <a:solidFill>
                <a:schemeClr val="tx1"/>
              </a:solidFill>
            </a:endParaRPr>
          </a:p>
        </p:txBody>
      </p:sp>
      <p:sp>
        <p:nvSpPr>
          <p:cNvPr id="69" name="椭圆 68">
            <a:extLst>
              <a:ext uri="{FF2B5EF4-FFF2-40B4-BE49-F238E27FC236}">
                <a16:creationId xmlns:a16="http://schemas.microsoft.com/office/drawing/2014/main" id="{9E4DAF8B-A0EB-EC4B-8AFF-64BD6491C493}"/>
              </a:ext>
            </a:extLst>
          </p:cNvPr>
          <p:cNvSpPr/>
          <p:nvPr/>
        </p:nvSpPr>
        <p:spPr>
          <a:xfrm>
            <a:off x="4359871" y="5960431"/>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7</a:t>
            </a:r>
            <a:endParaRPr kumimoji="1" lang="zh-CN" altLang="en-US" sz="2400" b="0" dirty="0">
              <a:solidFill>
                <a:schemeClr val="tx1"/>
              </a:solidFill>
            </a:endParaRPr>
          </a:p>
        </p:txBody>
      </p:sp>
      <p:cxnSp>
        <p:nvCxnSpPr>
          <p:cNvPr id="70" name="直线箭头连接符 69">
            <a:extLst>
              <a:ext uri="{FF2B5EF4-FFF2-40B4-BE49-F238E27FC236}">
                <a16:creationId xmlns:a16="http://schemas.microsoft.com/office/drawing/2014/main" id="{4F4E866C-8840-5B4F-B1C4-DB7997972BB3}"/>
              </a:ext>
            </a:extLst>
          </p:cNvPr>
          <p:cNvCxnSpPr>
            <a:cxnSpLocks/>
            <a:stCxn id="63" idx="2"/>
            <a:endCxn id="62" idx="6"/>
          </p:cNvCxnSpPr>
          <p:nvPr/>
        </p:nvCxnSpPr>
        <p:spPr>
          <a:xfrm flipH="1">
            <a:off x="3563888" y="4353443"/>
            <a:ext cx="1224136" cy="119418"/>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1BF49483-F596-D942-904C-E1C00FB0E182}"/>
              </a:ext>
            </a:extLst>
          </p:cNvPr>
          <p:cNvCxnSpPr>
            <a:cxnSpLocks/>
            <a:stCxn id="66" idx="1"/>
            <a:endCxn id="62" idx="5"/>
          </p:cNvCxnSpPr>
          <p:nvPr/>
        </p:nvCxnSpPr>
        <p:spPr>
          <a:xfrm flipH="1" flipV="1">
            <a:off x="3511161" y="4600154"/>
            <a:ext cx="387145" cy="205728"/>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486DAC38-52EC-A44F-AACD-0B628C4EE016}"/>
              </a:ext>
            </a:extLst>
          </p:cNvPr>
          <p:cNvCxnSpPr>
            <a:cxnSpLocks/>
            <a:stCxn id="66" idx="4"/>
            <a:endCxn id="67" idx="7"/>
          </p:cNvCxnSpPr>
          <p:nvPr/>
        </p:nvCxnSpPr>
        <p:spPr>
          <a:xfrm flipH="1">
            <a:off x="3715653" y="5113195"/>
            <a:ext cx="309946" cy="45650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789C9591-CE70-394E-9164-3A8372791499}"/>
              </a:ext>
            </a:extLst>
          </p:cNvPr>
          <p:cNvCxnSpPr>
            <a:cxnSpLocks/>
            <a:stCxn id="67" idx="6"/>
            <a:endCxn id="68" idx="2"/>
          </p:cNvCxnSpPr>
          <p:nvPr/>
        </p:nvCxnSpPr>
        <p:spPr>
          <a:xfrm flipV="1">
            <a:off x="3768380" y="5336957"/>
            <a:ext cx="1091652" cy="36004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C8079EEA-DC00-534B-9FDD-A7203C85BD4B}"/>
              </a:ext>
            </a:extLst>
          </p:cNvPr>
          <p:cNvCxnSpPr>
            <a:cxnSpLocks/>
            <a:stCxn id="67" idx="5"/>
            <a:endCxn id="69" idx="2"/>
          </p:cNvCxnSpPr>
          <p:nvPr/>
        </p:nvCxnSpPr>
        <p:spPr>
          <a:xfrm>
            <a:off x="3715653" y="5824290"/>
            <a:ext cx="644218" cy="316161"/>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9CAC855D-2A18-294D-8756-17494BA58A1D}"/>
              </a:ext>
            </a:extLst>
          </p:cNvPr>
          <p:cNvCxnSpPr>
            <a:cxnSpLocks/>
            <a:stCxn id="69" idx="7"/>
          </p:cNvCxnSpPr>
          <p:nvPr/>
        </p:nvCxnSpPr>
        <p:spPr>
          <a:xfrm flipV="1">
            <a:off x="4667184" y="5489358"/>
            <a:ext cx="345248" cy="52380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sp>
        <p:nvSpPr>
          <p:cNvPr id="80" name="椭圆 79">
            <a:extLst>
              <a:ext uri="{FF2B5EF4-FFF2-40B4-BE49-F238E27FC236}">
                <a16:creationId xmlns:a16="http://schemas.microsoft.com/office/drawing/2014/main" id="{E83D33EC-BFC5-E243-BF6B-1339EBB713B1}"/>
              </a:ext>
            </a:extLst>
          </p:cNvPr>
          <p:cNvSpPr/>
          <p:nvPr/>
        </p:nvSpPr>
        <p:spPr>
          <a:xfrm>
            <a:off x="6856761" y="3645024"/>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2</a:t>
            </a:r>
            <a:endParaRPr kumimoji="1" lang="zh-CN" altLang="en-US" sz="2400" b="0" dirty="0">
              <a:solidFill>
                <a:schemeClr val="tx1"/>
              </a:solidFill>
            </a:endParaRPr>
          </a:p>
        </p:txBody>
      </p:sp>
      <p:sp>
        <p:nvSpPr>
          <p:cNvPr id="81" name="椭圆 80">
            <a:extLst>
              <a:ext uri="{FF2B5EF4-FFF2-40B4-BE49-F238E27FC236}">
                <a16:creationId xmlns:a16="http://schemas.microsoft.com/office/drawing/2014/main" id="{6EAEDD5F-9A9F-F84B-AF71-19FC23377138}"/>
              </a:ext>
            </a:extLst>
          </p:cNvPr>
          <p:cNvSpPr/>
          <p:nvPr/>
        </p:nvSpPr>
        <p:spPr>
          <a:xfrm>
            <a:off x="6035010" y="4284966"/>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1</a:t>
            </a:r>
            <a:endParaRPr kumimoji="1" lang="zh-CN" altLang="en-US" sz="2400" b="0" dirty="0">
              <a:solidFill>
                <a:schemeClr val="tx1"/>
              </a:solidFill>
            </a:endParaRPr>
          </a:p>
        </p:txBody>
      </p:sp>
      <p:sp>
        <p:nvSpPr>
          <p:cNvPr id="82" name="椭圆 81">
            <a:extLst>
              <a:ext uri="{FF2B5EF4-FFF2-40B4-BE49-F238E27FC236}">
                <a16:creationId xmlns:a16="http://schemas.microsoft.com/office/drawing/2014/main" id="{28F0E4A8-E58F-F346-9251-82312C852FE7}"/>
              </a:ext>
            </a:extLst>
          </p:cNvPr>
          <p:cNvSpPr/>
          <p:nvPr/>
        </p:nvSpPr>
        <p:spPr>
          <a:xfrm>
            <a:off x="7619186" y="4165548"/>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3</a:t>
            </a:r>
            <a:endParaRPr kumimoji="1" lang="zh-CN" altLang="en-US" sz="2400" b="0" dirty="0">
              <a:solidFill>
                <a:schemeClr val="tx1"/>
              </a:solidFill>
            </a:endParaRPr>
          </a:p>
        </p:txBody>
      </p:sp>
      <p:cxnSp>
        <p:nvCxnSpPr>
          <p:cNvPr id="83" name="直线箭头连接符 82">
            <a:extLst>
              <a:ext uri="{FF2B5EF4-FFF2-40B4-BE49-F238E27FC236}">
                <a16:creationId xmlns:a16="http://schemas.microsoft.com/office/drawing/2014/main" id="{A726ADE8-A9A0-8F44-888C-32D4EF0093A6}"/>
              </a:ext>
            </a:extLst>
          </p:cNvPr>
          <p:cNvCxnSpPr>
            <a:cxnSpLocks/>
            <a:stCxn id="80" idx="2"/>
            <a:endCxn id="81" idx="7"/>
          </p:cNvCxnSpPr>
          <p:nvPr/>
        </p:nvCxnSpPr>
        <p:spPr>
          <a:xfrm flipH="1">
            <a:off x="6342323" y="3825044"/>
            <a:ext cx="514438" cy="51264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sp>
        <p:nvSpPr>
          <p:cNvPr id="85" name="椭圆 84">
            <a:extLst>
              <a:ext uri="{FF2B5EF4-FFF2-40B4-BE49-F238E27FC236}">
                <a16:creationId xmlns:a16="http://schemas.microsoft.com/office/drawing/2014/main" id="{F21E9655-D949-C94A-BCEC-911D79240F6B}"/>
              </a:ext>
            </a:extLst>
          </p:cNvPr>
          <p:cNvSpPr/>
          <p:nvPr/>
        </p:nvSpPr>
        <p:spPr>
          <a:xfrm>
            <a:off x="6676741" y="4745280"/>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4</a:t>
            </a:r>
            <a:endParaRPr kumimoji="1" lang="zh-CN" altLang="en-US" sz="2400" b="0" dirty="0">
              <a:solidFill>
                <a:schemeClr val="tx1"/>
              </a:solidFill>
            </a:endParaRPr>
          </a:p>
        </p:txBody>
      </p:sp>
      <p:sp>
        <p:nvSpPr>
          <p:cNvPr id="86" name="椭圆 85">
            <a:extLst>
              <a:ext uri="{FF2B5EF4-FFF2-40B4-BE49-F238E27FC236}">
                <a16:creationId xmlns:a16="http://schemas.microsoft.com/office/drawing/2014/main" id="{B978F447-A3D2-A343-A00F-FE06B390B806}"/>
              </a:ext>
            </a:extLst>
          </p:cNvPr>
          <p:cNvSpPr/>
          <p:nvPr/>
        </p:nvSpPr>
        <p:spPr>
          <a:xfrm>
            <a:off x="6239502" y="550910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5</a:t>
            </a:r>
            <a:endParaRPr kumimoji="1" lang="zh-CN" altLang="en-US" sz="2400" b="0" dirty="0">
              <a:solidFill>
                <a:schemeClr val="tx1"/>
              </a:solidFill>
            </a:endParaRPr>
          </a:p>
        </p:txBody>
      </p:sp>
      <p:sp>
        <p:nvSpPr>
          <p:cNvPr id="87" name="椭圆 86">
            <a:extLst>
              <a:ext uri="{FF2B5EF4-FFF2-40B4-BE49-F238E27FC236}">
                <a16:creationId xmlns:a16="http://schemas.microsoft.com/office/drawing/2014/main" id="{71EFAD08-CF47-514A-A138-B75C493F239B}"/>
              </a:ext>
            </a:extLst>
          </p:cNvPr>
          <p:cNvSpPr/>
          <p:nvPr/>
        </p:nvSpPr>
        <p:spPr>
          <a:xfrm>
            <a:off x="7691194" y="514906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6</a:t>
            </a:r>
            <a:endParaRPr kumimoji="1" lang="zh-CN" altLang="en-US" sz="2400" b="0" dirty="0">
              <a:solidFill>
                <a:schemeClr val="tx1"/>
              </a:solidFill>
            </a:endParaRPr>
          </a:p>
        </p:txBody>
      </p:sp>
      <p:sp>
        <p:nvSpPr>
          <p:cNvPr id="88" name="椭圆 87">
            <a:extLst>
              <a:ext uri="{FF2B5EF4-FFF2-40B4-BE49-F238E27FC236}">
                <a16:creationId xmlns:a16="http://schemas.microsoft.com/office/drawing/2014/main" id="{83E600AF-9426-1544-A28B-C7534C9F659B}"/>
              </a:ext>
            </a:extLst>
          </p:cNvPr>
          <p:cNvSpPr/>
          <p:nvPr/>
        </p:nvSpPr>
        <p:spPr>
          <a:xfrm>
            <a:off x="7191033" y="5952556"/>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0" dirty="0">
                <a:solidFill>
                  <a:schemeClr val="tx1"/>
                </a:solidFill>
              </a:rPr>
              <a:t>7</a:t>
            </a:r>
            <a:endParaRPr kumimoji="1" lang="zh-CN" altLang="en-US" sz="2400" b="0" dirty="0">
              <a:solidFill>
                <a:schemeClr val="tx1"/>
              </a:solidFill>
            </a:endParaRPr>
          </a:p>
        </p:txBody>
      </p:sp>
      <p:cxnSp>
        <p:nvCxnSpPr>
          <p:cNvPr id="89" name="直线箭头连接符 88">
            <a:extLst>
              <a:ext uri="{FF2B5EF4-FFF2-40B4-BE49-F238E27FC236}">
                <a16:creationId xmlns:a16="http://schemas.microsoft.com/office/drawing/2014/main" id="{4E5AC5A2-9EC3-AE47-ADCA-8629B3A5C8CA}"/>
              </a:ext>
            </a:extLst>
          </p:cNvPr>
          <p:cNvCxnSpPr>
            <a:cxnSpLocks/>
            <a:stCxn id="82" idx="2"/>
            <a:endCxn id="81" idx="6"/>
          </p:cNvCxnSpPr>
          <p:nvPr/>
        </p:nvCxnSpPr>
        <p:spPr>
          <a:xfrm flipH="1">
            <a:off x="6395050" y="4345568"/>
            <a:ext cx="1224136" cy="119418"/>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D2D8347A-DA58-9E45-AB2A-CA0D6F09FD6E}"/>
              </a:ext>
            </a:extLst>
          </p:cNvPr>
          <p:cNvCxnSpPr>
            <a:cxnSpLocks/>
            <a:stCxn id="85" idx="1"/>
            <a:endCxn id="81" idx="5"/>
          </p:cNvCxnSpPr>
          <p:nvPr/>
        </p:nvCxnSpPr>
        <p:spPr>
          <a:xfrm flipH="1" flipV="1">
            <a:off x="6342323" y="4592279"/>
            <a:ext cx="387145" cy="205728"/>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7F217552-55AA-E949-BAA1-0EA8F12DAD84}"/>
              </a:ext>
            </a:extLst>
          </p:cNvPr>
          <p:cNvCxnSpPr>
            <a:cxnSpLocks/>
            <a:stCxn id="85" idx="4"/>
            <a:endCxn id="86" idx="7"/>
          </p:cNvCxnSpPr>
          <p:nvPr/>
        </p:nvCxnSpPr>
        <p:spPr>
          <a:xfrm flipH="1">
            <a:off x="6546815" y="5105320"/>
            <a:ext cx="309946" cy="45650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D9654667-3883-8A4D-932E-7BA51286DCA5}"/>
              </a:ext>
            </a:extLst>
          </p:cNvPr>
          <p:cNvCxnSpPr>
            <a:cxnSpLocks/>
            <a:stCxn id="86" idx="6"/>
            <a:endCxn id="87" idx="2"/>
          </p:cNvCxnSpPr>
          <p:nvPr/>
        </p:nvCxnSpPr>
        <p:spPr>
          <a:xfrm flipV="1">
            <a:off x="6599542" y="5329082"/>
            <a:ext cx="1091652" cy="36004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B5D520D2-2122-1249-908F-F598E6BB8474}"/>
              </a:ext>
            </a:extLst>
          </p:cNvPr>
          <p:cNvCxnSpPr>
            <a:cxnSpLocks/>
            <a:stCxn id="86" idx="5"/>
            <a:endCxn id="88" idx="2"/>
          </p:cNvCxnSpPr>
          <p:nvPr/>
        </p:nvCxnSpPr>
        <p:spPr>
          <a:xfrm>
            <a:off x="6546815" y="5816415"/>
            <a:ext cx="644218" cy="316161"/>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95" name="直线箭头连接符 94">
            <a:extLst>
              <a:ext uri="{FF2B5EF4-FFF2-40B4-BE49-F238E27FC236}">
                <a16:creationId xmlns:a16="http://schemas.microsoft.com/office/drawing/2014/main" id="{5724B921-4FF5-9147-88B0-C6BC75B0E0CE}"/>
              </a:ext>
            </a:extLst>
          </p:cNvPr>
          <p:cNvCxnSpPr>
            <a:cxnSpLocks/>
            <a:stCxn id="88" idx="7"/>
          </p:cNvCxnSpPr>
          <p:nvPr/>
        </p:nvCxnSpPr>
        <p:spPr>
          <a:xfrm flipV="1">
            <a:off x="7498346" y="5481483"/>
            <a:ext cx="345248" cy="523800"/>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sp>
        <p:nvSpPr>
          <p:cNvPr id="96" name="文本框 95">
            <a:extLst>
              <a:ext uri="{FF2B5EF4-FFF2-40B4-BE49-F238E27FC236}">
                <a16:creationId xmlns:a16="http://schemas.microsoft.com/office/drawing/2014/main" id="{4DFC4721-7B9B-094E-8D8E-ED582FBD44E2}"/>
              </a:ext>
            </a:extLst>
          </p:cNvPr>
          <p:cNvSpPr txBox="1"/>
          <p:nvPr/>
        </p:nvSpPr>
        <p:spPr>
          <a:xfrm>
            <a:off x="970965" y="6410085"/>
            <a:ext cx="1296779" cy="369332"/>
          </a:xfrm>
          <a:prstGeom prst="rect">
            <a:avLst/>
          </a:prstGeom>
          <a:noFill/>
        </p:spPr>
        <p:txBody>
          <a:bodyPr wrap="square" rtlCol="0">
            <a:spAutoFit/>
          </a:bodyPr>
          <a:lstStyle/>
          <a:p>
            <a:pPr algn="ctr"/>
            <a:r>
              <a:rPr kumimoji="1" lang="zh-CN" altLang="en-US" sz="1800" dirty="0"/>
              <a:t>有向图</a:t>
            </a:r>
          </a:p>
        </p:txBody>
      </p:sp>
      <p:sp>
        <p:nvSpPr>
          <p:cNvPr id="97" name="文本框 96">
            <a:extLst>
              <a:ext uri="{FF2B5EF4-FFF2-40B4-BE49-F238E27FC236}">
                <a16:creationId xmlns:a16="http://schemas.microsoft.com/office/drawing/2014/main" id="{C82B0B39-167A-BF4D-BF7A-29C84425A681}"/>
              </a:ext>
            </a:extLst>
          </p:cNvPr>
          <p:cNvSpPr txBox="1"/>
          <p:nvPr/>
        </p:nvSpPr>
        <p:spPr>
          <a:xfrm>
            <a:off x="3707269" y="6433800"/>
            <a:ext cx="1296779" cy="369332"/>
          </a:xfrm>
          <a:prstGeom prst="rect">
            <a:avLst/>
          </a:prstGeom>
          <a:noFill/>
        </p:spPr>
        <p:txBody>
          <a:bodyPr wrap="square" rtlCol="0">
            <a:spAutoFit/>
          </a:bodyPr>
          <a:lstStyle/>
          <a:p>
            <a:pPr algn="ctr"/>
            <a:r>
              <a:rPr kumimoji="1" lang="zh-CN" altLang="en-US" sz="1800" dirty="0"/>
              <a:t>无向图</a:t>
            </a:r>
          </a:p>
        </p:txBody>
      </p:sp>
      <p:sp>
        <p:nvSpPr>
          <p:cNvPr id="98" name="文本框 97">
            <a:extLst>
              <a:ext uri="{FF2B5EF4-FFF2-40B4-BE49-F238E27FC236}">
                <a16:creationId xmlns:a16="http://schemas.microsoft.com/office/drawing/2014/main" id="{245E4C55-667A-8E40-A512-DD183DAAE1B9}"/>
              </a:ext>
            </a:extLst>
          </p:cNvPr>
          <p:cNvSpPr txBox="1"/>
          <p:nvPr/>
        </p:nvSpPr>
        <p:spPr>
          <a:xfrm>
            <a:off x="6254294" y="6425925"/>
            <a:ext cx="2012964" cy="369332"/>
          </a:xfrm>
          <a:prstGeom prst="rect">
            <a:avLst/>
          </a:prstGeom>
          <a:noFill/>
        </p:spPr>
        <p:txBody>
          <a:bodyPr wrap="square" rtlCol="0">
            <a:spAutoFit/>
          </a:bodyPr>
          <a:lstStyle/>
          <a:p>
            <a:pPr algn="ctr"/>
            <a:r>
              <a:rPr kumimoji="1" lang="zh-CN" altLang="en-US" sz="1800" dirty="0"/>
              <a:t>节点带特征的图</a:t>
            </a:r>
          </a:p>
        </p:txBody>
      </p:sp>
      <p:pic>
        <p:nvPicPr>
          <p:cNvPr id="110" name="图片 109" descr="图片包含 形状&#10;&#10;描述已自动生成">
            <a:extLst>
              <a:ext uri="{FF2B5EF4-FFF2-40B4-BE49-F238E27FC236}">
                <a16:creationId xmlns:a16="http://schemas.microsoft.com/office/drawing/2014/main" id="{E345E623-9627-6940-BA1A-05148E39A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7611" y="3477533"/>
            <a:ext cx="595130" cy="247101"/>
          </a:xfrm>
          <a:prstGeom prst="rect">
            <a:avLst/>
          </a:prstGeom>
        </p:spPr>
      </p:pic>
      <p:pic>
        <p:nvPicPr>
          <p:cNvPr id="111" name="图片 110" descr="图片包含 形状&#10;&#10;描述已自动生成">
            <a:extLst>
              <a:ext uri="{FF2B5EF4-FFF2-40B4-BE49-F238E27FC236}">
                <a16:creationId xmlns:a16="http://schemas.microsoft.com/office/drawing/2014/main" id="{7AE3539D-260B-1042-A7FA-BAFE7E4F7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480" y="4199786"/>
            <a:ext cx="595130" cy="247101"/>
          </a:xfrm>
          <a:prstGeom prst="rect">
            <a:avLst/>
          </a:prstGeom>
        </p:spPr>
      </p:pic>
      <p:pic>
        <p:nvPicPr>
          <p:cNvPr id="112" name="图片 111" descr="图片包含 形状&#10;&#10;描述已自动生成">
            <a:extLst>
              <a:ext uri="{FF2B5EF4-FFF2-40B4-BE49-F238E27FC236}">
                <a16:creationId xmlns:a16="http://schemas.microsoft.com/office/drawing/2014/main" id="{2C937531-31AC-5A4D-8304-8A3E6FDD4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3705" y="5093445"/>
            <a:ext cx="595130" cy="247101"/>
          </a:xfrm>
          <a:prstGeom prst="rect">
            <a:avLst/>
          </a:prstGeom>
        </p:spPr>
      </p:pic>
      <p:pic>
        <p:nvPicPr>
          <p:cNvPr id="113" name="图片 112" descr="图片包含 形状&#10;&#10;描述已自动生成">
            <a:extLst>
              <a:ext uri="{FF2B5EF4-FFF2-40B4-BE49-F238E27FC236}">
                <a16:creationId xmlns:a16="http://schemas.microsoft.com/office/drawing/2014/main" id="{CB438FB0-6672-1643-93BE-78E60BA52C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120" y="6042682"/>
            <a:ext cx="595130" cy="247101"/>
          </a:xfrm>
          <a:prstGeom prst="rect">
            <a:avLst/>
          </a:prstGeom>
        </p:spPr>
      </p:pic>
      <p:pic>
        <p:nvPicPr>
          <p:cNvPr id="114" name="图片 113" descr="图片包含 形状&#10;&#10;描述已自动生成">
            <a:extLst>
              <a:ext uri="{FF2B5EF4-FFF2-40B4-BE49-F238E27FC236}">
                <a16:creationId xmlns:a16="http://schemas.microsoft.com/office/drawing/2014/main" id="{1BE51B38-B661-9645-B06D-200EAB161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610" y="5908599"/>
            <a:ext cx="595130" cy="247101"/>
          </a:xfrm>
          <a:prstGeom prst="rect">
            <a:avLst/>
          </a:prstGeom>
        </p:spPr>
      </p:pic>
      <p:pic>
        <p:nvPicPr>
          <p:cNvPr id="115" name="图片 114" descr="图片包含 形状&#10;&#10;描述已自动生成">
            <a:extLst>
              <a:ext uri="{FF2B5EF4-FFF2-40B4-BE49-F238E27FC236}">
                <a16:creationId xmlns:a16="http://schemas.microsoft.com/office/drawing/2014/main" id="{F88EDA0D-E179-3749-BC36-0B5C47750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3981200"/>
            <a:ext cx="595130" cy="247101"/>
          </a:xfrm>
          <a:prstGeom prst="rect">
            <a:avLst/>
          </a:prstGeom>
        </p:spPr>
      </p:pic>
      <p:sp>
        <p:nvSpPr>
          <p:cNvPr id="4" name="文本框 3">
            <a:extLst>
              <a:ext uri="{FF2B5EF4-FFF2-40B4-BE49-F238E27FC236}">
                <a16:creationId xmlns:a16="http://schemas.microsoft.com/office/drawing/2014/main" id="{D187119A-C5F0-3C4B-BF07-536A0C8AF1F0}"/>
              </a:ext>
            </a:extLst>
          </p:cNvPr>
          <p:cNvSpPr txBox="1"/>
          <p:nvPr/>
        </p:nvSpPr>
        <p:spPr>
          <a:xfrm>
            <a:off x="7721857" y="3425416"/>
            <a:ext cx="1090802" cy="338554"/>
          </a:xfrm>
          <a:prstGeom prst="rect">
            <a:avLst/>
          </a:prstGeom>
          <a:noFill/>
        </p:spPr>
        <p:txBody>
          <a:bodyPr wrap="square" rtlCol="0">
            <a:spAutoFit/>
          </a:bodyPr>
          <a:lstStyle/>
          <a:p>
            <a:r>
              <a:rPr kumimoji="1" lang="zh-CN" altLang="en-US" sz="1600" dirty="0"/>
              <a:t>特征向量</a:t>
            </a:r>
          </a:p>
        </p:txBody>
      </p:sp>
      <p:cxnSp>
        <p:nvCxnSpPr>
          <p:cNvPr id="77" name="直线箭头连接符 76">
            <a:extLst>
              <a:ext uri="{FF2B5EF4-FFF2-40B4-BE49-F238E27FC236}">
                <a16:creationId xmlns:a16="http://schemas.microsoft.com/office/drawing/2014/main" id="{9F9172BA-CBF9-CD44-A748-E297DDFCF00B}"/>
              </a:ext>
            </a:extLst>
          </p:cNvPr>
          <p:cNvCxnSpPr>
            <a:cxnSpLocks/>
            <a:stCxn id="66" idx="6"/>
            <a:endCxn id="68" idx="1"/>
          </p:cNvCxnSpPr>
          <p:nvPr/>
        </p:nvCxnSpPr>
        <p:spPr>
          <a:xfrm>
            <a:off x="4205619" y="4933175"/>
            <a:ext cx="707140" cy="27648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D0C5D06B-E083-9A4B-835D-A58B152E8AFA}"/>
              </a:ext>
            </a:extLst>
          </p:cNvPr>
          <p:cNvCxnSpPr>
            <a:cxnSpLocks/>
            <a:stCxn id="63" idx="4"/>
            <a:endCxn id="68" idx="0"/>
          </p:cNvCxnSpPr>
          <p:nvPr/>
        </p:nvCxnSpPr>
        <p:spPr>
          <a:xfrm>
            <a:off x="4968044" y="4533463"/>
            <a:ext cx="72008" cy="623474"/>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7690994C-6AA4-7940-8064-22BE14CB5706}"/>
              </a:ext>
            </a:extLst>
          </p:cNvPr>
          <p:cNvCxnSpPr>
            <a:cxnSpLocks/>
            <a:stCxn id="28" idx="1"/>
            <a:endCxn id="26" idx="6"/>
          </p:cNvCxnSpPr>
          <p:nvPr/>
        </p:nvCxnSpPr>
        <p:spPr>
          <a:xfrm flipH="1" flipV="1">
            <a:off x="1469315" y="4922024"/>
            <a:ext cx="707140" cy="276489"/>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4A6BEFAD-FAD7-AB47-B8ED-B8012506F821}"/>
              </a:ext>
            </a:extLst>
          </p:cNvPr>
          <p:cNvCxnSpPr>
            <a:cxnSpLocks/>
            <a:stCxn id="82" idx="4"/>
            <a:endCxn id="87" idx="0"/>
          </p:cNvCxnSpPr>
          <p:nvPr/>
        </p:nvCxnSpPr>
        <p:spPr>
          <a:xfrm>
            <a:off x="7799206" y="4525588"/>
            <a:ext cx="72008" cy="623474"/>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50DF42DA-7E9E-1D41-BFEE-51649C70BAEC}"/>
              </a:ext>
            </a:extLst>
          </p:cNvPr>
          <p:cNvCxnSpPr>
            <a:cxnSpLocks/>
            <a:stCxn id="82" idx="4"/>
            <a:endCxn id="87" idx="0"/>
          </p:cNvCxnSpPr>
          <p:nvPr/>
        </p:nvCxnSpPr>
        <p:spPr>
          <a:xfrm>
            <a:off x="7799206" y="4525588"/>
            <a:ext cx="72008" cy="623474"/>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EF7DD728-27A0-C44A-97CD-EA605AC3CAAC}"/>
              </a:ext>
            </a:extLst>
          </p:cNvPr>
          <p:cNvCxnSpPr>
            <a:cxnSpLocks/>
            <a:stCxn id="85" idx="6"/>
            <a:endCxn id="87" idx="1"/>
          </p:cNvCxnSpPr>
          <p:nvPr/>
        </p:nvCxnSpPr>
        <p:spPr>
          <a:xfrm>
            <a:off x="7036781" y="4925300"/>
            <a:ext cx="707140" cy="276489"/>
          </a:xfrm>
          <a:prstGeom prst="straightConnector1">
            <a:avLst/>
          </a:prstGeom>
          <a:ln w="19050">
            <a:tailEnd type="none" w="lg" len="lg"/>
          </a:ln>
        </p:spPr>
        <p:style>
          <a:lnRef idx="1">
            <a:schemeClr val="dk1"/>
          </a:lnRef>
          <a:fillRef idx="0">
            <a:schemeClr val="dk1"/>
          </a:fillRef>
          <a:effectRef idx="0">
            <a:schemeClr val="dk1"/>
          </a:effectRef>
          <a:fontRef idx="minor">
            <a:schemeClr val="tx1"/>
          </a:fontRef>
        </p:style>
      </p:cxnSp>
      <p:pic>
        <p:nvPicPr>
          <p:cNvPr id="102" name="图片 101" descr="图片包含 形状&#10;&#10;描述已自动生成">
            <a:extLst>
              <a:ext uri="{FF2B5EF4-FFF2-40B4-BE49-F238E27FC236}">
                <a16:creationId xmlns:a16="http://schemas.microsoft.com/office/drawing/2014/main" id="{BB12B248-A71A-E944-9531-7524512D8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439" y="4849235"/>
            <a:ext cx="595130" cy="247101"/>
          </a:xfrm>
          <a:prstGeom prst="rect">
            <a:avLst/>
          </a:prstGeom>
        </p:spPr>
      </p:pic>
    </p:spTree>
    <p:extLst>
      <p:ext uri="{BB962C8B-B14F-4D97-AF65-F5344CB8AC3E}">
        <p14:creationId xmlns:p14="http://schemas.microsoft.com/office/powerpoint/2010/main" val="325755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物体, 照片, 钟表, 橙子&#10;&#10;描述已自动生成">
            <a:extLst>
              <a:ext uri="{FF2B5EF4-FFF2-40B4-BE49-F238E27FC236}">
                <a16:creationId xmlns:a16="http://schemas.microsoft.com/office/drawing/2014/main" id="{AE6254B0-D719-1D4F-BDD2-2C7FD27C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4624"/>
            <a:ext cx="1889622" cy="2301223"/>
          </a:xfrm>
          <a:prstGeom prst="rect">
            <a:avLst/>
          </a:prstGeom>
        </p:spPr>
      </p:pic>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088B9C3-1B20-FE47-95A8-1771FF38F490}"/>
                  </a:ext>
                </a:extLst>
              </p:cNvPr>
              <p:cNvSpPr>
                <a:spLocks noGrp="1"/>
              </p:cNvSpPr>
              <p:nvPr>
                <p:ph idx="1"/>
              </p:nvPr>
            </p:nvSpPr>
            <p:spPr>
              <a:xfrm>
                <a:off x="590872" y="1196752"/>
                <a:ext cx="8229600" cy="5328592"/>
              </a:xfrm>
            </p:spPr>
            <p:txBody>
              <a:bodyPr/>
              <a:lstStyle/>
              <a:p>
                <a:r>
                  <a:rPr kumimoji="1" lang="zh-CN" altLang="en-US" sz="2800" dirty="0"/>
                  <a:t>邻接矩阵</a:t>
                </a:r>
                <a:r>
                  <a:rPr kumimoji="1" lang="en-US" altLang="zh-CN" sz="2800" dirty="0"/>
                  <a:t> </a:t>
                </a:r>
                <a14:m>
                  <m:oMath xmlns:m="http://schemas.openxmlformats.org/officeDocument/2006/math">
                    <m:r>
                      <a:rPr kumimoji="1" lang="en-US" altLang="zh-CN" sz="2800" b="0" i="1" dirty="0">
                        <a:latin typeface="Cambria Math" panose="02040503050406030204" pitchFamily="18" charset="0"/>
                      </a:rPr>
                      <m:t>𝐴</m:t>
                    </m:r>
                  </m:oMath>
                </a14:m>
                <a:endParaRPr kumimoji="1" lang="en-US" altLang="zh-CN" sz="2000" dirty="0"/>
              </a:p>
            </p:txBody>
          </p:sp>
        </mc:Choice>
        <mc:Fallback>
          <p:sp>
            <p:nvSpPr>
              <p:cNvPr id="3" name="内容占位符 2">
                <a:extLst>
                  <a:ext uri="{FF2B5EF4-FFF2-40B4-BE49-F238E27FC236}">
                    <a16:creationId xmlns:a16="http://schemas.microsoft.com/office/drawing/2014/main" id="{7088B9C3-1B20-FE47-95A8-1771FF38F490}"/>
                  </a:ext>
                </a:extLst>
              </p:cNvPr>
              <p:cNvSpPr>
                <a:spLocks noGrp="1" noRot="1" noChangeAspect="1" noMove="1" noResize="1" noEditPoints="1" noAdjustHandles="1" noChangeArrowheads="1" noChangeShapeType="1" noTextEdit="1"/>
              </p:cNvSpPr>
              <p:nvPr>
                <p:ph idx="1"/>
              </p:nvPr>
            </p:nvSpPr>
            <p:spPr>
              <a:xfrm>
                <a:off x="590872" y="1196752"/>
                <a:ext cx="8229600" cy="5328592"/>
              </a:xfrm>
              <a:blipFill>
                <a:blip r:embed="rId3"/>
                <a:stretch>
                  <a:fillRect l="-770" t="-1429"/>
                </a:stretch>
              </a:blipFill>
            </p:spPr>
            <p:txBody>
              <a:bodyPr/>
              <a:lstStyle/>
              <a:p>
                <a:r>
                  <a:rPr lang="en-US">
                    <a:noFill/>
                  </a:rPr>
                  <a:t> </a:t>
                </a:r>
              </a:p>
            </p:txBody>
          </p:sp>
        </mc:Fallback>
      </mc:AlternateContent>
      <p:sp>
        <p:nvSpPr>
          <p:cNvPr id="2" name="标题 1">
            <a:extLst>
              <a:ext uri="{FF2B5EF4-FFF2-40B4-BE49-F238E27FC236}">
                <a16:creationId xmlns:a16="http://schemas.microsoft.com/office/drawing/2014/main" id="{06659894-A62C-2D43-B470-8A23DFC82957}"/>
              </a:ext>
            </a:extLst>
          </p:cNvPr>
          <p:cNvSpPr>
            <a:spLocks noGrp="1"/>
          </p:cNvSpPr>
          <p:nvPr>
            <p:ph type="title"/>
          </p:nvPr>
        </p:nvSpPr>
        <p:spPr/>
        <p:txBody>
          <a:bodyPr/>
          <a:lstStyle/>
          <a:p>
            <a:r>
              <a:rPr kumimoji="1" lang="zh-CN" altLang="en-US" dirty="0"/>
              <a:t>图</a:t>
            </a:r>
            <a:r>
              <a:rPr kumimoji="1" lang="en-US" altLang="zh-CN" dirty="0"/>
              <a:t>(graph)</a:t>
            </a:r>
            <a:r>
              <a:rPr kumimoji="1" lang="zh-CN" altLang="en-US" dirty="0"/>
              <a:t>的定义</a:t>
            </a: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D3E19C42-6BA4-BC41-9D9E-0FD3F2B0D9A0}"/>
                  </a:ext>
                </a:extLst>
              </p:cNvPr>
              <p:cNvSpPr txBox="1"/>
              <p:nvPr/>
            </p:nvSpPr>
            <p:spPr>
              <a:xfrm>
                <a:off x="420809" y="3789040"/>
                <a:ext cx="224259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solidFill>
                            <a:srgbClr val="FF0000"/>
                          </a:solidFill>
                          <a:latin typeface="Cambria Math" panose="02040503050406030204" pitchFamily="18" charset="0"/>
                        </a:rPr>
                        <m:t>𝑨</m:t>
                      </m:r>
                      <m:r>
                        <a:rPr kumimoji="1" lang="en-US" altLang="zh-CN" sz="2800" i="1">
                          <a:latin typeface="Cambria Math" panose="02040503050406030204" pitchFamily="18" charset="0"/>
                        </a:rPr>
                        <m:t>=</m:t>
                      </m:r>
                    </m:oMath>
                  </m:oMathPara>
                </a14:m>
                <a:endParaRPr kumimoji="1" lang="zh-CN" altLang="en-US" dirty="0"/>
              </a:p>
            </p:txBody>
          </p:sp>
        </mc:Choice>
        <mc:Fallback>
          <p:sp>
            <p:nvSpPr>
              <p:cNvPr id="29" name="文本框 28">
                <a:extLst>
                  <a:ext uri="{FF2B5EF4-FFF2-40B4-BE49-F238E27FC236}">
                    <a16:creationId xmlns:a16="http://schemas.microsoft.com/office/drawing/2014/main" id="{D3E19C42-6BA4-BC41-9D9E-0FD3F2B0D9A0}"/>
                  </a:ext>
                </a:extLst>
              </p:cNvPr>
              <p:cNvSpPr txBox="1">
                <a:spLocks noRot="1" noChangeAspect="1" noMove="1" noResize="1" noEditPoints="1" noAdjustHandles="1" noChangeArrowheads="1" noChangeShapeType="1" noTextEdit="1"/>
              </p:cNvSpPr>
              <p:nvPr/>
            </p:nvSpPr>
            <p:spPr>
              <a:xfrm>
                <a:off x="420809" y="3789040"/>
                <a:ext cx="2242592" cy="430887"/>
              </a:xfrm>
              <a:prstGeom prst="rect">
                <a:avLst/>
              </a:prstGeom>
              <a:blipFill>
                <a:blip r:embed="rId4"/>
                <a:stretch>
                  <a:fillRect b="-8571"/>
                </a:stretch>
              </a:blipFill>
            </p:spPr>
            <p:txBody>
              <a:bodyPr/>
              <a:lstStyle/>
              <a:p>
                <a:r>
                  <a:rPr lang="en-US">
                    <a:noFill/>
                  </a:rPr>
                  <a:t> </a:t>
                </a:r>
              </a:p>
            </p:txBody>
          </p:sp>
        </mc:Fallback>
      </mc:AlternateContent>
      <p:graphicFrame>
        <p:nvGraphicFramePr>
          <p:cNvPr id="4" name="表格 4">
            <a:extLst>
              <a:ext uri="{FF2B5EF4-FFF2-40B4-BE49-F238E27FC236}">
                <a16:creationId xmlns:a16="http://schemas.microsoft.com/office/drawing/2014/main" id="{4DABD45D-297D-48C1-86AC-E4489DE962FD}"/>
              </a:ext>
            </a:extLst>
          </p:cNvPr>
          <p:cNvGraphicFramePr>
            <a:graphicFrameLocks noGrp="1"/>
          </p:cNvGraphicFramePr>
          <p:nvPr>
            <p:extLst>
              <p:ext uri="{D42A27DB-BD31-4B8C-83A1-F6EECF244321}">
                <p14:modId xmlns:p14="http://schemas.microsoft.com/office/powerpoint/2010/main" val="741313495"/>
              </p:ext>
            </p:extLst>
          </p:nvPr>
        </p:nvGraphicFramePr>
        <p:xfrm>
          <a:off x="2195336" y="1956663"/>
          <a:ext cx="4967998" cy="4568684"/>
        </p:xfrm>
        <a:graphic>
          <a:graphicData uri="http://schemas.openxmlformats.org/drawingml/2006/table">
            <a:tbl>
              <a:tblPr>
                <a:tableStyleId>{5C22544A-7EE6-4342-B048-85BDC9FD1C3A}</a:tableStyleId>
              </a:tblPr>
              <a:tblGrid>
                <a:gridCol w="709714">
                  <a:extLst>
                    <a:ext uri="{9D8B030D-6E8A-4147-A177-3AD203B41FA5}">
                      <a16:colId xmlns:a16="http://schemas.microsoft.com/office/drawing/2014/main" val="166325529"/>
                    </a:ext>
                  </a:extLst>
                </a:gridCol>
                <a:gridCol w="709714">
                  <a:extLst>
                    <a:ext uri="{9D8B030D-6E8A-4147-A177-3AD203B41FA5}">
                      <a16:colId xmlns:a16="http://schemas.microsoft.com/office/drawing/2014/main" val="3858449199"/>
                    </a:ext>
                  </a:extLst>
                </a:gridCol>
                <a:gridCol w="709714">
                  <a:extLst>
                    <a:ext uri="{9D8B030D-6E8A-4147-A177-3AD203B41FA5}">
                      <a16:colId xmlns:a16="http://schemas.microsoft.com/office/drawing/2014/main" val="2993772052"/>
                    </a:ext>
                  </a:extLst>
                </a:gridCol>
                <a:gridCol w="709714">
                  <a:extLst>
                    <a:ext uri="{9D8B030D-6E8A-4147-A177-3AD203B41FA5}">
                      <a16:colId xmlns:a16="http://schemas.microsoft.com/office/drawing/2014/main" val="206193031"/>
                    </a:ext>
                  </a:extLst>
                </a:gridCol>
                <a:gridCol w="709714">
                  <a:extLst>
                    <a:ext uri="{9D8B030D-6E8A-4147-A177-3AD203B41FA5}">
                      <a16:colId xmlns:a16="http://schemas.microsoft.com/office/drawing/2014/main" val="2252843965"/>
                    </a:ext>
                  </a:extLst>
                </a:gridCol>
                <a:gridCol w="709714">
                  <a:extLst>
                    <a:ext uri="{9D8B030D-6E8A-4147-A177-3AD203B41FA5}">
                      <a16:colId xmlns:a16="http://schemas.microsoft.com/office/drawing/2014/main" val="4004410169"/>
                    </a:ext>
                  </a:extLst>
                </a:gridCol>
                <a:gridCol w="709714">
                  <a:extLst>
                    <a:ext uri="{9D8B030D-6E8A-4147-A177-3AD203B41FA5}">
                      <a16:colId xmlns:a16="http://schemas.microsoft.com/office/drawing/2014/main" val="389788704"/>
                    </a:ext>
                  </a:extLst>
                </a:gridCol>
              </a:tblGrid>
              <a:tr h="641420">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969770"/>
                  </a:ext>
                </a:extLst>
              </a:tr>
              <a:tr h="654544">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866914"/>
                  </a:ext>
                </a:extLst>
              </a:tr>
              <a:tr h="654544">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491392"/>
                  </a:ext>
                </a:extLst>
              </a:tr>
              <a:tr h="654544">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8758726"/>
                  </a:ext>
                </a:extLst>
              </a:tr>
              <a:tr h="654544">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03416"/>
                  </a:ext>
                </a:extLst>
              </a:tr>
              <a:tr h="654544">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mn-l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640508"/>
                  </a:ext>
                </a:extLst>
              </a:tr>
              <a:tr h="654544">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chemeClr val="tx1"/>
                          </a:solidFill>
                          <a:latin typeface="+mn-lt"/>
                        </a:rPr>
                        <a:t>0</a:t>
                      </a:r>
                      <a:endParaRPr lang="en-GB" sz="28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solidFill>
                            <a:srgbClr val="FF0000"/>
                          </a:solidFill>
                          <a:latin typeface="+mn-lt"/>
                        </a:rPr>
                        <a:t>1</a:t>
                      </a:r>
                      <a:endParaRPr lang="en-GB" sz="2800" b="1" dirty="0">
                        <a:solidFill>
                          <a:srgbClr val="FF00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b="1" dirty="0">
                          <a:latin typeface="+mn-lt"/>
                        </a:rPr>
                        <a:t>0</a:t>
                      </a:r>
                      <a:endParaRPr lang="en-GB" sz="28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1249368"/>
                  </a:ext>
                </a:extLst>
              </a:tr>
            </a:tbl>
          </a:graphicData>
        </a:graphic>
      </p:graphicFrame>
      <p:sp>
        <p:nvSpPr>
          <p:cNvPr id="9" name="左中括号 8">
            <a:extLst>
              <a:ext uri="{FF2B5EF4-FFF2-40B4-BE49-F238E27FC236}">
                <a16:creationId xmlns:a16="http://schemas.microsoft.com/office/drawing/2014/main" id="{A08BE4B1-99C5-4A91-A696-BB3ABF2D1434}"/>
              </a:ext>
            </a:extLst>
          </p:cNvPr>
          <p:cNvSpPr/>
          <p:nvPr/>
        </p:nvSpPr>
        <p:spPr>
          <a:xfrm>
            <a:off x="2114353" y="1805856"/>
            <a:ext cx="129874" cy="4790456"/>
          </a:xfrm>
          <a:prstGeom prst="leftBracket">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28" name="左中括号 27">
            <a:extLst>
              <a:ext uri="{FF2B5EF4-FFF2-40B4-BE49-F238E27FC236}">
                <a16:creationId xmlns:a16="http://schemas.microsoft.com/office/drawing/2014/main" id="{8235F9CE-1400-4BB7-BD71-C9F467314D29}"/>
              </a:ext>
            </a:extLst>
          </p:cNvPr>
          <p:cNvSpPr/>
          <p:nvPr/>
        </p:nvSpPr>
        <p:spPr>
          <a:xfrm rot="10800000">
            <a:off x="7106422" y="1806896"/>
            <a:ext cx="129874" cy="4790456"/>
          </a:xfrm>
          <a:prstGeom prst="leftBracket">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80277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1|4.2"/>
</p:tagLst>
</file>

<file path=ppt/tags/tag2.xml><?xml version="1.0" encoding="utf-8"?>
<p:tagLst xmlns:a="http://schemas.openxmlformats.org/drawingml/2006/main" xmlns:r="http://schemas.openxmlformats.org/officeDocument/2006/relationships" xmlns:p="http://schemas.openxmlformats.org/presentationml/2006/main">
  <p:tag name="TIMING" val="|10.1|4.2"/>
</p:tagLst>
</file>

<file path=ppt/theme/theme1.xml><?xml version="1.0" encoding="utf-8"?>
<a:theme xmlns:a="http://schemas.openxmlformats.org/drawingml/2006/main" name="CAS">
  <a:themeElements>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98902</TotalTime>
  <Words>5577</Words>
  <Application>Microsoft Macintosh PowerPoint</Application>
  <PresentationFormat>全屏显示(4:3)</PresentationFormat>
  <Paragraphs>1240</Paragraphs>
  <Slides>61</Slides>
  <Notes>51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61</vt:i4>
      </vt:variant>
    </vt:vector>
  </HeadingPairs>
  <TitlesOfParts>
    <vt:vector size="74" baseType="lpstr">
      <vt:lpstr>SimHei</vt:lpstr>
      <vt:lpstr>宋体</vt:lpstr>
      <vt:lpstr>宋体</vt:lpstr>
      <vt:lpstr>Microsoft YaHei</vt:lpstr>
      <vt:lpstr>Arial</vt:lpstr>
      <vt:lpstr>Arial Black</vt:lpstr>
      <vt:lpstr>Calibri</vt:lpstr>
      <vt:lpstr>Cambria Math</vt:lpstr>
      <vt:lpstr>Candara</vt:lpstr>
      <vt:lpstr>Corbel</vt:lpstr>
      <vt:lpstr>Times New Roman</vt:lpstr>
      <vt:lpstr>Wingdings</vt:lpstr>
      <vt:lpstr>CAS</vt:lpstr>
      <vt:lpstr>PowerPoint 演示文稿</vt:lpstr>
      <vt:lpstr>报告提纲</vt:lpstr>
      <vt:lpstr>图结构无处不在</vt:lpstr>
      <vt:lpstr>图结构无处不在</vt:lpstr>
      <vt:lpstr>图结构无处不在</vt:lpstr>
      <vt:lpstr>图结构无处不在</vt:lpstr>
      <vt:lpstr>图结构无处不在</vt:lpstr>
      <vt:lpstr>图(Graph)的定义</vt:lpstr>
      <vt:lpstr>图(graph)的定义</vt:lpstr>
      <vt:lpstr>图(graph)的定义</vt:lpstr>
      <vt:lpstr>图(graph)的定义</vt:lpstr>
      <vt:lpstr>随机游走</vt:lpstr>
      <vt:lpstr>随机游走</vt:lpstr>
      <vt:lpstr>随机游走的数学性质</vt:lpstr>
      <vt:lpstr>报告提纲</vt:lpstr>
      <vt:lpstr>图表示学习</vt:lpstr>
      <vt:lpstr>图卷积神经网络(GCN) [Kipf&amp;Welling2017]</vt:lpstr>
      <vt:lpstr>GCN与CNN</vt:lpstr>
      <vt:lpstr>GNN与随机游走</vt:lpstr>
      <vt:lpstr>随机游走稳态与图卷积神经网络</vt:lpstr>
      <vt:lpstr>带重启的随机游走</vt:lpstr>
      <vt:lpstr>GCN + InitialResidual</vt:lpstr>
      <vt:lpstr>PageRank与PPR</vt:lpstr>
      <vt:lpstr>PageRank 与 PPR 的概率含义</vt:lpstr>
      <vt:lpstr>社区发现（Clustering）</vt:lpstr>
      <vt:lpstr>社区发现（Clustering）</vt:lpstr>
      <vt:lpstr>随机游走在社区发现中的应用</vt:lpstr>
      <vt:lpstr>随机游走在社区发现中的应用</vt:lpstr>
      <vt:lpstr>随机游走在社区发现中的应用</vt:lpstr>
      <vt:lpstr>Heat Kernel PageRank (HKPR)</vt:lpstr>
      <vt:lpstr>报告提纲</vt:lpstr>
      <vt:lpstr>L步随机游走</vt:lpstr>
      <vt:lpstr>Personalized PageRank (PPR)</vt:lpstr>
      <vt:lpstr>Heat Kernel PageRank (HKPR)</vt:lpstr>
      <vt:lpstr>Katz</vt:lpstr>
      <vt:lpstr>是否存在一种通用范式可以概括上述所有的随机游走形式？ </vt:lpstr>
      <vt:lpstr>Approximate Graph Propagation</vt:lpstr>
      <vt:lpstr>通用图传播范式</vt:lpstr>
      <vt:lpstr>通用图传播范式</vt:lpstr>
      <vt:lpstr>GNN模型</vt:lpstr>
      <vt:lpstr>GNN模型</vt:lpstr>
      <vt:lpstr>GNN模型</vt:lpstr>
      <vt:lpstr>Monte-Carlo 采样</vt:lpstr>
      <vt:lpstr>确定性图传播 [FOCS’06, NeurIPS’ 15]</vt:lpstr>
      <vt:lpstr>确定性图传播 [FOCS’06, NeurIPS’ 15]</vt:lpstr>
      <vt:lpstr>AGP: 面向图传播范式的通用图传播算法</vt:lpstr>
      <vt:lpstr>AGP: 面向图传播范式的通用图传播算法</vt:lpstr>
      <vt:lpstr>AGP: 面向图传播范式的通用图传播算法</vt:lpstr>
      <vt:lpstr>AGP: 面向图传播范式的通用图传播算法</vt:lpstr>
      <vt:lpstr>AGP: 面向图传播范式的通用图传播算法</vt:lpstr>
      <vt:lpstr>AGP: 面向图传播范式的通用图传播算法</vt:lpstr>
      <vt:lpstr>AGP: 面向图传播范式的通用图传播算法</vt:lpstr>
      <vt:lpstr>AGP: 面向图传播范式的通用图传播算法</vt:lpstr>
      <vt:lpstr>Experiments</vt:lpstr>
      <vt:lpstr>Experiments: 基于HKPR的社区发现 </vt:lpstr>
      <vt:lpstr>Experiments: 基于HKPR的社区发现 </vt:lpstr>
      <vt:lpstr>Experiments</vt:lpstr>
      <vt:lpstr>Experiments: 基于GNN的节点分类 </vt:lpstr>
      <vt:lpstr>报告提纲</vt:lpstr>
      <vt:lpstr>总结</vt:lpstr>
      <vt:lpstr>图与推荐 公众号</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L.Su</dc:creator>
  <cp:lastModifiedBy>ep437</cp:lastModifiedBy>
  <cp:revision>6423</cp:revision>
  <cp:lastPrinted>2014-06-10T00:11:33Z</cp:lastPrinted>
  <dcterms:created xsi:type="dcterms:W3CDTF">2009-06-29T05:49:26Z</dcterms:created>
  <dcterms:modified xsi:type="dcterms:W3CDTF">2021-08-21T01:14:46Z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