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9" r:id="rId1"/>
  </p:sldMasterIdLst>
  <p:notesMasterIdLst>
    <p:notesMasterId r:id="rId28"/>
  </p:notesMasterIdLst>
  <p:handoutMasterIdLst>
    <p:handoutMasterId r:id="rId29"/>
  </p:handoutMasterIdLst>
  <p:sldIdLst>
    <p:sldId id="2008" r:id="rId2"/>
    <p:sldId id="2112" r:id="rId3"/>
    <p:sldId id="2541" r:id="rId4"/>
    <p:sldId id="2538" r:id="rId5"/>
    <p:sldId id="2489" r:id="rId6"/>
    <p:sldId id="2539" r:id="rId7"/>
    <p:sldId id="2591" r:id="rId8"/>
    <p:sldId id="2599" r:id="rId9"/>
    <p:sldId id="2542" r:id="rId10"/>
    <p:sldId id="2533" r:id="rId11"/>
    <p:sldId id="2492" r:id="rId12"/>
    <p:sldId id="2480" r:id="rId13"/>
    <p:sldId id="2594" r:id="rId14"/>
    <p:sldId id="2543" r:id="rId15"/>
    <p:sldId id="2559" r:id="rId16"/>
    <p:sldId id="2316" r:id="rId17"/>
    <p:sldId id="2595" r:id="rId18"/>
    <p:sldId id="2586" r:id="rId19"/>
    <p:sldId id="2597" r:id="rId20"/>
    <p:sldId id="2587" r:id="rId21"/>
    <p:sldId id="1871" r:id="rId22"/>
    <p:sldId id="2003" r:id="rId23"/>
    <p:sldId id="2588" r:id="rId24"/>
    <p:sldId id="2596" r:id="rId25"/>
    <p:sldId id="1963" r:id="rId26"/>
    <p:sldId id="2522" r:id="rId27"/>
  </p:sldIdLst>
  <p:sldSz cx="10059988" cy="7773988"/>
  <p:notesSz cx="6858000" cy="9144000"/>
  <p:defaultTextStyle>
    <a:defPPr lvl="0">
      <a:defRPr lang="zh-CN"/>
    </a:defPPr>
    <a:lvl1pPr marL="0" lvl="1" algn="l" defTabSz="1019007" rtl="0" eaLnBrk="1" latinLnBrk="0" hangingPunct="1">
      <a:defRPr sz="2000" kern="1200">
        <a:solidFill>
          <a:schemeClr val="tx1"/>
        </a:solidFill>
        <a:latin typeface="+mn-lt"/>
        <a:ea typeface="+mn-ea"/>
        <a:cs typeface="+mn-cs"/>
      </a:defRPr>
    </a:lvl1pPr>
    <a:lvl2pPr marL="509504" lvl="2" algn="l" defTabSz="1019007" rtl="0" eaLnBrk="1" latinLnBrk="0" hangingPunct="1">
      <a:defRPr sz="2000" kern="1200">
        <a:solidFill>
          <a:schemeClr val="tx1"/>
        </a:solidFill>
        <a:latin typeface="+mn-lt"/>
        <a:ea typeface="+mn-ea"/>
        <a:cs typeface="+mn-cs"/>
      </a:defRPr>
    </a:lvl2pPr>
    <a:lvl3pPr marL="1019007" lvl="3" algn="l" defTabSz="1019007" rtl="0" eaLnBrk="1" latinLnBrk="0" hangingPunct="1">
      <a:defRPr sz="2000" kern="1200">
        <a:solidFill>
          <a:schemeClr val="tx1"/>
        </a:solidFill>
        <a:latin typeface="+mn-lt"/>
        <a:ea typeface="+mn-ea"/>
        <a:cs typeface="+mn-cs"/>
      </a:defRPr>
    </a:lvl3pPr>
    <a:lvl4pPr marL="1528511" lvl="4" algn="l" defTabSz="1019007" rtl="0" eaLnBrk="1" latinLnBrk="0" hangingPunct="1">
      <a:defRPr sz="2000" kern="1200">
        <a:solidFill>
          <a:schemeClr val="tx1"/>
        </a:solidFill>
        <a:latin typeface="+mn-lt"/>
        <a:ea typeface="+mn-ea"/>
        <a:cs typeface="+mn-cs"/>
      </a:defRPr>
    </a:lvl4pPr>
    <a:lvl5pPr marL="2038015" algn="l" defTabSz="1019007" rtl="0" eaLnBrk="1" latinLnBrk="0" hangingPunct="1">
      <a:defRPr sz="2000" kern="1200">
        <a:solidFill>
          <a:schemeClr val="tx1"/>
        </a:solidFill>
        <a:latin typeface="+mn-lt"/>
        <a:ea typeface="+mn-ea"/>
        <a:cs typeface="+mn-cs"/>
      </a:defRPr>
    </a:lvl5pPr>
    <a:lvl6pPr marL="2547518" algn="l" defTabSz="1019007" rtl="0" eaLnBrk="1" latinLnBrk="0" hangingPunct="1">
      <a:defRPr sz="2000" kern="1200">
        <a:solidFill>
          <a:schemeClr val="tx1"/>
        </a:solidFill>
        <a:latin typeface="+mn-lt"/>
        <a:ea typeface="+mn-ea"/>
        <a:cs typeface="+mn-cs"/>
      </a:defRPr>
    </a:lvl6pPr>
    <a:lvl7pPr marL="3057022" algn="l" defTabSz="1019007" rtl="0" eaLnBrk="1" latinLnBrk="0" hangingPunct="1">
      <a:defRPr sz="2000" kern="1200">
        <a:solidFill>
          <a:schemeClr val="tx1"/>
        </a:solidFill>
        <a:latin typeface="+mn-lt"/>
        <a:ea typeface="+mn-ea"/>
        <a:cs typeface="+mn-cs"/>
      </a:defRPr>
    </a:lvl7pPr>
    <a:lvl8pPr marL="3566526" algn="l" defTabSz="1019007" rtl="0" eaLnBrk="1" latinLnBrk="0" hangingPunct="1">
      <a:defRPr sz="2000" kern="1200">
        <a:solidFill>
          <a:schemeClr val="tx1"/>
        </a:solidFill>
        <a:latin typeface="+mn-lt"/>
        <a:ea typeface="+mn-ea"/>
        <a:cs typeface="+mn-cs"/>
      </a:defRPr>
    </a:lvl8pPr>
    <a:lvl9pPr marL="4076029" algn="l" defTabSz="1019007"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AA"/>
    <a:srgbClr val="0E5080"/>
    <a:srgbClr val="4F81BD"/>
    <a:srgbClr val="CFE8FA"/>
    <a:srgbClr val="FF85FF"/>
    <a:srgbClr val="DDDEE1"/>
    <a:srgbClr val="FF0000"/>
    <a:srgbClr val="FF6701"/>
    <a:srgbClr val="FFFFF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63" autoAdjust="0"/>
    <p:restoredTop sz="64957" autoAdjust="0"/>
  </p:normalViewPr>
  <p:slideViewPr>
    <p:cSldViewPr>
      <p:cViewPr varScale="1">
        <p:scale>
          <a:sx n="67" d="100"/>
          <a:sy n="67" d="100"/>
        </p:scale>
        <p:origin x="3088" y="192"/>
      </p:cViewPr>
      <p:guideLst>
        <p:guide orient="horz" pos="2448"/>
        <p:guide pos="3169"/>
      </p:guideLst>
    </p:cSldViewPr>
  </p:slideViewPr>
  <p:notesTextViewPr>
    <p:cViewPr>
      <p:scale>
        <a:sx n="1" d="1"/>
        <a:sy n="1" d="1"/>
      </p:scale>
      <p:origin x="0" y="0"/>
    </p:cViewPr>
  </p:notesTextViewPr>
  <p:sorterViewPr>
    <p:cViewPr>
      <p:scale>
        <a:sx n="100" d="100"/>
        <a:sy n="100" d="100"/>
      </p:scale>
      <p:origin x="0" y="27388"/>
    </p:cViewPr>
  </p:sorterViewPr>
  <p:notesViewPr>
    <p:cSldViewPr>
      <p:cViewPr varScale="1">
        <p:scale>
          <a:sx n="50" d="100"/>
          <a:sy n="50" d="100"/>
        </p:scale>
        <p:origin x="2708"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F6E6E35-2206-44F1-B381-2A7354E2B6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40F4C98C-478C-4AEE-AC88-CB51863999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E00862-CF19-49A5-A7A4-D947E87F66BE}" type="datetimeFigureOut">
              <a:rPr lang="zh-CN" altLang="en-US" smtClean="0"/>
              <a:t>2024/9/13</a:t>
            </a:fld>
            <a:endParaRPr lang="zh-CN" altLang="en-US"/>
          </a:p>
        </p:txBody>
      </p:sp>
      <p:sp>
        <p:nvSpPr>
          <p:cNvPr id="4" name="页脚占位符 3">
            <a:extLst>
              <a:ext uri="{FF2B5EF4-FFF2-40B4-BE49-F238E27FC236}">
                <a16:creationId xmlns:a16="http://schemas.microsoft.com/office/drawing/2014/main" id="{E361C4F2-6EF2-4FAA-B0A8-DD6D43872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69A8FC8F-CF70-4106-AC02-13426510CE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B51C9D-FB2C-4D1A-9360-495531BAC234}" type="slidenum">
              <a:rPr lang="zh-CN" altLang="en-US" smtClean="0"/>
              <a:t>‹#›</a:t>
            </a:fld>
            <a:endParaRPr lang="zh-CN" altLang="en-US"/>
          </a:p>
        </p:txBody>
      </p:sp>
    </p:spTree>
    <p:extLst>
      <p:ext uri="{BB962C8B-B14F-4D97-AF65-F5344CB8AC3E}">
        <p14:creationId xmlns:p14="http://schemas.microsoft.com/office/powerpoint/2010/main" val="2843023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E55AA-1F54-47F1-927C-00473FCE018E}" type="datetimeFigureOut">
              <a:rPr lang="zh-CN" altLang="en-US" smtClean="0"/>
              <a:t>2024/9/13</a:t>
            </a:fld>
            <a:endParaRPr lang="zh-CN" altLang="en-US"/>
          </a:p>
        </p:txBody>
      </p:sp>
      <p:sp>
        <p:nvSpPr>
          <p:cNvPr id="4" name="幻灯片图像占位符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7F7446-39BB-44B8-8E60-5C2E41FBB344}" type="slidenum">
              <a:rPr lang="zh-CN" altLang="en-US" smtClean="0"/>
              <a:t>‹#›</a:t>
            </a:fld>
            <a:endParaRPr lang="zh-CN" altLang="en-US"/>
          </a:p>
        </p:txBody>
      </p:sp>
    </p:spTree>
    <p:extLst>
      <p:ext uri="{BB962C8B-B14F-4D97-AF65-F5344CB8AC3E}">
        <p14:creationId xmlns:p14="http://schemas.microsoft.com/office/powerpoint/2010/main" val="3629882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a:t>Hello everyone. I am Hanzhi Wang from Renmin University of China. It’s my pleasure to present my single-authored paper, "Revisiting Local PageRank Computation on Undirected Graphs: Simple and Optimal." </a:t>
            </a:r>
            <a:endParaRPr lang="zh-CN" altLang="en-US" sz="1600" b="1"/>
          </a:p>
        </p:txBody>
      </p:sp>
      <p:sp>
        <p:nvSpPr>
          <p:cNvPr id="4" name="灯片编号占位符 3"/>
          <p:cNvSpPr>
            <a:spLocks noGrp="1"/>
          </p:cNvSpPr>
          <p:nvPr>
            <p:ph type="sldNum" sz="quarter" idx="10"/>
          </p:nvPr>
        </p:nvSpPr>
        <p:spPr/>
        <p:txBody>
          <a:bodyPr/>
          <a:lstStyle/>
          <a:p>
            <a:pPr>
              <a:defRPr/>
            </a:pPr>
            <a:fld id="{C57559C1-BDE1-41D1-A1D9-3B01ED79877F}" type="slidenum">
              <a:rPr lang="en-US" altLang="zh-CN" smtClean="0"/>
              <a:pPr>
                <a:defRPr/>
              </a:pPr>
              <a:t>0</a:t>
            </a:fld>
            <a:endParaRPr lang="en-US" altLang="zh-CN"/>
          </a:p>
        </p:txBody>
      </p:sp>
    </p:spTree>
    <p:extLst>
      <p:ext uri="{BB962C8B-B14F-4D97-AF65-F5344CB8AC3E}">
        <p14:creationId xmlns:p14="http://schemas.microsoft.com/office/powerpoint/2010/main" val="281778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Specifically, </a:t>
            </a:r>
            <a:r>
              <a:rPr lang="en-US" altLang="zh-CN"/>
              <a:t>given an arbitrary target node t in the underlying graph, we aim to estimate the PageRank score of node t while ensuring a constant relative error and a constant success probability. We particularly focus on undirected graphs. </a:t>
            </a:r>
            <a:endParaRPr lang="en-US" altLang="zh-CN" b="0" i="0">
              <a:solidFill>
                <a:srgbClr val="0D0D0D"/>
              </a:solidFill>
              <a:effectLst/>
              <a:highlight>
                <a:srgbClr val="FFFFFF"/>
              </a:highlight>
              <a:latin typeface="Söhne"/>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9</a:t>
            </a:fld>
            <a:endParaRPr lang="zh-CN" altLang="en-US"/>
          </a:p>
        </p:txBody>
      </p:sp>
    </p:spTree>
    <p:extLst>
      <p:ext uri="{BB962C8B-B14F-4D97-AF65-F5344CB8AC3E}">
        <p14:creationId xmlns:p14="http://schemas.microsoft.com/office/powerpoint/2010/main" val="2200090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We consider the worst-case computational complexity for this problem under the standard RAM model</a:t>
            </a:r>
            <a:r>
              <a:rPr lang="en-US" altLang="zh-CN" b="0" i="0" dirty="0">
                <a:solidFill>
                  <a:srgbClr val="0D0D0D"/>
                </a:solidFill>
                <a:effectLst/>
                <a:highlight>
                  <a:srgbClr val="FFFFFF"/>
                </a:highlight>
                <a:latin typeface="Söhne"/>
              </a:rPr>
              <a:t>, and established matching upper and lower bounds in this paper, closing the longstanding theoretical gap for this problem. To take a closer look at our results, our upper bound is 1 over dmin times the minimum of dt and the square root of m, where dmin denotes the minimum degree of the graph, dt denotes the degree of the given target node t, and m denotes the number of edges in the graph. This result improves the previous best upper bound, established in a VLDB 2023 paper, by a factor of logn over dmin. More importmantly, we also improved the lower bound for this problem under the arc-centric graph access model, from a trivial result Omega(1) to the matching result compared to our upper bound, which demonstrate the optimality of our results.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10</a:t>
            </a:fld>
            <a:endParaRPr lang="zh-CN" altLang="en-US"/>
          </a:p>
        </p:txBody>
      </p:sp>
    </p:spTree>
    <p:extLst>
      <p:ext uri="{BB962C8B-B14F-4D97-AF65-F5344CB8AC3E}">
        <p14:creationId xmlns:p14="http://schemas.microsoft.com/office/powerpoint/2010/main" val="1398683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The most interesting is, we achieve our optimal results without using any complicated techniques. We show that the simple monte-carlo sampling is sufficient to achieve the optimality. To apply a phrase that is frequently used these years, we would like to say that Monte-Carlo sampling is all you need, for random-walk probability estimation on undirected graphs.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11</a:t>
            </a:fld>
            <a:endParaRPr lang="zh-CN" altLang="en-US"/>
          </a:p>
        </p:txBody>
      </p:sp>
    </p:spTree>
    <p:extLst>
      <p:ext uri="{BB962C8B-B14F-4D97-AF65-F5344CB8AC3E}">
        <p14:creationId xmlns:p14="http://schemas.microsoft.com/office/powerpoint/2010/main" val="3764115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0D0D0D"/>
                </a:solidFill>
                <a:effectLst/>
                <a:highlight>
                  <a:srgbClr val="FFFFFF"/>
                </a:highlight>
                <a:latin typeface="Söhne"/>
              </a:rPr>
              <a:t>Remarkably, monte-carlo sampling has been adopted to solve this problem very early, in 2005, but at that time, the complexity bound is not optimal. Afterwards, several techniques were proposed for solving this problem, but finally, after twenty years later, we show that the basic monte-carlo sampling technique suffices to achieve the optimality if we use it in a smart way.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12</a:t>
            </a:fld>
            <a:endParaRPr lang="zh-CN" altLang="en-US"/>
          </a:p>
        </p:txBody>
      </p:sp>
    </p:spTree>
    <p:extLst>
      <p:ext uri="{BB962C8B-B14F-4D97-AF65-F5344CB8AC3E}">
        <p14:creationId xmlns:p14="http://schemas.microsoft.com/office/powerpoint/2010/main" val="3809328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a:t>To see this more clearly, </a:t>
            </a:r>
            <a:endParaRPr lang="en-US" altLang="zh-CN" dirty="0">
              <a:solidFill>
                <a:srgbClr val="009900"/>
              </a:solidFill>
              <a:latin typeface="Comic Sans MS" pitchFamily="66" charset="0"/>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13</a:t>
            </a:fld>
            <a:endParaRPr lang="zh-CN" altLang="en-US"/>
          </a:p>
        </p:txBody>
      </p:sp>
    </p:spTree>
    <p:extLst>
      <p:ext uri="{BB962C8B-B14F-4D97-AF65-F5344CB8AC3E}">
        <p14:creationId xmlns:p14="http://schemas.microsoft.com/office/powerpoint/2010/main" val="3860095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Let’s first see how the basic monte-carlo sampling method works. Given a target node t, we aim to estimate the pagerank score of node t. Recall that the PageRank score of node t equals the probability that an alpha-walk generated from a randomly sampled source node terminates at node t. So, based on this probabilistic interpretation, (click!) the Monte Carlo method estimates the PageRank score of node t by generating multiple alpha-walks in the graph. Each alpha walk is generated from a uniformly random source node. Then the Monte Carlo method calculates the proportion of alpha-walks that terminate at node t relative to the total number of alpha-walks generated in the graph, and uses this propagation as the final estimate for \pi(t). This is the Monte Carlo sampling method. It's not hard to see that the derived estimate is an unbiased estimate for \pi(t), and the algorithm's structure is very straightforward. However, a challenge for the Monte Carlo method is that it requires significant time costs when estimating small probabilities. For example, if we are given a target node t whose PageRank score is very small, such as 1/n, then the Monte Carlo sampling requires \Omega(n) time to estimate \pi(t). </a:t>
            </a:r>
            <a:endParaRPr lang="en-US" altLang="zh-CN" b="0" i="0">
              <a:solidFill>
                <a:srgbClr val="0D0D0D"/>
              </a:solidFill>
              <a:effectLst/>
              <a:highlight>
                <a:srgbClr val="FFFFFF"/>
              </a:highlight>
              <a:latin typeface="ui-sans-serif"/>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14</a:t>
            </a:fld>
            <a:endParaRPr lang="zh-CN" altLang="en-US"/>
          </a:p>
        </p:txBody>
      </p:sp>
    </p:spTree>
    <p:extLst>
      <p:ext uri="{BB962C8B-B14F-4D97-AF65-F5344CB8AC3E}">
        <p14:creationId xmlns:p14="http://schemas.microsoft.com/office/powerpoint/2010/main" val="2626224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a:t>To be more specific, let's consider this toy graph. (click!) If we aim to estimate the PageRank score of the given target node t in this toy graph, we must generate more than n alpha-walks in the graph to ensure that at least one alpha-walk reaches node t at least one. In other words, there is an \Omega(n)</a:t>
            </a:r>
            <a:r>
              <a:rPr lang="el-GR" altLang="zh-CN"/>
              <a:t> </a:t>
            </a:r>
            <a:r>
              <a:rPr lang="en-US" altLang="zh-CN"/>
              <a:t>lower bound for the time it takes an alpha-walk generated from a random source node to reach node t in the worst-case scenario. </a:t>
            </a:r>
            <a:endParaRPr lang="en-US" altLang="zh-CN" b="0" i="0">
              <a:solidFill>
                <a:srgbClr val="0D0D0D"/>
              </a:solidFill>
              <a:effectLst/>
              <a:highlight>
                <a:srgbClr val="FFFFFF"/>
              </a:highlight>
              <a:latin typeface="ui-sans-serif"/>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15</a:t>
            </a:fld>
            <a:endParaRPr lang="zh-CN" altLang="en-US"/>
          </a:p>
        </p:txBody>
      </p:sp>
    </p:spTree>
    <p:extLst>
      <p:ext uri="{BB962C8B-B14F-4D97-AF65-F5344CB8AC3E}">
        <p14:creationId xmlns:p14="http://schemas.microsoft.com/office/powerpoint/2010/main" val="2471144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So how should we break this \Omega(n) lower bound? I would like to mention that we currently consider undirected graphs, so the edge has no direction. Random-walk probabilities on undirected graphs has a very nice property, that is, the random-walk probability from any nodes u to t, and be converted to the random-walk probability from node t to u, just by multiplying some correction factor. Based on this symmetry, we no longer need to generate random walks from a uniform random source node. Instead, we can first generate alpha-walks from the given target node t to estimate the probabilities that random walks from t terminate at other nodes. Then, we use the symmetry of random-walk probabilities to revise the previously obtained random-walk probability approximations. By this means, we can still derive an unbiased estimate while using siginificantly less time than the original monte-carlo sampling method of generating random walks from a random source node.</a:t>
            </a:r>
            <a:r>
              <a:rPr lang="zh-CN" altLang="en-US"/>
              <a:t> </a:t>
            </a:r>
            <a:r>
              <a:rPr lang="en-US" altLang="zh-CN"/>
              <a:t>This is the whole picture of our algorithm, and we prove that the time complexity of our algorithm is optimal by establishing a matching lower bound.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16</a:t>
            </a:fld>
            <a:endParaRPr lang="zh-CN" altLang="en-US"/>
          </a:p>
        </p:txBody>
      </p:sp>
    </p:spTree>
    <p:extLst>
      <p:ext uri="{BB962C8B-B14F-4D97-AF65-F5344CB8AC3E}">
        <p14:creationId xmlns:p14="http://schemas.microsoft.com/office/powerpoint/2010/main" val="1579312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We prove the lower bound by constructing a hard instance and proving that we must use at least this amount of time to accurately estimate the pagerank score of node t in this graph. There are two components of this hard instance, the red part contains dmin nodes, each node’s degree is also dmin. The grey part contains sqruare root of m nodes, with the degree of each node as the square root of m. We prove that nodes in the two parts contributes equally to node t’s pagerank, thus, any algorithm to accurately estimate the pagerank score of node t must at least identify the existance of nodes in the red part, but this requires at least this amount of time, leading to our lower bound.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17</a:t>
            </a:fld>
            <a:endParaRPr lang="zh-CN" altLang="en-US"/>
          </a:p>
        </p:txBody>
      </p:sp>
    </p:spTree>
    <p:extLst>
      <p:ext uri="{BB962C8B-B14F-4D97-AF65-F5344CB8AC3E}">
        <p14:creationId xmlns:p14="http://schemas.microsoft.com/office/powerpoint/2010/main" val="4235058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We would like to mention that many previous works focusing on undirected graphs, such as those on graph embedding and graph neural networks, have extensively utilized the monte-carlo sampling technique to estimate random-walk probabilities on graphs. These methods are empirically shown very efficient. For example, the DeepWalk method, which applies random-walk simulation on undirected graphs to compute node embeddings, has been widely recognized as efficient and useful, even winning the Test of Time award this year. However, from a theoretical perspective, previously, there was a gap in understanding the computational complexity of random-walk simulations. We hope that our optimal bounds and analysis can help establish a theoretical foundation for the efficiency of random-walk simulations on undirected graphs.</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18</a:t>
            </a:fld>
            <a:endParaRPr lang="zh-CN" altLang="en-US"/>
          </a:p>
        </p:txBody>
      </p:sp>
    </p:spTree>
    <p:extLst>
      <p:ext uri="{BB962C8B-B14F-4D97-AF65-F5344CB8AC3E}">
        <p14:creationId xmlns:p14="http://schemas.microsoft.com/office/powerpoint/2010/main" val="285887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a:t>This talk will be divided into five parts.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a:t>
            </a:fld>
            <a:endParaRPr lang="zh-CN" altLang="en-US"/>
          </a:p>
        </p:txBody>
      </p:sp>
    </p:spTree>
    <p:extLst>
      <p:ext uri="{BB962C8B-B14F-4D97-AF65-F5344CB8AC3E}">
        <p14:creationId xmlns:p14="http://schemas.microsoft.com/office/powerpoint/2010/main" val="2048674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Finally, to see the empirical performance of our method, our method is definitely efficient since our algorithm structure is simple and our theoretical bound is optimal.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19</a:t>
            </a:fld>
            <a:endParaRPr lang="zh-CN" altLang="en-US"/>
          </a:p>
        </p:txBody>
      </p:sp>
    </p:spTree>
    <p:extLst>
      <p:ext uri="{BB962C8B-B14F-4D97-AF65-F5344CB8AC3E}">
        <p14:creationId xmlns:p14="http://schemas.microsoft.com/office/powerpoint/2010/main" val="4255556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We conduct experiments on four large real-world datasets and four synthetic graphs.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20</a:t>
            </a:fld>
            <a:endParaRPr lang="zh-CN" altLang="en-US"/>
          </a:p>
        </p:txBody>
      </p:sp>
    </p:spTree>
    <p:extLst>
      <p:ext uri="{BB962C8B-B14F-4D97-AF65-F5344CB8AC3E}">
        <p14:creationId xmlns:p14="http://schemas.microsoft.com/office/powerpoint/2010/main" val="634969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On real-world graphs, we show that our method, indicated by the blue lines, costs the least query time while achieving the same level of approximation error.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21</a:t>
            </a:fld>
            <a:endParaRPr lang="zh-CN" altLang="en-US"/>
          </a:p>
        </p:txBody>
      </p:sp>
    </p:spTree>
    <p:extLst>
      <p:ext uri="{BB962C8B-B14F-4D97-AF65-F5344CB8AC3E}">
        <p14:creationId xmlns:p14="http://schemas.microsoft.com/office/powerpoint/2010/main" val="2538932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Simiarly, on synthetic graphs, our method consistently outperforms other baseline methods. It’s worth mentioning that the value of dmin, the minimum node degrees of the four synthetic graphs gradually increase. And we observe that the superority of our method increases as dmin increases, </a:t>
            </a:r>
          </a:p>
          <a:p>
            <a:pPr marL="0" marR="0" lvl="0" indent="0" algn="l" defTabSz="914400" rtl="0" eaLnBrk="0" fontAlgn="base" latinLnBrk="0" hangingPunct="0">
              <a:lnSpc>
                <a:spcPct val="100000"/>
              </a:lnSpc>
              <a:spcBef>
                <a:spcPct val="30000"/>
              </a:spcBef>
              <a:spcAft>
                <a:spcPct val="0"/>
              </a:spcAft>
              <a:buClrTx/>
              <a:buSzTx/>
              <a:buFontTx/>
              <a:buNone/>
            </a:pPr>
            <a:endParaRPr kumimoji="1" lang="en-US" altLang="zh-CN" dirty="0"/>
          </a:p>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The experimental results show that our setpush costs the minimum query time over all existing methods, no matter the target node t is uniformly sampled in the graph, or is sampled according to the node degree distribution.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22</a:t>
            </a:fld>
            <a:endParaRPr lang="zh-CN" altLang="en-US"/>
          </a:p>
        </p:txBody>
      </p:sp>
    </p:spTree>
    <p:extLst>
      <p:ext uri="{BB962C8B-B14F-4D97-AF65-F5344CB8AC3E}">
        <p14:creationId xmlns:p14="http://schemas.microsoft.com/office/powerpoint/2010/main" val="1383555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a:t>Finally, to conclude, </a:t>
            </a:r>
            <a:endParaRPr lang="en-US" altLang="zh-CN" dirty="0">
              <a:solidFill>
                <a:srgbClr val="009900"/>
              </a:solidFill>
              <a:latin typeface="Comic Sans MS" pitchFamily="66" charset="0"/>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23</a:t>
            </a:fld>
            <a:endParaRPr lang="zh-CN" altLang="en-US"/>
          </a:p>
        </p:txBody>
      </p:sp>
    </p:spTree>
    <p:extLst>
      <p:ext uri="{BB962C8B-B14F-4D97-AF65-F5344CB8AC3E}">
        <p14:creationId xmlns:p14="http://schemas.microsoft.com/office/powerpoint/2010/main" val="1793283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灯片编号占位符 3"/>
          <p:cNvSpPr>
            <a:spLocks noGrp="1"/>
          </p:cNvSpPr>
          <p:nvPr>
            <p:ph type="sldNum" sz="quarter" idx="5"/>
          </p:nvPr>
        </p:nvSpPr>
        <p:spPr/>
        <p:txBody>
          <a:bodyPr/>
          <a:lstStyle/>
          <a:p>
            <a:fld id="{BA7F7446-39BB-44B8-8E60-5C2E41FBB344}" type="slidenum">
              <a:rPr lang="zh-CN" altLang="en-US" smtClean="0"/>
              <a:t>24</a:t>
            </a:fld>
            <a:endParaRPr lang="zh-CN" altLang="en-US"/>
          </a:p>
        </p:txBody>
      </p:sp>
    </p:spTree>
    <p:extLst>
      <p:ext uri="{BB962C8B-B14F-4D97-AF65-F5344CB8AC3E}">
        <p14:creationId xmlns:p14="http://schemas.microsoft.com/office/powerpoint/2010/main" val="3600800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t>That’s all of my presentation, thank you very much. Any question?</a:t>
            </a:r>
          </a:p>
        </p:txBody>
      </p:sp>
      <p:sp>
        <p:nvSpPr>
          <p:cNvPr id="4" name="灯片编号占位符 3"/>
          <p:cNvSpPr>
            <a:spLocks noGrp="1"/>
          </p:cNvSpPr>
          <p:nvPr>
            <p:ph type="sldNum" sz="quarter" idx="5"/>
          </p:nvPr>
        </p:nvSpPr>
        <p:spPr/>
        <p:txBody>
          <a:bodyPr/>
          <a:lstStyle/>
          <a:p>
            <a:fld id="{BA7F7446-39BB-44B8-8E60-5C2E41FBB344}" type="slidenum">
              <a:rPr lang="zh-CN" altLang="en-US" smtClean="0"/>
              <a:t>25</a:t>
            </a:fld>
            <a:endParaRPr lang="zh-CN" altLang="en-US"/>
          </a:p>
        </p:txBody>
      </p:sp>
    </p:spTree>
    <p:extLst>
      <p:ext uri="{BB962C8B-B14F-4D97-AF65-F5344CB8AC3E}">
        <p14:creationId xmlns:p14="http://schemas.microsoft.com/office/powerpoint/2010/main" val="3244655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a:t>First, I would like to introduce some background knowledge before presenting my paper. Briefly speaking, this work focuses on random-walk probability estimation on large graphs.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a:t>
            </a:fld>
            <a:endParaRPr lang="zh-CN" altLang="en-US"/>
          </a:p>
        </p:txBody>
      </p:sp>
    </p:spTree>
    <p:extLst>
      <p:ext uri="{BB962C8B-B14F-4D97-AF65-F5344CB8AC3E}">
        <p14:creationId xmlns:p14="http://schemas.microsoft.com/office/powerpoint/2010/main" val="4151017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sz="1800" b="0" i="0">
                <a:solidFill>
                  <a:srgbClr val="0D0D0D"/>
                </a:solidFill>
                <a:effectLst/>
                <a:highlight>
                  <a:srgbClr val="FFFFFF"/>
                </a:highlight>
                <a:latin typeface="ui-sans-serif"/>
              </a:rPr>
              <a:t>A random walk on a graph is a Markovian /mɑ:‘kəuviən/ process. (click!) Intuitively, we can imagine that there is a walker on the given graph, continually moving from one node to one of its out-neighbors. For example, if the walker is currently at node 4 (click!), then in the next step, it will select a</a:t>
            </a:r>
            <a:r>
              <a:rPr lang="zh-CN" altLang="en-US" sz="1800" b="0" i="0">
                <a:solidFill>
                  <a:srgbClr val="0D0D0D"/>
                </a:solidFill>
                <a:effectLst/>
                <a:highlight>
                  <a:srgbClr val="FFFFFF"/>
                </a:highlight>
                <a:latin typeface="ui-sans-serif"/>
              </a:rPr>
              <a:t> </a:t>
            </a:r>
            <a:r>
              <a:rPr lang="en-US" altLang="zh-CN" sz="1800" b="0" i="0">
                <a:solidFill>
                  <a:srgbClr val="0D0D0D"/>
                </a:solidFill>
                <a:effectLst/>
                <a:highlight>
                  <a:srgbClr val="FFFFFF"/>
                </a:highlight>
                <a:latin typeface="ui-sans-serif"/>
              </a:rPr>
              <a:t>neighbor of node 4 uniformly at random (click!), move from node 4 to this selected neighbor, and repeat this process. This is called a random walk process on graphs. The goal of random-walk probability estimation is to estimate the probability of a random walk moving from one node to another node. </a:t>
            </a:r>
            <a:endParaRPr lang="en-US" altLang="zh-CN" sz="1800">
              <a:solidFill>
                <a:srgbClr val="000000"/>
              </a:solidFill>
              <a:effectLst/>
              <a:latin typeface="Times New Roman" panose="02020603050405020304" pitchFamily="18" charset="0"/>
              <a:ea typeface="宋体" panose="02010600030101010101" pitchFamily="2" charset="-122"/>
              <a:cs typeface="Times New Roman (正文 CS 字体)"/>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3</a:t>
            </a:fld>
            <a:endParaRPr lang="zh-CN" altLang="en-US"/>
          </a:p>
        </p:txBody>
      </p:sp>
    </p:spTree>
    <p:extLst>
      <p:ext uri="{BB962C8B-B14F-4D97-AF65-F5344CB8AC3E}">
        <p14:creationId xmlns:p14="http://schemas.microsoft.com/office/powerpoint/2010/main" val="3837095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a:solidFill>
                  <a:srgbClr val="0D0D0D"/>
                </a:solidFill>
                <a:effectLst/>
                <a:highlight>
                  <a:srgbClr val="FFFFFF"/>
                </a:highlight>
                <a:latin typeface="ui-sans-serif"/>
              </a:rPr>
              <a:t>Random walks on graphs are algorithmic building blocks in graph theory and modern network analysis. </a:t>
            </a:r>
            <a:r>
              <a:rPr lang="en-US" altLang="zh-CN"/>
              <a:t>The computation of random-walk probabilities has been a versatile tool with multifaceted applications. </a:t>
            </a:r>
            <a:r>
              <a:rPr lang="en-US" altLang="zh-CN" b="0" i="0">
                <a:solidFill>
                  <a:srgbClr val="0D0D0D"/>
                </a:solidFill>
                <a:effectLst/>
                <a:highlight>
                  <a:srgbClr val="FFFFFF"/>
                </a:highlight>
                <a:latin typeface="ui-sans-serif"/>
              </a:rPr>
              <a:t>A typical example is the famous graph learning method DeepWalk, which just received the Test-of-Time award of KDD this year. The high level idea of the DeepWalk method is to generate multiple random walks on graphs, and leverage random-walk probabilities to learn node embeddings. The success of DeepWalk further demonstrate the importance and wide applications of random walks and random-walk probability estimation on graphs.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a:solidFill>
                <a:srgbClr val="0D0D0D"/>
              </a:solidFill>
              <a:effectLst/>
              <a:highlight>
                <a:srgbClr val="FFFFFF"/>
              </a:highlight>
              <a:latin typeface="ui-sans-serif"/>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a:solidFill>
                <a:srgbClr val="0D0D0D"/>
              </a:solidFill>
              <a:effectLst/>
              <a:highlight>
                <a:srgbClr val="FFFFFF"/>
              </a:highlight>
              <a:latin typeface="ui-sans-serif"/>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a:solidFill>
                <a:srgbClr val="0D0D0D"/>
              </a:solidFill>
              <a:effectLst/>
              <a:highlight>
                <a:srgbClr val="FFFFFF"/>
              </a:highlight>
              <a:latin typeface="ui-sans-serif"/>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4</a:t>
            </a:fld>
            <a:endParaRPr lang="zh-CN" altLang="en-US"/>
          </a:p>
        </p:txBody>
      </p:sp>
    </p:spTree>
    <p:extLst>
      <p:ext uri="{BB962C8B-B14F-4D97-AF65-F5344CB8AC3E}">
        <p14:creationId xmlns:p14="http://schemas.microsoft.com/office/powerpoint/2010/main" val="1668334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a:t>In particular, in this paper, we focus on a special type of random walk called alpha-walks, which incorporate a damping factor, alpha, to define the walking process. In an alpha-walk, (click!) the walker has a probability of alpha to terminate at each step. Thanks to the presence of alpha, the length of an alpha-walk won’t be too long, and the walking probabilities quickly converge. These desirable properties make alpha-walks one of the most significant types of random walks.</a:t>
            </a:r>
            <a:endParaRPr lang="en-US" altLang="zh-CN" dirty="0">
              <a:solidFill>
                <a:srgbClr val="009900"/>
              </a:solidFill>
              <a:latin typeface="Comic Sans MS" pitchFamily="66" charset="0"/>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5</a:t>
            </a:fld>
            <a:endParaRPr lang="zh-CN" altLang="en-US"/>
          </a:p>
        </p:txBody>
      </p:sp>
    </p:spTree>
    <p:extLst>
      <p:ext uri="{BB962C8B-B14F-4D97-AF65-F5344CB8AC3E}">
        <p14:creationId xmlns:p14="http://schemas.microsoft.com/office/powerpoint/2010/main" val="2403175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Another reason alpha-walks are very famous is that Google uses alpha-walks to define PageRank. PageRank is a very famous node centrality metric, which was initially proposed by the cofounders of Google to rank web pages on the Internet. The problem of PageRank computation has been recognized as one of the top 10 data mining problems in the last decade, and has been widely used in various applications such as graph partitioning, graph sparsification, property testing, and graph neural networks.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6</a:t>
            </a:fld>
            <a:endParaRPr lang="zh-CN" altLang="en-US"/>
          </a:p>
        </p:txBody>
      </p:sp>
    </p:spTree>
    <p:extLst>
      <p:ext uri="{BB962C8B-B14F-4D97-AF65-F5344CB8AC3E}">
        <p14:creationId xmlns:p14="http://schemas.microsoft.com/office/powerpoint/2010/main" val="393894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a:t>It was proven that computing a webpage, or any other entity’s PageRank score in a network is equivalent to computing random-walk probabilities on graphs. Specifically, for any node t in the graph, (click!) the PageRank score of node t is equal to the probability that an alpha-walk generated from a random source node terminates at node t. Therefore, the widespread applications of PageRank inherently highlight the importance of efficiently computing random-walk probabilities on large graphs. </a:t>
            </a:r>
            <a:endParaRPr lang="en-US" altLang="zh-CN" dirty="0">
              <a:solidFill>
                <a:srgbClr val="009900"/>
              </a:solidFill>
              <a:latin typeface="Comic Sans MS" pitchFamily="66" charset="0"/>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7</a:t>
            </a:fld>
            <a:endParaRPr lang="zh-CN" altLang="en-US"/>
          </a:p>
        </p:txBody>
      </p:sp>
    </p:spTree>
    <p:extLst>
      <p:ext uri="{BB962C8B-B14F-4D97-AF65-F5344CB8AC3E}">
        <p14:creationId xmlns:p14="http://schemas.microsoft.com/office/powerpoint/2010/main" val="3712609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dirty="0">
                <a:solidFill>
                  <a:srgbClr val="009900"/>
                </a:solidFill>
                <a:latin typeface="Comic Sans MS" pitchFamily="66" charset="0"/>
              </a:rPr>
              <a:t>Given these importance and various applications, in this paper, we focus on a fundamental problem in random-walk probability estiamtion, known as single-node PageRank estimation.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8</a:t>
            </a:fld>
            <a:endParaRPr lang="zh-CN" altLang="en-US"/>
          </a:p>
        </p:txBody>
      </p:sp>
    </p:spTree>
    <p:extLst>
      <p:ext uri="{BB962C8B-B14F-4D97-AF65-F5344CB8AC3E}">
        <p14:creationId xmlns:p14="http://schemas.microsoft.com/office/powerpoint/2010/main" val="335645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Arial"/>
                <a:ea typeface="楷体_GB2312"/>
              </a:defRPr>
            </a:lvl1pPr>
          </a:lstStyle>
          <a:p>
            <a:r>
              <a:rPr lang="zh-CN" altLang="en-US"/>
              <a:t>单击此处编辑母版标题样式</a:t>
            </a:r>
          </a:p>
        </p:txBody>
      </p:sp>
    </p:spTree>
    <p:extLst>
      <p:ext uri="{BB962C8B-B14F-4D97-AF65-F5344CB8AC3E}">
        <p14:creationId xmlns:p14="http://schemas.microsoft.com/office/powerpoint/2010/main" val="2925551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Arial"/>
                <a:ea typeface="楷体_GB2312"/>
              </a:defRPr>
            </a:lvl1pPr>
          </a:lstStyle>
          <a:p>
            <a:r>
              <a:rPr lang="zh-CN" altLang="en-US"/>
              <a:t>单击此处编辑母版标题样式</a:t>
            </a:r>
          </a:p>
        </p:txBody>
      </p:sp>
      <p:sp>
        <p:nvSpPr>
          <p:cNvPr id="3" name="文本占位符 2"/>
          <p:cNvSpPr>
            <a:spLocks noGrp="1"/>
          </p:cNvSpPr>
          <p:nvPr>
            <p:ph type="body" idx="1"/>
          </p:nvPr>
        </p:nvSpPr>
        <p:spPr>
          <a:xfrm>
            <a:off x="406800" y="1652400"/>
            <a:ext cx="2102400" cy="5115600"/>
          </a:xfrm>
        </p:spPr>
        <p:txBody>
          <a:bodyPr/>
          <a:lstStyle>
            <a:lvl1pPr marL="180975" indent="-180975">
              <a:defRPr lang="zh-CN" altLang="en-US" sz="1200" kern="1200" dirty="0" smtClean="0">
                <a:solidFill>
                  <a:srgbClr val="000000"/>
                </a:solidFill>
                <a:latin typeface="Arial"/>
                <a:ea typeface="楷体_GB2312"/>
                <a:cs typeface="Arial" pitchFamily="34" charset="0"/>
              </a:defRPr>
            </a:lvl1pPr>
            <a:lvl2pPr marL="371475" indent="-171450">
              <a:defRPr lang="zh-CN" altLang="en-US" sz="1200" kern="1200" dirty="0" smtClean="0">
                <a:solidFill>
                  <a:srgbClr val="000000"/>
                </a:solidFill>
                <a:latin typeface="Arial"/>
                <a:ea typeface="楷体_GB2312"/>
                <a:cs typeface="Arial" pitchFamily="34" charset="0"/>
              </a:defRPr>
            </a:lvl2pPr>
            <a:lvl3pPr marL="542925" indent="-180975">
              <a:defRPr lang="zh-CN" altLang="en-US" sz="1200" kern="1200" dirty="0" smtClean="0">
                <a:solidFill>
                  <a:srgbClr val="000000"/>
                </a:solidFill>
                <a:latin typeface="Arial"/>
                <a:ea typeface="楷体_GB2312"/>
                <a:cs typeface="Arial" pitchFamily="34" charset="0"/>
              </a:defRPr>
            </a:lvl3pPr>
            <a:lvl4pPr marL="666750" indent="-171450">
              <a:defRPr lang="zh-CN" altLang="en-US" sz="1200" kern="1200" dirty="0" smtClean="0">
                <a:solidFill>
                  <a:schemeClr val="tx1"/>
                </a:solidFill>
                <a:latin typeface="Arial"/>
                <a:ea typeface="楷体_GB2312"/>
                <a:cs typeface="Arial" pitchFamily="34" charset="0"/>
              </a:defRPr>
            </a:lvl4pPr>
            <a:lvl5pPr marL="828675" indent="-171450">
              <a:defRPr lang="zh-CN" altLang="en-US" sz="1200" kern="1200" dirty="0">
                <a:solidFill>
                  <a:schemeClr val="tx1"/>
                </a:solidFill>
                <a:latin typeface="Arial"/>
                <a:ea typeface="楷体_GB2312"/>
                <a:cs typeface="Arial" pitchFamily="34" charset="0"/>
              </a:defRPr>
            </a:lvl5pPr>
          </a:lstStyle>
          <a:p>
            <a:pPr marL="180975" lvl="0" indent="-180975" algn="l" defTabSz="1019007" rtl="0" eaLnBrk="1" latinLnBrk="0" hangingPunct="1">
              <a:lnSpc>
                <a:spcPct val="110000"/>
              </a:lnSpc>
              <a:spcBef>
                <a:spcPts val="300"/>
              </a:spcBef>
              <a:buSzPct val="80000"/>
              <a:buFont typeface="Wingdings" pitchFamily="2" charset="2"/>
              <a:buChar char="n"/>
            </a:pPr>
            <a:r>
              <a:rPr lang="zh-CN" altLang="en-US" dirty="0"/>
              <a:t>单击此处编辑母版文本样式</a:t>
            </a:r>
          </a:p>
          <a:p>
            <a:pPr marL="333375" lvl="1" indent="-133350" algn="l" defTabSz="1019007" rtl="0" eaLnBrk="1" latinLnBrk="0" hangingPunct="1">
              <a:lnSpc>
                <a:spcPct val="110000"/>
              </a:lnSpc>
              <a:spcBef>
                <a:spcPts val="300"/>
              </a:spcBef>
              <a:buSzPct val="80000"/>
              <a:buFont typeface="Arial" pitchFamily="34" charset="0"/>
              <a:buChar char="–"/>
            </a:pPr>
            <a:r>
              <a:rPr lang="zh-CN" altLang="en-US" dirty="0"/>
              <a:t>第二级</a:t>
            </a:r>
          </a:p>
          <a:p>
            <a:pPr marL="485775" lvl="2" indent="-123825" algn="l" defTabSz="1019007" rtl="0" eaLnBrk="1" latinLnBrk="0" hangingPunct="1">
              <a:lnSpc>
                <a:spcPct val="110000"/>
              </a:lnSpc>
              <a:spcBef>
                <a:spcPts val="300"/>
              </a:spcBef>
              <a:buFont typeface="Arial" pitchFamily="34" charset="0"/>
              <a:buChar char="•"/>
            </a:pPr>
            <a:r>
              <a:rPr lang="zh-CN" altLang="en-US" dirty="0"/>
              <a:t>第三级</a:t>
            </a:r>
          </a:p>
          <a:p>
            <a:pPr marL="638175" lvl="3" indent="-142875" algn="l" defTabSz="1019007" rtl="0" eaLnBrk="1" latinLnBrk="0" hangingPunct="1">
              <a:lnSpc>
                <a:spcPct val="110000"/>
              </a:lnSpc>
              <a:spcBef>
                <a:spcPts val="300"/>
              </a:spcBef>
              <a:buSzPct val="80000"/>
              <a:buFont typeface="Wingdings" pitchFamily="2" charset="2"/>
              <a:buChar char="ü"/>
            </a:pPr>
            <a:r>
              <a:rPr lang="zh-CN" altLang="en-US" dirty="0"/>
              <a:t>第四级</a:t>
            </a:r>
          </a:p>
          <a:p>
            <a:pPr marL="790575" lvl="4" indent="-133350" algn="l" defTabSz="1019007" rtl="0" eaLnBrk="1" latinLnBrk="0" hangingPunct="1">
              <a:lnSpc>
                <a:spcPct val="110000"/>
              </a:lnSpc>
              <a:spcBef>
                <a:spcPts val="300"/>
              </a:spcBef>
              <a:buSzPct val="80000"/>
              <a:buFont typeface="Arial" pitchFamily="34" charset="0"/>
              <a:buChar char="»"/>
            </a:pPr>
            <a:r>
              <a:rPr lang="zh-CN" altLang="en-US" dirty="0"/>
              <a:t>第五级</a:t>
            </a:r>
          </a:p>
        </p:txBody>
      </p:sp>
    </p:spTree>
    <p:extLst>
      <p:ext uri="{BB962C8B-B14F-4D97-AF65-F5344CB8AC3E}">
        <p14:creationId xmlns:p14="http://schemas.microsoft.com/office/powerpoint/2010/main" val="1893987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Arial"/>
                <a:ea typeface="楷体_GB2312"/>
              </a:defRPr>
            </a:lvl1pPr>
          </a:lstStyle>
          <a:p>
            <a:r>
              <a:rPr lang="zh-CN" altLang="en-US"/>
              <a:t>单击此处编辑母版标题样式</a:t>
            </a:r>
          </a:p>
        </p:txBody>
      </p:sp>
      <p:sp>
        <p:nvSpPr>
          <p:cNvPr id="3" name="内容占位符 2"/>
          <p:cNvSpPr>
            <a:spLocks noGrp="1"/>
          </p:cNvSpPr>
          <p:nvPr>
            <p:ph idx="1"/>
          </p:nvPr>
        </p:nvSpPr>
        <p:spPr>
          <a:xfrm>
            <a:off x="406800" y="1652400"/>
            <a:ext cx="2102400" cy="5115600"/>
          </a:xfrm>
        </p:spPr>
        <p:txBody>
          <a:bodyPr/>
          <a:lstStyle>
            <a:lvl1pPr>
              <a:lnSpc>
                <a:spcPct val="110000"/>
              </a:lnSpc>
              <a:spcBef>
                <a:spcPts val="300"/>
              </a:spcBef>
              <a:defRPr>
                <a:latin typeface="Arial"/>
                <a:ea typeface="楷体_GB2312"/>
              </a:defRPr>
            </a:lvl1pPr>
            <a:lvl2pPr marL="333375" indent="-133350">
              <a:lnSpc>
                <a:spcPct val="110000"/>
              </a:lnSpc>
              <a:spcBef>
                <a:spcPts val="300"/>
              </a:spcBef>
              <a:buSzPct val="80000"/>
              <a:defRPr>
                <a:latin typeface="Arial"/>
                <a:ea typeface="楷体_GB2312"/>
              </a:defRPr>
            </a:lvl2pPr>
            <a:lvl3pPr marL="485775" indent="-123825">
              <a:lnSpc>
                <a:spcPct val="110000"/>
              </a:lnSpc>
              <a:spcBef>
                <a:spcPts val="300"/>
              </a:spcBef>
              <a:defRPr>
                <a:latin typeface="Arial"/>
                <a:ea typeface="楷体_GB2312"/>
              </a:defRPr>
            </a:lvl3pPr>
            <a:lvl4pPr marL="638175" indent="-142875">
              <a:lnSpc>
                <a:spcPct val="110000"/>
              </a:lnSpc>
              <a:spcBef>
                <a:spcPts val="300"/>
              </a:spcBef>
              <a:buSzPct val="80000"/>
              <a:buFont typeface="Wingdings" pitchFamily="2" charset="2"/>
              <a:buChar char="ü"/>
              <a:defRPr>
                <a:latin typeface="Arial"/>
                <a:ea typeface="楷体_GB2312"/>
              </a:defRPr>
            </a:lvl4pPr>
            <a:lvl5pPr marL="790575" indent="-133350">
              <a:lnSpc>
                <a:spcPct val="110000"/>
              </a:lnSpc>
              <a:spcBef>
                <a:spcPts val="300"/>
              </a:spcBef>
              <a:buSzPct val="80000"/>
              <a:defRPr>
                <a:latin typeface="Arial"/>
                <a:ea typeface="楷体_GB231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875202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3" name="Line 29"/>
          <p:cNvSpPr>
            <a:spLocks noChangeShapeType="1"/>
          </p:cNvSpPr>
          <p:nvPr userDrawn="1"/>
        </p:nvSpPr>
        <p:spPr bwMode="auto">
          <a:xfrm>
            <a:off x="1934557" y="3959754"/>
            <a:ext cx="6190876" cy="0"/>
          </a:xfrm>
          <a:prstGeom prst="line">
            <a:avLst/>
          </a:prstGeom>
          <a:noFill/>
          <a:ln w="19050">
            <a:solidFill>
              <a:schemeClr val="tx1"/>
            </a:solidFill>
            <a:round/>
            <a:headEnd/>
            <a:tailEnd/>
          </a:ln>
        </p:spPr>
        <p:txBody>
          <a:bodyPr lIns="98204" tIns="49102" rIns="98204" bIns="49102" anchor="ctr"/>
          <a:lstStyle/>
          <a:p>
            <a:endParaRPr lang="zh-CN" altLang="en-US" sz="1869" dirty="0">
              <a:ea typeface="楷体" panose="02010609060101010101" pitchFamily="49" charset="-122"/>
            </a:endParaRPr>
          </a:p>
        </p:txBody>
      </p:sp>
      <p:sp>
        <p:nvSpPr>
          <p:cNvPr id="8216" name="Rectangle 24"/>
          <p:cNvSpPr>
            <a:spLocks noGrp="1" noChangeArrowheads="1"/>
          </p:cNvSpPr>
          <p:nvPr>
            <p:ph type="ctrTitle"/>
          </p:nvPr>
        </p:nvSpPr>
        <p:spPr>
          <a:xfrm>
            <a:off x="2271327" y="3325936"/>
            <a:ext cx="5450582" cy="552431"/>
          </a:xfrm>
          <a:prstGeom prst="rect">
            <a:avLst/>
          </a:prstGeom>
          <a:noFill/>
        </p:spPr>
        <p:txBody>
          <a:bodyPr lIns="91411" tIns="45706" rIns="91411" bIns="45706">
            <a:spAutoFit/>
          </a:bodyPr>
          <a:lstStyle>
            <a:lvl1pPr algn="ctr">
              <a:defRPr sz="2990">
                <a:solidFill>
                  <a:schemeClr val="tx1"/>
                </a:solidFill>
                <a:ea typeface="楷体" panose="02010609060101010101" pitchFamily="49" charset="-122"/>
              </a:defRPr>
            </a:lvl1pPr>
          </a:lstStyle>
          <a:p>
            <a:r>
              <a:rPr lang="zh-CN" altLang="en-US" dirty="0"/>
              <a:t>单击此处编辑母版标题样式</a:t>
            </a:r>
          </a:p>
        </p:txBody>
      </p:sp>
      <p:sp>
        <p:nvSpPr>
          <p:cNvPr id="2" name="灯片编号占位符 1"/>
          <p:cNvSpPr>
            <a:spLocks noGrp="1"/>
          </p:cNvSpPr>
          <p:nvPr>
            <p:ph type="sldNum" sz="quarter" idx="10"/>
          </p:nvPr>
        </p:nvSpPr>
        <p:spPr/>
        <p:txBody>
          <a:bodyPr/>
          <a:lstStyle>
            <a:lvl1pPr>
              <a:defRPr b="0" i="0">
                <a:latin typeface="Times New Roman" panose="02020603050405020304" pitchFamily="18" charset="0"/>
                <a:cs typeface="Times New Roman" panose="02020603050405020304" pitchFamily="18" charset="0"/>
              </a:defRPr>
            </a:lvl1pPr>
          </a:lstStyle>
          <a:p>
            <a:pPr>
              <a:defRPr/>
            </a:pPr>
            <a:fld id="{C969E627-E459-4B23-8883-DCBD97182DC3}" type="slidenum">
              <a:rPr lang="en-US" altLang="zh-CN" smtClean="0"/>
              <a:pPr>
                <a:defRPr/>
              </a:pPr>
              <a:t>‹#›</a:t>
            </a:fld>
            <a:endParaRPr lang="en-US" altLang="zh-CN" dirty="0"/>
          </a:p>
        </p:txBody>
      </p:sp>
    </p:spTree>
    <p:extLst>
      <p:ext uri="{BB962C8B-B14F-4D97-AF65-F5344CB8AC3E}">
        <p14:creationId xmlns:p14="http://schemas.microsoft.com/office/powerpoint/2010/main" val="27142391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63626" y="790650"/>
            <a:ext cx="8997950" cy="561975"/>
          </a:xfrm>
          <a:prstGeom prst="rect">
            <a:avLst/>
          </a:prstGeom>
        </p:spPr>
        <p:txBody>
          <a:bodyPr vert="horz" wrap="square" lIns="100838" tIns="50419" rIns="100838" bIns="50419" rtlCol="0" anchor="t">
            <a:noAutofit/>
          </a:bodyPr>
          <a:lstStyle/>
          <a:p>
            <a:r>
              <a:rPr lang="zh-CN" altLang="en-US" dirty="0"/>
              <a:t>单击此处编辑母版标题样式</a:t>
            </a:r>
          </a:p>
        </p:txBody>
      </p:sp>
      <p:sp>
        <p:nvSpPr>
          <p:cNvPr id="3" name="文本占位符 2"/>
          <p:cNvSpPr>
            <a:spLocks noGrp="1"/>
          </p:cNvSpPr>
          <p:nvPr>
            <p:ph type="body" idx="1"/>
          </p:nvPr>
        </p:nvSpPr>
        <p:spPr>
          <a:xfrm>
            <a:off x="406800" y="1652400"/>
            <a:ext cx="2102400" cy="4762800"/>
          </a:xfrm>
          <a:prstGeom prst="rect">
            <a:avLst/>
          </a:prstGeom>
        </p:spPr>
        <p:txBody>
          <a:bodyPr vert="horz" lIns="101901" tIns="50950" rIns="101901" bIns="50950" rtlCol="0">
            <a:normAutofit/>
          </a:bodyPr>
          <a:lstStyle/>
          <a:p>
            <a:pPr lvl="0"/>
            <a:r>
              <a:rPr lang="zh-CN" altLang="en-US" dirty="0"/>
              <a:t>单击此处编辑母版文本样式</a:t>
            </a:r>
          </a:p>
          <a:p>
            <a:pPr lvl="1"/>
            <a:r>
              <a:rPr lang="zh-CN" altLang="en-US" dirty="0"/>
              <a:t>第二级</a:t>
            </a:r>
          </a:p>
          <a:p>
            <a:pPr lvl="2"/>
            <a:r>
              <a:rPr lang="zh-CN" altLang="en-US" dirty="0"/>
              <a:t>第三级</a:t>
            </a:r>
          </a:p>
        </p:txBody>
      </p:sp>
      <p:sp>
        <p:nvSpPr>
          <p:cNvPr id="4" name="TextBox 3"/>
          <p:cNvSpPr txBox="1"/>
          <p:nvPr/>
        </p:nvSpPr>
        <p:spPr>
          <a:xfrm>
            <a:off x="8990434" y="7152510"/>
            <a:ext cx="540060" cy="252028"/>
          </a:xfrm>
          <a:prstGeom prst="rect">
            <a:avLst/>
          </a:prstGeom>
          <a:noFill/>
        </p:spPr>
        <p:txBody>
          <a:bodyPr wrap="square" lIns="72000" tIns="18000" rIns="72000" bIns="18000" rtlCol="0" anchor="ctr">
            <a:noAutofit/>
          </a:bodyPr>
          <a:lstStyle/>
          <a:p>
            <a:pPr algn="r"/>
            <a:fld id="{DAEC31D3-4A50-4A4C-86F1-071D92773413}" type="slidenum">
              <a:rPr lang="zh-CN" altLang="en-US" sz="1000" smtClean="0">
                <a:latin typeface="Arial"/>
                <a:ea typeface="楷体_GB2312"/>
                <a:cs typeface="Arial" pitchFamily="34" charset="0"/>
              </a:rPr>
              <a:pPr algn="r"/>
              <a:t>‹#›</a:t>
            </a:fld>
            <a:endParaRPr lang="zh-CN" altLang="en-US" sz="1000" dirty="0">
              <a:latin typeface="Arial"/>
              <a:ea typeface="楷体_GB2312"/>
              <a:cs typeface="Arial" pitchFamily="34" charset="0"/>
            </a:endParaRPr>
          </a:p>
        </p:txBody>
      </p:sp>
      <p:pic>
        <p:nvPicPr>
          <p:cNvPr id="6" name="图片 3">
            <a:extLst>
              <a:ext uri="{FF2B5EF4-FFF2-40B4-BE49-F238E27FC236}">
                <a16:creationId xmlns:a16="http://schemas.microsoft.com/office/drawing/2014/main" id="{008FCD76-7F24-9DBD-6A70-419C5380957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774410" y="369450"/>
            <a:ext cx="919263" cy="915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547923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1" r:id="rId3"/>
    <p:sldLayoutId id="2147483746" r:id="rId4"/>
  </p:sldLayoutIdLst>
  <p:hf hdr="0" ftr="0" dt="0"/>
  <p:txStyles>
    <p:titleStyle>
      <a:lvl1pPr algn="l" defTabSz="1019007" rtl="0" eaLnBrk="1" latinLnBrk="0" hangingPunct="1">
        <a:spcBef>
          <a:spcPct val="0"/>
        </a:spcBef>
        <a:buNone/>
        <a:defRPr sz="2400" b="1" kern="1200" baseline="0">
          <a:solidFill>
            <a:srgbClr val="000000"/>
          </a:solidFill>
          <a:latin typeface="Times New Roman" panose="02020603050405020304" pitchFamily="18" charset="0"/>
          <a:ea typeface="楷体" panose="02010609060101010101" pitchFamily="49" charset="-122"/>
          <a:cs typeface="Arial" pitchFamily="34" charset="0"/>
        </a:defRPr>
      </a:lvl1pPr>
    </p:titleStyle>
    <p:bodyStyle>
      <a:lvl1pPr marL="180975" indent="-180975" algn="l" defTabSz="1019007" rtl="0" eaLnBrk="1" latinLnBrk="0" hangingPunct="1">
        <a:spcBef>
          <a:spcPct val="20000"/>
        </a:spcBef>
        <a:buSzPct val="80000"/>
        <a:buFont typeface="Wingdings" pitchFamily="2" charset="2"/>
        <a:buChar char="n"/>
        <a:defRPr sz="1200" kern="1200" baseline="0">
          <a:solidFill>
            <a:srgbClr val="000000"/>
          </a:solidFill>
          <a:latin typeface="Times New Roman" panose="02020603050405020304" pitchFamily="18" charset="0"/>
          <a:ea typeface="楷体" panose="02010609060101010101" pitchFamily="49" charset="-122"/>
          <a:cs typeface="Arial" pitchFamily="34" charset="0"/>
        </a:defRPr>
      </a:lvl1pPr>
      <a:lvl2pPr marL="361950" indent="-180975" algn="l" defTabSz="1019007" rtl="0" eaLnBrk="1" latinLnBrk="0" hangingPunct="1">
        <a:spcBef>
          <a:spcPct val="20000"/>
        </a:spcBef>
        <a:buFont typeface="Arial" pitchFamily="34" charset="0"/>
        <a:buChar char="–"/>
        <a:defRPr sz="1200" kern="1200" baseline="0">
          <a:solidFill>
            <a:srgbClr val="000000"/>
          </a:solidFill>
          <a:latin typeface="Times New Roman" panose="02020603050405020304" pitchFamily="18" charset="0"/>
          <a:ea typeface="楷体" panose="02010609060101010101" pitchFamily="49" charset="-122"/>
          <a:cs typeface="Arial" pitchFamily="34" charset="0"/>
        </a:defRPr>
      </a:lvl2pPr>
      <a:lvl3pPr marL="542925" indent="-180975" algn="l" defTabSz="1019007" rtl="0" eaLnBrk="1" latinLnBrk="0" hangingPunct="1">
        <a:spcBef>
          <a:spcPct val="20000"/>
        </a:spcBef>
        <a:buFont typeface="Arial" pitchFamily="34" charset="0"/>
        <a:buChar char="•"/>
        <a:defRPr sz="1200" kern="1200" baseline="0">
          <a:solidFill>
            <a:srgbClr val="000000"/>
          </a:solidFill>
          <a:latin typeface="Times New Roman" panose="02020603050405020304" pitchFamily="18" charset="0"/>
          <a:ea typeface="楷体" panose="02010609060101010101" pitchFamily="49" charset="-122"/>
          <a:cs typeface="Arial" pitchFamily="34" charset="0"/>
        </a:defRPr>
      </a:lvl3pPr>
      <a:lvl4pPr marL="809625" indent="-238125" algn="l" defTabSz="1019007" rtl="0" eaLnBrk="1" latinLnBrk="0" hangingPunct="1">
        <a:spcBef>
          <a:spcPct val="20000"/>
        </a:spcBef>
        <a:buFont typeface="Arial" pitchFamily="34" charset="0"/>
        <a:buChar char="–"/>
        <a:defRPr sz="1200" kern="1200">
          <a:solidFill>
            <a:schemeClr val="tx1"/>
          </a:solidFill>
          <a:latin typeface="Arial" pitchFamily="34" charset="0"/>
          <a:ea typeface="楷体_GB2312" pitchFamily="49" charset="-122"/>
          <a:cs typeface="Arial" pitchFamily="34" charset="0"/>
        </a:defRPr>
      </a:lvl4pPr>
      <a:lvl5pPr marL="990600" indent="-180975" algn="l" defTabSz="1019007" rtl="0" eaLnBrk="1" latinLnBrk="0" hangingPunct="1">
        <a:spcBef>
          <a:spcPct val="20000"/>
        </a:spcBef>
        <a:buFont typeface="Arial" pitchFamily="34" charset="0"/>
        <a:buChar char="»"/>
        <a:defRPr sz="1200" kern="1200">
          <a:solidFill>
            <a:schemeClr val="tx1"/>
          </a:solidFill>
          <a:latin typeface="Arial" pitchFamily="34" charset="0"/>
          <a:ea typeface="楷体_GB2312" pitchFamily="49" charset="-122"/>
          <a:cs typeface="Arial" pitchFamily="34" charset="0"/>
        </a:defRPr>
      </a:lvl5pPr>
      <a:lvl6pPr marL="2802270" indent="-254752" algn="l" defTabSz="1019007"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774" indent="-254752" algn="l" defTabSz="1019007"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1278" indent="-254752" algn="l" defTabSz="1019007"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781" indent="-254752" algn="l" defTabSz="1019007"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zh-CN"/>
      </a:defPPr>
      <a:lvl1pPr marL="0" algn="l" defTabSz="1019007" rtl="0" eaLnBrk="1" latinLnBrk="0" hangingPunct="1">
        <a:defRPr sz="2000" kern="1200">
          <a:solidFill>
            <a:schemeClr val="tx1"/>
          </a:solidFill>
          <a:latin typeface="+mn-lt"/>
          <a:ea typeface="+mn-ea"/>
          <a:cs typeface="+mn-cs"/>
        </a:defRPr>
      </a:lvl1pPr>
      <a:lvl2pPr marL="509504" algn="l" defTabSz="1019007" rtl="0" eaLnBrk="1" latinLnBrk="0" hangingPunct="1">
        <a:defRPr sz="2000" kern="1200">
          <a:solidFill>
            <a:schemeClr val="tx1"/>
          </a:solidFill>
          <a:latin typeface="+mn-lt"/>
          <a:ea typeface="+mn-ea"/>
          <a:cs typeface="+mn-cs"/>
        </a:defRPr>
      </a:lvl2pPr>
      <a:lvl3pPr marL="1019007" algn="l" defTabSz="1019007" rtl="0" eaLnBrk="1" latinLnBrk="0" hangingPunct="1">
        <a:defRPr sz="2000" kern="1200">
          <a:solidFill>
            <a:schemeClr val="tx1"/>
          </a:solidFill>
          <a:latin typeface="+mn-lt"/>
          <a:ea typeface="+mn-ea"/>
          <a:cs typeface="+mn-cs"/>
        </a:defRPr>
      </a:lvl3pPr>
      <a:lvl4pPr marL="1528511" algn="l" defTabSz="1019007" rtl="0" eaLnBrk="1" latinLnBrk="0" hangingPunct="1">
        <a:defRPr sz="2000" kern="1200">
          <a:solidFill>
            <a:schemeClr val="tx1"/>
          </a:solidFill>
          <a:latin typeface="+mn-lt"/>
          <a:ea typeface="+mn-ea"/>
          <a:cs typeface="+mn-cs"/>
        </a:defRPr>
      </a:lvl4pPr>
      <a:lvl5pPr marL="2038015" algn="l" defTabSz="1019007" rtl="0" eaLnBrk="1" latinLnBrk="0" hangingPunct="1">
        <a:defRPr sz="2000" kern="1200">
          <a:solidFill>
            <a:schemeClr val="tx1"/>
          </a:solidFill>
          <a:latin typeface="+mn-lt"/>
          <a:ea typeface="+mn-ea"/>
          <a:cs typeface="+mn-cs"/>
        </a:defRPr>
      </a:lvl5pPr>
      <a:lvl6pPr marL="2547518" algn="l" defTabSz="1019007" rtl="0" eaLnBrk="1" latinLnBrk="0" hangingPunct="1">
        <a:defRPr sz="2000" kern="1200">
          <a:solidFill>
            <a:schemeClr val="tx1"/>
          </a:solidFill>
          <a:latin typeface="+mn-lt"/>
          <a:ea typeface="+mn-ea"/>
          <a:cs typeface="+mn-cs"/>
        </a:defRPr>
      </a:lvl6pPr>
      <a:lvl7pPr marL="3057022" algn="l" defTabSz="1019007" rtl="0" eaLnBrk="1" latinLnBrk="0" hangingPunct="1">
        <a:defRPr sz="2000" kern="1200">
          <a:solidFill>
            <a:schemeClr val="tx1"/>
          </a:solidFill>
          <a:latin typeface="+mn-lt"/>
          <a:ea typeface="+mn-ea"/>
          <a:cs typeface="+mn-cs"/>
        </a:defRPr>
      </a:lvl7pPr>
      <a:lvl8pPr marL="3566526" algn="l" defTabSz="1019007" rtl="0" eaLnBrk="1" latinLnBrk="0" hangingPunct="1">
        <a:defRPr sz="2000" kern="1200">
          <a:solidFill>
            <a:schemeClr val="tx1"/>
          </a:solidFill>
          <a:latin typeface="+mn-lt"/>
          <a:ea typeface="+mn-ea"/>
          <a:cs typeface="+mn-cs"/>
        </a:defRPr>
      </a:lvl8pPr>
      <a:lvl9pPr marL="4076029" algn="l" defTabSz="1019007"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00.png"/><Relationship Id="rId5" Type="http://schemas.openxmlformats.org/officeDocument/2006/relationships/image" Target="../media/image19.png"/><Relationship Id="rId4" Type="http://schemas.openxmlformats.org/officeDocument/2006/relationships/image" Target="../media/image180.png"/></Relationships>
</file>

<file path=ppt/slides/_rels/slide11.xml.rels><?xml version="1.0" encoding="UTF-8" standalone="yes"?>
<Relationships xmlns="http://schemas.openxmlformats.org/package/2006/relationships"><Relationship Id="rId8" Type="http://schemas.openxmlformats.org/officeDocument/2006/relationships/image" Target="../media/image160.png"/><Relationship Id="rId13" Type="http://schemas.openxmlformats.org/officeDocument/2006/relationships/image" Target="../media/image26.png"/><Relationship Id="rId3" Type="http://schemas.openxmlformats.org/officeDocument/2006/relationships/image" Target="../media/image13.png"/><Relationship Id="rId7" Type="http://schemas.openxmlformats.org/officeDocument/2006/relationships/image" Target="../media/image140.png"/><Relationship Id="rId12" Type="http://schemas.openxmlformats.org/officeDocument/2006/relationships/image" Target="../media/image25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31.png"/><Relationship Id="rId11" Type="http://schemas.openxmlformats.org/officeDocument/2006/relationships/image" Target="../media/image241.png"/><Relationship Id="rId5" Type="http://schemas.openxmlformats.org/officeDocument/2006/relationships/image" Target="../media/image1210.png"/><Relationship Id="rId15" Type="http://schemas.openxmlformats.org/officeDocument/2006/relationships/image" Target="../media/image28.png"/><Relationship Id="rId10" Type="http://schemas.openxmlformats.org/officeDocument/2006/relationships/image" Target="../media/image231.png"/><Relationship Id="rId4" Type="http://schemas.openxmlformats.org/officeDocument/2006/relationships/image" Target="../media/image1110.png"/><Relationship Id="rId9" Type="http://schemas.openxmlformats.org/officeDocument/2006/relationships/image" Target="../media/image220.png"/><Relationship Id="rId1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60.png"/><Relationship Id="rId13" Type="http://schemas.openxmlformats.org/officeDocument/2006/relationships/image" Target="../media/image26.png"/><Relationship Id="rId3" Type="http://schemas.openxmlformats.org/officeDocument/2006/relationships/image" Target="../media/image13.png"/><Relationship Id="rId7" Type="http://schemas.openxmlformats.org/officeDocument/2006/relationships/image" Target="../media/image140.png"/><Relationship Id="rId12" Type="http://schemas.openxmlformats.org/officeDocument/2006/relationships/image" Target="../media/image25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31.png"/><Relationship Id="rId11" Type="http://schemas.openxmlformats.org/officeDocument/2006/relationships/image" Target="../media/image241.png"/><Relationship Id="rId5" Type="http://schemas.openxmlformats.org/officeDocument/2006/relationships/image" Target="../media/image1210.png"/><Relationship Id="rId15" Type="http://schemas.openxmlformats.org/officeDocument/2006/relationships/image" Target="../media/image28.png"/><Relationship Id="rId10" Type="http://schemas.openxmlformats.org/officeDocument/2006/relationships/image" Target="../media/image231.png"/><Relationship Id="rId4" Type="http://schemas.openxmlformats.org/officeDocument/2006/relationships/image" Target="../media/image1110.png"/><Relationship Id="rId9" Type="http://schemas.openxmlformats.org/officeDocument/2006/relationships/image" Target="../media/image220.png"/><Relationship Id="rId1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55.png"/><Relationship Id="rId3" Type="http://schemas.openxmlformats.org/officeDocument/2006/relationships/image" Target="../media/image184.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87.png"/><Relationship Id="rId5" Type="http://schemas.openxmlformats.org/officeDocument/2006/relationships/image" Target="../media/image186.png"/><Relationship Id="rId4" Type="http://schemas.openxmlformats.org/officeDocument/2006/relationships/image" Target="../media/image185.png"/><Relationship Id="rId9" Type="http://schemas.openxmlformats.org/officeDocument/2006/relationships/image" Target="../media/image101.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8.png"/><Relationship Id="rId3" Type="http://schemas.openxmlformats.org/officeDocument/2006/relationships/image" Target="../media/image24.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7.png"/><Relationship Id="rId10" Type="http://schemas.openxmlformats.org/officeDocument/2006/relationships/image" Target="../media/image33.png"/><Relationship Id="rId4" Type="http://schemas.openxmlformats.org/officeDocument/2006/relationships/image" Target="../media/image25.png"/><Relationship Id="rId9" Type="http://schemas.openxmlformats.org/officeDocument/2006/relationships/image" Target="../media/image32.png"/><Relationship Id="rId1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011.png"/><Relationship Id="rId3" Type="http://schemas.openxmlformats.org/officeDocument/2006/relationships/image" Target="../media/image15.png"/><Relationship Id="rId7" Type="http://schemas.openxmlformats.org/officeDocument/2006/relationships/image" Target="../media/image19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810.png"/><Relationship Id="rId5" Type="http://schemas.openxmlformats.org/officeDocument/2006/relationships/image" Target="../media/image170.png"/><Relationship Id="rId10" Type="http://schemas.openxmlformats.org/officeDocument/2006/relationships/image" Target="../media/image5.png"/><Relationship Id="rId4" Type="http://schemas.openxmlformats.org/officeDocument/2006/relationships/image" Target="../media/image1610.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00.png"/><Relationship Id="rId7" Type="http://schemas.openxmlformats.org/officeDocument/2006/relationships/image" Target="../media/image25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40.png"/><Relationship Id="rId5" Type="http://schemas.openxmlformats.org/officeDocument/2006/relationships/image" Target="../media/image230.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6"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41.png"/><Relationship Id="rId15" Type="http://schemas.openxmlformats.org/officeDocument/2006/relationships/image" Target="../media/image10.png"/><Relationship Id="rId14" Type="http://schemas.openxmlformats.org/officeDocument/2006/relationships/image" Target="../media/image4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10354" y="324669"/>
            <a:ext cx="10060801" cy="7521501"/>
          </a:xfrm>
          <a:prstGeom prst="rect">
            <a:avLst/>
          </a:prstGeom>
          <a:solidFill>
            <a:schemeClr val="bg1"/>
          </a:solidFill>
          <a:ln w="9525">
            <a:noFill/>
            <a:miter lim="800000"/>
            <a:headEnd/>
            <a:tailEnd/>
          </a:ln>
          <a:effectLst/>
        </p:spPr>
        <p:txBody>
          <a:bodyPr lIns="85416" tIns="42710" rIns="85416" bIns="42710" anchor="ctr"/>
          <a:lstStyle/>
          <a:p>
            <a:pPr algn="ctr">
              <a:lnSpc>
                <a:spcPct val="150000"/>
              </a:lnSpc>
            </a:pPr>
            <a:endParaRPr lang="en-US" altLang="zh-CN" sz="2600" b="1" dirty="0">
              <a:solidFill>
                <a:srgbClr val="005AAA"/>
              </a:solidFill>
              <a:latin typeface="Times New Roman" panose="02020603050405020304" pitchFamily="18" charset="0"/>
              <a:ea typeface="KaiTi" panose="02010609060101010101" pitchFamily="49" charset="-122"/>
              <a:cs typeface="Times New Roman" panose="02020603050405020304" pitchFamily="18" charset="0"/>
            </a:endParaRPr>
          </a:p>
          <a:p>
            <a:pPr algn="ctr">
              <a:lnSpc>
                <a:spcPct val="150000"/>
              </a:lnSpc>
            </a:pPr>
            <a:r>
              <a:rPr lang="en-US" altLang="zh-CN" sz="2600" b="1" dirty="0">
                <a:latin typeface="Times New Roman" panose="02020603050405020304" pitchFamily="18" charset="0"/>
                <a:ea typeface="KaiTi" panose="02010609060101010101" pitchFamily="49" charset="-122"/>
                <a:cs typeface="Times New Roman" panose="02020603050405020304" pitchFamily="18" charset="0"/>
              </a:rPr>
              <a:t>Hanzhi Wang</a:t>
            </a:r>
          </a:p>
        </p:txBody>
      </p:sp>
      <p:sp>
        <p:nvSpPr>
          <p:cNvPr id="62466" name="矩形 3"/>
          <p:cNvSpPr>
            <a:spLocks noChangeArrowheads="1"/>
          </p:cNvSpPr>
          <p:nvPr/>
        </p:nvSpPr>
        <p:spPr bwMode="auto">
          <a:xfrm>
            <a:off x="3953678" y="5025105"/>
            <a:ext cx="2792051" cy="373903"/>
          </a:xfrm>
          <a:prstGeom prst="rect">
            <a:avLst/>
          </a:prstGeom>
          <a:noFill/>
          <a:ln w="12700" algn="ctr">
            <a:noFill/>
            <a:round/>
            <a:headEnd/>
            <a:tailEnd/>
          </a:ln>
        </p:spPr>
        <p:txBody>
          <a:bodyPr lIns="85426" tIns="42713" rIns="85426" bIns="42713">
            <a:spAutoFit/>
          </a:bodyPr>
          <a:lstStyle/>
          <a:p>
            <a:pPr>
              <a:spcBef>
                <a:spcPct val="50000"/>
              </a:spcBef>
            </a:pPr>
            <a:endParaRPr lang="zh-CN" altLang="en-US" sz="1869">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2" name="date">
            <a:extLst>
              <a:ext uri="{FF2B5EF4-FFF2-40B4-BE49-F238E27FC236}">
                <a16:creationId xmlns:a16="http://schemas.microsoft.com/office/drawing/2014/main" id="{082AEE6D-6575-584B-8546-3A78DEF537A1}"/>
              </a:ext>
            </a:extLst>
          </p:cNvPr>
          <p:cNvSpPr txBox="1">
            <a:spLocks noChangeArrowheads="1"/>
          </p:cNvSpPr>
          <p:nvPr/>
        </p:nvSpPr>
        <p:spPr bwMode="auto">
          <a:xfrm>
            <a:off x="3360733" y="5975226"/>
            <a:ext cx="3420000" cy="72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nchor="ctr"/>
          <a:lstStyle>
            <a:lvl1pPr eaLnBrk="0" hangingPunct="0">
              <a:defRPr kumimoji="1" sz="1400">
                <a:solidFill>
                  <a:schemeClr val="tx1"/>
                </a:solidFill>
                <a:latin typeface="Times New Roman" pitchFamily="18" charset="0"/>
                <a:ea typeface="楷体_GB2312" pitchFamily="49" charset="-122"/>
              </a:defRPr>
            </a:lvl1pPr>
            <a:lvl2pPr marL="742950" indent="-285750" eaLnBrk="0" hangingPunct="0">
              <a:defRPr kumimoji="1" sz="1400">
                <a:solidFill>
                  <a:schemeClr val="tx1"/>
                </a:solidFill>
                <a:latin typeface="Times New Roman" pitchFamily="18" charset="0"/>
                <a:ea typeface="楷体_GB2312" pitchFamily="49" charset="-122"/>
              </a:defRPr>
            </a:lvl2pPr>
            <a:lvl3pPr marL="1143000" indent="-228600" eaLnBrk="0" hangingPunct="0">
              <a:defRPr kumimoji="1" sz="1400">
                <a:solidFill>
                  <a:schemeClr val="tx1"/>
                </a:solidFill>
                <a:latin typeface="Times New Roman" pitchFamily="18" charset="0"/>
                <a:ea typeface="楷体_GB2312" pitchFamily="49" charset="-122"/>
              </a:defRPr>
            </a:lvl3pPr>
            <a:lvl4pPr marL="1600200" indent="-228600" eaLnBrk="0" hangingPunct="0">
              <a:defRPr kumimoji="1" sz="1400">
                <a:solidFill>
                  <a:schemeClr val="tx1"/>
                </a:solidFill>
                <a:latin typeface="Times New Roman" pitchFamily="18" charset="0"/>
                <a:ea typeface="楷体_GB2312" pitchFamily="49" charset="-122"/>
              </a:defRPr>
            </a:lvl4pPr>
            <a:lvl5pPr marL="2057400" indent="-228600" eaLnBrk="0" hangingPunct="0">
              <a:defRPr kumimoji="1" sz="1400">
                <a:solidFill>
                  <a:schemeClr val="tx1"/>
                </a:solidFill>
                <a:latin typeface="Times New Roman" pitchFamily="18" charset="0"/>
                <a:ea typeface="楷体_GB2312" pitchFamily="49" charset="-122"/>
              </a:defRPr>
            </a:lvl5pPr>
            <a:lvl6pPr marL="2514600" indent="-228600" algn="ctr" eaLnBrk="0" fontAlgn="base" hangingPunct="0">
              <a:lnSpc>
                <a:spcPct val="120000"/>
              </a:lnSpc>
              <a:spcBef>
                <a:spcPct val="20000"/>
              </a:spcBef>
              <a:spcAft>
                <a:spcPct val="0"/>
              </a:spcAft>
              <a:buSzPct val="60000"/>
              <a:buFont typeface="Monotype Sorts" pitchFamily="2" charset="2"/>
              <a:defRPr kumimoji="1" sz="1400">
                <a:solidFill>
                  <a:schemeClr val="tx1"/>
                </a:solidFill>
                <a:latin typeface="Times New Roman" pitchFamily="18" charset="0"/>
                <a:ea typeface="楷体_GB2312" pitchFamily="49" charset="-122"/>
              </a:defRPr>
            </a:lvl6pPr>
            <a:lvl7pPr marL="2971800" indent="-228600" algn="ctr" eaLnBrk="0" fontAlgn="base" hangingPunct="0">
              <a:lnSpc>
                <a:spcPct val="120000"/>
              </a:lnSpc>
              <a:spcBef>
                <a:spcPct val="20000"/>
              </a:spcBef>
              <a:spcAft>
                <a:spcPct val="0"/>
              </a:spcAft>
              <a:buSzPct val="60000"/>
              <a:buFont typeface="Monotype Sorts" pitchFamily="2" charset="2"/>
              <a:defRPr kumimoji="1" sz="1400">
                <a:solidFill>
                  <a:schemeClr val="tx1"/>
                </a:solidFill>
                <a:latin typeface="Times New Roman" pitchFamily="18" charset="0"/>
                <a:ea typeface="楷体_GB2312" pitchFamily="49" charset="-122"/>
              </a:defRPr>
            </a:lvl7pPr>
            <a:lvl8pPr marL="3429000" indent="-228600" algn="ctr" eaLnBrk="0" fontAlgn="base" hangingPunct="0">
              <a:lnSpc>
                <a:spcPct val="120000"/>
              </a:lnSpc>
              <a:spcBef>
                <a:spcPct val="20000"/>
              </a:spcBef>
              <a:spcAft>
                <a:spcPct val="0"/>
              </a:spcAft>
              <a:buSzPct val="60000"/>
              <a:buFont typeface="Monotype Sorts" pitchFamily="2" charset="2"/>
              <a:defRPr kumimoji="1" sz="1400">
                <a:solidFill>
                  <a:schemeClr val="tx1"/>
                </a:solidFill>
                <a:latin typeface="Times New Roman" pitchFamily="18" charset="0"/>
                <a:ea typeface="楷体_GB2312" pitchFamily="49" charset="-122"/>
              </a:defRPr>
            </a:lvl8pPr>
            <a:lvl9pPr marL="3886200" indent="-228600" algn="ctr" eaLnBrk="0" fontAlgn="base" hangingPunct="0">
              <a:lnSpc>
                <a:spcPct val="120000"/>
              </a:lnSpc>
              <a:spcBef>
                <a:spcPct val="20000"/>
              </a:spcBef>
              <a:spcAft>
                <a:spcPct val="0"/>
              </a:spcAft>
              <a:buSzPct val="60000"/>
              <a:buFont typeface="Monotype Sorts" pitchFamily="2" charset="2"/>
              <a:defRPr kumimoji="1" sz="1400">
                <a:solidFill>
                  <a:schemeClr val="tx1"/>
                </a:solidFill>
                <a:latin typeface="Times New Roman" pitchFamily="18" charset="0"/>
                <a:ea typeface="楷体_GB2312" pitchFamily="49" charset="-122"/>
              </a:defRPr>
            </a:lvl9pPr>
          </a:lstStyle>
          <a:p>
            <a:pPr algn="ctr" defTabSz="1018970" eaLnBrk="1" hangingPunct="1">
              <a:lnSpc>
                <a:spcPct val="110000"/>
              </a:lnSpc>
              <a:spcBef>
                <a:spcPct val="30000"/>
              </a:spcBef>
              <a:spcAft>
                <a:spcPct val="10000"/>
              </a:spcAft>
            </a:pPr>
            <a:r>
              <a:rPr lang="en-US" altLang="zh-CN" sz="2200" dirty="0">
                <a:solidFill>
                  <a:prstClr val="black"/>
                </a:solidFill>
                <a:ea typeface="KaiTi" panose="02010609060101010101" pitchFamily="49" charset="-122"/>
                <a:cs typeface="Times New Roman" panose="02020603050405020304" pitchFamily="18" charset="0"/>
              </a:rPr>
              <a:t>August 28, 2024</a:t>
            </a:r>
          </a:p>
        </p:txBody>
      </p:sp>
      <p:sp>
        <p:nvSpPr>
          <p:cNvPr id="6" name="矩形 5">
            <a:extLst>
              <a:ext uri="{FF2B5EF4-FFF2-40B4-BE49-F238E27FC236}">
                <a16:creationId xmlns:a16="http://schemas.microsoft.com/office/drawing/2014/main" id="{0BE62157-9297-8A97-D896-1AE3048E77A8}"/>
              </a:ext>
            </a:extLst>
          </p:cNvPr>
          <p:cNvSpPr/>
          <p:nvPr/>
        </p:nvSpPr>
        <p:spPr>
          <a:xfrm>
            <a:off x="8628405" y="375181"/>
            <a:ext cx="1222028" cy="1296144"/>
          </a:xfrm>
          <a:prstGeom prst="rect">
            <a:avLst/>
          </a:prstGeom>
          <a:solidFill>
            <a:schemeClr val="bg1"/>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文本框 10">
            <a:extLst>
              <a:ext uri="{FF2B5EF4-FFF2-40B4-BE49-F238E27FC236}">
                <a16:creationId xmlns:a16="http://schemas.microsoft.com/office/drawing/2014/main" id="{D79BFA1D-992A-DE36-52E4-0FE057B622B9}"/>
              </a:ext>
            </a:extLst>
          </p:cNvPr>
          <p:cNvSpPr txBox="1"/>
          <p:nvPr/>
        </p:nvSpPr>
        <p:spPr bwMode="auto">
          <a:xfrm>
            <a:off x="2542066" y="4607074"/>
            <a:ext cx="5057334" cy="718466"/>
          </a:xfrm>
          <a:prstGeom prst="rect">
            <a:avLst/>
          </a:prstGeom>
          <a:noFill/>
          <a:ln w="9525" algn="ctr">
            <a:noFill/>
            <a:miter lim="800000"/>
            <a:headEnd/>
            <a:tailEnd/>
          </a:ln>
          <a:effectLst/>
        </p:spPr>
        <p:txBody>
          <a:bodyPr wrap="square">
            <a:spAutoFit/>
          </a:bodyPr>
          <a:lstStyle/>
          <a:p>
            <a:pPr algn="ctr">
              <a:lnSpc>
                <a:spcPct val="200000"/>
              </a:lnSpc>
            </a:pPr>
            <a:r>
              <a:rPr lang="en-US" altLang="zh-CN" sz="2400" b="1" dirty="0">
                <a:solidFill>
                  <a:sysClr val="windowText" lastClr="000000"/>
                </a:solidFill>
                <a:latin typeface="Times New Roman" panose="02020603050405020304" pitchFamily="18" charset="0"/>
                <a:ea typeface="KaiTi" panose="02010609060101010101" pitchFamily="49" charset="-122"/>
                <a:cs typeface="Times New Roman" panose="02020603050405020304" pitchFamily="18" charset="0"/>
              </a:rPr>
              <a:t>Renmin University of China</a:t>
            </a:r>
          </a:p>
        </p:txBody>
      </p:sp>
      <p:pic>
        <p:nvPicPr>
          <p:cNvPr id="2" name="Picture 2" descr="Research Track: Call for Papers - ACM KDD 2024">
            <a:extLst>
              <a:ext uri="{FF2B5EF4-FFF2-40B4-BE49-F238E27FC236}">
                <a16:creationId xmlns:a16="http://schemas.microsoft.com/office/drawing/2014/main" id="{89AEEB0D-A3BE-C83E-B60C-C8FAD3ECF1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305" t="11831"/>
          <a:stretch/>
        </p:blipFill>
        <p:spPr bwMode="auto">
          <a:xfrm>
            <a:off x="86007" y="70570"/>
            <a:ext cx="2207683" cy="1080120"/>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descr="ruclogo.jpg">
            <a:extLst>
              <a:ext uri="{FF2B5EF4-FFF2-40B4-BE49-F238E27FC236}">
                <a16:creationId xmlns:a16="http://schemas.microsoft.com/office/drawing/2014/main" id="{7577BE52-7BA1-3654-8701-3E2F77CD4DA7}"/>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461155" y="324669"/>
            <a:ext cx="2389278" cy="571922"/>
          </a:xfrm>
          <a:prstGeom prst="rect">
            <a:avLst/>
          </a:prstGeom>
          <a:noFill/>
          <a:ln w="9525">
            <a:noFill/>
            <a:miter lim="800000"/>
            <a:headEnd/>
            <a:tailEnd/>
          </a:ln>
        </p:spPr>
      </p:pic>
      <p:sp>
        <p:nvSpPr>
          <p:cNvPr id="23" name="Rectangle 4">
            <a:extLst>
              <a:ext uri="{FF2B5EF4-FFF2-40B4-BE49-F238E27FC236}">
                <a16:creationId xmlns:a16="http://schemas.microsoft.com/office/drawing/2014/main" id="{42DEDB09-E7E2-5B40-7AC6-DFBC3C39FC91}"/>
              </a:ext>
            </a:extLst>
          </p:cNvPr>
          <p:cNvSpPr>
            <a:spLocks noChangeArrowheads="1"/>
          </p:cNvSpPr>
          <p:nvPr/>
        </p:nvSpPr>
        <p:spPr bwMode="auto">
          <a:xfrm>
            <a:off x="-407" y="1873269"/>
            <a:ext cx="10060801" cy="1397747"/>
          </a:xfrm>
          <a:prstGeom prst="rect">
            <a:avLst/>
          </a:prstGeom>
          <a:solidFill>
            <a:srgbClr val="09599C"/>
          </a:solidFill>
          <a:ln w="9525" algn="ctr">
            <a:noFill/>
            <a:miter lim="800000"/>
            <a:headEnd/>
            <a:tailEnd/>
          </a:ln>
        </p:spPr>
        <p:txBody>
          <a:bodyPr lIns="85435" tIns="42718" rIns="85435" bIns="42718" anchor="ctr" anchorCtr="1">
            <a:noAutofit/>
          </a:bodyPr>
          <a:lstStyle/>
          <a:p>
            <a:pPr marL="388604" indent="-388604" algn="ctr" defTabSz="981890" eaLnBrk="0" hangingPunct="0">
              <a:lnSpc>
                <a:spcPct val="120000"/>
              </a:lnSpc>
              <a:defRPr/>
            </a:pPr>
            <a:r>
              <a:rPr lang="en-US" altLang="zh-CN" sz="2900" b="1" dirty="0">
                <a:solidFill>
                  <a:schemeClr val="bg1"/>
                </a:solidFill>
                <a:latin typeface="Times New Roman" panose="02020603050405020304" pitchFamily="18" charset="0"/>
                <a:ea typeface="KaiTi" panose="02010609060101010101" pitchFamily="49" charset="-122"/>
                <a:cs typeface="Times New Roman" panose="02020603050405020304" pitchFamily="18" charset="0"/>
              </a:rPr>
              <a:t>Revisiting Local PageRank Estimation on Undirected Graphs: Simple and Optimal</a:t>
            </a:r>
          </a:p>
        </p:txBody>
      </p:sp>
      <p:cxnSp>
        <p:nvCxnSpPr>
          <p:cNvPr id="24" name="直接连接符 2">
            <a:extLst>
              <a:ext uri="{FF2B5EF4-FFF2-40B4-BE49-F238E27FC236}">
                <a16:creationId xmlns:a16="http://schemas.microsoft.com/office/drawing/2014/main" id="{F28523EE-BD05-A4F3-CBAB-87034E3EE59E}"/>
              </a:ext>
            </a:extLst>
          </p:cNvPr>
          <p:cNvCxnSpPr/>
          <p:nvPr/>
        </p:nvCxnSpPr>
        <p:spPr bwMode="auto">
          <a:xfrm>
            <a:off x="0" y="1876776"/>
            <a:ext cx="10059988" cy="0"/>
          </a:xfrm>
          <a:prstGeom prst="line">
            <a:avLst/>
          </a:prstGeom>
          <a:noFill/>
          <a:ln w="19050" cap="flat" cmpd="sng" algn="ctr">
            <a:solidFill>
              <a:schemeClr val="bg2"/>
            </a:solidFill>
            <a:prstDash val="solid"/>
            <a:round/>
            <a:headEnd type="none" w="med" len="med"/>
            <a:tailEnd type="none" w="med" len="med"/>
          </a:ln>
          <a:effectLst/>
        </p:spPr>
      </p:cxnSp>
      <p:sp>
        <p:nvSpPr>
          <p:cNvPr id="25" name="矩形 24">
            <a:extLst>
              <a:ext uri="{FF2B5EF4-FFF2-40B4-BE49-F238E27FC236}">
                <a16:creationId xmlns:a16="http://schemas.microsoft.com/office/drawing/2014/main" id="{AADE3AB7-891A-1529-E313-A62EEA0B2443}"/>
              </a:ext>
            </a:extLst>
          </p:cNvPr>
          <p:cNvSpPr/>
          <p:nvPr/>
        </p:nvSpPr>
        <p:spPr>
          <a:xfrm>
            <a:off x="0" y="3362982"/>
            <a:ext cx="10080000" cy="91965"/>
          </a:xfrm>
          <a:prstGeom prst="rect">
            <a:avLst/>
          </a:prstGeom>
          <a:solidFill>
            <a:srgbClr val="005AAA"/>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Tree>
    <p:extLst>
      <p:ext uri="{BB962C8B-B14F-4D97-AF65-F5344CB8AC3E}">
        <p14:creationId xmlns:p14="http://schemas.microsoft.com/office/powerpoint/2010/main" val="130213127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558338"/>
          </a:xfrm>
        </p:spPr>
        <p:txBody>
          <a:bodyPr/>
          <a:lstStyle/>
          <a:p>
            <a:r>
              <a:rPr lang="en-US" altLang="zh-CN" sz="2800" dirty="0">
                <a:latin typeface="Times New Roman" panose="02020603050405020304" pitchFamily="18" charset="0"/>
                <a:ea typeface="KaiTi" panose="02010609060101010101" pitchFamily="49" charset="-122"/>
                <a:cs typeface="Times New Roman" panose="02020603050405020304" pitchFamily="18" charset="0"/>
              </a:rPr>
              <a:t>Problem Formulation</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2" name="文本框 1">
            <a:extLst>
              <a:ext uri="{FF2B5EF4-FFF2-40B4-BE49-F238E27FC236}">
                <a16:creationId xmlns:a16="http://schemas.microsoft.com/office/drawing/2014/main" id="{05EA9110-33EE-7FF5-17B5-D5EE080BE7AE}"/>
              </a:ext>
            </a:extLst>
          </p:cNvPr>
          <p:cNvSpPr txBox="1"/>
          <p:nvPr/>
        </p:nvSpPr>
        <p:spPr bwMode="auto">
          <a:xfrm>
            <a:off x="3976734" y="5014265"/>
            <a:ext cx="1201923" cy="454028"/>
          </a:xfrm>
          <a:prstGeom prst="rect">
            <a:avLst/>
          </a:prstGeom>
          <a:noFill/>
          <a:ln w="9525" algn="ctr">
            <a:noFill/>
            <a:miter lim="800000"/>
            <a:headEnd/>
            <a:tailEnd/>
          </a:ln>
          <a:effectLst/>
        </p:spPr>
        <p:txBody>
          <a:bodyPr wrap="square" lIns="93663" tIns="46832" rIns="93663" bIns="46832" rtlCol="0" anchor="ctr">
            <a:spAutoFit/>
          </a:bodyPr>
          <a:lstStyle/>
          <a:p>
            <a:pPr algn="r"/>
            <a:r>
              <a:rPr lang="en-US" sz="2267" b="1" dirty="0">
                <a:solidFill>
                  <a:srgbClr val="005AAA"/>
                </a:solidFill>
                <a:latin typeface="Times New Roman" panose="02020603050405020304" pitchFamily="18" charset="0"/>
                <a:cs typeface="Times New Roman" panose="02020603050405020304" pitchFamily="18" charset="0"/>
              </a:rPr>
              <a:t>goal: </a:t>
            </a:r>
            <a:endParaRPr lang="en-US" sz="2267"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08D2E5A6-CD18-BCBB-920A-9BC9D67C485A}"/>
                  </a:ext>
                </a:extLst>
              </p:cNvPr>
              <p:cNvSpPr txBox="1"/>
              <p:nvPr/>
            </p:nvSpPr>
            <p:spPr bwMode="auto">
              <a:xfrm>
                <a:off x="5182394" y="5023917"/>
                <a:ext cx="4750526" cy="814026"/>
              </a:xfrm>
              <a:prstGeom prst="rect">
                <a:avLst/>
              </a:prstGeom>
              <a:noFill/>
              <a:ln w="9525" algn="ctr">
                <a:noFill/>
                <a:miter lim="800000"/>
                <a:headEnd/>
                <a:tailEnd/>
              </a:ln>
              <a:effectLst/>
            </p:spPr>
            <p:txBody>
              <a:bodyPr wrap="square">
                <a:spAutoFit/>
              </a:bodyPr>
              <a:lstStyle/>
              <a:p>
                <a:pPr>
                  <a:spcBef>
                    <a:spcPts val="1855"/>
                  </a:spcBef>
                  <a:buSzPct val="80000"/>
                </a:pPr>
                <a:r>
                  <a:rPr kumimoji="1" lang="en-US" altLang="zh-CN" sz="2267" dirty="0">
                    <a:latin typeface="Times New Roman" panose="02020603050405020304" pitchFamily="18" charset="0"/>
                    <a:ea typeface="楷体" panose="02010609060101010101" pitchFamily="49" charset="-122"/>
                  </a:rPr>
                  <a:t>given a </a:t>
                </a:r>
                <a:r>
                  <a:rPr kumimoji="1" lang="en-US" altLang="zh-CN" sz="2267" b="1" dirty="0">
                    <a:latin typeface="Times New Roman" panose="02020603050405020304" pitchFamily="18" charset="0"/>
                    <a:ea typeface="楷体" panose="02010609060101010101" pitchFamily="49" charset="-122"/>
                  </a:rPr>
                  <a:t>target node </a:t>
                </a:r>
                <a14:m>
                  <m:oMath xmlns:m="http://schemas.openxmlformats.org/officeDocument/2006/math">
                    <m:r>
                      <a:rPr kumimoji="1" lang="en-US" altLang="zh-CN" sz="2267" b="1" i="1" dirty="0">
                        <a:latin typeface="Cambria Math" panose="02040503050406030204" pitchFamily="18" charset="0"/>
                        <a:ea typeface="楷体" panose="02010609060101010101" pitchFamily="49" charset="-122"/>
                      </a:rPr>
                      <m:t>𝒕</m:t>
                    </m:r>
                  </m:oMath>
                </a14:m>
                <a:r>
                  <a:rPr kumimoji="1" lang="en-US" altLang="zh-CN" sz="2267" dirty="0">
                    <a:latin typeface="Times New Roman" panose="02020603050405020304" pitchFamily="18" charset="0"/>
                    <a:ea typeface="楷体" panose="02010609060101010101" pitchFamily="49" charset="-122"/>
                  </a:rPr>
                  <a:t>, estimating </a:t>
                </a:r>
                <a14:m>
                  <m:oMath xmlns:m="http://schemas.openxmlformats.org/officeDocument/2006/math">
                    <m:r>
                      <a:rPr kumimoji="1" lang="en-US" altLang="zh-CN" sz="2267" i="1" dirty="0">
                        <a:latin typeface="Cambria Math" panose="02040503050406030204" pitchFamily="18" charset="0"/>
                        <a:ea typeface="Cambria Math" panose="02040503050406030204" pitchFamily="18" charset="0"/>
                      </a:rPr>
                      <m:t>𝜋</m:t>
                    </m:r>
                    <m:r>
                      <a:rPr kumimoji="1" lang="en-US" altLang="zh-CN" sz="2267" i="1" dirty="0">
                        <a:latin typeface="Cambria Math" panose="02040503050406030204" pitchFamily="18" charset="0"/>
                        <a:ea typeface="Cambria Math" panose="02040503050406030204" pitchFamily="18" charset="0"/>
                      </a:rPr>
                      <m:t>(</m:t>
                    </m:r>
                    <m:r>
                      <a:rPr kumimoji="1" lang="en-US" altLang="zh-CN" sz="2267" i="1" dirty="0">
                        <a:latin typeface="Cambria Math" panose="02040503050406030204" pitchFamily="18" charset="0"/>
                        <a:ea typeface="Cambria Math" panose="02040503050406030204" pitchFamily="18" charset="0"/>
                      </a:rPr>
                      <m:t>𝑡</m:t>
                    </m:r>
                    <m:r>
                      <a:rPr kumimoji="1" lang="en-US" altLang="zh-CN" sz="2267" i="1" dirty="0">
                        <a:latin typeface="Cambria Math" panose="02040503050406030204" pitchFamily="18" charset="0"/>
                        <a:ea typeface="Cambria Math" panose="02040503050406030204" pitchFamily="18" charset="0"/>
                      </a:rPr>
                      <m:t>)</m:t>
                    </m:r>
                  </m:oMath>
                </a14:m>
                <a:r>
                  <a:rPr kumimoji="1" lang="zh-CN" altLang="en-US" sz="2267" dirty="0">
                    <a:latin typeface="Times New Roman" panose="02020603050405020304" pitchFamily="18" charset="0"/>
                    <a:ea typeface="楷体" panose="02010609060101010101" pitchFamily="49" charset="-122"/>
                  </a:rPr>
                  <a:t> </a:t>
                </a:r>
                <a:r>
                  <a:rPr kumimoji="1" lang="en-US" altLang="zh-CN" sz="2267" dirty="0">
                    <a:latin typeface="Times New Roman" panose="02020603050405020304" pitchFamily="18" charset="0"/>
                    <a:ea typeface="楷体" panose="02010609060101010101" pitchFamily="49" charset="-122"/>
                  </a:rPr>
                  <a:t>within constant relative error w.h.p.</a:t>
                </a:r>
              </a:p>
            </p:txBody>
          </p:sp>
        </mc:Choice>
        <mc:Fallback xmlns="">
          <p:sp>
            <p:nvSpPr>
              <p:cNvPr id="3" name="文本框 2">
                <a:extLst>
                  <a:ext uri="{FF2B5EF4-FFF2-40B4-BE49-F238E27FC236}">
                    <a16:creationId xmlns:a16="http://schemas.microsoft.com/office/drawing/2014/main" id="{08D2E5A6-CD18-BCBB-920A-9BC9D67C485A}"/>
                  </a:ext>
                </a:extLst>
              </p:cNvPr>
              <p:cNvSpPr txBox="1">
                <a:spLocks noRot="1" noChangeAspect="1" noMove="1" noResize="1" noEditPoints="1" noAdjustHandles="1" noChangeArrowheads="1" noChangeShapeType="1" noTextEdit="1"/>
              </p:cNvSpPr>
              <p:nvPr/>
            </p:nvSpPr>
            <p:spPr bwMode="auto">
              <a:xfrm>
                <a:off x="5182394" y="5023917"/>
                <a:ext cx="4750526" cy="814026"/>
              </a:xfrm>
              <a:prstGeom prst="rect">
                <a:avLst/>
              </a:prstGeom>
              <a:blipFill>
                <a:blip r:embed="rId3"/>
                <a:stretch>
                  <a:fillRect l="-1872" t="-4615" b="-12308"/>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27041158-A38D-323D-A6E5-6DF1690459F3}"/>
                  </a:ext>
                </a:extLst>
              </p:cNvPr>
              <p:cNvSpPr txBox="1"/>
              <p:nvPr/>
            </p:nvSpPr>
            <p:spPr bwMode="auto">
              <a:xfrm>
                <a:off x="5199412" y="5913993"/>
                <a:ext cx="4825734" cy="780466"/>
              </a:xfrm>
              <a:prstGeom prst="rect">
                <a:avLst/>
              </a:prstGeom>
              <a:noFill/>
              <a:ln w="9525" algn="ctr">
                <a:noFill/>
                <a:miter lim="800000"/>
                <a:headEnd/>
                <a:tailEnd/>
              </a:ln>
              <a:effectLst/>
            </p:spPr>
            <p:txBody>
              <a:bodyPr wrap="square">
                <a:spAutoFit/>
              </a:bodyPr>
              <a:lstStyle/>
              <a:p>
                <a:pPr>
                  <a:spcBef>
                    <a:spcPts val="1855"/>
                  </a:spcBef>
                  <a:buSzPct val="80000"/>
                </a:pPr>
                <a14:m>
                  <m:oMathPara xmlns:m="http://schemas.openxmlformats.org/officeDocument/2006/math">
                    <m:oMathParaPr>
                      <m:jc m:val="left"/>
                    </m:oMathParaPr>
                    <m:oMath xmlns:m="http://schemas.openxmlformats.org/officeDocument/2006/math">
                      <m:func>
                        <m:funcPr>
                          <m:ctrlPr>
                            <a:rPr kumimoji="1" lang="en-US" altLang="zh-CN" sz="2267" i="1" dirty="0">
                              <a:latin typeface="Cambria Math" panose="02040503050406030204" pitchFamily="18" charset="0"/>
                              <a:ea typeface="楷体" panose="02010609060101010101" pitchFamily="49" charset="-122"/>
                            </a:rPr>
                          </m:ctrlPr>
                        </m:funcPr>
                        <m:fName>
                          <m:r>
                            <m:rPr>
                              <m:sty m:val="p"/>
                            </m:rPr>
                            <a:rPr kumimoji="1" lang="en-US" altLang="zh-CN" sz="2267" dirty="0">
                              <a:latin typeface="Cambria Math" panose="02040503050406030204" pitchFamily="18" charset="0"/>
                              <a:ea typeface="楷体" panose="02010609060101010101" pitchFamily="49" charset="-122"/>
                            </a:rPr>
                            <m:t>Pr</m:t>
                          </m:r>
                        </m:fName>
                        <m:e>
                          <m:d>
                            <m:dPr>
                              <m:begChr m:val="{"/>
                              <m:endChr m:val="}"/>
                              <m:ctrlPr>
                                <a:rPr kumimoji="1" lang="en-US" altLang="zh-CN" sz="2267" i="1" dirty="0">
                                  <a:latin typeface="Cambria Math" panose="02040503050406030204" pitchFamily="18" charset="0"/>
                                  <a:ea typeface="楷体" panose="02010609060101010101" pitchFamily="49" charset="-122"/>
                                </a:rPr>
                              </m:ctrlPr>
                            </m:dPr>
                            <m:e>
                              <m:d>
                                <m:dPr>
                                  <m:begChr m:val="|"/>
                                  <m:endChr m:val="|"/>
                                  <m:ctrlPr>
                                    <a:rPr kumimoji="1" lang="en-US" altLang="zh-CN" sz="2267" i="1" dirty="0">
                                      <a:latin typeface="Cambria Math" panose="02040503050406030204" pitchFamily="18" charset="0"/>
                                      <a:ea typeface="楷体" panose="02010609060101010101" pitchFamily="49" charset="-122"/>
                                    </a:rPr>
                                  </m:ctrlPr>
                                </m:dPr>
                                <m:e>
                                  <m:acc>
                                    <m:accPr>
                                      <m:chr m:val="̂"/>
                                      <m:ctrlPr>
                                        <a:rPr kumimoji="1" lang="en-US" altLang="zh-CN" sz="2267" i="1" dirty="0">
                                          <a:latin typeface="Cambria Math" panose="02040503050406030204" pitchFamily="18" charset="0"/>
                                          <a:ea typeface="Cambria Math" panose="02040503050406030204" pitchFamily="18" charset="0"/>
                                        </a:rPr>
                                      </m:ctrlPr>
                                    </m:accPr>
                                    <m:e>
                                      <m:r>
                                        <a:rPr kumimoji="1" lang="en-US" altLang="zh-CN" sz="2267" i="1" dirty="0">
                                          <a:latin typeface="Cambria Math" panose="02040503050406030204" pitchFamily="18" charset="0"/>
                                          <a:ea typeface="Cambria Math" panose="02040503050406030204" pitchFamily="18" charset="0"/>
                                        </a:rPr>
                                        <m:t>𝜋</m:t>
                                      </m:r>
                                    </m:e>
                                  </m:acc>
                                  <m:d>
                                    <m:dPr>
                                      <m:ctrlPr>
                                        <a:rPr kumimoji="1" lang="en-US" altLang="zh-CN" sz="2267" i="1" dirty="0">
                                          <a:latin typeface="Cambria Math" panose="02040503050406030204" pitchFamily="18" charset="0"/>
                                          <a:ea typeface="Cambria Math" panose="02040503050406030204" pitchFamily="18" charset="0"/>
                                        </a:rPr>
                                      </m:ctrlPr>
                                    </m:dPr>
                                    <m:e>
                                      <m:r>
                                        <a:rPr kumimoji="1" lang="en-US" altLang="zh-CN" sz="2267" i="1" dirty="0">
                                          <a:latin typeface="Cambria Math" panose="02040503050406030204" pitchFamily="18" charset="0"/>
                                          <a:ea typeface="楷体" panose="02010609060101010101" pitchFamily="49" charset="-122"/>
                                        </a:rPr>
                                        <m:t>𝑡</m:t>
                                      </m:r>
                                    </m:e>
                                  </m:d>
                                  <m:r>
                                    <a:rPr kumimoji="1" lang="en-US" altLang="zh-CN" sz="2267" i="1" dirty="0">
                                      <a:latin typeface="Cambria Math" panose="02040503050406030204" pitchFamily="18" charset="0"/>
                                      <a:ea typeface="楷体" panose="02010609060101010101" pitchFamily="49" charset="-122"/>
                                    </a:rPr>
                                    <m:t>−</m:t>
                                  </m:r>
                                  <m:r>
                                    <a:rPr kumimoji="1" lang="en-US" altLang="zh-CN" sz="2267" i="1" dirty="0">
                                      <a:latin typeface="Cambria Math" panose="02040503050406030204" pitchFamily="18" charset="0"/>
                                      <a:ea typeface="Cambria Math" panose="02040503050406030204" pitchFamily="18" charset="0"/>
                                    </a:rPr>
                                    <m:t>𝜋</m:t>
                                  </m:r>
                                  <m:r>
                                    <a:rPr kumimoji="1" lang="en-US" altLang="zh-CN" sz="2267" i="1" dirty="0">
                                      <a:latin typeface="Cambria Math" panose="02040503050406030204" pitchFamily="18" charset="0"/>
                                      <a:ea typeface="Cambria Math" panose="02040503050406030204" pitchFamily="18" charset="0"/>
                                    </a:rPr>
                                    <m:t>(</m:t>
                                  </m:r>
                                  <m:r>
                                    <a:rPr kumimoji="1" lang="en-US" altLang="zh-CN" sz="2267" i="1" dirty="0">
                                      <a:latin typeface="Cambria Math" panose="02040503050406030204" pitchFamily="18" charset="0"/>
                                      <a:ea typeface="Cambria Math" panose="02040503050406030204" pitchFamily="18" charset="0"/>
                                    </a:rPr>
                                    <m:t>𝑡</m:t>
                                  </m:r>
                                  <m:r>
                                    <a:rPr kumimoji="1" lang="en-US" altLang="zh-CN" sz="2267" i="1" dirty="0">
                                      <a:latin typeface="Cambria Math" panose="02040503050406030204" pitchFamily="18" charset="0"/>
                                      <a:ea typeface="Cambria Math" panose="02040503050406030204" pitchFamily="18" charset="0"/>
                                    </a:rPr>
                                    <m:t>)</m:t>
                                  </m:r>
                                </m:e>
                              </m:d>
                              <m:r>
                                <a:rPr kumimoji="1" lang="en-US" altLang="zh-CN" sz="2267" i="1" dirty="0">
                                  <a:latin typeface="Cambria Math" panose="02040503050406030204" pitchFamily="18" charset="0"/>
                                  <a:ea typeface="楷体" panose="02010609060101010101" pitchFamily="49" charset="-122"/>
                                </a:rPr>
                                <m:t>&gt;</m:t>
                              </m:r>
                              <m:f>
                                <m:fPr>
                                  <m:ctrlPr>
                                    <a:rPr kumimoji="1" lang="en-US" altLang="zh-CN" sz="2267" i="1" dirty="0">
                                      <a:latin typeface="Cambria Math" panose="02040503050406030204" pitchFamily="18" charset="0"/>
                                      <a:ea typeface="楷体" panose="02010609060101010101" pitchFamily="49" charset="-122"/>
                                    </a:rPr>
                                  </m:ctrlPr>
                                </m:fPr>
                                <m:num>
                                  <m:r>
                                    <a:rPr kumimoji="1" lang="en-US" altLang="zh-CN" sz="2267" i="1" dirty="0">
                                      <a:latin typeface="Cambria Math" panose="02040503050406030204" pitchFamily="18" charset="0"/>
                                      <a:ea typeface="楷体" panose="02010609060101010101" pitchFamily="49" charset="-122"/>
                                    </a:rPr>
                                    <m:t>1</m:t>
                                  </m:r>
                                </m:num>
                                <m:den>
                                  <m:r>
                                    <a:rPr kumimoji="1" lang="en-US" altLang="zh-CN" sz="2267" i="1" dirty="0">
                                      <a:latin typeface="Cambria Math" panose="02040503050406030204" pitchFamily="18" charset="0"/>
                                      <a:ea typeface="楷体" panose="02010609060101010101" pitchFamily="49" charset="-122"/>
                                    </a:rPr>
                                    <m:t>2</m:t>
                                  </m:r>
                                </m:den>
                              </m:f>
                              <m:r>
                                <a:rPr kumimoji="1" lang="en-US" altLang="zh-CN" sz="2267" i="1" dirty="0">
                                  <a:latin typeface="Cambria Math" panose="02040503050406030204" pitchFamily="18" charset="0"/>
                                  <a:ea typeface="Cambria Math" panose="02040503050406030204" pitchFamily="18" charset="0"/>
                                </a:rPr>
                                <m:t>∙</m:t>
                              </m:r>
                              <m:r>
                                <a:rPr kumimoji="1" lang="en-US" altLang="zh-CN" sz="2267" i="1" dirty="0">
                                  <a:latin typeface="Cambria Math" panose="02040503050406030204" pitchFamily="18" charset="0"/>
                                  <a:ea typeface="Cambria Math" panose="02040503050406030204" pitchFamily="18" charset="0"/>
                                </a:rPr>
                                <m:t>𝜋</m:t>
                              </m:r>
                              <m:d>
                                <m:dPr>
                                  <m:ctrlPr>
                                    <a:rPr kumimoji="1" lang="en-US" altLang="zh-CN" sz="2267" b="1" i="1" dirty="0">
                                      <a:latin typeface="Cambria Math" panose="02040503050406030204" pitchFamily="18" charset="0"/>
                                      <a:ea typeface="Cambria Math" panose="02040503050406030204" pitchFamily="18" charset="0"/>
                                    </a:rPr>
                                  </m:ctrlPr>
                                </m:dPr>
                                <m:e>
                                  <m:r>
                                    <a:rPr kumimoji="1" lang="en-US" altLang="zh-CN" sz="2267" i="1" dirty="0">
                                      <a:latin typeface="Cambria Math" panose="02040503050406030204" pitchFamily="18" charset="0"/>
                                      <a:ea typeface="Cambria Math" panose="02040503050406030204" pitchFamily="18" charset="0"/>
                                    </a:rPr>
                                    <m:t>𝑡</m:t>
                                  </m:r>
                                </m:e>
                              </m:d>
                            </m:e>
                          </m:d>
                          <m:r>
                            <a:rPr kumimoji="1" lang="en-US" altLang="zh-CN" sz="2267" i="1" dirty="0">
                              <a:latin typeface="Cambria Math" panose="02040503050406030204" pitchFamily="18" charset="0"/>
                              <a:ea typeface="Cambria Math" panose="02040503050406030204" pitchFamily="18" charset="0"/>
                            </a:rPr>
                            <m:t>≤</m:t>
                          </m:r>
                          <m:f>
                            <m:fPr>
                              <m:ctrlPr>
                                <a:rPr kumimoji="1" lang="en-US" altLang="zh-CN" sz="2267" i="1" dirty="0">
                                  <a:latin typeface="Cambria Math" panose="02040503050406030204" pitchFamily="18" charset="0"/>
                                  <a:ea typeface="Cambria Math" panose="02040503050406030204" pitchFamily="18" charset="0"/>
                                </a:rPr>
                              </m:ctrlPr>
                            </m:fPr>
                            <m:num>
                              <m:r>
                                <a:rPr kumimoji="1" lang="en-US" altLang="zh-CN" sz="2267" i="1" dirty="0">
                                  <a:latin typeface="Cambria Math" panose="02040503050406030204" pitchFamily="18" charset="0"/>
                                  <a:ea typeface="Cambria Math" panose="02040503050406030204" pitchFamily="18" charset="0"/>
                                </a:rPr>
                                <m:t>1</m:t>
                              </m:r>
                            </m:num>
                            <m:den>
                              <m:r>
                                <a:rPr kumimoji="1" lang="en-US" altLang="zh-CN" sz="2267" i="1" dirty="0">
                                  <a:latin typeface="Cambria Math" panose="02040503050406030204" pitchFamily="18" charset="0"/>
                                  <a:ea typeface="Cambria Math" panose="02040503050406030204" pitchFamily="18" charset="0"/>
                                </a:rPr>
                                <m:t>3</m:t>
                              </m:r>
                            </m:den>
                          </m:f>
                        </m:e>
                      </m:func>
                    </m:oMath>
                  </m:oMathPara>
                </a14:m>
                <a:endParaRPr kumimoji="1" lang="en-US" altLang="zh-CN" sz="2267" dirty="0">
                  <a:latin typeface="Times New Roman" panose="02020603050405020304" pitchFamily="18" charset="0"/>
                  <a:ea typeface="楷体" panose="02010609060101010101" pitchFamily="49" charset="-122"/>
                </a:endParaRPr>
              </a:p>
            </p:txBody>
          </p:sp>
        </mc:Choice>
        <mc:Fallback xmlns="">
          <p:sp>
            <p:nvSpPr>
              <p:cNvPr id="5" name="文本框 4">
                <a:extLst>
                  <a:ext uri="{FF2B5EF4-FFF2-40B4-BE49-F238E27FC236}">
                    <a16:creationId xmlns:a16="http://schemas.microsoft.com/office/drawing/2014/main" id="{27041158-A38D-323D-A6E5-6DF1690459F3}"/>
                  </a:ext>
                </a:extLst>
              </p:cNvPr>
              <p:cNvSpPr txBox="1">
                <a:spLocks noRot="1" noChangeAspect="1" noMove="1" noResize="1" noEditPoints="1" noAdjustHandles="1" noChangeArrowheads="1" noChangeShapeType="1" noTextEdit="1"/>
              </p:cNvSpPr>
              <p:nvPr/>
            </p:nvSpPr>
            <p:spPr bwMode="auto">
              <a:xfrm>
                <a:off x="5199412" y="5913993"/>
                <a:ext cx="4825734" cy="780466"/>
              </a:xfrm>
              <a:prstGeom prst="rect">
                <a:avLst/>
              </a:prstGeom>
              <a:blipFill>
                <a:blip r:embed="rId4"/>
                <a:stretch>
                  <a:fillRect l="-262"/>
                </a:stretch>
              </a:blipFill>
              <a:ln w="9525" algn="ctr">
                <a:noFill/>
                <a:miter lim="800000"/>
                <a:headEnd/>
                <a:tailEnd/>
              </a:ln>
              <a:effectLst/>
            </p:spPr>
            <p:txBody>
              <a:bodyPr/>
              <a:lstStyle/>
              <a:p>
                <a:r>
                  <a:rPr lang="en-US">
                    <a:noFill/>
                  </a:rPr>
                  <a:t> </a:t>
                </a:r>
              </a:p>
            </p:txBody>
          </p:sp>
        </mc:Fallback>
      </mc:AlternateContent>
      <p:sp>
        <p:nvSpPr>
          <p:cNvPr id="6" name="Freeform 34">
            <a:extLst>
              <a:ext uri="{FF2B5EF4-FFF2-40B4-BE49-F238E27FC236}">
                <a16:creationId xmlns:a16="http://schemas.microsoft.com/office/drawing/2014/main" id="{B49178AE-567E-DFB4-926D-D9C27253CD59}"/>
              </a:ext>
            </a:extLst>
          </p:cNvPr>
          <p:cNvSpPr>
            <a:spLocks noEditPoints="1"/>
          </p:cNvSpPr>
          <p:nvPr/>
        </p:nvSpPr>
        <p:spPr bwMode="auto">
          <a:xfrm>
            <a:off x="274385" y="1545696"/>
            <a:ext cx="9287191" cy="709107"/>
          </a:xfrm>
          <a:custGeom>
            <a:avLst/>
            <a:gdLst>
              <a:gd name="T0" fmla="*/ 26 w 3711"/>
              <a:gd name="T1" fmla="*/ 284 h 969"/>
              <a:gd name="T2" fmla="*/ 283 w 3711"/>
              <a:gd name="T3" fmla="*/ 144 h 969"/>
              <a:gd name="T4" fmla="*/ 394 w 3711"/>
              <a:gd name="T5" fmla="*/ 65 h 969"/>
              <a:gd name="T6" fmla="*/ 1140 w 3711"/>
              <a:gd name="T7" fmla="*/ 13 h 969"/>
              <a:gd name="T8" fmla="*/ 2918 w 3711"/>
              <a:gd name="T9" fmla="*/ 66 h 969"/>
              <a:gd name="T10" fmla="*/ 3387 w 3711"/>
              <a:gd name="T11" fmla="*/ 146 h 969"/>
              <a:gd name="T12" fmla="*/ 3587 w 3711"/>
              <a:gd name="T13" fmla="*/ 188 h 969"/>
              <a:gd name="T14" fmla="*/ 3562 w 3711"/>
              <a:gd name="T15" fmla="*/ 303 h 969"/>
              <a:gd name="T16" fmla="*/ 3630 w 3711"/>
              <a:gd name="T17" fmla="*/ 389 h 969"/>
              <a:gd name="T18" fmla="*/ 3463 w 3711"/>
              <a:gd name="T19" fmla="*/ 519 h 969"/>
              <a:gd name="T20" fmla="*/ 3667 w 3711"/>
              <a:gd name="T21" fmla="*/ 614 h 969"/>
              <a:gd name="T22" fmla="*/ 3484 w 3711"/>
              <a:gd name="T23" fmla="*/ 637 h 969"/>
              <a:gd name="T24" fmla="*/ 3566 w 3711"/>
              <a:gd name="T25" fmla="*/ 718 h 969"/>
              <a:gd name="T26" fmla="*/ 3512 w 3711"/>
              <a:gd name="T27" fmla="*/ 815 h 969"/>
              <a:gd name="T28" fmla="*/ 3417 w 3711"/>
              <a:gd name="T29" fmla="*/ 880 h 969"/>
              <a:gd name="T30" fmla="*/ 3543 w 3711"/>
              <a:gd name="T31" fmla="*/ 941 h 969"/>
              <a:gd name="T32" fmla="*/ 3315 w 3711"/>
              <a:gd name="T33" fmla="*/ 958 h 969"/>
              <a:gd name="T34" fmla="*/ 2731 w 3711"/>
              <a:gd name="T35" fmla="*/ 934 h 969"/>
              <a:gd name="T36" fmla="*/ 2742 w 3711"/>
              <a:gd name="T37" fmla="*/ 924 h 969"/>
              <a:gd name="T38" fmla="*/ 2035 w 3711"/>
              <a:gd name="T39" fmla="*/ 918 h 969"/>
              <a:gd name="T40" fmla="*/ 1396 w 3711"/>
              <a:gd name="T41" fmla="*/ 894 h 969"/>
              <a:gd name="T42" fmla="*/ 1581 w 3711"/>
              <a:gd name="T43" fmla="*/ 860 h 969"/>
              <a:gd name="T44" fmla="*/ 1284 w 3711"/>
              <a:gd name="T45" fmla="*/ 903 h 969"/>
              <a:gd name="T46" fmla="*/ 1054 w 3711"/>
              <a:gd name="T47" fmla="*/ 913 h 969"/>
              <a:gd name="T48" fmla="*/ 612 w 3711"/>
              <a:gd name="T49" fmla="*/ 927 h 969"/>
              <a:gd name="T50" fmla="*/ 365 w 3711"/>
              <a:gd name="T51" fmla="*/ 933 h 969"/>
              <a:gd name="T52" fmla="*/ 292 w 3711"/>
              <a:gd name="T53" fmla="*/ 856 h 969"/>
              <a:gd name="T54" fmla="*/ 155 w 3711"/>
              <a:gd name="T55" fmla="*/ 801 h 969"/>
              <a:gd name="T56" fmla="*/ 238 w 3711"/>
              <a:gd name="T57" fmla="*/ 701 h 969"/>
              <a:gd name="T58" fmla="*/ 182 w 3711"/>
              <a:gd name="T59" fmla="*/ 606 h 969"/>
              <a:gd name="T60" fmla="*/ 16 w 3711"/>
              <a:gd name="T61" fmla="*/ 476 h 969"/>
              <a:gd name="T62" fmla="*/ 3086 w 3711"/>
              <a:gd name="T63" fmla="*/ 869 h 969"/>
              <a:gd name="T64" fmla="*/ 2478 w 3711"/>
              <a:gd name="T65" fmla="*/ 854 h 969"/>
              <a:gd name="T66" fmla="*/ 1072 w 3711"/>
              <a:gd name="T67" fmla="*/ 822 h 969"/>
              <a:gd name="T68" fmla="*/ 3102 w 3711"/>
              <a:gd name="T69" fmla="*/ 871 h 969"/>
              <a:gd name="T70" fmla="*/ 1235 w 3711"/>
              <a:gd name="T71" fmla="*/ 772 h 969"/>
              <a:gd name="T72" fmla="*/ 1026 w 3711"/>
              <a:gd name="T73" fmla="*/ 782 h 969"/>
              <a:gd name="T74" fmla="*/ 2006 w 3711"/>
              <a:gd name="T75" fmla="*/ 589 h 969"/>
              <a:gd name="T76" fmla="*/ 2732 w 3711"/>
              <a:gd name="T77" fmla="*/ 497 h 969"/>
              <a:gd name="T78" fmla="*/ 1607 w 3711"/>
              <a:gd name="T79" fmla="*/ 874 h 969"/>
              <a:gd name="T80" fmla="*/ 1682 w 3711"/>
              <a:gd name="T81" fmla="*/ 880 h 969"/>
              <a:gd name="T82" fmla="*/ 3213 w 3711"/>
              <a:gd name="T83" fmla="*/ 162 h 969"/>
              <a:gd name="T84" fmla="*/ 2125 w 3711"/>
              <a:gd name="T85" fmla="*/ 742 h 969"/>
              <a:gd name="T86" fmla="*/ 2345 w 3711"/>
              <a:gd name="T87" fmla="*/ 791 h 969"/>
              <a:gd name="T88" fmla="*/ 2328 w 3711"/>
              <a:gd name="T89" fmla="*/ 737 h 969"/>
              <a:gd name="T90" fmla="*/ 1289 w 3711"/>
              <a:gd name="T91" fmla="*/ 774 h 969"/>
              <a:gd name="T92" fmla="*/ 2941 w 3711"/>
              <a:gd name="T93" fmla="*/ 925 h 969"/>
              <a:gd name="T94" fmla="*/ 1277 w 3711"/>
              <a:gd name="T95" fmla="*/ 670 h 969"/>
              <a:gd name="T96" fmla="*/ 2834 w 3711"/>
              <a:gd name="T97" fmla="*/ 896 h 969"/>
              <a:gd name="T98" fmla="*/ 1637 w 3711"/>
              <a:gd name="T99" fmla="*/ 745 h 969"/>
              <a:gd name="T100" fmla="*/ 1344 w 3711"/>
              <a:gd name="T101" fmla="*/ 846 h 969"/>
              <a:gd name="T102" fmla="*/ 654 w 3711"/>
              <a:gd name="T103" fmla="*/ 776 h 969"/>
              <a:gd name="T104" fmla="*/ 281 w 3711"/>
              <a:gd name="T105" fmla="*/ 794 h 969"/>
              <a:gd name="T106" fmla="*/ 3306 w 3711"/>
              <a:gd name="T107" fmla="*/ 717 h 969"/>
              <a:gd name="T108" fmla="*/ 2193 w 3711"/>
              <a:gd name="T109" fmla="*/ 600 h 969"/>
              <a:gd name="T110" fmla="*/ 2123 w 3711"/>
              <a:gd name="T111" fmla="*/ 903 h 969"/>
              <a:gd name="T112" fmla="*/ 1028 w 3711"/>
              <a:gd name="T113" fmla="*/ 663 h 969"/>
              <a:gd name="T114" fmla="*/ 1364 w 3711"/>
              <a:gd name="T115" fmla="*/ 872 h 969"/>
              <a:gd name="T116" fmla="*/ 2278 w 3711"/>
              <a:gd name="T117" fmla="*/ 844 h 969"/>
              <a:gd name="T118" fmla="*/ 2650 w 3711"/>
              <a:gd name="T119" fmla="*/ 882 h 969"/>
              <a:gd name="T120" fmla="*/ 2434 w 3711"/>
              <a:gd name="T121" fmla="*/ 67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11" h="969">
                <a:moveTo>
                  <a:pt x="44" y="398"/>
                </a:moveTo>
                <a:cubicBezTo>
                  <a:pt x="37" y="398"/>
                  <a:pt x="30" y="398"/>
                  <a:pt x="23" y="398"/>
                </a:cubicBezTo>
                <a:cubicBezTo>
                  <a:pt x="16" y="399"/>
                  <a:pt x="10" y="399"/>
                  <a:pt x="3" y="400"/>
                </a:cubicBezTo>
                <a:cubicBezTo>
                  <a:pt x="2" y="397"/>
                  <a:pt x="1" y="394"/>
                  <a:pt x="0" y="392"/>
                </a:cubicBezTo>
                <a:cubicBezTo>
                  <a:pt x="12" y="383"/>
                  <a:pt x="24" y="374"/>
                  <a:pt x="36" y="365"/>
                </a:cubicBezTo>
                <a:cubicBezTo>
                  <a:pt x="35" y="365"/>
                  <a:pt x="32" y="364"/>
                  <a:pt x="28" y="362"/>
                </a:cubicBezTo>
                <a:cubicBezTo>
                  <a:pt x="53" y="350"/>
                  <a:pt x="77" y="338"/>
                  <a:pt x="104" y="326"/>
                </a:cubicBezTo>
                <a:cubicBezTo>
                  <a:pt x="77" y="311"/>
                  <a:pt x="53" y="298"/>
                  <a:pt x="26" y="284"/>
                </a:cubicBezTo>
                <a:cubicBezTo>
                  <a:pt x="34" y="276"/>
                  <a:pt x="41" y="269"/>
                  <a:pt x="47" y="262"/>
                </a:cubicBezTo>
                <a:cubicBezTo>
                  <a:pt x="50" y="257"/>
                  <a:pt x="52" y="250"/>
                  <a:pt x="52" y="244"/>
                </a:cubicBezTo>
                <a:cubicBezTo>
                  <a:pt x="53" y="231"/>
                  <a:pt x="59" y="224"/>
                  <a:pt x="72" y="220"/>
                </a:cubicBezTo>
                <a:cubicBezTo>
                  <a:pt x="89" y="216"/>
                  <a:pt x="107" y="213"/>
                  <a:pt x="123" y="206"/>
                </a:cubicBezTo>
                <a:cubicBezTo>
                  <a:pt x="133" y="202"/>
                  <a:pt x="139" y="193"/>
                  <a:pt x="149" y="184"/>
                </a:cubicBezTo>
                <a:cubicBezTo>
                  <a:pt x="161" y="179"/>
                  <a:pt x="177" y="171"/>
                  <a:pt x="194" y="165"/>
                </a:cubicBezTo>
                <a:cubicBezTo>
                  <a:pt x="212" y="158"/>
                  <a:pt x="231" y="149"/>
                  <a:pt x="250" y="148"/>
                </a:cubicBezTo>
                <a:cubicBezTo>
                  <a:pt x="261" y="148"/>
                  <a:pt x="271" y="148"/>
                  <a:pt x="283" y="144"/>
                </a:cubicBezTo>
                <a:cubicBezTo>
                  <a:pt x="279" y="141"/>
                  <a:pt x="277" y="139"/>
                  <a:pt x="270" y="133"/>
                </a:cubicBezTo>
                <a:cubicBezTo>
                  <a:pt x="287" y="135"/>
                  <a:pt x="298" y="136"/>
                  <a:pt x="309" y="138"/>
                </a:cubicBezTo>
                <a:cubicBezTo>
                  <a:pt x="282" y="124"/>
                  <a:pt x="254" y="130"/>
                  <a:pt x="225" y="131"/>
                </a:cubicBezTo>
                <a:cubicBezTo>
                  <a:pt x="228" y="129"/>
                  <a:pt x="232" y="127"/>
                  <a:pt x="238" y="123"/>
                </a:cubicBezTo>
                <a:cubicBezTo>
                  <a:pt x="229" y="120"/>
                  <a:pt x="224" y="119"/>
                  <a:pt x="217" y="117"/>
                </a:cubicBezTo>
                <a:cubicBezTo>
                  <a:pt x="241" y="104"/>
                  <a:pt x="269" y="127"/>
                  <a:pt x="297" y="107"/>
                </a:cubicBezTo>
                <a:cubicBezTo>
                  <a:pt x="274" y="101"/>
                  <a:pt x="252" y="102"/>
                  <a:pt x="254" y="72"/>
                </a:cubicBezTo>
                <a:cubicBezTo>
                  <a:pt x="300" y="70"/>
                  <a:pt x="347" y="67"/>
                  <a:pt x="394" y="65"/>
                </a:cubicBezTo>
                <a:cubicBezTo>
                  <a:pt x="440" y="63"/>
                  <a:pt x="486" y="62"/>
                  <a:pt x="532" y="59"/>
                </a:cubicBezTo>
                <a:cubicBezTo>
                  <a:pt x="541" y="59"/>
                  <a:pt x="550" y="55"/>
                  <a:pt x="559" y="52"/>
                </a:cubicBezTo>
                <a:cubicBezTo>
                  <a:pt x="559" y="50"/>
                  <a:pt x="559" y="49"/>
                  <a:pt x="558" y="47"/>
                </a:cubicBezTo>
                <a:cubicBezTo>
                  <a:pt x="535" y="48"/>
                  <a:pt x="512" y="50"/>
                  <a:pt x="489" y="51"/>
                </a:cubicBezTo>
                <a:cubicBezTo>
                  <a:pt x="489" y="51"/>
                  <a:pt x="489" y="50"/>
                  <a:pt x="489" y="50"/>
                </a:cubicBezTo>
                <a:cubicBezTo>
                  <a:pt x="495" y="48"/>
                  <a:pt x="500" y="45"/>
                  <a:pt x="506" y="45"/>
                </a:cubicBezTo>
                <a:cubicBezTo>
                  <a:pt x="577" y="39"/>
                  <a:pt x="647" y="32"/>
                  <a:pt x="718" y="28"/>
                </a:cubicBezTo>
                <a:cubicBezTo>
                  <a:pt x="859" y="22"/>
                  <a:pt x="1000" y="18"/>
                  <a:pt x="1140" y="13"/>
                </a:cubicBezTo>
                <a:cubicBezTo>
                  <a:pt x="1214" y="11"/>
                  <a:pt x="1289" y="9"/>
                  <a:pt x="1363" y="8"/>
                </a:cubicBezTo>
                <a:cubicBezTo>
                  <a:pt x="1525" y="5"/>
                  <a:pt x="1688" y="1"/>
                  <a:pt x="1851" y="1"/>
                </a:cubicBezTo>
                <a:cubicBezTo>
                  <a:pt x="1982" y="0"/>
                  <a:pt x="2114" y="0"/>
                  <a:pt x="2245" y="4"/>
                </a:cubicBezTo>
                <a:cubicBezTo>
                  <a:pt x="2376" y="8"/>
                  <a:pt x="2506" y="16"/>
                  <a:pt x="2636" y="24"/>
                </a:cubicBezTo>
                <a:cubicBezTo>
                  <a:pt x="2706" y="29"/>
                  <a:pt x="2775" y="36"/>
                  <a:pt x="2844" y="46"/>
                </a:cubicBezTo>
                <a:cubicBezTo>
                  <a:pt x="2833" y="48"/>
                  <a:pt x="2822" y="50"/>
                  <a:pt x="2811" y="52"/>
                </a:cubicBezTo>
                <a:cubicBezTo>
                  <a:pt x="2811" y="53"/>
                  <a:pt x="2811" y="55"/>
                  <a:pt x="2811" y="56"/>
                </a:cubicBezTo>
                <a:cubicBezTo>
                  <a:pt x="2845" y="59"/>
                  <a:pt x="2879" y="62"/>
                  <a:pt x="2918" y="66"/>
                </a:cubicBezTo>
                <a:cubicBezTo>
                  <a:pt x="2905" y="88"/>
                  <a:pt x="2884" y="66"/>
                  <a:pt x="2873" y="78"/>
                </a:cubicBezTo>
                <a:cubicBezTo>
                  <a:pt x="2875" y="79"/>
                  <a:pt x="2879" y="81"/>
                  <a:pt x="2883" y="82"/>
                </a:cubicBezTo>
                <a:cubicBezTo>
                  <a:pt x="2878" y="85"/>
                  <a:pt x="2875" y="87"/>
                  <a:pt x="2867" y="90"/>
                </a:cubicBezTo>
                <a:cubicBezTo>
                  <a:pt x="2919" y="96"/>
                  <a:pt x="2968" y="102"/>
                  <a:pt x="3016" y="107"/>
                </a:cubicBezTo>
                <a:cubicBezTo>
                  <a:pt x="3068" y="113"/>
                  <a:pt x="3120" y="120"/>
                  <a:pt x="3172" y="125"/>
                </a:cubicBezTo>
                <a:cubicBezTo>
                  <a:pt x="3219" y="130"/>
                  <a:pt x="3265" y="133"/>
                  <a:pt x="3312" y="136"/>
                </a:cubicBezTo>
                <a:cubicBezTo>
                  <a:pt x="3332" y="138"/>
                  <a:pt x="3353" y="137"/>
                  <a:pt x="3374" y="138"/>
                </a:cubicBezTo>
                <a:cubicBezTo>
                  <a:pt x="3378" y="139"/>
                  <a:pt x="3382" y="144"/>
                  <a:pt x="3387" y="146"/>
                </a:cubicBezTo>
                <a:cubicBezTo>
                  <a:pt x="3386" y="148"/>
                  <a:pt x="3385" y="150"/>
                  <a:pt x="3384" y="152"/>
                </a:cubicBezTo>
                <a:cubicBezTo>
                  <a:pt x="3366" y="151"/>
                  <a:pt x="3348" y="150"/>
                  <a:pt x="3330" y="149"/>
                </a:cubicBezTo>
                <a:cubicBezTo>
                  <a:pt x="3351" y="163"/>
                  <a:pt x="3373" y="159"/>
                  <a:pt x="3395" y="158"/>
                </a:cubicBezTo>
                <a:cubicBezTo>
                  <a:pt x="3418" y="158"/>
                  <a:pt x="3442" y="159"/>
                  <a:pt x="3465" y="160"/>
                </a:cubicBezTo>
                <a:cubicBezTo>
                  <a:pt x="3486" y="161"/>
                  <a:pt x="3507" y="162"/>
                  <a:pt x="3527" y="164"/>
                </a:cubicBezTo>
                <a:cubicBezTo>
                  <a:pt x="3532" y="165"/>
                  <a:pt x="3537" y="169"/>
                  <a:pt x="3542" y="169"/>
                </a:cubicBezTo>
                <a:cubicBezTo>
                  <a:pt x="3553" y="169"/>
                  <a:pt x="3564" y="168"/>
                  <a:pt x="3578" y="167"/>
                </a:cubicBezTo>
                <a:cubicBezTo>
                  <a:pt x="3580" y="171"/>
                  <a:pt x="3583" y="179"/>
                  <a:pt x="3587" y="188"/>
                </a:cubicBezTo>
                <a:cubicBezTo>
                  <a:pt x="3593" y="188"/>
                  <a:pt x="3600" y="188"/>
                  <a:pt x="3607" y="189"/>
                </a:cubicBezTo>
                <a:cubicBezTo>
                  <a:pt x="3607" y="189"/>
                  <a:pt x="3609" y="190"/>
                  <a:pt x="3609" y="191"/>
                </a:cubicBezTo>
                <a:cubicBezTo>
                  <a:pt x="3622" y="211"/>
                  <a:pt x="3628" y="229"/>
                  <a:pt x="3596" y="236"/>
                </a:cubicBezTo>
                <a:cubicBezTo>
                  <a:pt x="3595" y="236"/>
                  <a:pt x="3593" y="243"/>
                  <a:pt x="3594" y="244"/>
                </a:cubicBezTo>
                <a:cubicBezTo>
                  <a:pt x="3598" y="248"/>
                  <a:pt x="3603" y="251"/>
                  <a:pt x="3608" y="253"/>
                </a:cubicBezTo>
                <a:cubicBezTo>
                  <a:pt x="3628" y="259"/>
                  <a:pt x="3648" y="266"/>
                  <a:pt x="3670" y="273"/>
                </a:cubicBezTo>
                <a:cubicBezTo>
                  <a:pt x="3632" y="281"/>
                  <a:pt x="3596" y="289"/>
                  <a:pt x="3561" y="297"/>
                </a:cubicBezTo>
                <a:cubicBezTo>
                  <a:pt x="3561" y="299"/>
                  <a:pt x="3562" y="301"/>
                  <a:pt x="3562" y="303"/>
                </a:cubicBezTo>
                <a:cubicBezTo>
                  <a:pt x="3572" y="304"/>
                  <a:pt x="3582" y="305"/>
                  <a:pt x="3594" y="307"/>
                </a:cubicBezTo>
                <a:cubicBezTo>
                  <a:pt x="3591" y="311"/>
                  <a:pt x="3589" y="312"/>
                  <a:pt x="3589" y="313"/>
                </a:cubicBezTo>
                <a:cubicBezTo>
                  <a:pt x="3616" y="320"/>
                  <a:pt x="3644" y="326"/>
                  <a:pt x="3672" y="333"/>
                </a:cubicBezTo>
                <a:cubicBezTo>
                  <a:pt x="3676" y="349"/>
                  <a:pt x="3676" y="349"/>
                  <a:pt x="3701" y="349"/>
                </a:cubicBezTo>
                <a:cubicBezTo>
                  <a:pt x="3711" y="363"/>
                  <a:pt x="3710" y="371"/>
                  <a:pt x="3690" y="372"/>
                </a:cubicBezTo>
                <a:cubicBezTo>
                  <a:pt x="3666" y="372"/>
                  <a:pt x="3642" y="374"/>
                  <a:pt x="3618" y="375"/>
                </a:cubicBezTo>
                <a:cubicBezTo>
                  <a:pt x="3613" y="375"/>
                  <a:pt x="3609" y="377"/>
                  <a:pt x="3603" y="382"/>
                </a:cubicBezTo>
                <a:cubicBezTo>
                  <a:pt x="3612" y="384"/>
                  <a:pt x="3622" y="385"/>
                  <a:pt x="3630" y="389"/>
                </a:cubicBezTo>
                <a:cubicBezTo>
                  <a:pt x="3650" y="399"/>
                  <a:pt x="3670" y="410"/>
                  <a:pt x="3689" y="422"/>
                </a:cubicBezTo>
                <a:cubicBezTo>
                  <a:pt x="3694" y="426"/>
                  <a:pt x="3699" y="439"/>
                  <a:pt x="3697" y="441"/>
                </a:cubicBezTo>
                <a:cubicBezTo>
                  <a:pt x="3690" y="449"/>
                  <a:pt x="3680" y="454"/>
                  <a:pt x="3671" y="458"/>
                </a:cubicBezTo>
                <a:cubicBezTo>
                  <a:pt x="3659" y="463"/>
                  <a:pt x="3647" y="466"/>
                  <a:pt x="3635" y="469"/>
                </a:cubicBezTo>
                <a:cubicBezTo>
                  <a:pt x="3626" y="471"/>
                  <a:pt x="3616" y="471"/>
                  <a:pt x="3607" y="473"/>
                </a:cubicBezTo>
                <a:cubicBezTo>
                  <a:pt x="3599" y="474"/>
                  <a:pt x="3586" y="469"/>
                  <a:pt x="3587" y="487"/>
                </a:cubicBezTo>
                <a:cubicBezTo>
                  <a:pt x="3561" y="472"/>
                  <a:pt x="3533" y="482"/>
                  <a:pt x="3515" y="495"/>
                </a:cubicBezTo>
                <a:cubicBezTo>
                  <a:pt x="3498" y="506"/>
                  <a:pt x="3474" y="498"/>
                  <a:pt x="3463" y="519"/>
                </a:cubicBezTo>
                <a:cubicBezTo>
                  <a:pt x="3493" y="517"/>
                  <a:pt x="3522" y="515"/>
                  <a:pt x="3551" y="513"/>
                </a:cubicBezTo>
                <a:cubicBezTo>
                  <a:pt x="3507" y="541"/>
                  <a:pt x="3457" y="544"/>
                  <a:pt x="3408" y="551"/>
                </a:cubicBezTo>
                <a:cubicBezTo>
                  <a:pt x="3484" y="565"/>
                  <a:pt x="3559" y="578"/>
                  <a:pt x="3634" y="591"/>
                </a:cubicBezTo>
                <a:cubicBezTo>
                  <a:pt x="3634" y="593"/>
                  <a:pt x="3634" y="595"/>
                  <a:pt x="3634" y="597"/>
                </a:cubicBezTo>
                <a:cubicBezTo>
                  <a:pt x="3615" y="598"/>
                  <a:pt x="3597" y="600"/>
                  <a:pt x="3578" y="601"/>
                </a:cubicBezTo>
                <a:cubicBezTo>
                  <a:pt x="3578" y="603"/>
                  <a:pt x="3578" y="604"/>
                  <a:pt x="3578" y="606"/>
                </a:cubicBezTo>
                <a:cubicBezTo>
                  <a:pt x="3592" y="606"/>
                  <a:pt x="3606" y="607"/>
                  <a:pt x="3620" y="608"/>
                </a:cubicBezTo>
                <a:cubicBezTo>
                  <a:pt x="3636" y="609"/>
                  <a:pt x="3652" y="611"/>
                  <a:pt x="3667" y="614"/>
                </a:cubicBezTo>
                <a:cubicBezTo>
                  <a:pt x="3670" y="614"/>
                  <a:pt x="3674" y="619"/>
                  <a:pt x="3674" y="621"/>
                </a:cubicBezTo>
                <a:cubicBezTo>
                  <a:pt x="3674" y="624"/>
                  <a:pt x="3670" y="628"/>
                  <a:pt x="3667" y="629"/>
                </a:cubicBezTo>
                <a:cubicBezTo>
                  <a:pt x="3658" y="630"/>
                  <a:pt x="3649" y="632"/>
                  <a:pt x="3639" y="632"/>
                </a:cubicBezTo>
                <a:cubicBezTo>
                  <a:pt x="3593" y="629"/>
                  <a:pt x="3547" y="626"/>
                  <a:pt x="3502" y="623"/>
                </a:cubicBezTo>
                <a:cubicBezTo>
                  <a:pt x="3501" y="625"/>
                  <a:pt x="3501" y="628"/>
                  <a:pt x="3501" y="630"/>
                </a:cubicBezTo>
                <a:cubicBezTo>
                  <a:pt x="3510" y="631"/>
                  <a:pt x="3519" y="633"/>
                  <a:pt x="3528" y="634"/>
                </a:cubicBezTo>
                <a:cubicBezTo>
                  <a:pt x="3528" y="635"/>
                  <a:pt x="3528" y="636"/>
                  <a:pt x="3528" y="637"/>
                </a:cubicBezTo>
                <a:cubicBezTo>
                  <a:pt x="3513" y="637"/>
                  <a:pt x="3498" y="637"/>
                  <a:pt x="3484" y="637"/>
                </a:cubicBezTo>
                <a:cubicBezTo>
                  <a:pt x="3508" y="647"/>
                  <a:pt x="3531" y="659"/>
                  <a:pt x="3556" y="667"/>
                </a:cubicBezTo>
                <a:cubicBezTo>
                  <a:pt x="3571" y="671"/>
                  <a:pt x="3588" y="670"/>
                  <a:pt x="3605" y="672"/>
                </a:cubicBezTo>
                <a:cubicBezTo>
                  <a:pt x="3603" y="675"/>
                  <a:pt x="3599" y="681"/>
                  <a:pt x="3595" y="688"/>
                </a:cubicBezTo>
                <a:cubicBezTo>
                  <a:pt x="3612" y="690"/>
                  <a:pt x="3628" y="691"/>
                  <a:pt x="3646" y="692"/>
                </a:cubicBezTo>
                <a:cubicBezTo>
                  <a:pt x="3645" y="702"/>
                  <a:pt x="3652" y="713"/>
                  <a:pt x="3637" y="719"/>
                </a:cubicBezTo>
                <a:cubicBezTo>
                  <a:pt x="3635" y="721"/>
                  <a:pt x="3636" y="732"/>
                  <a:pt x="3636" y="742"/>
                </a:cubicBezTo>
                <a:cubicBezTo>
                  <a:pt x="3625" y="738"/>
                  <a:pt x="3616" y="734"/>
                  <a:pt x="3605" y="731"/>
                </a:cubicBezTo>
                <a:cubicBezTo>
                  <a:pt x="3592" y="726"/>
                  <a:pt x="3579" y="722"/>
                  <a:pt x="3566" y="718"/>
                </a:cubicBezTo>
                <a:cubicBezTo>
                  <a:pt x="3555" y="715"/>
                  <a:pt x="3547" y="718"/>
                  <a:pt x="3548" y="732"/>
                </a:cubicBezTo>
                <a:cubicBezTo>
                  <a:pt x="3540" y="731"/>
                  <a:pt x="3532" y="731"/>
                  <a:pt x="3524" y="730"/>
                </a:cubicBezTo>
                <a:cubicBezTo>
                  <a:pt x="3526" y="745"/>
                  <a:pt x="3532" y="749"/>
                  <a:pt x="3546" y="747"/>
                </a:cubicBezTo>
                <a:cubicBezTo>
                  <a:pt x="3564" y="745"/>
                  <a:pt x="3582" y="746"/>
                  <a:pt x="3600" y="746"/>
                </a:cubicBezTo>
                <a:cubicBezTo>
                  <a:pt x="3600" y="748"/>
                  <a:pt x="3600" y="750"/>
                  <a:pt x="3600" y="752"/>
                </a:cubicBezTo>
                <a:cubicBezTo>
                  <a:pt x="3574" y="754"/>
                  <a:pt x="3547" y="757"/>
                  <a:pt x="3521" y="759"/>
                </a:cubicBezTo>
                <a:cubicBezTo>
                  <a:pt x="3527" y="780"/>
                  <a:pt x="3527" y="780"/>
                  <a:pt x="3549" y="794"/>
                </a:cubicBezTo>
                <a:cubicBezTo>
                  <a:pt x="3543" y="811"/>
                  <a:pt x="3543" y="811"/>
                  <a:pt x="3512" y="815"/>
                </a:cubicBezTo>
                <a:cubicBezTo>
                  <a:pt x="3520" y="818"/>
                  <a:pt x="3527" y="820"/>
                  <a:pt x="3539" y="825"/>
                </a:cubicBezTo>
                <a:cubicBezTo>
                  <a:pt x="3531" y="827"/>
                  <a:pt x="3527" y="828"/>
                  <a:pt x="3522" y="830"/>
                </a:cubicBezTo>
                <a:cubicBezTo>
                  <a:pt x="3526" y="833"/>
                  <a:pt x="3529" y="835"/>
                  <a:pt x="3537" y="840"/>
                </a:cubicBezTo>
                <a:cubicBezTo>
                  <a:pt x="3521" y="841"/>
                  <a:pt x="3511" y="842"/>
                  <a:pt x="3498" y="844"/>
                </a:cubicBezTo>
                <a:cubicBezTo>
                  <a:pt x="3508" y="857"/>
                  <a:pt x="3522" y="851"/>
                  <a:pt x="3535" y="856"/>
                </a:cubicBezTo>
                <a:cubicBezTo>
                  <a:pt x="3489" y="862"/>
                  <a:pt x="3442" y="842"/>
                  <a:pt x="3400" y="873"/>
                </a:cubicBezTo>
                <a:cubicBezTo>
                  <a:pt x="3409" y="874"/>
                  <a:pt x="3417" y="874"/>
                  <a:pt x="3429" y="875"/>
                </a:cubicBezTo>
                <a:cubicBezTo>
                  <a:pt x="3425" y="877"/>
                  <a:pt x="3423" y="878"/>
                  <a:pt x="3417" y="880"/>
                </a:cubicBezTo>
                <a:cubicBezTo>
                  <a:pt x="3467" y="890"/>
                  <a:pt x="3513" y="900"/>
                  <a:pt x="3560" y="909"/>
                </a:cubicBezTo>
                <a:cubicBezTo>
                  <a:pt x="3560" y="911"/>
                  <a:pt x="3559" y="913"/>
                  <a:pt x="3559" y="915"/>
                </a:cubicBezTo>
                <a:cubicBezTo>
                  <a:pt x="3555" y="915"/>
                  <a:pt x="3551" y="915"/>
                  <a:pt x="3548" y="914"/>
                </a:cubicBezTo>
                <a:cubicBezTo>
                  <a:pt x="3547" y="915"/>
                  <a:pt x="3547" y="916"/>
                  <a:pt x="3547" y="917"/>
                </a:cubicBezTo>
                <a:cubicBezTo>
                  <a:pt x="3553" y="920"/>
                  <a:pt x="3560" y="923"/>
                  <a:pt x="3566" y="926"/>
                </a:cubicBezTo>
                <a:cubicBezTo>
                  <a:pt x="3541" y="923"/>
                  <a:pt x="3516" y="921"/>
                  <a:pt x="3490" y="919"/>
                </a:cubicBezTo>
                <a:cubicBezTo>
                  <a:pt x="3490" y="921"/>
                  <a:pt x="3490" y="924"/>
                  <a:pt x="3489" y="926"/>
                </a:cubicBezTo>
                <a:cubicBezTo>
                  <a:pt x="3505" y="931"/>
                  <a:pt x="3521" y="935"/>
                  <a:pt x="3543" y="941"/>
                </a:cubicBezTo>
                <a:cubicBezTo>
                  <a:pt x="3510" y="941"/>
                  <a:pt x="3483" y="941"/>
                  <a:pt x="3456" y="941"/>
                </a:cubicBezTo>
                <a:cubicBezTo>
                  <a:pt x="3455" y="942"/>
                  <a:pt x="3455" y="943"/>
                  <a:pt x="3455" y="945"/>
                </a:cubicBezTo>
                <a:cubicBezTo>
                  <a:pt x="3466" y="947"/>
                  <a:pt x="3476" y="949"/>
                  <a:pt x="3491" y="952"/>
                </a:cubicBezTo>
                <a:cubicBezTo>
                  <a:pt x="3459" y="954"/>
                  <a:pt x="3432" y="957"/>
                  <a:pt x="3404" y="959"/>
                </a:cubicBezTo>
                <a:cubicBezTo>
                  <a:pt x="3404" y="960"/>
                  <a:pt x="3403" y="962"/>
                  <a:pt x="3402" y="964"/>
                </a:cubicBezTo>
                <a:cubicBezTo>
                  <a:pt x="3405" y="965"/>
                  <a:pt x="3407" y="966"/>
                  <a:pt x="3414" y="969"/>
                </a:cubicBezTo>
                <a:cubicBezTo>
                  <a:pt x="3378" y="966"/>
                  <a:pt x="3346" y="963"/>
                  <a:pt x="3315" y="960"/>
                </a:cubicBezTo>
                <a:cubicBezTo>
                  <a:pt x="3315" y="959"/>
                  <a:pt x="3315" y="959"/>
                  <a:pt x="3315" y="958"/>
                </a:cubicBezTo>
                <a:cubicBezTo>
                  <a:pt x="3327" y="958"/>
                  <a:pt x="3340" y="957"/>
                  <a:pt x="3352" y="957"/>
                </a:cubicBezTo>
                <a:cubicBezTo>
                  <a:pt x="3352" y="956"/>
                  <a:pt x="3352" y="955"/>
                  <a:pt x="3352" y="954"/>
                </a:cubicBezTo>
                <a:cubicBezTo>
                  <a:pt x="3318" y="954"/>
                  <a:pt x="3284" y="954"/>
                  <a:pt x="3246" y="954"/>
                </a:cubicBezTo>
                <a:cubicBezTo>
                  <a:pt x="3254" y="958"/>
                  <a:pt x="3258" y="961"/>
                  <a:pt x="3265" y="964"/>
                </a:cubicBezTo>
                <a:cubicBezTo>
                  <a:pt x="3233" y="964"/>
                  <a:pt x="3202" y="964"/>
                  <a:pt x="3172" y="964"/>
                </a:cubicBezTo>
                <a:cubicBezTo>
                  <a:pt x="3172" y="964"/>
                  <a:pt x="3172" y="963"/>
                  <a:pt x="3172" y="962"/>
                </a:cubicBezTo>
                <a:cubicBezTo>
                  <a:pt x="3184" y="960"/>
                  <a:pt x="3197" y="958"/>
                  <a:pt x="3210" y="956"/>
                </a:cubicBezTo>
                <a:cubicBezTo>
                  <a:pt x="3050" y="953"/>
                  <a:pt x="2890" y="959"/>
                  <a:pt x="2731" y="934"/>
                </a:cubicBezTo>
                <a:cubicBezTo>
                  <a:pt x="2802" y="934"/>
                  <a:pt x="2874" y="934"/>
                  <a:pt x="2943" y="934"/>
                </a:cubicBezTo>
                <a:cubicBezTo>
                  <a:pt x="2924" y="913"/>
                  <a:pt x="2896" y="920"/>
                  <a:pt x="2869" y="919"/>
                </a:cubicBezTo>
                <a:cubicBezTo>
                  <a:pt x="2826" y="916"/>
                  <a:pt x="2782" y="911"/>
                  <a:pt x="2738" y="913"/>
                </a:cubicBezTo>
                <a:cubicBezTo>
                  <a:pt x="2703" y="915"/>
                  <a:pt x="2671" y="901"/>
                  <a:pt x="2634" y="902"/>
                </a:cubicBezTo>
                <a:cubicBezTo>
                  <a:pt x="2638" y="905"/>
                  <a:pt x="2640" y="906"/>
                  <a:pt x="2644" y="909"/>
                </a:cubicBezTo>
                <a:cubicBezTo>
                  <a:pt x="2612" y="909"/>
                  <a:pt x="2582" y="909"/>
                  <a:pt x="2553" y="909"/>
                </a:cubicBezTo>
                <a:cubicBezTo>
                  <a:pt x="2552" y="911"/>
                  <a:pt x="2552" y="912"/>
                  <a:pt x="2552" y="914"/>
                </a:cubicBezTo>
                <a:cubicBezTo>
                  <a:pt x="2616" y="917"/>
                  <a:pt x="2679" y="921"/>
                  <a:pt x="2742" y="924"/>
                </a:cubicBezTo>
                <a:cubicBezTo>
                  <a:pt x="2742" y="925"/>
                  <a:pt x="2742" y="926"/>
                  <a:pt x="2742" y="926"/>
                </a:cubicBezTo>
                <a:cubicBezTo>
                  <a:pt x="2712" y="926"/>
                  <a:pt x="2682" y="926"/>
                  <a:pt x="2652" y="926"/>
                </a:cubicBezTo>
                <a:cubicBezTo>
                  <a:pt x="2645" y="926"/>
                  <a:pt x="2638" y="926"/>
                  <a:pt x="2630" y="926"/>
                </a:cubicBezTo>
                <a:cubicBezTo>
                  <a:pt x="2607" y="926"/>
                  <a:pt x="2582" y="940"/>
                  <a:pt x="2560" y="920"/>
                </a:cubicBezTo>
                <a:cubicBezTo>
                  <a:pt x="2562" y="922"/>
                  <a:pt x="2563" y="924"/>
                  <a:pt x="2566" y="929"/>
                </a:cubicBezTo>
                <a:cubicBezTo>
                  <a:pt x="2535" y="929"/>
                  <a:pt x="2506" y="929"/>
                  <a:pt x="2476" y="929"/>
                </a:cubicBezTo>
                <a:cubicBezTo>
                  <a:pt x="2402" y="928"/>
                  <a:pt x="2328" y="927"/>
                  <a:pt x="2254" y="926"/>
                </a:cubicBezTo>
                <a:cubicBezTo>
                  <a:pt x="2181" y="924"/>
                  <a:pt x="2108" y="921"/>
                  <a:pt x="2035" y="918"/>
                </a:cubicBezTo>
                <a:cubicBezTo>
                  <a:pt x="1997" y="916"/>
                  <a:pt x="1960" y="910"/>
                  <a:pt x="1922" y="908"/>
                </a:cubicBezTo>
                <a:cubicBezTo>
                  <a:pt x="1893" y="906"/>
                  <a:pt x="1865" y="910"/>
                  <a:pt x="1836" y="910"/>
                </a:cubicBezTo>
                <a:cubicBezTo>
                  <a:pt x="1817" y="910"/>
                  <a:pt x="1798" y="905"/>
                  <a:pt x="1779" y="904"/>
                </a:cubicBezTo>
                <a:cubicBezTo>
                  <a:pt x="1700" y="903"/>
                  <a:pt x="1620" y="902"/>
                  <a:pt x="1540" y="901"/>
                </a:cubicBezTo>
                <a:cubicBezTo>
                  <a:pt x="1524" y="901"/>
                  <a:pt x="1507" y="901"/>
                  <a:pt x="1490" y="901"/>
                </a:cubicBezTo>
                <a:cubicBezTo>
                  <a:pt x="1490" y="899"/>
                  <a:pt x="1489" y="896"/>
                  <a:pt x="1489" y="894"/>
                </a:cubicBezTo>
                <a:cubicBezTo>
                  <a:pt x="1495" y="892"/>
                  <a:pt x="1501" y="891"/>
                  <a:pt x="1507" y="890"/>
                </a:cubicBezTo>
                <a:cubicBezTo>
                  <a:pt x="1484" y="880"/>
                  <a:pt x="1422" y="882"/>
                  <a:pt x="1396" y="894"/>
                </a:cubicBezTo>
                <a:cubicBezTo>
                  <a:pt x="1416" y="893"/>
                  <a:pt x="1432" y="891"/>
                  <a:pt x="1449" y="890"/>
                </a:cubicBezTo>
                <a:cubicBezTo>
                  <a:pt x="1438" y="902"/>
                  <a:pt x="1438" y="903"/>
                  <a:pt x="1404" y="900"/>
                </a:cubicBezTo>
                <a:cubicBezTo>
                  <a:pt x="1388" y="899"/>
                  <a:pt x="1372" y="894"/>
                  <a:pt x="1354" y="890"/>
                </a:cubicBezTo>
                <a:cubicBezTo>
                  <a:pt x="1355" y="896"/>
                  <a:pt x="1355" y="900"/>
                  <a:pt x="1356" y="904"/>
                </a:cubicBezTo>
                <a:cubicBezTo>
                  <a:pt x="1325" y="898"/>
                  <a:pt x="1295" y="892"/>
                  <a:pt x="1265" y="886"/>
                </a:cubicBezTo>
                <a:cubicBezTo>
                  <a:pt x="1269" y="885"/>
                  <a:pt x="1274" y="883"/>
                  <a:pt x="1282" y="880"/>
                </a:cubicBezTo>
                <a:cubicBezTo>
                  <a:pt x="1267" y="877"/>
                  <a:pt x="1255" y="874"/>
                  <a:pt x="1239" y="870"/>
                </a:cubicBezTo>
                <a:cubicBezTo>
                  <a:pt x="1355" y="867"/>
                  <a:pt x="1468" y="863"/>
                  <a:pt x="1581" y="860"/>
                </a:cubicBezTo>
                <a:cubicBezTo>
                  <a:pt x="1581" y="858"/>
                  <a:pt x="1581" y="857"/>
                  <a:pt x="1580" y="855"/>
                </a:cubicBezTo>
                <a:cubicBezTo>
                  <a:pt x="1405" y="854"/>
                  <a:pt x="1230" y="865"/>
                  <a:pt x="1055" y="865"/>
                </a:cubicBezTo>
                <a:cubicBezTo>
                  <a:pt x="1065" y="873"/>
                  <a:pt x="1075" y="881"/>
                  <a:pt x="1084" y="888"/>
                </a:cubicBezTo>
                <a:cubicBezTo>
                  <a:pt x="1083" y="891"/>
                  <a:pt x="1083" y="893"/>
                  <a:pt x="1082" y="896"/>
                </a:cubicBezTo>
                <a:cubicBezTo>
                  <a:pt x="1104" y="892"/>
                  <a:pt x="1126" y="887"/>
                  <a:pt x="1148" y="887"/>
                </a:cubicBezTo>
                <a:cubicBezTo>
                  <a:pt x="1165" y="886"/>
                  <a:pt x="1181" y="893"/>
                  <a:pt x="1198" y="894"/>
                </a:cubicBezTo>
                <a:cubicBezTo>
                  <a:pt x="1225" y="896"/>
                  <a:pt x="1253" y="895"/>
                  <a:pt x="1280" y="896"/>
                </a:cubicBezTo>
                <a:cubicBezTo>
                  <a:pt x="1282" y="896"/>
                  <a:pt x="1283" y="897"/>
                  <a:pt x="1284" y="903"/>
                </a:cubicBezTo>
                <a:cubicBezTo>
                  <a:pt x="1242" y="903"/>
                  <a:pt x="1199" y="903"/>
                  <a:pt x="1151" y="903"/>
                </a:cubicBezTo>
                <a:cubicBezTo>
                  <a:pt x="1157" y="909"/>
                  <a:pt x="1158" y="911"/>
                  <a:pt x="1163" y="916"/>
                </a:cubicBezTo>
                <a:cubicBezTo>
                  <a:pt x="1137" y="918"/>
                  <a:pt x="1114" y="920"/>
                  <a:pt x="1091" y="923"/>
                </a:cubicBezTo>
                <a:cubicBezTo>
                  <a:pt x="1091" y="921"/>
                  <a:pt x="1091" y="920"/>
                  <a:pt x="1091" y="919"/>
                </a:cubicBezTo>
                <a:cubicBezTo>
                  <a:pt x="1104" y="916"/>
                  <a:pt x="1117" y="914"/>
                  <a:pt x="1130" y="912"/>
                </a:cubicBezTo>
                <a:cubicBezTo>
                  <a:pt x="1130" y="911"/>
                  <a:pt x="1130" y="911"/>
                  <a:pt x="1130" y="910"/>
                </a:cubicBezTo>
                <a:cubicBezTo>
                  <a:pt x="1106" y="909"/>
                  <a:pt x="1082" y="907"/>
                  <a:pt x="1059" y="907"/>
                </a:cubicBezTo>
                <a:cubicBezTo>
                  <a:pt x="1057" y="906"/>
                  <a:pt x="1053" y="911"/>
                  <a:pt x="1054" y="913"/>
                </a:cubicBezTo>
                <a:cubicBezTo>
                  <a:pt x="1054" y="915"/>
                  <a:pt x="1058" y="917"/>
                  <a:pt x="1060" y="920"/>
                </a:cubicBezTo>
                <a:cubicBezTo>
                  <a:pt x="1023" y="920"/>
                  <a:pt x="985" y="919"/>
                  <a:pt x="947" y="921"/>
                </a:cubicBezTo>
                <a:cubicBezTo>
                  <a:pt x="928" y="921"/>
                  <a:pt x="909" y="926"/>
                  <a:pt x="889" y="927"/>
                </a:cubicBezTo>
                <a:cubicBezTo>
                  <a:pt x="876" y="929"/>
                  <a:pt x="861" y="931"/>
                  <a:pt x="849" y="928"/>
                </a:cubicBezTo>
                <a:cubicBezTo>
                  <a:pt x="808" y="916"/>
                  <a:pt x="767" y="925"/>
                  <a:pt x="726" y="927"/>
                </a:cubicBezTo>
                <a:cubicBezTo>
                  <a:pt x="715" y="927"/>
                  <a:pt x="705" y="926"/>
                  <a:pt x="693" y="923"/>
                </a:cubicBezTo>
                <a:cubicBezTo>
                  <a:pt x="667" y="916"/>
                  <a:pt x="638" y="921"/>
                  <a:pt x="608" y="921"/>
                </a:cubicBezTo>
                <a:cubicBezTo>
                  <a:pt x="610" y="925"/>
                  <a:pt x="611" y="927"/>
                  <a:pt x="612" y="927"/>
                </a:cubicBezTo>
                <a:cubicBezTo>
                  <a:pt x="636" y="931"/>
                  <a:pt x="661" y="934"/>
                  <a:pt x="686" y="937"/>
                </a:cubicBezTo>
                <a:cubicBezTo>
                  <a:pt x="686" y="940"/>
                  <a:pt x="686" y="942"/>
                  <a:pt x="686" y="944"/>
                </a:cubicBezTo>
                <a:cubicBezTo>
                  <a:pt x="664" y="944"/>
                  <a:pt x="643" y="944"/>
                  <a:pt x="622" y="944"/>
                </a:cubicBezTo>
                <a:cubicBezTo>
                  <a:pt x="589" y="944"/>
                  <a:pt x="557" y="945"/>
                  <a:pt x="524" y="943"/>
                </a:cubicBezTo>
                <a:cubicBezTo>
                  <a:pt x="504" y="942"/>
                  <a:pt x="483" y="937"/>
                  <a:pt x="464" y="948"/>
                </a:cubicBezTo>
                <a:cubicBezTo>
                  <a:pt x="462" y="949"/>
                  <a:pt x="456" y="943"/>
                  <a:pt x="446" y="936"/>
                </a:cubicBezTo>
                <a:cubicBezTo>
                  <a:pt x="424" y="936"/>
                  <a:pt x="395" y="936"/>
                  <a:pt x="365" y="936"/>
                </a:cubicBezTo>
                <a:cubicBezTo>
                  <a:pt x="365" y="935"/>
                  <a:pt x="365" y="934"/>
                  <a:pt x="365" y="933"/>
                </a:cubicBezTo>
                <a:cubicBezTo>
                  <a:pt x="375" y="927"/>
                  <a:pt x="384" y="922"/>
                  <a:pt x="393" y="917"/>
                </a:cubicBezTo>
                <a:cubicBezTo>
                  <a:pt x="368" y="908"/>
                  <a:pt x="342" y="899"/>
                  <a:pt x="316" y="890"/>
                </a:cubicBezTo>
                <a:cubicBezTo>
                  <a:pt x="351" y="893"/>
                  <a:pt x="382" y="912"/>
                  <a:pt x="421" y="898"/>
                </a:cubicBezTo>
                <a:cubicBezTo>
                  <a:pt x="404" y="896"/>
                  <a:pt x="389" y="897"/>
                  <a:pt x="376" y="892"/>
                </a:cubicBezTo>
                <a:cubicBezTo>
                  <a:pt x="364" y="889"/>
                  <a:pt x="343" y="894"/>
                  <a:pt x="347" y="869"/>
                </a:cubicBezTo>
                <a:cubicBezTo>
                  <a:pt x="339" y="869"/>
                  <a:pt x="332" y="868"/>
                  <a:pt x="320" y="867"/>
                </a:cubicBezTo>
                <a:cubicBezTo>
                  <a:pt x="325" y="863"/>
                  <a:pt x="328" y="861"/>
                  <a:pt x="332" y="858"/>
                </a:cubicBezTo>
                <a:cubicBezTo>
                  <a:pt x="320" y="858"/>
                  <a:pt x="309" y="857"/>
                  <a:pt x="292" y="856"/>
                </a:cubicBezTo>
                <a:cubicBezTo>
                  <a:pt x="300" y="850"/>
                  <a:pt x="305" y="847"/>
                  <a:pt x="310" y="843"/>
                </a:cubicBezTo>
                <a:cubicBezTo>
                  <a:pt x="308" y="840"/>
                  <a:pt x="306" y="836"/>
                  <a:pt x="303" y="831"/>
                </a:cubicBezTo>
                <a:cubicBezTo>
                  <a:pt x="284" y="839"/>
                  <a:pt x="280" y="838"/>
                  <a:pt x="280" y="820"/>
                </a:cubicBezTo>
                <a:cubicBezTo>
                  <a:pt x="262" y="822"/>
                  <a:pt x="244" y="826"/>
                  <a:pt x="226" y="826"/>
                </a:cubicBezTo>
                <a:cubicBezTo>
                  <a:pt x="213" y="826"/>
                  <a:pt x="200" y="821"/>
                  <a:pt x="187" y="819"/>
                </a:cubicBezTo>
                <a:cubicBezTo>
                  <a:pt x="181" y="819"/>
                  <a:pt x="174" y="822"/>
                  <a:pt x="168" y="823"/>
                </a:cubicBezTo>
                <a:cubicBezTo>
                  <a:pt x="161" y="823"/>
                  <a:pt x="154" y="821"/>
                  <a:pt x="148" y="821"/>
                </a:cubicBezTo>
                <a:cubicBezTo>
                  <a:pt x="150" y="815"/>
                  <a:pt x="152" y="810"/>
                  <a:pt x="155" y="801"/>
                </a:cubicBezTo>
                <a:cubicBezTo>
                  <a:pt x="146" y="799"/>
                  <a:pt x="136" y="797"/>
                  <a:pt x="126" y="795"/>
                </a:cubicBezTo>
                <a:cubicBezTo>
                  <a:pt x="126" y="793"/>
                  <a:pt x="126" y="792"/>
                  <a:pt x="126" y="790"/>
                </a:cubicBezTo>
                <a:cubicBezTo>
                  <a:pt x="182" y="776"/>
                  <a:pt x="238" y="762"/>
                  <a:pt x="294" y="747"/>
                </a:cubicBezTo>
                <a:cubicBezTo>
                  <a:pt x="294" y="746"/>
                  <a:pt x="294" y="745"/>
                  <a:pt x="293" y="743"/>
                </a:cubicBezTo>
                <a:cubicBezTo>
                  <a:pt x="273" y="735"/>
                  <a:pt x="252" y="728"/>
                  <a:pt x="232" y="720"/>
                </a:cubicBezTo>
                <a:cubicBezTo>
                  <a:pt x="232" y="718"/>
                  <a:pt x="233" y="716"/>
                  <a:pt x="233" y="714"/>
                </a:cubicBezTo>
                <a:cubicBezTo>
                  <a:pt x="239" y="715"/>
                  <a:pt x="244" y="716"/>
                  <a:pt x="252" y="717"/>
                </a:cubicBezTo>
                <a:cubicBezTo>
                  <a:pt x="247" y="712"/>
                  <a:pt x="244" y="708"/>
                  <a:pt x="238" y="701"/>
                </a:cubicBezTo>
                <a:cubicBezTo>
                  <a:pt x="253" y="705"/>
                  <a:pt x="265" y="708"/>
                  <a:pt x="278" y="712"/>
                </a:cubicBezTo>
                <a:cubicBezTo>
                  <a:pt x="273" y="704"/>
                  <a:pt x="269" y="699"/>
                  <a:pt x="266" y="695"/>
                </a:cubicBezTo>
                <a:cubicBezTo>
                  <a:pt x="272" y="691"/>
                  <a:pt x="279" y="689"/>
                  <a:pt x="285" y="686"/>
                </a:cubicBezTo>
                <a:cubicBezTo>
                  <a:pt x="274" y="677"/>
                  <a:pt x="265" y="669"/>
                  <a:pt x="256" y="662"/>
                </a:cubicBezTo>
                <a:cubicBezTo>
                  <a:pt x="262" y="658"/>
                  <a:pt x="268" y="655"/>
                  <a:pt x="278" y="648"/>
                </a:cubicBezTo>
                <a:cubicBezTo>
                  <a:pt x="260" y="645"/>
                  <a:pt x="245" y="641"/>
                  <a:pt x="230" y="641"/>
                </a:cubicBezTo>
                <a:cubicBezTo>
                  <a:pt x="217" y="641"/>
                  <a:pt x="210" y="639"/>
                  <a:pt x="204" y="626"/>
                </a:cubicBezTo>
                <a:cubicBezTo>
                  <a:pt x="201" y="617"/>
                  <a:pt x="190" y="611"/>
                  <a:pt x="182" y="606"/>
                </a:cubicBezTo>
                <a:cubicBezTo>
                  <a:pt x="164" y="595"/>
                  <a:pt x="164" y="596"/>
                  <a:pt x="179" y="578"/>
                </a:cubicBezTo>
                <a:cubicBezTo>
                  <a:pt x="173" y="576"/>
                  <a:pt x="168" y="575"/>
                  <a:pt x="164" y="573"/>
                </a:cubicBezTo>
                <a:cubicBezTo>
                  <a:pt x="185" y="546"/>
                  <a:pt x="205" y="519"/>
                  <a:pt x="243" y="512"/>
                </a:cubicBezTo>
                <a:cubicBezTo>
                  <a:pt x="242" y="510"/>
                  <a:pt x="241" y="508"/>
                  <a:pt x="240" y="506"/>
                </a:cubicBezTo>
                <a:cubicBezTo>
                  <a:pt x="210" y="509"/>
                  <a:pt x="180" y="515"/>
                  <a:pt x="150" y="513"/>
                </a:cubicBezTo>
                <a:cubicBezTo>
                  <a:pt x="123" y="511"/>
                  <a:pt x="91" y="522"/>
                  <a:pt x="69" y="493"/>
                </a:cubicBezTo>
                <a:cubicBezTo>
                  <a:pt x="53" y="514"/>
                  <a:pt x="37" y="498"/>
                  <a:pt x="23" y="495"/>
                </a:cubicBezTo>
                <a:cubicBezTo>
                  <a:pt x="20" y="488"/>
                  <a:pt x="17" y="482"/>
                  <a:pt x="16" y="476"/>
                </a:cubicBezTo>
                <a:cubicBezTo>
                  <a:pt x="13" y="465"/>
                  <a:pt x="12" y="452"/>
                  <a:pt x="25" y="448"/>
                </a:cubicBezTo>
                <a:cubicBezTo>
                  <a:pt x="37" y="445"/>
                  <a:pt x="35" y="437"/>
                  <a:pt x="32" y="432"/>
                </a:cubicBezTo>
                <a:cubicBezTo>
                  <a:pt x="20" y="414"/>
                  <a:pt x="34" y="407"/>
                  <a:pt x="44" y="398"/>
                </a:cubicBezTo>
                <a:cubicBezTo>
                  <a:pt x="52" y="404"/>
                  <a:pt x="61" y="410"/>
                  <a:pt x="69" y="416"/>
                </a:cubicBezTo>
                <a:cubicBezTo>
                  <a:pt x="71" y="415"/>
                  <a:pt x="72" y="414"/>
                  <a:pt x="74" y="413"/>
                </a:cubicBezTo>
                <a:cubicBezTo>
                  <a:pt x="72" y="407"/>
                  <a:pt x="71" y="397"/>
                  <a:pt x="68" y="396"/>
                </a:cubicBezTo>
                <a:cubicBezTo>
                  <a:pt x="61" y="395"/>
                  <a:pt x="52" y="398"/>
                  <a:pt x="44" y="398"/>
                </a:cubicBezTo>
                <a:close/>
                <a:moveTo>
                  <a:pt x="3086" y="869"/>
                </a:moveTo>
                <a:cubicBezTo>
                  <a:pt x="3086" y="868"/>
                  <a:pt x="3085" y="868"/>
                  <a:pt x="3085" y="867"/>
                </a:cubicBezTo>
                <a:cubicBezTo>
                  <a:pt x="3069" y="865"/>
                  <a:pt x="3054" y="863"/>
                  <a:pt x="3038" y="862"/>
                </a:cubicBezTo>
                <a:cubicBezTo>
                  <a:pt x="2981" y="857"/>
                  <a:pt x="2923" y="866"/>
                  <a:pt x="2866" y="860"/>
                </a:cubicBezTo>
                <a:cubicBezTo>
                  <a:pt x="2847" y="858"/>
                  <a:pt x="2828" y="863"/>
                  <a:pt x="2810" y="862"/>
                </a:cubicBezTo>
                <a:cubicBezTo>
                  <a:pt x="2774" y="860"/>
                  <a:pt x="2739" y="855"/>
                  <a:pt x="2703" y="854"/>
                </a:cubicBezTo>
                <a:cubicBezTo>
                  <a:pt x="2630" y="851"/>
                  <a:pt x="2558" y="850"/>
                  <a:pt x="2485" y="849"/>
                </a:cubicBezTo>
                <a:cubicBezTo>
                  <a:pt x="2474" y="848"/>
                  <a:pt x="2462" y="847"/>
                  <a:pt x="2451" y="846"/>
                </a:cubicBezTo>
                <a:cubicBezTo>
                  <a:pt x="2459" y="852"/>
                  <a:pt x="2469" y="854"/>
                  <a:pt x="2478" y="854"/>
                </a:cubicBezTo>
                <a:cubicBezTo>
                  <a:pt x="2521" y="856"/>
                  <a:pt x="2564" y="858"/>
                  <a:pt x="2607" y="860"/>
                </a:cubicBezTo>
                <a:cubicBezTo>
                  <a:pt x="2647" y="863"/>
                  <a:pt x="2688" y="867"/>
                  <a:pt x="2728" y="869"/>
                </a:cubicBezTo>
                <a:cubicBezTo>
                  <a:pt x="2799" y="871"/>
                  <a:pt x="2870" y="873"/>
                  <a:pt x="2942" y="875"/>
                </a:cubicBezTo>
                <a:cubicBezTo>
                  <a:pt x="2976" y="876"/>
                  <a:pt x="3011" y="877"/>
                  <a:pt x="3045" y="876"/>
                </a:cubicBezTo>
                <a:cubicBezTo>
                  <a:pt x="3059" y="876"/>
                  <a:pt x="3073" y="872"/>
                  <a:pt x="3086" y="869"/>
                </a:cubicBezTo>
                <a:close/>
                <a:moveTo>
                  <a:pt x="1567" y="812"/>
                </a:moveTo>
                <a:cubicBezTo>
                  <a:pt x="1567" y="812"/>
                  <a:pt x="1567" y="811"/>
                  <a:pt x="1566" y="810"/>
                </a:cubicBezTo>
                <a:cubicBezTo>
                  <a:pt x="1402" y="814"/>
                  <a:pt x="1237" y="818"/>
                  <a:pt x="1072" y="822"/>
                </a:cubicBezTo>
                <a:cubicBezTo>
                  <a:pt x="1098" y="827"/>
                  <a:pt x="1123" y="831"/>
                  <a:pt x="1148" y="832"/>
                </a:cubicBezTo>
                <a:cubicBezTo>
                  <a:pt x="1199" y="832"/>
                  <a:pt x="1249" y="829"/>
                  <a:pt x="1299" y="829"/>
                </a:cubicBezTo>
                <a:cubicBezTo>
                  <a:pt x="1358" y="828"/>
                  <a:pt x="1417" y="831"/>
                  <a:pt x="1476" y="828"/>
                </a:cubicBezTo>
                <a:cubicBezTo>
                  <a:pt x="1506" y="827"/>
                  <a:pt x="1536" y="818"/>
                  <a:pt x="1567" y="812"/>
                </a:cubicBezTo>
                <a:close/>
                <a:moveTo>
                  <a:pt x="3131" y="849"/>
                </a:moveTo>
                <a:cubicBezTo>
                  <a:pt x="3162" y="858"/>
                  <a:pt x="3196" y="839"/>
                  <a:pt x="3228" y="860"/>
                </a:cubicBezTo>
                <a:cubicBezTo>
                  <a:pt x="3183" y="862"/>
                  <a:pt x="3142" y="864"/>
                  <a:pt x="3102" y="866"/>
                </a:cubicBezTo>
                <a:cubicBezTo>
                  <a:pt x="3102" y="868"/>
                  <a:pt x="3102" y="869"/>
                  <a:pt x="3102" y="871"/>
                </a:cubicBezTo>
                <a:cubicBezTo>
                  <a:pt x="3198" y="871"/>
                  <a:pt x="3294" y="871"/>
                  <a:pt x="3390" y="871"/>
                </a:cubicBezTo>
                <a:cubicBezTo>
                  <a:pt x="3390" y="868"/>
                  <a:pt x="3390" y="865"/>
                  <a:pt x="3390" y="861"/>
                </a:cubicBezTo>
                <a:cubicBezTo>
                  <a:pt x="3348" y="861"/>
                  <a:pt x="3305" y="861"/>
                  <a:pt x="3263" y="861"/>
                </a:cubicBezTo>
                <a:cubicBezTo>
                  <a:pt x="3263" y="858"/>
                  <a:pt x="3263" y="855"/>
                  <a:pt x="3263" y="852"/>
                </a:cubicBezTo>
                <a:cubicBezTo>
                  <a:pt x="3294" y="852"/>
                  <a:pt x="3325" y="852"/>
                  <a:pt x="3357" y="852"/>
                </a:cubicBezTo>
                <a:cubicBezTo>
                  <a:pt x="3282" y="846"/>
                  <a:pt x="3207" y="825"/>
                  <a:pt x="3131" y="849"/>
                </a:cubicBezTo>
                <a:close/>
                <a:moveTo>
                  <a:pt x="1026" y="782"/>
                </a:moveTo>
                <a:cubicBezTo>
                  <a:pt x="1093" y="779"/>
                  <a:pt x="1164" y="775"/>
                  <a:pt x="1235" y="772"/>
                </a:cubicBezTo>
                <a:cubicBezTo>
                  <a:pt x="1228" y="768"/>
                  <a:pt x="1220" y="765"/>
                  <a:pt x="1212" y="765"/>
                </a:cubicBezTo>
                <a:cubicBezTo>
                  <a:pt x="1198" y="765"/>
                  <a:pt x="1184" y="768"/>
                  <a:pt x="1171" y="767"/>
                </a:cubicBezTo>
                <a:cubicBezTo>
                  <a:pt x="1125" y="766"/>
                  <a:pt x="1080" y="764"/>
                  <a:pt x="1034" y="764"/>
                </a:cubicBezTo>
                <a:cubicBezTo>
                  <a:pt x="1015" y="763"/>
                  <a:pt x="995" y="765"/>
                  <a:pt x="975" y="766"/>
                </a:cubicBezTo>
                <a:cubicBezTo>
                  <a:pt x="975" y="768"/>
                  <a:pt x="975" y="770"/>
                  <a:pt x="976" y="772"/>
                </a:cubicBezTo>
                <a:cubicBezTo>
                  <a:pt x="994" y="773"/>
                  <a:pt x="1013" y="775"/>
                  <a:pt x="1031" y="776"/>
                </a:cubicBezTo>
                <a:cubicBezTo>
                  <a:pt x="1031" y="778"/>
                  <a:pt x="1031" y="780"/>
                  <a:pt x="1031" y="781"/>
                </a:cubicBezTo>
                <a:cubicBezTo>
                  <a:pt x="1028" y="782"/>
                  <a:pt x="1025" y="782"/>
                  <a:pt x="1026" y="782"/>
                </a:cubicBezTo>
                <a:close/>
                <a:moveTo>
                  <a:pt x="1715" y="582"/>
                </a:moveTo>
                <a:cubicBezTo>
                  <a:pt x="1715" y="585"/>
                  <a:pt x="1715" y="587"/>
                  <a:pt x="1715" y="590"/>
                </a:cubicBezTo>
                <a:cubicBezTo>
                  <a:pt x="1775" y="590"/>
                  <a:pt x="1834" y="589"/>
                  <a:pt x="1893" y="590"/>
                </a:cubicBezTo>
                <a:cubicBezTo>
                  <a:pt x="1930" y="591"/>
                  <a:pt x="1968" y="583"/>
                  <a:pt x="2004" y="598"/>
                </a:cubicBezTo>
                <a:cubicBezTo>
                  <a:pt x="2013" y="601"/>
                  <a:pt x="2023" y="599"/>
                  <a:pt x="2033" y="600"/>
                </a:cubicBezTo>
                <a:cubicBezTo>
                  <a:pt x="2033" y="599"/>
                  <a:pt x="2033" y="598"/>
                  <a:pt x="2033" y="597"/>
                </a:cubicBezTo>
                <a:cubicBezTo>
                  <a:pt x="2024" y="596"/>
                  <a:pt x="2015" y="594"/>
                  <a:pt x="2006" y="593"/>
                </a:cubicBezTo>
                <a:cubicBezTo>
                  <a:pt x="2006" y="592"/>
                  <a:pt x="2006" y="590"/>
                  <a:pt x="2006" y="589"/>
                </a:cubicBezTo>
                <a:cubicBezTo>
                  <a:pt x="2032" y="588"/>
                  <a:pt x="2058" y="586"/>
                  <a:pt x="2084" y="585"/>
                </a:cubicBezTo>
                <a:cubicBezTo>
                  <a:pt x="2084" y="584"/>
                  <a:pt x="2084" y="583"/>
                  <a:pt x="2084" y="582"/>
                </a:cubicBezTo>
                <a:cubicBezTo>
                  <a:pt x="1961" y="582"/>
                  <a:pt x="1838" y="582"/>
                  <a:pt x="1715" y="582"/>
                </a:cubicBezTo>
                <a:close/>
                <a:moveTo>
                  <a:pt x="1860" y="846"/>
                </a:moveTo>
                <a:cubicBezTo>
                  <a:pt x="1973" y="858"/>
                  <a:pt x="2082" y="850"/>
                  <a:pt x="2190" y="852"/>
                </a:cubicBezTo>
                <a:cubicBezTo>
                  <a:pt x="2190" y="850"/>
                  <a:pt x="2190" y="848"/>
                  <a:pt x="2190" y="846"/>
                </a:cubicBezTo>
                <a:cubicBezTo>
                  <a:pt x="2082" y="846"/>
                  <a:pt x="1974" y="846"/>
                  <a:pt x="1860" y="846"/>
                </a:cubicBezTo>
                <a:close/>
                <a:moveTo>
                  <a:pt x="2732" y="497"/>
                </a:moveTo>
                <a:cubicBezTo>
                  <a:pt x="2732" y="499"/>
                  <a:pt x="2733" y="501"/>
                  <a:pt x="2733" y="503"/>
                </a:cubicBezTo>
                <a:cubicBezTo>
                  <a:pt x="2815" y="505"/>
                  <a:pt x="2897" y="507"/>
                  <a:pt x="2979" y="503"/>
                </a:cubicBezTo>
                <a:cubicBezTo>
                  <a:pt x="2979" y="501"/>
                  <a:pt x="2979" y="499"/>
                  <a:pt x="2979" y="497"/>
                </a:cubicBezTo>
                <a:cubicBezTo>
                  <a:pt x="2897" y="497"/>
                  <a:pt x="2815" y="497"/>
                  <a:pt x="2732" y="497"/>
                </a:cubicBezTo>
                <a:close/>
                <a:moveTo>
                  <a:pt x="1642" y="871"/>
                </a:moveTo>
                <a:cubicBezTo>
                  <a:pt x="1622" y="871"/>
                  <a:pt x="1604" y="871"/>
                  <a:pt x="1586" y="871"/>
                </a:cubicBezTo>
                <a:cubicBezTo>
                  <a:pt x="1586" y="871"/>
                  <a:pt x="1586" y="872"/>
                  <a:pt x="1586" y="873"/>
                </a:cubicBezTo>
                <a:cubicBezTo>
                  <a:pt x="1593" y="874"/>
                  <a:pt x="1600" y="874"/>
                  <a:pt x="1607" y="874"/>
                </a:cubicBezTo>
                <a:cubicBezTo>
                  <a:pt x="1607" y="876"/>
                  <a:pt x="1607" y="878"/>
                  <a:pt x="1607" y="879"/>
                </a:cubicBezTo>
                <a:cubicBezTo>
                  <a:pt x="1578" y="879"/>
                  <a:pt x="1548" y="879"/>
                  <a:pt x="1519" y="879"/>
                </a:cubicBezTo>
                <a:cubicBezTo>
                  <a:pt x="1519" y="881"/>
                  <a:pt x="1519" y="883"/>
                  <a:pt x="1519" y="885"/>
                </a:cubicBezTo>
                <a:cubicBezTo>
                  <a:pt x="1534" y="885"/>
                  <a:pt x="1550" y="885"/>
                  <a:pt x="1565" y="885"/>
                </a:cubicBezTo>
                <a:cubicBezTo>
                  <a:pt x="1565" y="886"/>
                  <a:pt x="1565" y="887"/>
                  <a:pt x="1565" y="889"/>
                </a:cubicBezTo>
                <a:cubicBezTo>
                  <a:pt x="1558" y="890"/>
                  <a:pt x="1551" y="891"/>
                  <a:pt x="1544" y="892"/>
                </a:cubicBezTo>
                <a:cubicBezTo>
                  <a:pt x="1544" y="893"/>
                  <a:pt x="1544" y="894"/>
                  <a:pt x="1544" y="895"/>
                </a:cubicBezTo>
                <a:cubicBezTo>
                  <a:pt x="1590" y="890"/>
                  <a:pt x="1636" y="885"/>
                  <a:pt x="1682" y="880"/>
                </a:cubicBezTo>
                <a:cubicBezTo>
                  <a:pt x="1682" y="879"/>
                  <a:pt x="1682" y="878"/>
                  <a:pt x="1682" y="877"/>
                </a:cubicBezTo>
                <a:cubicBezTo>
                  <a:pt x="1666" y="877"/>
                  <a:pt x="1651" y="877"/>
                  <a:pt x="1633" y="877"/>
                </a:cubicBezTo>
                <a:cubicBezTo>
                  <a:pt x="1637" y="874"/>
                  <a:pt x="1639" y="873"/>
                  <a:pt x="1642" y="871"/>
                </a:cubicBezTo>
                <a:close/>
                <a:moveTo>
                  <a:pt x="3146" y="164"/>
                </a:moveTo>
                <a:cubicBezTo>
                  <a:pt x="3146" y="166"/>
                  <a:pt x="3146" y="167"/>
                  <a:pt x="3146" y="168"/>
                </a:cubicBezTo>
                <a:cubicBezTo>
                  <a:pt x="3185" y="168"/>
                  <a:pt x="3224" y="168"/>
                  <a:pt x="3263" y="168"/>
                </a:cubicBezTo>
                <a:cubicBezTo>
                  <a:pt x="3237" y="156"/>
                  <a:pt x="3211" y="142"/>
                  <a:pt x="3180" y="155"/>
                </a:cubicBezTo>
                <a:cubicBezTo>
                  <a:pt x="3191" y="158"/>
                  <a:pt x="3202" y="160"/>
                  <a:pt x="3213" y="162"/>
                </a:cubicBezTo>
                <a:cubicBezTo>
                  <a:pt x="3213" y="163"/>
                  <a:pt x="3213" y="164"/>
                  <a:pt x="3212" y="164"/>
                </a:cubicBezTo>
                <a:cubicBezTo>
                  <a:pt x="3190" y="164"/>
                  <a:pt x="3168" y="164"/>
                  <a:pt x="3146" y="164"/>
                </a:cubicBezTo>
                <a:close/>
                <a:moveTo>
                  <a:pt x="2203" y="745"/>
                </a:moveTo>
                <a:cubicBezTo>
                  <a:pt x="2204" y="744"/>
                  <a:pt x="2204" y="742"/>
                  <a:pt x="2204" y="741"/>
                </a:cubicBezTo>
                <a:cubicBezTo>
                  <a:pt x="2221" y="743"/>
                  <a:pt x="2238" y="744"/>
                  <a:pt x="2256" y="746"/>
                </a:cubicBezTo>
                <a:cubicBezTo>
                  <a:pt x="2256" y="743"/>
                  <a:pt x="2256" y="741"/>
                  <a:pt x="2256" y="738"/>
                </a:cubicBezTo>
                <a:cubicBezTo>
                  <a:pt x="2212" y="738"/>
                  <a:pt x="2169" y="738"/>
                  <a:pt x="2125" y="738"/>
                </a:cubicBezTo>
                <a:cubicBezTo>
                  <a:pt x="2125" y="739"/>
                  <a:pt x="2125" y="740"/>
                  <a:pt x="2125" y="742"/>
                </a:cubicBezTo>
                <a:cubicBezTo>
                  <a:pt x="2157" y="744"/>
                  <a:pt x="2190" y="747"/>
                  <a:pt x="2222" y="750"/>
                </a:cubicBezTo>
                <a:cubicBezTo>
                  <a:pt x="2222" y="748"/>
                  <a:pt x="2223" y="747"/>
                  <a:pt x="2223" y="745"/>
                </a:cubicBezTo>
                <a:cubicBezTo>
                  <a:pt x="2216" y="745"/>
                  <a:pt x="2210" y="745"/>
                  <a:pt x="2203" y="745"/>
                </a:cubicBezTo>
                <a:close/>
                <a:moveTo>
                  <a:pt x="2500" y="797"/>
                </a:moveTo>
                <a:cubicBezTo>
                  <a:pt x="2500" y="796"/>
                  <a:pt x="2500" y="795"/>
                  <a:pt x="2500" y="794"/>
                </a:cubicBezTo>
                <a:cubicBezTo>
                  <a:pt x="2483" y="794"/>
                  <a:pt x="2466" y="794"/>
                  <a:pt x="2448" y="794"/>
                </a:cubicBezTo>
                <a:cubicBezTo>
                  <a:pt x="2431" y="794"/>
                  <a:pt x="2414" y="793"/>
                  <a:pt x="2397" y="793"/>
                </a:cubicBezTo>
                <a:cubicBezTo>
                  <a:pt x="2379" y="792"/>
                  <a:pt x="2362" y="791"/>
                  <a:pt x="2345" y="791"/>
                </a:cubicBezTo>
                <a:cubicBezTo>
                  <a:pt x="2329" y="791"/>
                  <a:pt x="2313" y="793"/>
                  <a:pt x="2296" y="794"/>
                </a:cubicBezTo>
                <a:cubicBezTo>
                  <a:pt x="2297" y="795"/>
                  <a:pt x="2297" y="796"/>
                  <a:pt x="2297" y="797"/>
                </a:cubicBezTo>
                <a:cubicBezTo>
                  <a:pt x="2364" y="797"/>
                  <a:pt x="2432" y="797"/>
                  <a:pt x="2500" y="797"/>
                </a:cubicBezTo>
                <a:close/>
                <a:moveTo>
                  <a:pt x="2362" y="737"/>
                </a:moveTo>
                <a:cubicBezTo>
                  <a:pt x="2363" y="736"/>
                  <a:pt x="2364" y="735"/>
                  <a:pt x="2364" y="733"/>
                </a:cubicBezTo>
                <a:cubicBezTo>
                  <a:pt x="2331" y="733"/>
                  <a:pt x="2299" y="733"/>
                  <a:pt x="2268" y="733"/>
                </a:cubicBezTo>
                <a:cubicBezTo>
                  <a:pt x="2287" y="757"/>
                  <a:pt x="2312" y="745"/>
                  <a:pt x="2335" y="744"/>
                </a:cubicBezTo>
                <a:cubicBezTo>
                  <a:pt x="2334" y="742"/>
                  <a:pt x="2332" y="741"/>
                  <a:pt x="2328" y="737"/>
                </a:cubicBezTo>
                <a:cubicBezTo>
                  <a:pt x="2341" y="737"/>
                  <a:pt x="2352" y="737"/>
                  <a:pt x="2362" y="737"/>
                </a:cubicBezTo>
                <a:close/>
                <a:moveTo>
                  <a:pt x="509" y="791"/>
                </a:moveTo>
                <a:cubicBezTo>
                  <a:pt x="482" y="772"/>
                  <a:pt x="449" y="774"/>
                  <a:pt x="433" y="791"/>
                </a:cubicBezTo>
                <a:cubicBezTo>
                  <a:pt x="456" y="791"/>
                  <a:pt x="480" y="791"/>
                  <a:pt x="509" y="791"/>
                </a:cubicBezTo>
                <a:close/>
                <a:moveTo>
                  <a:pt x="1394" y="774"/>
                </a:moveTo>
                <a:cubicBezTo>
                  <a:pt x="1394" y="773"/>
                  <a:pt x="1394" y="771"/>
                  <a:pt x="1394" y="769"/>
                </a:cubicBezTo>
                <a:cubicBezTo>
                  <a:pt x="1359" y="769"/>
                  <a:pt x="1324" y="769"/>
                  <a:pt x="1289" y="769"/>
                </a:cubicBezTo>
                <a:cubicBezTo>
                  <a:pt x="1289" y="771"/>
                  <a:pt x="1289" y="773"/>
                  <a:pt x="1289" y="774"/>
                </a:cubicBezTo>
                <a:cubicBezTo>
                  <a:pt x="1324" y="774"/>
                  <a:pt x="1359" y="774"/>
                  <a:pt x="1394" y="774"/>
                </a:cubicBezTo>
                <a:close/>
                <a:moveTo>
                  <a:pt x="2394" y="834"/>
                </a:moveTo>
                <a:cubicBezTo>
                  <a:pt x="2394" y="832"/>
                  <a:pt x="2394" y="829"/>
                  <a:pt x="2394" y="827"/>
                </a:cubicBezTo>
                <a:cubicBezTo>
                  <a:pt x="2364" y="825"/>
                  <a:pt x="2334" y="823"/>
                  <a:pt x="2304" y="820"/>
                </a:cubicBezTo>
                <a:cubicBezTo>
                  <a:pt x="2303" y="823"/>
                  <a:pt x="2303" y="826"/>
                  <a:pt x="2303" y="829"/>
                </a:cubicBezTo>
                <a:cubicBezTo>
                  <a:pt x="2333" y="831"/>
                  <a:pt x="2364" y="833"/>
                  <a:pt x="2394" y="834"/>
                </a:cubicBezTo>
                <a:close/>
                <a:moveTo>
                  <a:pt x="2941" y="921"/>
                </a:moveTo>
                <a:cubicBezTo>
                  <a:pt x="2941" y="922"/>
                  <a:pt x="2941" y="924"/>
                  <a:pt x="2941" y="925"/>
                </a:cubicBezTo>
                <a:cubicBezTo>
                  <a:pt x="2984" y="925"/>
                  <a:pt x="3027" y="925"/>
                  <a:pt x="3069" y="925"/>
                </a:cubicBezTo>
                <a:cubicBezTo>
                  <a:pt x="3069" y="924"/>
                  <a:pt x="3069" y="922"/>
                  <a:pt x="3069" y="921"/>
                </a:cubicBezTo>
                <a:cubicBezTo>
                  <a:pt x="3027" y="921"/>
                  <a:pt x="2984" y="921"/>
                  <a:pt x="2941" y="921"/>
                </a:cubicBezTo>
                <a:close/>
                <a:moveTo>
                  <a:pt x="1277" y="670"/>
                </a:moveTo>
                <a:cubicBezTo>
                  <a:pt x="1277" y="668"/>
                  <a:pt x="1277" y="667"/>
                  <a:pt x="1277" y="666"/>
                </a:cubicBezTo>
                <a:cubicBezTo>
                  <a:pt x="1242" y="666"/>
                  <a:pt x="1206" y="666"/>
                  <a:pt x="1171" y="666"/>
                </a:cubicBezTo>
                <a:cubicBezTo>
                  <a:pt x="1171" y="667"/>
                  <a:pt x="1171" y="668"/>
                  <a:pt x="1171" y="670"/>
                </a:cubicBezTo>
                <a:cubicBezTo>
                  <a:pt x="1206" y="670"/>
                  <a:pt x="1242" y="670"/>
                  <a:pt x="1277" y="670"/>
                </a:cubicBezTo>
                <a:close/>
                <a:moveTo>
                  <a:pt x="2225" y="905"/>
                </a:moveTo>
                <a:cubicBezTo>
                  <a:pt x="2225" y="907"/>
                  <a:pt x="2225" y="909"/>
                  <a:pt x="2225" y="910"/>
                </a:cubicBezTo>
                <a:cubicBezTo>
                  <a:pt x="2257" y="910"/>
                  <a:pt x="2289" y="910"/>
                  <a:pt x="2321" y="910"/>
                </a:cubicBezTo>
                <a:cubicBezTo>
                  <a:pt x="2321" y="909"/>
                  <a:pt x="2321" y="907"/>
                  <a:pt x="2321" y="905"/>
                </a:cubicBezTo>
                <a:cubicBezTo>
                  <a:pt x="2289" y="905"/>
                  <a:pt x="2257" y="905"/>
                  <a:pt x="2225" y="905"/>
                </a:cubicBezTo>
                <a:close/>
                <a:moveTo>
                  <a:pt x="2738" y="874"/>
                </a:moveTo>
                <a:cubicBezTo>
                  <a:pt x="2738" y="876"/>
                  <a:pt x="2737" y="879"/>
                  <a:pt x="2737" y="881"/>
                </a:cubicBezTo>
                <a:cubicBezTo>
                  <a:pt x="2769" y="886"/>
                  <a:pt x="2801" y="891"/>
                  <a:pt x="2834" y="896"/>
                </a:cubicBezTo>
                <a:cubicBezTo>
                  <a:pt x="2834" y="894"/>
                  <a:pt x="2834" y="893"/>
                  <a:pt x="2835" y="891"/>
                </a:cubicBezTo>
                <a:cubicBezTo>
                  <a:pt x="2821" y="890"/>
                  <a:pt x="2807" y="889"/>
                  <a:pt x="2793" y="886"/>
                </a:cubicBezTo>
                <a:cubicBezTo>
                  <a:pt x="2775" y="883"/>
                  <a:pt x="2756" y="878"/>
                  <a:pt x="2738" y="874"/>
                </a:cubicBezTo>
                <a:close/>
                <a:moveTo>
                  <a:pt x="1637" y="745"/>
                </a:moveTo>
                <a:cubicBezTo>
                  <a:pt x="1637" y="746"/>
                  <a:pt x="1637" y="748"/>
                  <a:pt x="1637" y="749"/>
                </a:cubicBezTo>
                <a:cubicBezTo>
                  <a:pt x="1672" y="749"/>
                  <a:pt x="1706" y="749"/>
                  <a:pt x="1741" y="749"/>
                </a:cubicBezTo>
                <a:cubicBezTo>
                  <a:pt x="1741" y="748"/>
                  <a:pt x="1741" y="746"/>
                  <a:pt x="1741" y="745"/>
                </a:cubicBezTo>
                <a:cubicBezTo>
                  <a:pt x="1706" y="745"/>
                  <a:pt x="1671" y="745"/>
                  <a:pt x="1637" y="745"/>
                </a:cubicBezTo>
                <a:close/>
                <a:moveTo>
                  <a:pt x="3074" y="946"/>
                </a:moveTo>
                <a:cubicBezTo>
                  <a:pt x="3054" y="925"/>
                  <a:pt x="3036" y="935"/>
                  <a:pt x="3019" y="935"/>
                </a:cubicBezTo>
                <a:cubicBezTo>
                  <a:pt x="3019" y="938"/>
                  <a:pt x="3019" y="940"/>
                  <a:pt x="3019" y="942"/>
                </a:cubicBezTo>
                <a:cubicBezTo>
                  <a:pt x="3036" y="944"/>
                  <a:pt x="3053" y="945"/>
                  <a:pt x="3074" y="946"/>
                </a:cubicBezTo>
                <a:close/>
                <a:moveTo>
                  <a:pt x="1219" y="846"/>
                </a:moveTo>
                <a:cubicBezTo>
                  <a:pt x="1219" y="847"/>
                  <a:pt x="1219" y="848"/>
                  <a:pt x="1219" y="848"/>
                </a:cubicBezTo>
                <a:cubicBezTo>
                  <a:pt x="1261" y="848"/>
                  <a:pt x="1302" y="848"/>
                  <a:pt x="1344" y="848"/>
                </a:cubicBezTo>
                <a:cubicBezTo>
                  <a:pt x="1344" y="848"/>
                  <a:pt x="1344" y="847"/>
                  <a:pt x="1344" y="846"/>
                </a:cubicBezTo>
                <a:cubicBezTo>
                  <a:pt x="1302" y="846"/>
                  <a:pt x="1261" y="846"/>
                  <a:pt x="1219" y="846"/>
                </a:cubicBezTo>
                <a:close/>
                <a:moveTo>
                  <a:pt x="3055" y="502"/>
                </a:moveTo>
                <a:cubicBezTo>
                  <a:pt x="3055" y="500"/>
                  <a:pt x="3055" y="498"/>
                  <a:pt x="3055" y="497"/>
                </a:cubicBezTo>
                <a:cubicBezTo>
                  <a:pt x="3038" y="497"/>
                  <a:pt x="3022" y="497"/>
                  <a:pt x="3005" y="497"/>
                </a:cubicBezTo>
                <a:cubicBezTo>
                  <a:pt x="3005" y="499"/>
                  <a:pt x="3006" y="502"/>
                  <a:pt x="3006" y="504"/>
                </a:cubicBezTo>
                <a:cubicBezTo>
                  <a:pt x="3022" y="504"/>
                  <a:pt x="3039" y="503"/>
                  <a:pt x="3055" y="502"/>
                </a:cubicBezTo>
                <a:close/>
                <a:moveTo>
                  <a:pt x="653" y="768"/>
                </a:moveTo>
                <a:cubicBezTo>
                  <a:pt x="653" y="771"/>
                  <a:pt x="654" y="774"/>
                  <a:pt x="654" y="776"/>
                </a:cubicBezTo>
                <a:cubicBezTo>
                  <a:pt x="686" y="775"/>
                  <a:pt x="718" y="773"/>
                  <a:pt x="750" y="771"/>
                </a:cubicBezTo>
                <a:cubicBezTo>
                  <a:pt x="750" y="770"/>
                  <a:pt x="750" y="769"/>
                  <a:pt x="750" y="768"/>
                </a:cubicBezTo>
                <a:cubicBezTo>
                  <a:pt x="717" y="768"/>
                  <a:pt x="685" y="768"/>
                  <a:pt x="653" y="768"/>
                </a:cubicBezTo>
                <a:close/>
                <a:moveTo>
                  <a:pt x="281" y="794"/>
                </a:moveTo>
                <a:cubicBezTo>
                  <a:pt x="282" y="797"/>
                  <a:pt x="283" y="800"/>
                  <a:pt x="283" y="802"/>
                </a:cubicBezTo>
                <a:cubicBezTo>
                  <a:pt x="302" y="798"/>
                  <a:pt x="320" y="794"/>
                  <a:pt x="338" y="790"/>
                </a:cubicBezTo>
                <a:cubicBezTo>
                  <a:pt x="338" y="788"/>
                  <a:pt x="338" y="786"/>
                  <a:pt x="337" y="784"/>
                </a:cubicBezTo>
                <a:cubicBezTo>
                  <a:pt x="318" y="787"/>
                  <a:pt x="300" y="791"/>
                  <a:pt x="281" y="794"/>
                </a:cubicBezTo>
                <a:close/>
                <a:moveTo>
                  <a:pt x="2788" y="721"/>
                </a:moveTo>
                <a:cubicBezTo>
                  <a:pt x="2762" y="704"/>
                  <a:pt x="2742" y="715"/>
                  <a:pt x="2722" y="721"/>
                </a:cubicBezTo>
                <a:cubicBezTo>
                  <a:pt x="2742" y="721"/>
                  <a:pt x="2762" y="721"/>
                  <a:pt x="2788" y="721"/>
                </a:cubicBezTo>
                <a:close/>
                <a:moveTo>
                  <a:pt x="3306" y="717"/>
                </a:moveTo>
                <a:cubicBezTo>
                  <a:pt x="3306" y="718"/>
                  <a:pt x="3305" y="720"/>
                  <a:pt x="3305" y="721"/>
                </a:cubicBezTo>
                <a:cubicBezTo>
                  <a:pt x="3332" y="724"/>
                  <a:pt x="3358" y="726"/>
                  <a:pt x="3384" y="728"/>
                </a:cubicBezTo>
                <a:cubicBezTo>
                  <a:pt x="3384" y="726"/>
                  <a:pt x="3384" y="724"/>
                  <a:pt x="3385" y="723"/>
                </a:cubicBezTo>
                <a:cubicBezTo>
                  <a:pt x="3358" y="721"/>
                  <a:pt x="3332" y="719"/>
                  <a:pt x="3306" y="717"/>
                </a:cubicBezTo>
                <a:close/>
                <a:moveTo>
                  <a:pt x="2322" y="606"/>
                </a:moveTo>
                <a:cubicBezTo>
                  <a:pt x="2322" y="604"/>
                  <a:pt x="2322" y="602"/>
                  <a:pt x="2322" y="601"/>
                </a:cubicBezTo>
                <a:cubicBezTo>
                  <a:pt x="2295" y="599"/>
                  <a:pt x="2268" y="598"/>
                  <a:pt x="2241" y="597"/>
                </a:cubicBezTo>
                <a:cubicBezTo>
                  <a:pt x="2241" y="598"/>
                  <a:pt x="2241" y="600"/>
                  <a:pt x="2241" y="601"/>
                </a:cubicBezTo>
                <a:cubicBezTo>
                  <a:pt x="2268" y="603"/>
                  <a:pt x="2295" y="604"/>
                  <a:pt x="2322" y="606"/>
                </a:cubicBezTo>
                <a:close/>
                <a:moveTo>
                  <a:pt x="2164" y="590"/>
                </a:moveTo>
                <a:cubicBezTo>
                  <a:pt x="2163" y="592"/>
                  <a:pt x="2163" y="593"/>
                  <a:pt x="2163" y="595"/>
                </a:cubicBezTo>
                <a:cubicBezTo>
                  <a:pt x="2173" y="597"/>
                  <a:pt x="2183" y="600"/>
                  <a:pt x="2193" y="600"/>
                </a:cubicBezTo>
                <a:cubicBezTo>
                  <a:pt x="2204" y="600"/>
                  <a:pt x="2214" y="598"/>
                  <a:pt x="2225" y="597"/>
                </a:cubicBezTo>
                <a:cubicBezTo>
                  <a:pt x="2225" y="596"/>
                  <a:pt x="2225" y="595"/>
                  <a:pt x="2225" y="595"/>
                </a:cubicBezTo>
                <a:cubicBezTo>
                  <a:pt x="2204" y="593"/>
                  <a:pt x="2184" y="592"/>
                  <a:pt x="2164" y="590"/>
                </a:cubicBezTo>
                <a:close/>
                <a:moveTo>
                  <a:pt x="2123" y="903"/>
                </a:moveTo>
                <a:cubicBezTo>
                  <a:pt x="2123" y="904"/>
                  <a:pt x="2123" y="905"/>
                  <a:pt x="2123" y="906"/>
                </a:cubicBezTo>
                <a:cubicBezTo>
                  <a:pt x="2152" y="906"/>
                  <a:pt x="2182" y="906"/>
                  <a:pt x="2211" y="906"/>
                </a:cubicBezTo>
                <a:cubicBezTo>
                  <a:pt x="2211" y="905"/>
                  <a:pt x="2211" y="904"/>
                  <a:pt x="2211" y="903"/>
                </a:cubicBezTo>
                <a:cubicBezTo>
                  <a:pt x="2182" y="903"/>
                  <a:pt x="2152" y="903"/>
                  <a:pt x="2123" y="903"/>
                </a:cubicBezTo>
                <a:close/>
                <a:moveTo>
                  <a:pt x="2261" y="828"/>
                </a:moveTo>
                <a:cubicBezTo>
                  <a:pt x="2261" y="827"/>
                  <a:pt x="2261" y="826"/>
                  <a:pt x="2261" y="825"/>
                </a:cubicBezTo>
                <a:cubicBezTo>
                  <a:pt x="2230" y="825"/>
                  <a:pt x="2199" y="825"/>
                  <a:pt x="2168" y="825"/>
                </a:cubicBezTo>
                <a:cubicBezTo>
                  <a:pt x="2168" y="826"/>
                  <a:pt x="2168" y="827"/>
                  <a:pt x="2168" y="828"/>
                </a:cubicBezTo>
                <a:cubicBezTo>
                  <a:pt x="2199" y="828"/>
                  <a:pt x="2230" y="828"/>
                  <a:pt x="2261" y="828"/>
                </a:cubicBezTo>
                <a:close/>
                <a:moveTo>
                  <a:pt x="955" y="661"/>
                </a:moveTo>
                <a:cubicBezTo>
                  <a:pt x="954" y="662"/>
                  <a:pt x="954" y="662"/>
                  <a:pt x="954" y="663"/>
                </a:cubicBezTo>
                <a:cubicBezTo>
                  <a:pt x="979" y="663"/>
                  <a:pt x="1004" y="663"/>
                  <a:pt x="1028" y="663"/>
                </a:cubicBezTo>
                <a:cubicBezTo>
                  <a:pt x="1028" y="661"/>
                  <a:pt x="1028" y="659"/>
                  <a:pt x="1028" y="657"/>
                </a:cubicBezTo>
                <a:cubicBezTo>
                  <a:pt x="1004" y="658"/>
                  <a:pt x="979" y="660"/>
                  <a:pt x="955" y="661"/>
                </a:cubicBezTo>
                <a:close/>
                <a:moveTo>
                  <a:pt x="1762" y="685"/>
                </a:moveTo>
                <a:cubicBezTo>
                  <a:pt x="1762" y="684"/>
                  <a:pt x="1762" y="683"/>
                  <a:pt x="1762" y="681"/>
                </a:cubicBezTo>
                <a:cubicBezTo>
                  <a:pt x="1742" y="681"/>
                  <a:pt x="1723" y="681"/>
                  <a:pt x="1703" y="681"/>
                </a:cubicBezTo>
                <a:cubicBezTo>
                  <a:pt x="1703" y="683"/>
                  <a:pt x="1703" y="684"/>
                  <a:pt x="1704" y="685"/>
                </a:cubicBezTo>
                <a:cubicBezTo>
                  <a:pt x="1723" y="685"/>
                  <a:pt x="1743" y="685"/>
                  <a:pt x="1762" y="685"/>
                </a:cubicBezTo>
                <a:close/>
                <a:moveTo>
                  <a:pt x="1364" y="872"/>
                </a:moveTo>
                <a:cubicBezTo>
                  <a:pt x="1365" y="875"/>
                  <a:pt x="1365" y="877"/>
                  <a:pt x="1365" y="880"/>
                </a:cubicBezTo>
                <a:cubicBezTo>
                  <a:pt x="1381" y="878"/>
                  <a:pt x="1398" y="877"/>
                  <a:pt x="1414" y="875"/>
                </a:cubicBezTo>
                <a:cubicBezTo>
                  <a:pt x="1414" y="874"/>
                  <a:pt x="1414" y="873"/>
                  <a:pt x="1414" y="872"/>
                </a:cubicBezTo>
                <a:cubicBezTo>
                  <a:pt x="1397" y="872"/>
                  <a:pt x="1381" y="872"/>
                  <a:pt x="1364" y="872"/>
                </a:cubicBezTo>
                <a:close/>
                <a:moveTo>
                  <a:pt x="2329" y="844"/>
                </a:moveTo>
                <a:cubicBezTo>
                  <a:pt x="2329" y="843"/>
                  <a:pt x="2329" y="841"/>
                  <a:pt x="2329" y="840"/>
                </a:cubicBezTo>
                <a:cubicBezTo>
                  <a:pt x="2312" y="840"/>
                  <a:pt x="2295" y="840"/>
                  <a:pt x="2278" y="840"/>
                </a:cubicBezTo>
                <a:cubicBezTo>
                  <a:pt x="2278" y="841"/>
                  <a:pt x="2278" y="843"/>
                  <a:pt x="2278" y="844"/>
                </a:cubicBezTo>
                <a:cubicBezTo>
                  <a:pt x="2295" y="844"/>
                  <a:pt x="2312" y="844"/>
                  <a:pt x="2329" y="844"/>
                </a:cubicBezTo>
                <a:close/>
                <a:moveTo>
                  <a:pt x="1447" y="801"/>
                </a:moveTo>
                <a:cubicBezTo>
                  <a:pt x="1447" y="802"/>
                  <a:pt x="1447" y="803"/>
                  <a:pt x="1447" y="804"/>
                </a:cubicBezTo>
                <a:cubicBezTo>
                  <a:pt x="1474" y="804"/>
                  <a:pt x="1501" y="804"/>
                  <a:pt x="1529" y="804"/>
                </a:cubicBezTo>
                <a:cubicBezTo>
                  <a:pt x="1529" y="803"/>
                  <a:pt x="1529" y="802"/>
                  <a:pt x="1529" y="801"/>
                </a:cubicBezTo>
                <a:cubicBezTo>
                  <a:pt x="1501" y="801"/>
                  <a:pt x="1474" y="801"/>
                  <a:pt x="1447" y="801"/>
                </a:cubicBezTo>
                <a:close/>
                <a:moveTo>
                  <a:pt x="2649" y="874"/>
                </a:moveTo>
                <a:cubicBezTo>
                  <a:pt x="2649" y="876"/>
                  <a:pt x="2650" y="879"/>
                  <a:pt x="2650" y="882"/>
                </a:cubicBezTo>
                <a:cubicBezTo>
                  <a:pt x="2664" y="880"/>
                  <a:pt x="2678" y="878"/>
                  <a:pt x="2691" y="876"/>
                </a:cubicBezTo>
                <a:cubicBezTo>
                  <a:pt x="2691" y="874"/>
                  <a:pt x="2691" y="873"/>
                  <a:pt x="2691" y="871"/>
                </a:cubicBezTo>
                <a:cubicBezTo>
                  <a:pt x="2677" y="872"/>
                  <a:pt x="2663" y="873"/>
                  <a:pt x="2649" y="874"/>
                </a:cubicBezTo>
                <a:close/>
                <a:moveTo>
                  <a:pt x="2434" y="678"/>
                </a:moveTo>
                <a:cubicBezTo>
                  <a:pt x="2434" y="677"/>
                  <a:pt x="2434" y="675"/>
                  <a:pt x="2434" y="674"/>
                </a:cubicBezTo>
                <a:cubicBezTo>
                  <a:pt x="2409" y="675"/>
                  <a:pt x="2384" y="677"/>
                  <a:pt x="2360" y="678"/>
                </a:cubicBezTo>
                <a:cubicBezTo>
                  <a:pt x="2360" y="680"/>
                  <a:pt x="2360" y="681"/>
                  <a:pt x="2360" y="682"/>
                </a:cubicBezTo>
                <a:cubicBezTo>
                  <a:pt x="2385" y="681"/>
                  <a:pt x="2410" y="679"/>
                  <a:pt x="2434" y="678"/>
                </a:cubicBezTo>
                <a:close/>
                <a:moveTo>
                  <a:pt x="2441" y="598"/>
                </a:moveTo>
                <a:cubicBezTo>
                  <a:pt x="2441" y="596"/>
                  <a:pt x="2441" y="594"/>
                  <a:pt x="2441" y="593"/>
                </a:cubicBezTo>
                <a:cubicBezTo>
                  <a:pt x="2423" y="593"/>
                  <a:pt x="2404" y="593"/>
                  <a:pt x="2386" y="593"/>
                </a:cubicBezTo>
                <a:cubicBezTo>
                  <a:pt x="2386" y="594"/>
                  <a:pt x="2386" y="596"/>
                  <a:pt x="2386" y="598"/>
                </a:cubicBezTo>
                <a:cubicBezTo>
                  <a:pt x="2405" y="598"/>
                  <a:pt x="2423" y="598"/>
                  <a:pt x="2441" y="598"/>
                </a:cubicBezTo>
                <a:close/>
              </a:path>
            </a:pathLst>
          </a:custGeom>
          <a:solidFill>
            <a:srgbClr val="CEE7FA"/>
          </a:solidFill>
          <a:ln>
            <a:noFill/>
          </a:ln>
        </p:spPr>
        <p:txBody>
          <a:bodyPr vert="horz" wrap="square" lIns="103648" tIns="37091" rIns="103648" bIns="51824" numCol="1" anchor="ctr" anchorCtr="0" compatLnSpc="1">
            <a:prstTxWarp prst="textNoShape">
              <a:avLst/>
            </a:prstTxWarp>
          </a:bodyPr>
          <a:lstStyle/>
          <a:p>
            <a:pPr algn="ctr">
              <a:lnSpc>
                <a:spcPct val="130000"/>
              </a:lnSpc>
              <a:spcBef>
                <a:spcPct val="0"/>
              </a:spcBef>
              <a:defRPr/>
            </a:pPr>
            <a:r>
              <a:rPr lang="en-US" altLang="zh-CN" sz="2600" dirty="0">
                <a:latin typeface="Times New Roman" panose="02020603050405020304" pitchFamily="18" charset="0"/>
                <a:ea typeface="楷体" panose="02010609060101010101" pitchFamily="49" charset="-122"/>
                <a:cs typeface="Times New Roman" panose="02020603050405020304" pitchFamily="18" charset="0"/>
              </a:rPr>
              <a:t>Single-Node PageRank Estimation</a:t>
            </a:r>
            <a:r>
              <a:rPr lang="zh-CN" altLang="en-US" sz="26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6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on Undirected Graphs</a:t>
            </a:r>
          </a:p>
        </p:txBody>
      </p:sp>
      <p:sp>
        <p:nvSpPr>
          <p:cNvPr id="7" name="Oval 3">
            <a:extLst>
              <a:ext uri="{FF2B5EF4-FFF2-40B4-BE49-F238E27FC236}">
                <a16:creationId xmlns:a16="http://schemas.microsoft.com/office/drawing/2014/main" id="{15F25A9E-6723-BE5F-98A6-4B2B3F0172B3}"/>
              </a:ext>
            </a:extLst>
          </p:cNvPr>
          <p:cNvSpPr>
            <a:spLocks noChangeArrowheads="1"/>
          </p:cNvSpPr>
          <p:nvPr/>
        </p:nvSpPr>
        <p:spPr bwMode="auto">
          <a:xfrm>
            <a:off x="1065333" y="4299034"/>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8" name="Oval 4">
            <a:extLst>
              <a:ext uri="{FF2B5EF4-FFF2-40B4-BE49-F238E27FC236}">
                <a16:creationId xmlns:a16="http://schemas.microsoft.com/office/drawing/2014/main" id="{3BE7CF86-EEED-F2F8-AA88-58A851097C36}"/>
              </a:ext>
            </a:extLst>
          </p:cNvPr>
          <p:cNvSpPr>
            <a:spLocks noChangeArrowheads="1"/>
          </p:cNvSpPr>
          <p:nvPr/>
        </p:nvSpPr>
        <p:spPr bwMode="auto">
          <a:xfrm>
            <a:off x="1484731" y="4933481"/>
            <a:ext cx="359484" cy="352471"/>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9" name="Oval 5">
            <a:extLst>
              <a:ext uri="{FF2B5EF4-FFF2-40B4-BE49-F238E27FC236}">
                <a16:creationId xmlns:a16="http://schemas.microsoft.com/office/drawing/2014/main" id="{8912B5C3-7370-FC97-A592-1E50A6792D30}"/>
              </a:ext>
            </a:extLst>
          </p:cNvPr>
          <p:cNvSpPr>
            <a:spLocks noChangeArrowheads="1"/>
          </p:cNvSpPr>
          <p:nvPr/>
        </p:nvSpPr>
        <p:spPr bwMode="auto">
          <a:xfrm>
            <a:off x="2083870" y="4510517"/>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1" name="Oval 6">
            <a:extLst>
              <a:ext uri="{FF2B5EF4-FFF2-40B4-BE49-F238E27FC236}">
                <a16:creationId xmlns:a16="http://schemas.microsoft.com/office/drawing/2014/main" id="{BA27DA98-5DF3-9426-F9FD-3140C1A6C73B}"/>
              </a:ext>
            </a:extLst>
          </p:cNvPr>
          <p:cNvSpPr>
            <a:spLocks noChangeArrowheads="1"/>
          </p:cNvSpPr>
          <p:nvPr/>
        </p:nvSpPr>
        <p:spPr bwMode="auto">
          <a:xfrm>
            <a:off x="1664472" y="3946563"/>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2" name="Oval 7">
            <a:extLst>
              <a:ext uri="{FF2B5EF4-FFF2-40B4-BE49-F238E27FC236}">
                <a16:creationId xmlns:a16="http://schemas.microsoft.com/office/drawing/2014/main" id="{AAE758BA-A8F3-1F59-8844-CB5551444FF9}"/>
              </a:ext>
            </a:extLst>
          </p:cNvPr>
          <p:cNvSpPr>
            <a:spLocks noChangeArrowheads="1"/>
          </p:cNvSpPr>
          <p:nvPr/>
        </p:nvSpPr>
        <p:spPr bwMode="auto">
          <a:xfrm>
            <a:off x="2323525" y="5497434"/>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4" name="Oval 8">
            <a:extLst>
              <a:ext uri="{FF2B5EF4-FFF2-40B4-BE49-F238E27FC236}">
                <a16:creationId xmlns:a16="http://schemas.microsoft.com/office/drawing/2014/main" id="{6A41A0D5-F255-44E6-103B-993CA7CF238D}"/>
              </a:ext>
            </a:extLst>
          </p:cNvPr>
          <p:cNvSpPr>
            <a:spLocks noChangeArrowheads="1"/>
          </p:cNvSpPr>
          <p:nvPr/>
        </p:nvSpPr>
        <p:spPr bwMode="auto">
          <a:xfrm>
            <a:off x="3102406" y="5356446"/>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5" name="Oval 9">
            <a:extLst>
              <a:ext uri="{FF2B5EF4-FFF2-40B4-BE49-F238E27FC236}">
                <a16:creationId xmlns:a16="http://schemas.microsoft.com/office/drawing/2014/main" id="{9CC9EAB7-44B4-CD58-E593-C6225F71C640}"/>
              </a:ext>
            </a:extLst>
          </p:cNvPr>
          <p:cNvSpPr>
            <a:spLocks noChangeArrowheads="1"/>
          </p:cNvSpPr>
          <p:nvPr/>
        </p:nvSpPr>
        <p:spPr bwMode="auto">
          <a:xfrm>
            <a:off x="2886467" y="6061388"/>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dirty="0">
              <a:latin typeface="Times New Roman" panose="02020603050405020304" pitchFamily="18" charset="0"/>
              <a:ea typeface="楷体" panose="02010609060101010101" pitchFamily="49" charset="-122"/>
            </a:endParaRPr>
          </a:p>
        </p:txBody>
      </p:sp>
      <p:sp>
        <p:nvSpPr>
          <p:cNvPr id="16" name="Oval 10">
            <a:extLst>
              <a:ext uri="{FF2B5EF4-FFF2-40B4-BE49-F238E27FC236}">
                <a16:creationId xmlns:a16="http://schemas.microsoft.com/office/drawing/2014/main" id="{D8B1ACDA-8112-7877-28AD-EFA98E9D55D8}"/>
              </a:ext>
            </a:extLst>
          </p:cNvPr>
          <p:cNvSpPr>
            <a:spLocks noChangeArrowheads="1"/>
          </p:cNvSpPr>
          <p:nvPr/>
        </p:nvSpPr>
        <p:spPr bwMode="auto">
          <a:xfrm>
            <a:off x="3342061" y="3523597"/>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7" name="Oval 11">
            <a:extLst>
              <a:ext uri="{FF2B5EF4-FFF2-40B4-BE49-F238E27FC236}">
                <a16:creationId xmlns:a16="http://schemas.microsoft.com/office/drawing/2014/main" id="{93280A60-380F-1A30-2E29-1DF6A7574771}"/>
              </a:ext>
            </a:extLst>
          </p:cNvPr>
          <p:cNvSpPr>
            <a:spLocks noChangeArrowheads="1"/>
          </p:cNvSpPr>
          <p:nvPr/>
        </p:nvSpPr>
        <p:spPr bwMode="auto">
          <a:xfrm>
            <a:off x="4180856" y="3382609"/>
            <a:ext cx="359484" cy="352471"/>
          </a:xfrm>
          <a:prstGeom prst="ellipse">
            <a:avLst/>
          </a:prstGeom>
          <a:solidFill>
            <a:schemeClr val="tx1"/>
          </a:solidFill>
          <a:ln w="3810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8" name="Oval 12">
            <a:extLst>
              <a:ext uri="{FF2B5EF4-FFF2-40B4-BE49-F238E27FC236}">
                <a16:creationId xmlns:a16="http://schemas.microsoft.com/office/drawing/2014/main" id="{E5B0E014-90AD-9ECA-0FFE-FCE7C7237D4A}"/>
              </a:ext>
            </a:extLst>
          </p:cNvPr>
          <p:cNvSpPr>
            <a:spLocks noChangeArrowheads="1"/>
          </p:cNvSpPr>
          <p:nvPr/>
        </p:nvSpPr>
        <p:spPr bwMode="auto">
          <a:xfrm>
            <a:off x="3401976" y="4228540"/>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9" name="Oval 13">
            <a:extLst>
              <a:ext uri="{FF2B5EF4-FFF2-40B4-BE49-F238E27FC236}">
                <a16:creationId xmlns:a16="http://schemas.microsoft.com/office/drawing/2014/main" id="{143ACEE3-1B51-1323-0B1D-9D3C9DF298D3}"/>
              </a:ext>
            </a:extLst>
          </p:cNvPr>
          <p:cNvSpPr>
            <a:spLocks noChangeArrowheads="1"/>
          </p:cNvSpPr>
          <p:nvPr/>
        </p:nvSpPr>
        <p:spPr bwMode="auto">
          <a:xfrm>
            <a:off x="4180856" y="4440022"/>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20" name="Oval 14">
            <a:extLst>
              <a:ext uri="{FF2B5EF4-FFF2-40B4-BE49-F238E27FC236}">
                <a16:creationId xmlns:a16="http://schemas.microsoft.com/office/drawing/2014/main" id="{C581A39B-9913-D331-10AE-8392EA0908DC}"/>
              </a:ext>
            </a:extLst>
          </p:cNvPr>
          <p:cNvSpPr>
            <a:spLocks noChangeArrowheads="1"/>
          </p:cNvSpPr>
          <p:nvPr/>
        </p:nvSpPr>
        <p:spPr bwMode="auto">
          <a:xfrm>
            <a:off x="4959737" y="3805574"/>
            <a:ext cx="359484" cy="352471"/>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2400">
              <a:solidFill>
                <a:schemeClr val="tx1"/>
              </a:solidFill>
              <a:latin typeface="Times New Roman" panose="02020603050405020304" pitchFamily="18" charset="0"/>
              <a:ea typeface="楷体" panose="02010609060101010101" pitchFamily="49" charset="-122"/>
            </a:endParaRPr>
          </a:p>
        </p:txBody>
      </p:sp>
      <p:cxnSp>
        <p:nvCxnSpPr>
          <p:cNvPr id="21" name="直线箭头连接符 20">
            <a:extLst>
              <a:ext uri="{FF2B5EF4-FFF2-40B4-BE49-F238E27FC236}">
                <a16:creationId xmlns:a16="http://schemas.microsoft.com/office/drawing/2014/main" id="{D7CEF9C8-8F73-A86C-12C2-21D749D6E8E5}"/>
              </a:ext>
            </a:extLst>
          </p:cNvPr>
          <p:cNvCxnSpPr>
            <a:cxnSpLocks/>
            <a:stCxn id="8" idx="5"/>
          </p:cNvCxnSpPr>
          <p:nvPr/>
        </p:nvCxnSpPr>
        <p:spPr>
          <a:xfrm>
            <a:off x="1791570" y="5234334"/>
            <a:ext cx="584194" cy="316873"/>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22" name="直线箭头连接符 21">
            <a:extLst>
              <a:ext uri="{FF2B5EF4-FFF2-40B4-BE49-F238E27FC236}">
                <a16:creationId xmlns:a16="http://schemas.microsoft.com/office/drawing/2014/main" id="{6076B987-296E-2D8B-405F-FAA742C6213E}"/>
              </a:ext>
            </a:extLst>
          </p:cNvPr>
          <p:cNvCxnSpPr>
            <a:cxnSpLocks/>
            <a:stCxn id="8" idx="1"/>
            <a:endCxn id="7" idx="5"/>
          </p:cNvCxnSpPr>
          <p:nvPr/>
        </p:nvCxnSpPr>
        <p:spPr>
          <a:xfrm flipH="1" flipV="1">
            <a:off x="1372172" y="4599886"/>
            <a:ext cx="165204" cy="385212"/>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23" name="直线箭头连接符 22">
            <a:extLst>
              <a:ext uri="{FF2B5EF4-FFF2-40B4-BE49-F238E27FC236}">
                <a16:creationId xmlns:a16="http://schemas.microsoft.com/office/drawing/2014/main" id="{0ACA396C-9053-64B6-4D8B-8782F4617776}"/>
              </a:ext>
            </a:extLst>
          </p:cNvPr>
          <p:cNvCxnSpPr>
            <a:cxnSpLocks/>
          </p:cNvCxnSpPr>
          <p:nvPr/>
        </p:nvCxnSpPr>
        <p:spPr>
          <a:xfrm flipV="1">
            <a:off x="1371125" y="4127290"/>
            <a:ext cx="288441" cy="227881"/>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24" name="直线箭头连接符 23">
            <a:extLst>
              <a:ext uri="{FF2B5EF4-FFF2-40B4-BE49-F238E27FC236}">
                <a16:creationId xmlns:a16="http://schemas.microsoft.com/office/drawing/2014/main" id="{B4F1F0B6-882A-CD12-4C36-56C802B7AAC7}"/>
              </a:ext>
            </a:extLst>
          </p:cNvPr>
          <p:cNvCxnSpPr>
            <a:cxnSpLocks/>
          </p:cNvCxnSpPr>
          <p:nvPr/>
        </p:nvCxnSpPr>
        <p:spPr>
          <a:xfrm>
            <a:off x="2019712" y="4127290"/>
            <a:ext cx="1388743" cy="279639"/>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25" name="直线箭头连接符 24">
            <a:extLst>
              <a:ext uri="{FF2B5EF4-FFF2-40B4-BE49-F238E27FC236}">
                <a16:creationId xmlns:a16="http://schemas.microsoft.com/office/drawing/2014/main" id="{F6246483-750A-D57F-F43B-030194959A89}"/>
              </a:ext>
            </a:extLst>
          </p:cNvPr>
          <p:cNvCxnSpPr>
            <a:cxnSpLocks/>
          </p:cNvCxnSpPr>
          <p:nvPr/>
        </p:nvCxnSpPr>
        <p:spPr>
          <a:xfrm flipH="1" flipV="1">
            <a:off x="1966970" y="4251923"/>
            <a:ext cx="168652" cy="317208"/>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26" name="直线箭头连接符 25">
            <a:extLst>
              <a:ext uri="{FF2B5EF4-FFF2-40B4-BE49-F238E27FC236}">
                <a16:creationId xmlns:a16="http://schemas.microsoft.com/office/drawing/2014/main" id="{B01D576A-A22C-55B2-7A5E-CACCEB15331A}"/>
              </a:ext>
            </a:extLst>
          </p:cNvPr>
          <p:cNvCxnSpPr>
            <a:cxnSpLocks/>
          </p:cNvCxnSpPr>
          <p:nvPr/>
        </p:nvCxnSpPr>
        <p:spPr>
          <a:xfrm>
            <a:off x="1425480" y="4475971"/>
            <a:ext cx="659014" cy="213959"/>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28" name="直线箭头连接符 27">
            <a:extLst>
              <a:ext uri="{FF2B5EF4-FFF2-40B4-BE49-F238E27FC236}">
                <a16:creationId xmlns:a16="http://schemas.microsoft.com/office/drawing/2014/main" id="{5246C9CD-1832-FABD-3307-EA6F6B3B2DE3}"/>
              </a:ext>
            </a:extLst>
          </p:cNvPr>
          <p:cNvCxnSpPr>
            <a:cxnSpLocks/>
          </p:cNvCxnSpPr>
          <p:nvPr/>
        </p:nvCxnSpPr>
        <p:spPr>
          <a:xfrm flipV="1">
            <a:off x="2611030" y="4515172"/>
            <a:ext cx="830835" cy="1017491"/>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29" name="直线箭头连接符 28">
            <a:extLst>
              <a:ext uri="{FF2B5EF4-FFF2-40B4-BE49-F238E27FC236}">
                <a16:creationId xmlns:a16="http://schemas.microsoft.com/office/drawing/2014/main" id="{3B51D1B3-9AB7-B065-BDE0-E3EE0E865393}"/>
              </a:ext>
            </a:extLst>
          </p:cNvPr>
          <p:cNvCxnSpPr>
            <a:cxnSpLocks/>
            <a:stCxn id="8" idx="7"/>
          </p:cNvCxnSpPr>
          <p:nvPr/>
        </p:nvCxnSpPr>
        <p:spPr>
          <a:xfrm flipV="1">
            <a:off x="1791570" y="4792493"/>
            <a:ext cx="345668" cy="192606"/>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30" name="直线箭头连接符 29">
            <a:extLst>
              <a:ext uri="{FF2B5EF4-FFF2-40B4-BE49-F238E27FC236}">
                <a16:creationId xmlns:a16="http://schemas.microsoft.com/office/drawing/2014/main" id="{61C146F9-3E12-4AF4-884C-B7D415D4E23A}"/>
              </a:ext>
            </a:extLst>
          </p:cNvPr>
          <p:cNvCxnSpPr>
            <a:cxnSpLocks/>
            <a:endCxn id="14" idx="2"/>
          </p:cNvCxnSpPr>
          <p:nvPr/>
        </p:nvCxnSpPr>
        <p:spPr>
          <a:xfrm flipV="1">
            <a:off x="2683168" y="5532682"/>
            <a:ext cx="419238" cy="143158"/>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31" name="直线箭头连接符 30">
            <a:extLst>
              <a:ext uri="{FF2B5EF4-FFF2-40B4-BE49-F238E27FC236}">
                <a16:creationId xmlns:a16="http://schemas.microsoft.com/office/drawing/2014/main" id="{8C77B39B-812A-D668-6BB0-6D49E4E75E1D}"/>
              </a:ext>
            </a:extLst>
          </p:cNvPr>
          <p:cNvCxnSpPr>
            <a:cxnSpLocks/>
            <a:stCxn id="12" idx="5"/>
            <a:endCxn id="15" idx="1"/>
          </p:cNvCxnSpPr>
          <p:nvPr/>
        </p:nvCxnSpPr>
        <p:spPr>
          <a:xfrm>
            <a:off x="2630364" y="5798287"/>
            <a:ext cx="308747" cy="314719"/>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32" name="直线箭头连接符 31">
            <a:extLst>
              <a:ext uri="{FF2B5EF4-FFF2-40B4-BE49-F238E27FC236}">
                <a16:creationId xmlns:a16="http://schemas.microsoft.com/office/drawing/2014/main" id="{69D6C462-AD71-72E2-1AEB-E1FC36146996}"/>
              </a:ext>
            </a:extLst>
          </p:cNvPr>
          <p:cNvCxnSpPr>
            <a:cxnSpLocks/>
            <a:stCxn id="15" idx="0"/>
          </p:cNvCxnSpPr>
          <p:nvPr/>
        </p:nvCxnSpPr>
        <p:spPr>
          <a:xfrm flipV="1">
            <a:off x="3066209" y="5700347"/>
            <a:ext cx="217991" cy="361041"/>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33" name="直线箭头连接符 32">
            <a:extLst>
              <a:ext uri="{FF2B5EF4-FFF2-40B4-BE49-F238E27FC236}">
                <a16:creationId xmlns:a16="http://schemas.microsoft.com/office/drawing/2014/main" id="{E5900CFA-1AB8-5E26-2DB1-A353F0F5C7E8}"/>
              </a:ext>
            </a:extLst>
          </p:cNvPr>
          <p:cNvCxnSpPr>
            <a:cxnSpLocks/>
            <a:endCxn id="19" idx="2"/>
          </p:cNvCxnSpPr>
          <p:nvPr/>
        </p:nvCxnSpPr>
        <p:spPr>
          <a:xfrm>
            <a:off x="3715861" y="4531562"/>
            <a:ext cx="464996" cy="84695"/>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34" name="直线箭头连接符 33">
            <a:extLst>
              <a:ext uri="{FF2B5EF4-FFF2-40B4-BE49-F238E27FC236}">
                <a16:creationId xmlns:a16="http://schemas.microsoft.com/office/drawing/2014/main" id="{7A2C6E18-A93F-90F0-4F70-8923A5471143}"/>
              </a:ext>
            </a:extLst>
          </p:cNvPr>
          <p:cNvCxnSpPr>
            <a:cxnSpLocks/>
          </p:cNvCxnSpPr>
          <p:nvPr/>
        </p:nvCxnSpPr>
        <p:spPr>
          <a:xfrm flipV="1">
            <a:off x="4487731" y="4100107"/>
            <a:ext cx="524086" cy="384130"/>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35" name="直线箭头连接符 34">
            <a:extLst>
              <a:ext uri="{FF2B5EF4-FFF2-40B4-BE49-F238E27FC236}">
                <a16:creationId xmlns:a16="http://schemas.microsoft.com/office/drawing/2014/main" id="{88BA3C5E-0702-5EA6-8C7B-58EF1B0FF7B6}"/>
              </a:ext>
            </a:extLst>
          </p:cNvPr>
          <p:cNvCxnSpPr>
            <a:cxnSpLocks/>
            <a:endCxn id="17" idx="4"/>
          </p:cNvCxnSpPr>
          <p:nvPr/>
        </p:nvCxnSpPr>
        <p:spPr>
          <a:xfrm flipV="1">
            <a:off x="4360400" y="3735080"/>
            <a:ext cx="199" cy="697533"/>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36" name="直线箭头连接符 35">
            <a:extLst>
              <a:ext uri="{FF2B5EF4-FFF2-40B4-BE49-F238E27FC236}">
                <a16:creationId xmlns:a16="http://schemas.microsoft.com/office/drawing/2014/main" id="{AEDE0293-9692-E556-648F-05D999969F88}"/>
              </a:ext>
            </a:extLst>
          </p:cNvPr>
          <p:cNvCxnSpPr>
            <a:cxnSpLocks/>
            <a:stCxn id="16" idx="6"/>
          </p:cNvCxnSpPr>
          <p:nvPr/>
        </p:nvCxnSpPr>
        <p:spPr>
          <a:xfrm flipV="1">
            <a:off x="3701545" y="3558867"/>
            <a:ext cx="488209" cy="140966"/>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37" name="直线箭头连接符 36">
            <a:extLst>
              <a:ext uri="{FF2B5EF4-FFF2-40B4-BE49-F238E27FC236}">
                <a16:creationId xmlns:a16="http://schemas.microsoft.com/office/drawing/2014/main" id="{138042DD-A77D-3891-3A59-1CAC74163FBD}"/>
              </a:ext>
            </a:extLst>
          </p:cNvPr>
          <p:cNvCxnSpPr>
            <a:cxnSpLocks/>
            <a:endCxn id="16" idx="4"/>
          </p:cNvCxnSpPr>
          <p:nvPr/>
        </p:nvCxnSpPr>
        <p:spPr>
          <a:xfrm flipH="1" flipV="1">
            <a:off x="3521804" y="3876068"/>
            <a:ext cx="66726" cy="354604"/>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38" name="直线箭头连接符 37">
            <a:extLst>
              <a:ext uri="{FF2B5EF4-FFF2-40B4-BE49-F238E27FC236}">
                <a16:creationId xmlns:a16="http://schemas.microsoft.com/office/drawing/2014/main" id="{9EBCC4BA-0320-A9CE-6CE0-DDE17C0A8253}"/>
              </a:ext>
            </a:extLst>
          </p:cNvPr>
          <p:cNvCxnSpPr>
            <a:cxnSpLocks/>
            <a:stCxn id="20" idx="1"/>
            <a:endCxn id="17" idx="6"/>
          </p:cNvCxnSpPr>
          <p:nvPr/>
        </p:nvCxnSpPr>
        <p:spPr>
          <a:xfrm flipH="1" flipV="1">
            <a:off x="4540340" y="3558844"/>
            <a:ext cx="472042" cy="298347"/>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sp>
        <p:nvSpPr>
          <p:cNvPr id="42" name="文本框 41">
            <a:extLst>
              <a:ext uri="{FF2B5EF4-FFF2-40B4-BE49-F238E27FC236}">
                <a16:creationId xmlns:a16="http://schemas.microsoft.com/office/drawing/2014/main" id="{2250D44A-DAA8-DC4E-CB68-F3D2CE5957D9}"/>
              </a:ext>
            </a:extLst>
          </p:cNvPr>
          <p:cNvSpPr txBox="1"/>
          <p:nvPr/>
        </p:nvSpPr>
        <p:spPr bwMode="auto">
          <a:xfrm>
            <a:off x="3640736" y="2555657"/>
            <a:ext cx="1704815" cy="707351"/>
          </a:xfrm>
          <a:prstGeom prst="rect">
            <a:avLst/>
          </a:prstGeom>
          <a:noFill/>
          <a:ln w="9525" algn="ctr">
            <a:noFill/>
            <a:miter lim="800000"/>
            <a:headEnd/>
            <a:tailEnd/>
          </a:ln>
          <a:effectLst/>
        </p:spPr>
        <p:txBody>
          <a:bodyPr wrap="square" lIns="90909" tIns="45455" rIns="90909" bIns="45455" rtlCol="0" anchor="ctr">
            <a:spAutoFit/>
          </a:bodyPr>
          <a:lstStyle/>
          <a:p>
            <a:pPr algn="ctr">
              <a:spcBef>
                <a:spcPts val="0"/>
              </a:spcBef>
            </a:pPr>
            <a:r>
              <a:rPr lang="en-US" dirty="0">
                <a:latin typeface="Times New Roman" panose="02020603050405020304" pitchFamily="18" charset="0"/>
                <a:cs typeface="Times New Roman" panose="02020603050405020304" pitchFamily="18" charset="0"/>
              </a:rPr>
              <a:t>Given a  </a:t>
            </a:r>
          </a:p>
          <a:p>
            <a:pPr algn="ctr">
              <a:spcBef>
                <a:spcPts val="0"/>
              </a:spcBef>
            </a:pPr>
            <a:r>
              <a:rPr lang="en-US" dirty="0">
                <a:latin typeface="Times New Roman" panose="02020603050405020304" pitchFamily="18" charset="0"/>
                <a:cs typeface="Times New Roman" panose="02020603050405020304" pitchFamily="18" charset="0"/>
              </a:rPr>
              <a:t>Target Node</a:t>
            </a:r>
          </a:p>
        </p:txBody>
      </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68D99059-2A30-8FDE-E837-BC15513E7150}"/>
                  </a:ext>
                </a:extLst>
              </p:cNvPr>
              <p:cNvSpPr txBox="1"/>
              <p:nvPr/>
            </p:nvSpPr>
            <p:spPr bwMode="auto">
              <a:xfrm>
                <a:off x="4271497" y="3371559"/>
                <a:ext cx="177805"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1" i="1" dirty="0">
                          <a:solidFill>
                            <a:schemeClr val="bg1"/>
                          </a:solidFill>
                          <a:latin typeface="Cambria Math" panose="02040503050406030204" pitchFamily="18" charset="0"/>
                        </a:rPr>
                        <m:t>𝒕</m:t>
                      </m:r>
                    </m:oMath>
                  </m:oMathPara>
                </a14:m>
                <a:endParaRPr lang="en-US" b="1" dirty="0">
                  <a:solidFill>
                    <a:schemeClr val="bg1"/>
                  </a:solidFill>
                </a:endParaRPr>
              </a:p>
            </p:txBody>
          </p:sp>
        </mc:Choice>
        <mc:Fallback xmlns="">
          <p:sp>
            <p:nvSpPr>
              <p:cNvPr id="43" name="文本框 42">
                <a:extLst>
                  <a:ext uri="{FF2B5EF4-FFF2-40B4-BE49-F238E27FC236}">
                    <a16:creationId xmlns:a16="http://schemas.microsoft.com/office/drawing/2014/main" id="{68D99059-2A30-8FDE-E837-BC15513E7150}"/>
                  </a:ext>
                </a:extLst>
              </p:cNvPr>
              <p:cNvSpPr txBox="1">
                <a:spLocks noRot="1" noChangeAspect="1" noMove="1" noResize="1" noEditPoints="1" noAdjustHandles="1" noChangeArrowheads="1" noChangeShapeType="1" noTextEdit="1"/>
              </p:cNvSpPr>
              <p:nvPr/>
            </p:nvSpPr>
            <p:spPr bwMode="auto">
              <a:xfrm>
                <a:off x="4271497" y="3371559"/>
                <a:ext cx="177805" cy="307777"/>
              </a:xfrm>
              <a:prstGeom prst="rect">
                <a:avLst/>
              </a:prstGeom>
              <a:blipFill>
                <a:blip r:embed="rId5"/>
                <a:stretch>
                  <a:fillRect l="-20000" r="-20000" b="-4000"/>
                </a:stretch>
              </a:blipFill>
              <a:ln w="9525" algn="ctr">
                <a:noFill/>
                <a:miter lim="800000"/>
                <a:headEnd/>
                <a:tailEnd/>
              </a:ln>
              <a:effectLst/>
            </p:spPr>
            <p:txBody>
              <a:bodyPr/>
              <a:lstStyle/>
              <a:p>
                <a:r>
                  <a:rPr lang="en-US">
                    <a:noFill/>
                  </a:rPr>
                  <a:t> </a:t>
                </a:r>
              </a:p>
            </p:txBody>
          </p:sp>
        </mc:Fallback>
      </mc:AlternateContent>
      <p:sp>
        <p:nvSpPr>
          <p:cNvPr id="46" name="文本框 45">
            <a:extLst>
              <a:ext uri="{FF2B5EF4-FFF2-40B4-BE49-F238E27FC236}">
                <a16:creationId xmlns:a16="http://schemas.microsoft.com/office/drawing/2014/main" id="{0D307DEE-920F-C538-AF2A-D41ED2C97D59}"/>
              </a:ext>
            </a:extLst>
          </p:cNvPr>
          <p:cNvSpPr txBox="1"/>
          <p:nvPr/>
        </p:nvSpPr>
        <p:spPr bwMode="auto">
          <a:xfrm>
            <a:off x="1" y="5618309"/>
            <a:ext cx="2686515" cy="645796"/>
          </a:xfrm>
          <a:prstGeom prst="rect">
            <a:avLst/>
          </a:prstGeom>
          <a:noFill/>
          <a:ln w="9525" algn="ctr">
            <a:noFill/>
            <a:miter lim="800000"/>
            <a:headEnd/>
            <a:tailEnd/>
          </a:ln>
          <a:effectLst/>
        </p:spPr>
        <p:txBody>
          <a:bodyPr wrap="square" lIns="90909" tIns="45455" rIns="90909" bIns="45455" rtlCol="0" anchor="ctr">
            <a:spAutoFit/>
          </a:bodyPr>
          <a:lstStyle/>
          <a:p>
            <a:pPr algn="ctr">
              <a:spcBef>
                <a:spcPts val="0"/>
              </a:spcBef>
            </a:pPr>
            <a:r>
              <a:rPr lang="en-US" sz="1800" dirty="0">
                <a:latin typeface="Times New Roman" panose="02020603050405020304" pitchFamily="18" charset="0"/>
                <a:cs typeface="Times New Roman" panose="02020603050405020304" pitchFamily="18" charset="0"/>
              </a:rPr>
              <a:t>Uniformly Sampled Source Node </a:t>
            </a:r>
          </a:p>
        </p:txBody>
      </p:sp>
      <p:sp>
        <p:nvSpPr>
          <p:cNvPr id="47" name="Oval 4">
            <a:extLst>
              <a:ext uri="{FF2B5EF4-FFF2-40B4-BE49-F238E27FC236}">
                <a16:creationId xmlns:a16="http://schemas.microsoft.com/office/drawing/2014/main" id="{CF13E24B-B354-FF3F-71B6-198FCF67E1CE}"/>
              </a:ext>
            </a:extLst>
          </p:cNvPr>
          <p:cNvSpPr>
            <a:spLocks noChangeArrowheads="1"/>
          </p:cNvSpPr>
          <p:nvPr/>
        </p:nvSpPr>
        <p:spPr bwMode="auto">
          <a:xfrm>
            <a:off x="1482118" y="4928925"/>
            <a:ext cx="359484" cy="352471"/>
          </a:xfrm>
          <a:prstGeom prst="ellipse">
            <a:avLst/>
          </a:prstGeom>
          <a:noFill/>
          <a:ln w="38100">
            <a:solidFill>
              <a:srgbClr val="0070C0"/>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F768B208-60A9-AD2A-7B03-CE881146B72B}"/>
                  </a:ext>
                </a:extLst>
              </p:cNvPr>
              <p:cNvSpPr txBox="1"/>
              <p:nvPr/>
            </p:nvSpPr>
            <p:spPr bwMode="auto">
              <a:xfrm>
                <a:off x="921468" y="2990366"/>
                <a:ext cx="2030506" cy="400110"/>
              </a:xfrm>
              <a:prstGeom prst="rect">
                <a:avLst/>
              </a:prstGeom>
              <a:noFill/>
              <a:ln w="9525" algn="ctr">
                <a:noFill/>
                <a:miter lim="800000"/>
                <a:headEnd/>
                <a:tailEnd/>
              </a:ln>
              <a:effectLst/>
            </p:spPr>
            <p:txBody>
              <a:bodyPr wrap="square">
                <a:spAutoFit/>
              </a:bodyPr>
              <a:lstStyle/>
              <a:p>
                <a:r>
                  <a:rPr kumimoji="1" lang="en-US" altLang="zh-CN" dirty="0">
                    <a:solidFill>
                      <a:srgbClr val="005AAA"/>
                    </a:solidFill>
                    <a:latin typeface="Times New Roman" panose="02020603050405020304" pitchFamily="18" charset="0"/>
                    <a:ea typeface="楷体" panose="02010609060101010101" pitchFamily="49" charset="-122"/>
                  </a:rPr>
                  <a:t>E</a:t>
                </a:r>
                <a:r>
                  <a:rPr kumimoji="1" lang="en-US" altLang="zh-CN" sz="2000" dirty="0">
                    <a:solidFill>
                      <a:srgbClr val="005AAA"/>
                    </a:solidFill>
                    <a:latin typeface="Times New Roman" panose="02020603050405020304" pitchFamily="18" charset="0"/>
                    <a:ea typeface="楷体" panose="02010609060101010101" pitchFamily="49" charset="-122"/>
                  </a:rPr>
                  <a:t>stimating </a:t>
                </a:r>
                <a14:m>
                  <m:oMath xmlns:m="http://schemas.openxmlformats.org/officeDocument/2006/math">
                    <m:r>
                      <a:rPr kumimoji="1" lang="en-US" altLang="zh-CN" sz="2000" b="1" i="1" dirty="0">
                        <a:solidFill>
                          <a:srgbClr val="005AAA"/>
                        </a:solidFill>
                        <a:latin typeface="Cambria Math" panose="02040503050406030204" pitchFamily="18" charset="0"/>
                        <a:ea typeface="Cambria Math" panose="02040503050406030204" pitchFamily="18" charset="0"/>
                      </a:rPr>
                      <m:t>𝝅</m:t>
                    </m:r>
                    <m:r>
                      <a:rPr kumimoji="1" lang="en-US" altLang="zh-CN" sz="2000" b="0" i="1" dirty="0">
                        <a:solidFill>
                          <a:srgbClr val="005AAA"/>
                        </a:solidFill>
                        <a:latin typeface="Cambria Math" panose="02040503050406030204" pitchFamily="18" charset="0"/>
                        <a:ea typeface="Cambria Math" panose="02040503050406030204" pitchFamily="18" charset="0"/>
                      </a:rPr>
                      <m:t>(</m:t>
                    </m:r>
                    <m:r>
                      <a:rPr kumimoji="1" lang="en-US" altLang="zh-CN" sz="2000" b="0" i="1" dirty="0">
                        <a:solidFill>
                          <a:srgbClr val="005AAA"/>
                        </a:solidFill>
                        <a:latin typeface="Cambria Math" panose="02040503050406030204" pitchFamily="18" charset="0"/>
                        <a:ea typeface="Cambria Math" panose="02040503050406030204" pitchFamily="18" charset="0"/>
                      </a:rPr>
                      <m:t>𝑡</m:t>
                    </m:r>
                    <m:r>
                      <a:rPr kumimoji="1" lang="en-US" altLang="zh-CN" sz="2000" b="0" i="1" dirty="0">
                        <a:solidFill>
                          <a:srgbClr val="005AAA"/>
                        </a:solidFill>
                        <a:latin typeface="Cambria Math" panose="02040503050406030204" pitchFamily="18" charset="0"/>
                        <a:ea typeface="Cambria Math" panose="02040503050406030204" pitchFamily="18" charset="0"/>
                      </a:rPr>
                      <m:t>)</m:t>
                    </m:r>
                  </m:oMath>
                </a14:m>
                <a:endParaRPr lang="en-US">
                  <a:solidFill>
                    <a:srgbClr val="005AAA"/>
                  </a:solidFill>
                </a:endParaRPr>
              </a:p>
            </p:txBody>
          </p:sp>
        </mc:Choice>
        <mc:Fallback xmlns="">
          <p:sp>
            <p:nvSpPr>
              <p:cNvPr id="48" name="文本框 47">
                <a:extLst>
                  <a:ext uri="{FF2B5EF4-FFF2-40B4-BE49-F238E27FC236}">
                    <a16:creationId xmlns:a16="http://schemas.microsoft.com/office/drawing/2014/main" id="{F768B208-60A9-AD2A-7B03-CE881146B72B}"/>
                  </a:ext>
                </a:extLst>
              </p:cNvPr>
              <p:cNvSpPr txBox="1">
                <a:spLocks noRot="1" noChangeAspect="1" noMove="1" noResize="1" noEditPoints="1" noAdjustHandles="1" noChangeArrowheads="1" noChangeShapeType="1" noTextEdit="1"/>
              </p:cNvSpPr>
              <p:nvPr/>
            </p:nvSpPr>
            <p:spPr bwMode="auto">
              <a:xfrm>
                <a:off x="921468" y="2990366"/>
                <a:ext cx="2030506" cy="400110"/>
              </a:xfrm>
              <a:prstGeom prst="rect">
                <a:avLst/>
              </a:prstGeom>
              <a:blipFill>
                <a:blip r:embed="rId6"/>
                <a:stretch>
                  <a:fillRect l="-3106" t="-9375" b="-28125"/>
                </a:stretch>
              </a:blipFill>
              <a:ln w="9525" algn="ctr">
                <a:noFill/>
                <a:miter lim="800000"/>
                <a:headEnd/>
                <a:tailEnd/>
              </a:ln>
              <a:effectLst/>
            </p:spPr>
            <p:txBody>
              <a:bodyPr/>
              <a:lstStyle/>
              <a:p>
                <a:r>
                  <a:rPr lang="en-US">
                    <a:noFill/>
                  </a:rPr>
                  <a:t> </a:t>
                </a:r>
              </a:p>
            </p:txBody>
          </p:sp>
        </mc:Fallback>
      </mc:AlternateContent>
      <p:sp>
        <p:nvSpPr>
          <p:cNvPr id="50" name="弧 49">
            <a:extLst>
              <a:ext uri="{FF2B5EF4-FFF2-40B4-BE49-F238E27FC236}">
                <a16:creationId xmlns:a16="http://schemas.microsoft.com/office/drawing/2014/main" id="{B2F8E826-128E-8A71-59A2-07EDDBB26634}"/>
              </a:ext>
            </a:extLst>
          </p:cNvPr>
          <p:cNvSpPr/>
          <p:nvPr/>
        </p:nvSpPr>
        <p:spPr>
          <a:xfrm rot="16395408">
            <a:off x="1663737" y="3185085"/>
            <a:ext cx="3606235" cy="3677665"/>
          </a:xfrm>
          <a:prstGeom prst="arc">
            <a:avLst>
              <a:gd name="adj1" fmla="val 16175108"/>
              <a:gd name="adj2" fmla="val 1356544"/>
            </a:avLst>
          </a:prstGeom>
          <a:ln w="57150">
            <a:solidFill>
              <a:srgbClr val="4F81BD"/>
            </a:solidFill>
            <a:headEnd w="lg" len="lg"/>
            <a:tailEnd type="stealth" w="lg"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1" name="弧 50">
            <a:extLst>
              <a:ext uri="{FF2B5EF4-FFF2-40B4-BE49-F238E27FC236}">
                <a16:creationId xmlns:a16="http://schemas.microsoft.com/office/drawing/2014/main" id="{7A539CD7-BA85-0146-C72A-64F9911E2DEB}"/>
              </a:ext>
            </a:extLst>
          </p:cNvPr>
          <p:cNvSpPr/>
          <p:nvPr/>
        </p:nvSpPr>
        <p:spPr>
          <a:xfrm rot="8925758" flipV="1">
            <a:off x="1117827" y="5176607"/>
            <a:ext cx="747722" cy="636801"/>
          </a:xfrm>
          <a:prstGeom prst="arc">
            <a:avLst>
              <a:gd name="adj1" fmla="val 14538063"/>
              <a:gd name="adj2" fmla="val 20534766"/>
            </a:avLst>
          </a:prstGeom>
          <a:ln w="12700">
            <a:solidFill>
              <a:srgbClr val="005AAA"/>
            </a:solidFill>
            <a:headEnd type="none" w="med" len="med"/>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97246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20" name="标题 24">
            <a:extLst>
              <a:ext uri="{FF2B5EF4-FFF2-40B4-BE49-F238E27FC236}">
                <a16:creationId xmlns:a16="http://schemas.microsoft.com/office/drawing/2014/main" id="{02E46307-80DF-7D2D-2676-528D350C88EA}"/>
              </a:ext>
            </a:extLst>
          </p:cNvPr>
          <p:cNvSpPr txBox="1">
            <a:spLocks/>
          </p:cNvSpPr>
          <p:nvPr/>
        </p:nvSpPr>
        <p:spPr>
          <a:xfrm>
            <a:off x="563626" y="718642"/>
            <a:ext cx="8997950"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Our Contributions</a:t>
            </a:r>
          </a:p>
        </p:txBody>
      </p:sp>
      <p:sp>
        <p:nvSpPr>
          <p:cNvPr id="2" name="Freeform 34">
            <a:extLst>
              <a:ext uri="{FF2B5EF4-FFF2-40B4-BE49-F238E27FC236}">
                <a16:creationId xmlns:a16="http://schemas.microsoft.com/office/drawing/2014/main" id="{21330405-028C-D5D1-5123-8AAAE26818D5}"/>
              </a:ext>
            </a:extLst>
          </p:cNvPr>
          <p:cNvSpPr>
            <a:spLocks noEditPoints="1"/>
          </p:cNvSpPr>
          <p:nvPr/>
        </p:nvSpPr>
        <p:spPr bwMode="auto">
          <a:xfrm>
            <a:off x="282236" y="1438722"/>
            <a:ext cx="9510238" cy="797436"/>
          </a:xfrm>
          <a:custGeom>
            <a:avLst/>
            <a:gdLst>
              <a:gd name="T0" fmla="*/ 26 w 3711"/>
              <a:gd name="T1" fmla="*/ 284 h 969"/>
              <a:gd name="T2" fmla="*/ 283 w 3711"/>
              <a:gd name="T3" fmla="*/ 144 h 969"/>
              <a:gd name="T4" fmla="*/ 394 w 3711"/>
              <a:gd name="T5" fmla="*/ 65 h 969"/>
              <a:gd name="T6" fmla="*/ 1140 w 3711"/>
              <a:gd name="T7" fmla="*/ 13 h 969"/>
              <a:gd name="T8" fmla="*/ 2918 w 3711"/>
              <a:gd name="T9" fmla="*/ 66 h 969"/>
              <a:gd name="T10" fmla="*/ 3387 w 3711"/>
              <a:gd name="T11" fmla="*/ 146 h 969"/>
              <a:gd name="T12" fmla="*/ 3587 w 3711"/>
              <a:gd name="T13" fmla="*/ 188 h 969"/>
              <a:gd name="T14" fmla="*/ 3562 w 3711"/>
              <a:gd name="T15" fmla="*/ 303 h 969"/>
              <a:gd name="T16" fmla="*/ 3630 w 3711"/>
              <a:gd name="T17" fmla="*/ 389 h 969"/>
              <a:gd name="T18" fmla="*/ 3463 w 3711"/>
              <a:gd name="T19" fmla="*/ 519 h 969"/>
              <a:gd name="T20" fmla="*/ 3667 w 3711"/>
              <a:gd name="T21" fmla="*/ 614 h 969"/>
              <a:gd name="T22" fmla="*/ 3484 w 3711"/>
              <a:gd name="T23" fmla="*/ 637 h 969"/>
              <a:gd name="T24" fmla="*/ 3566 w 3711"/>
              <a:gd name="T25" fmla="*/ 718 h 969"/>
              <a:gd name="T26" fmla="*/ 3512 w 3711"/>
              <a:gd name="T27" fmla="*/ 815 h 969"/>
              <a:gd name="T28" fmla="*/ 3417 w 3711"/>
              <a:gd name="T29" fmla="*/ 880 h 969"/>
              <a:gd name="T30" fmla="*/ 3543 w 3711"/>
              <a:gd name="T31" fmla="*/ 941 h 969"/>
              <a:gd name="T32" fmla="*/ 3315 w 3711"/>
              <a:gd name="T33" fmla="*/ 958 h 969"/>
              <a:gd name="T34" fmla="*/ 2731 w 3711"/>
              <a:gd name="T35" fmla="*/ 934 h 969"/>
              <a:gd name="T36" fmla="*/ 2742 w 3711"/>
              <a:gd name="T37" fmla="*/ 924 h 969"/>
              <a:gd name="T38" fmla="*/ 2035 w 3711"/>
              <a:gd name="T39" fmla="*/ 918 h 969"/>
              <a:gd name="T40" fmla="*/ 1396 w 3711"/>
              <a:gd name="T41" fmla="*/ 894 h 969"/>
              <a:gd name="T42" fmla="*/ 1581 w 3711"/>
              <a:gd name="T43" fmla="*/ 860 h 969"/>
              <a:gd name="T44" fmla="*/ 1284 w 3711"/>
              <a:gd name="T45" fmla="*/ 903 h 969"/>
              <a:gd name="T46" fmla="*/ 1054 w 3711"/>
              <a:gd name="T47" fmla="*/ 913 h 969"/>
              <a:gd name="T48" fmla="*/ 612 w 3711"/>
              <a:gd name="T49" fmla="*/ 927 h 969"/>
              <a:gd name="T50" fmla="*/ 365 w 3711"/>
              <a:gd name="T51" fmla="*/ 933 h 969"/>
              <a:gd name="T52" fmla="*/ 292 w 3711"/>
              <a:gd name="T53" fmla="*/ 856 h 969"/>
              <a:gd name="T54" fmla="*/ 155 w 3711"/>
              <a:gd name="T55" fmla="*/ 801 h 969"/>
              <a:gd name="T56" fmla="*/ 238 w 3711"/>
              <a:gd name="T57" fmla="*/ 701 h 969"/>
              <a:gd name="T58" fmla="*/ 182 w 3711"/>
              <a:gd name="T59" fmla="*/ 606 h 969"/>
              <a:gd name="T60" fmla="*/ 16 w 3711"/>
              <a:gd name="T61" fmla="*/ 476 h 969"/>
              <a:gd name="T62" fmla="*/ 3086 w 3711"/>
              <a:gd name="T63" fmla="*/ 869 h 969"/>
              <a:gd name="T64" fmla="*/ 2478 w 3711"/>
              <a:gd name="T65" fmla="*/ 854 h 969"/>
              <a:gd name="T66" fmla="*/ 1072 w 3711"/>
              <a:gd name="T67" fmla="*/ 822 h 969"/>
              <a:gd name="T68" fmla="*/ 3102 w 3711"/>
              <a:gd name="T69" fmla="*/ 871 h 969"/>
              <a:gd name="T70" fmla="*/ 1235 w 3711"/>
              <a:gd name="T71" fmla="*/ 772 h 969"/>
              <a:gd name="T72" fmla="*/ 1026 w 3711"/>
              <a:gd name="T73" fmla="*/ 782 h 969"/>
              <a:gd name="T74" fmla="*/ 2006 w 3711"/>
              <a:gd name="T75" fmla="*/ 589 h 969"/>
              <a:gd name="T76" fmla="*/ 2732 w 3711"/>
              <a:gd name="T77" fmla="*/ 497 h 969"/>
              <a:gd name="T78" fmla="*/ 1607 w 3711"/>
              <a:gd name="T79" fmla="*/ 874 h 969"/>
              <a:gd name="T80" fmla="*/ 1682 w 3711"/>
              <a:gd name="T81" fmla="*/ 880 h 969"/>
              <a:gd name="T82" fmla="*/ 3213 w 3711"/>
              <a:gd name="T83" fmla="*/ 162 h 969"/>
              <a:gd name="T84" fmla="*/ 2125 w 3711"/>
              <a:gd name="T85" fmla="*/ 742 h 969"/>
              <a:gd name="T86" fmla="*/ 2345 w 3711"/>
              <a:gd name="T87" fmla="*/ 791 h 969"/>
              <a:gd name="T88" fmla="*/ 2328 w 3711"/>
              <a:gd name="T89" fmla="*/ 737 h 969"/>
              <a:gd name="T90" fmla="*/ 1289 w 3711"/>
              <a:gd name="T91" fmla="*/ 774 h 969"/>
              <a:gd name="T92" fmla="*/ 2941 w 3711"/>
              <a:gd name="T93" fmla="*/ 925 h 969"/>
              <a:gd name="T94" fmla="*/ 1277 w 3711"/>
              <a:gd name="T95" fmla="*/ 670 h 969"/>
              <a:gd name="T96" fmla="*/ 2834 w 3711"/>
              <a:gd name="T97" fmla="*/ 896 h 969"/>
              <a:gd name="T98" fmla="*/ 1637 w 3711"/>
              <a:gd name="T99" fmla="*/ 745 h 969"/>
              <a:gd name="T100" fmla="*/ 1344 w 3711"/>
              <a:gd name="T101" fmla="*/ 846 h 969"/>
              <a:gd name="T102" fmla="*/ 654 w 3711"/>
              <a:gd name="T103" fmla="*/ 776 h 969"/>
              <a:gd name="T104" fmla="*/ 281 w 3711"/>
              <a:gd name="T105" fmla="*/ 794 h 969"/>
              <a:gd name="T106" fmla="*/ 3306 w 3711"/>
              <a:gd name="T107" fmla="*/ 717 h 969"/>
              <a:gd name="T108" fmla="*/ 2193 w 3711"/>
              <a:gd name="T109" fmla="*/ 600 h 969"/>
              <a:gd name="T110" fmla="*/ 2123 w 3711"/>
              <a:gd name="T111" fmla="*/ 903 h 969"/>
              <a:gd name="T112" fmla="*/ 1028 w 3711"/>
              <a:gd name="T113" fmla="*/ 663 h 969"/>
              <a:gd name="T114" fmla="*/ 1364 w 3711"/>
              <a:gd name="T115" fmla="*/ 872 h 969"/>
              <a:gd name="T116" fmla="*/ 2278 w 3711"/>
              <a:gd name="T117" fmla="*/ 844 h 969"/>
              <a:gd name="T118" fmla="*/ 2650 w 3711"/>
              <a:gd name="T119" fmla="*/ 882 h 969"/>
              <a:gd name="T120" fmla="*/ 2434 w 3711"/>
              <a:gd name="T121" fmla="*/ 67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11" h="969">
                <a:moveTo>
                  <a:pt x="44" y="398"/>
                </a:moveTo>
                <a:cubicBezTo>
                  <a:pt x="37" y="398"/>
                  <a:pt x="30" y="398"/>
                  <a:pt x="23" y="398"/>
                </a:cubicBezTo>
                <a:cubicBezTo>
                  <a:pt x="16" y="399"/>
                  <a:pt x="10" y="399"/>
                  <a:pt x="3" y="400"/>
                </a:cubicBezTo>
                <a:cubicBezTo>
                  <a:pt x="2" y="397"/>
                  <a:pt x="1" y="394"/>
                  <a:pt x="0" y="392"/>
                </a:cubicBezTo>
                <a:cubicBezTo>
                  <a:pt x="12" y="383"/>
                  <a:pt x="24" y="374"/>
                  <a:pt x="36" y="365"/>
                </a:cubicBezTo>
                <a:cubicBezTo>
                  <a:pt x="35" y="365"/>
                  <a:pt x="32" y="364"/>
                  <a:pt x="28" y="362"/>
                </a:cubicBezTo>
                <a:cubicBezTo>
                  <a:pt x="53" y="350"/>
                  <a:pt x="77" y="338"/>
                  <a:pt x="104" y="326"/>
                </a:cubicBezTo>
                <a:cubicBezTo>
                  <a:pt x="77" y="311"/>
                  <a:pt x="53" y="298"/>
                  <a:pt x="26" y="284"/>
                </a:cubicBezTo>
                <a:cubicBezTo>
                  <a:pt x="34" y="276"/>
                  <a:pt x="41" y="269"/>
                  <a:pt x="47" y="262"/>
                </a:cubicBezTo>
                <a:cubicBezTo>
                  <a:pt x="50" y="257"/>
                  <a:pt x="52" y="250"/>
                  <a:pt x="52" y="244"/>
                </a:cubicBezTo>
                <a:cubicBezTo>
                  <a:pt x="53" y="231"/>
                  <a:pt x="59" y="224"/>
                  <a:pt x="72" y="220"/>
                </a:cubicBezTo>
                <a:cubicBezTo>
                  <a:pt x="89" y="216"/>
                  <a:pt x="107" y="213"/>
                  <a:pt x="123" y="206"/>
                </a:cubicBezTo>
                <a:cubicBezTo>
                  <a:pt x="133" y="202"/>
                  <a:pt x="139" y="193"/>
                  <a:pt x="149" y="184"/>
                </a:cubicBezTo>
                <a:cubicBezTo>
                  <a:pt x="161" y="179"/>
                  <a:pt x="177" y="171"/>
                  <a:pt x="194" y="165"/>
                </a:cubicBezTo>
                <a:cubicBezTo>
                  <a:pt x="212" y="158"/>
                  <a:pt x="231" y="149"/>
                  <a:pt x="250" y="148"/>
                </a:cubicBezTo>
                <a:cubicBezTo>
                  <a:pt x="261" y="148"/>
                  <a:pt x="271" y="148"/>
                  <a:pt x="283" y="144"/>
                </a:cubicBezTo>
                <a:cubicBezTo>
                  <a:pt x="279" y="141"/>
                  <a:pt x="277" y="139"/>
                  <a:pt x="270" y="133"/>
                </a:cubicBezTo>
                <a:cubicBezTo>
                  <a:pt x="287" y="135"/>
                  <a:pt x="298" y="136"/>
                  <a:pt x="309" y="138"/>
                </a:cubicBezTo>
                <a:cubicBezTo>
                  <a:pt x="282" y="124"/>
                  <a:pt x="254" y="130"/>
                  <a:pt x="225" y="131"/>
                </a:cubicBezTo>
                <a:cubicBezTo>
                  <a:pt x="228" y="129"/>
                  <a:pt x="232" y="127"/>
                  <a:pt x="238" y="123"/>
                </a:cubicBezTo>
                <a:cubicBezTo>
                  <a:pt x="229" y="120"/>
                  <a:pt x="224" y="119"/>
                  <a:pt x="217" y="117"/>
                </a:cubicBezTo>
                <a:cubicBezTo>
                  <a:pt x="241" y="104"/>
                  <a:pt x="269" y="127"/>
                  <a:pt x="297" y="107"/>
                </a:cubicBezTo>
                <a:cubicBezTo>
                  <a:pt x="274" y="101"/>
                  <a:pt x="252" y="102"/>
                  <a:pt x="254" y="72"/>
                </a:cubicBezTo>
                <a:cubicBezTo>
                  <a:pt x="300" y="70"/>
                  <a:pt x="347" y="67"/>
                  <a:pt x="394" y="65"/>
                </a:cubicBezTo>
                <a:cubicBezTo>
                  <a:pt x="440" y="63"/>
                  <a:pt x="486" y="62"/>
                  <a:pt x="532" y="59"/>
                </a:cubicBezTo>
                <a:cubicBezTo>
                  <a:pt x="541" y="59"/>
                  <a:pt x="550" y="55"/>
                  <a:pt x="559" y="52"/>
                </a:cubicBezTo>
                <a:cubicBezTo>
                  <a:pt x="559" y="50"/>
                  <a:pt x="559" y="49"/>
                  <a:pt x="558" y="47"/>
                </a:cubicBezTo>
                <a:cubicBezTo>
                  <a:pt x="535" y="48"/>
                  <a:pt x="512" y="50"/>
                  <a:pt x="489" y="51"/>
                </a:cubicBezTo>
                <a:cubicBezTo>
                  <a:pt x="489" y="51"/>
                  <a:pt x="489" y="50"/>
                  <a:pt x="489" y="50"/>
                </a:cubicBezTo>
                <a:cubicBezTo>
                  <a:pt x="495" y="48"/>
                  <a:pt x="500" y="45"/>
                  <a:pt x="506" y="45"/>
                </a:cubicBezTo>
                <a:cubicBezTo>
                  <a:pt x="577" y="39"/>
                  <a:pt x="647" y="32"/>
                  <a:pt x="718" y="28"/>
                </a:cubicBezTo>
                <a:cubicBezTo>
                  <a:pt x="859" y="22"/>
                  <a:pt x="1000" y="18"/>
                  <a:pt x="1140" y="13"/>
                </a:cubicBezTo>
                <a:cubicBezTo>
                  <a:pt x="1214" y="11"/>
                  <a:pt x="1289" y="9"/>
                  <a:pt x="1363" y="8"/>
                </a:cubicBezTo>
                <a:cubicBezTo>
                  <a:pt x="1525" y="5"/>
                  <a:pt x="1688" y="1"/>
                  <a:pt x="1851" y="1"/>
                </a:cubicBezTo>
                <a:cubicBezTo>
                  <a:pt x="1982" y="0"/>
                  <a:pt x="2114" y="0"/>
                  <a:pt x="2245" y="4"/>
                </a:cubicBezTo>
                <a:cubicBezTo>
                  <a:pt x="2376" y="8"/>
                  <a:pt x="2506" y="16"/>
                  <a:pt x="2636" y="24"/>
                </a:cubicBezTo>
                <a:cubicBezTo>
                  <a:pt x="2706" y="29"/>
                  <a:pt x="2775" y="36"/>
                  <a:pt x="2844" y="46"/>
                </a:cubicBezTo>
                <a:cubicBezTo>
                  <a:pt x="2833" y="48"/>
                  <a:pt x="2822" y="50"/>
                  <a:pt x="2811" y="52"/>
                </a:cubicBezTo>
                <a:cubicBezTo>
                  <a:pt x="2811" y="53"/>
                  <a:pt x="2811" y="55"/>
                  <a:pt x="2811" y="56"/>
                </a:cubicBezTo>
                <a:cubicBezTo>
                  <a:pt x="2845" y="59"/>
                  <a:pt x="2879" y="62"/>
                  <a:pt x="2918" y="66"/>
                </a:cubicBezTo>
                <a:cubicBezTo>
                  <a:pt x="2905" y="88"/>
                  <a:pt x="2884" y="66"/>
                  <a:pt x="2873" y="78"/>
                </a:cubicBezTo>
                <a:cubicBezTo>
                  <a:pt x="2875" y="79"/>
                  <a:pt x="2879" y="81"/>
                  <a:pt x="2883" y="82"/>
                </a:cubicBezTo>
                <a:cubicBezTo>
                  <a:pt x="2878" y="85"/>
                  <a:pt x="2875" y="87"/>
                  <a:pt x="2867" y="90"/>
                </a:cubicBezTo>
                <a:cubicBezTo>
                  <a:pt x="2919" y="96"/>
                  <a:pt x="2968" y="102"/>
                  <a:pt x="3016" y="107"/>
                </a:cubicBezTo>
                <a:cubicBezTo>
                  <a:pt x="3068" y="113"/>
                  <a:pt x="3120" y="120"/>
                  <a:pt x="3172" y="125"/>
                </a:cubicBezTo>
                <a:cubicBezTo>
                  <a:pt x="3219" y="130"/>
                  <a:pt x="3265" y="133"/>
                  <a:pt x="3312" y="136"/>
                </a:cubicBezTo>
                <a:cubicBezTo>
                  <a:pt x="3332" y="138"/>
                  <a:pt x="3353" y="137"/>
                  <a:pt x="3374" y="138"/>
                </a:cubicBezTo>
                <a:cubicBezTo>
                  <a:pt x="3378" y="139"/>
                  <a:pt x="3382" y="144"/>
                  <a:pt x="3387" y="146"/>
                </a:cubicBezTo>
                <a:cubicBezTo>
                  <a:pt x="3386" y="148"/>
                  <a:pt x="3385" y="150"/>
                  <a:pt x="3384" y="152"/>
                </a:cubicBezTo>
                <a:cubicBezTo>
                  <a:pt x="3366" y="151"/>
                  <a:pt x="3348" y="150"/>
                  <a:pt x="3330" y="149"/>
                </a:cubicBezTo>
                <a:cubicBezTo>
                  <a:pt x="3351" y="163"/>
                  <a:pt x="3373" y="159"/>
                  <a:pt x="3395" y="158"/>
                </a:cubicBezTo>
                <a:cubicBezTo>
                  <a:pt x="3418" y="158"/>
                  <a:pt x="3442" y="159"/>
                  <a:pt x="3465" y="160"/>
                </a:cubicBezTo>
                <a:cubicBezTo>
                  <a:pt x="3486" y="161"/>
                  <a:pt x="3507" y="162"/>
                  <a:pt x="3527" y="164"/>
                </a:cubicBezTo>
                <a:cubicBezTo>
                  <a:pt x="3532" y="165"/>
                  <a:pt x="3537" y="169"/>
                  <a:pt x="3542" y="169"/>
                </a:cubicBezTo>
                <a:cubicBezTo>
                  <a:pt x="3553" y="169"/>
                  <a:pt x="3564" y="168"/>
                  <a:pt x="3578" y="167"/>
                </a:cubicBezTo>
                <a:cubicBezTo>
                  <a:pt x="3580" y="171"/>
                  <a:pt x="3583" y="179"/>
                  <a:pt x="3587" y="188"/>
                </a:cubicBezTo>
                <a:cubicBezTo>
                  <a:pt x="3593" y="188"/>
                  <a:pt x="3600" y="188"/>
                  <a:pt x="3607" y="189"/>
                </a:cubicBezTo>
                <a:cubicBezTo>
                  <a:pt x="3607" y="189"/>
                  <a:pt x="3609" y="190"/>
                  <a:pt x="3609" y="191"/>
                </a:cubicBezTo>
                <a:cubicBezTo>
                  <a:pt x="3622" y="211"/>
                  <a:pt x="3628" y="229"/>
                  <a:pt x="3596" y="236"/>
                </a:cubicBezTo>
                <a:cubicBezTo>
                  <a:pt x="3595" y="236"/>
                  <a:pt x="3593" y="243"/>
                  <a:pt x="3594" y="244"/>
                </a:cubicBezTo>
                <a:cubicBezTo>
                  <a:pt x="3598" y="248"/>
                  <a:pt x="3603" y="251"/>
                  <a:pt x="3608" y="253"/>
                </a:cubicBezTo>
                <a:cubicBezTo>
                  <a:pt x="3628" y="259"/>
                  <a:pt x="3648" y="266"/>
                  <a:pt x="3670" y="273"/>
                </a:cubicBezTo>
                <a:cubicBezTo>
                  <a:pt x="3632" y="281"/>
                  <a:pt x="3596" y="289"/>
                  <a:pt x="3561" y="297"/>
                </a:cubicBezTo>
                <a:cubicBezTo>
                  <a:pt x="3561" y="299"/>
                  <a:pt x="3562" y="301"/>
                  <a:pt x="3562" y="303"/>
                </a:cubicBezTo>
                <a:cubicBezTo>
                  <a:pt x="3572" y="304"/>
                  <a:pt x="3582" y="305"/>
                  <a:pt x="3594" y="307"/>
                </a:cubicBezTo>
                <a:cubicBezTo>
                  <a:pt x="3591" y="311"/>
                  <a:pt x="3589" y="312"/>
                  <a:pt x="3589" y="313"/>
                </a:cubicBezTo>
                <a:cubicBezTo>
                  <a:pt x="3616" y="320"/>
                  <a:pt x="3644" y="326"/>
                  <a:pt x="3672" y="333"/>
                </a:cubicBezTo>
                <a:cubicBezTo>
                  <a:pt x="3676" y="349"/>
                  <a:pt x="3676" y="349"/>
                  <a:pt x="3701" y="349"/>
                </a:cubicBezTo>
                <a:cubicBezTo>
                  <a:pt x="3711" y="363"/>
                  <a:pt x="3710" y="371"/>
                  <a:pt x="3690" y="372"/>
                </a:cubicBezTo>
                <a:cubicBezTo>
                  <a:pt x="3666" y="372"/>
                  <a:pt x="3642" y="374"/>
                  <a:pt x="3618" y="375"/>
                </a:cubicBezTo>
                <a:cubicBezTo>
                  <a:pt x="3613" y="375"/>
                  <a:pt x="3609" y="377"/>
                  <a:pt x="3603" y="382"/>
                </a:cubicBezTo>
                <a:cubicBezTo>
                  <a:pt x="3612" y="384"/>
                  <a:pt x="3622" y="385"/>
                  <a:pt x="3630" y="389"/>
                </a:cubicBezTo>
                <a:cubicBezTo>
                  <a:pt x="3650" y="399"/>
                  <a:pt x="3670" y="410"/>
                  <a:pt x="3689" y="422"/>
                </a:cubicBezTo>
                <a:cubicBezTo>
                  <a:pt x="3694" y="426"/>
                  <a:pt x="3699" y="439"/>
                  <a:pt x="3697" y="441"/>
                </a:cubicBezTo>
                <a:cubicBezTo>
                  <a:pt x="3690" y="449"/>
                  <a:pt x="3680" y="454"/>
                  <a:pt x="3671" y="458"/>
                </a:cubicBezTo>
                <a:cubicBezTo>
                  <a:pt x="3659" y="463"/>
                  <a:pt x="3647" y="466"/>
                  <a:pt x="3635" y="469"/>
                </a:cubicBezTo>
                <a:cubicBezTo>
                  <a:pt x="3626" y="471"/>
                  <a:pt x="3616" y="471"/>
                  <a:pt x="3607" y="473"/>
                </a:cubicBezTo>
                <a:cubicBezTo>
                  <a:pt x="3599" y="474"/>
                  <a:pt x="3586" y="469"/>
                  <a:pt x="3587" y="487"/>
                </a:cubicBezTo>
                <a:cubicBezTo>
                  <a:pt x="3561" y="472"/>
                  <a:pt x="3533" y="482"/>
                  <a:pt x="3515" y="495"/>
                </a:cubicBezTo>
                <a:cubicBezTo>
                  <a:pt x="3498" y="506"/>
                  <a:pt x="3474" y="498"/>
                  <a:pt x="3463" y="519"/>
                </a:cubicBezTo>
                <a:cubicBezTo>
                  <a:pt x="3493" y="517"/>
                  <a:pt x="3522" y="515"/>
                  <a:pt x="3551" y="513"/>
                </a:cubicBezTo>
                <a:cubicBezTo>
                  <a:pt x="3507" y="541"/>
                  <a:pt x="3457" y="544"/>
                  <a:pt x="3408" y="551"/>
                </a:cubicBezTo>
                <a:cubicBezTo>
                  <a:pt x="3484" y="565"/>
                  <a:pt x="3559" y="578"/>
                  <a:pt x="3634" y="591"/>
                </a:cubicBezTo>
                <a:cubicBezTo>
                  <a:pt x="3634" y="593"/>
                  <a:pt x="3634" y="595"/>
                  <a:pt x="3634" y="597"/>
                </a:cubicBezTo>
                <a:cubicBezTo>
                  <a:pt x="3615" y="598"/>
                  <a:pt x="3597" y="600"/>
                  <a:pt x="3578" y="601"/>
                </a:cubicBezTo>
                <a:cubicBezTo>
                  <a:pt x="3578" y="603"/>
                  <a:pt x="3578" y="604"/>
                  <a:pt x="3578" y="606"/>
                </a:cubicBezTo>
                <a:cubicBezTo>
                  <a:pt x="3592" y="606"/>
                  <a:pt x="3606" y="607"/>
                  <a:pt x="3620" y="608"/>
                </a:cubicBezTo>
                <a:cubicBezTo>
                  <a:pt x="3636" y="609"/>
                  <a:pt x="3652" y="611"/>
                  <a:pt x="3667" y="614"/>
                </a:cubicBezTo>
                <a:cubicBezTo>
                  <a:pt x="3670" y="614"/>
                  <a:pt x="3674" y="619"/>
                  <a:pt x="3674" y="621"/>
                </a:cubicBezTo>
                <a:cubicBezTo>
                  <a:pt x="3674" y="624"/>
                  <a:pt x="3670" y="628"/>
                  <a:pt x="3667" y="629"/>
                </a:cubicBezTo>
                <a:cubicBezTo>
                  <a:pt x="3658" y="630"/>
                  <a:pt x="3649" y="632"/>
                  <a:pt x="3639" y="632"/>
                </a:cubicBezTo>
                <a:cubicBezTo>
                  <a:pt x="3593" y="629"/>
                  <a:pt x="3547" y="626"/>
                  <a:pt x="3502" y="623"/>
                </a:cubicBezTo>
                <a:cubicBezTo>
                  <a:pt x="3501" y="625"/>
                  <a:pt x="3501" y="628"/>
                  <a:pt x="3501" y="630"/>
                </a:cubicBezTo>
                <a:cubicBezTo>
                  <a:pt x="3510" y="631"/>
                  <a:pt x="3519" y="633"/>
                  <a:pt x="3528" y="634"/>
                </a:cubicBezTo>
                <a:cubicBezTo>
                  <a:pt x="3528" y="635"/>
                  <a:pt x="3528" y="636"/>
                  <a:pt x="3528" y="637"/>
                </a:cubicBezTo>
                <a:cubicBezTo>
                  <a:pt x="3513" y="637"/>
                  <a:pt x="3498" y="637"/>
                  <a:pt x="3484" y="637"/>
                </a:cubicBezTo>
                <a:cubicBezTo>
                  <a:pt x="3508" y="647"/>
                  <a:pt x="3531" y="659"/>
                  <a:pt x="3556" y="667"/>
                </a:cubicBezTo>
                <a:cubicBezTo>
                  <a:pt x="3571" y="671"/>
                  <a:pt x="3588" y="670"/>
                  <a:pt x="3605" y="672"/>
                </a:cubicBezTo>
                <a:cubicBezTo>
                  <a:pt x="3603" y="675"/>
                  <a:pt x="3599" y="681"/>
                  <a:pt x="3595" y="688"/>
                </a:cubicBezTo>
                <a:cubicBezTo>
                  <a:pt x="3612" y="690"/>
                  <a:pt x="3628" y="691"/>
                  <a:pt x="3646" y="692"/>
                </a:cubicBezTo>
                <a:cubicBezTo>
                  <a:pt x="3645" y="702"/>
                  <a:pt x="3652" y="713"/>
                  <a:pt x="3637" y="719"/>
                </a:cubicBezTo>
                <a:cubicBezTo>
                  <a:pt x="3635" y="721"/>
                  <a:pt x="3636" y="732"/>
                  <a:pt x="3636" y="742"/>
                </a:cubicBezTo>
                <a:cubicBezTo>
                  <a:pt x="3625" y="738"/>
                  <a:pt x="3616" y="734"/>
                  <a:pt x="3605" y="731"/>
                </a:cubicBezTo>
                <a:cubicBezTo>
                  <a:pt x="3592" y="726"/>
                  <a:pt x="3579" y="722"/>
                  <a:pt x="3566" y="718"/>
                </a:cubicBezTo>
                <a:cubicBezTo>
                  <a:pt x="3555" y="715"/>
                  <a:pt x="3547" y="718"/>
                  <a:pt x="3548" y="732"/>
                </a:cubicBezTo>
                <a:cubicBezTo>
                  <a:pt x="3540" y="731"/>
                  <a:pt x="3532" y="731"/>
                  <a:pt x="3524" y="730"/>
                </a:cubicBezTo>
                <a:cubicBezTo>
                  <a:pt x="3526" y="745"/>
                  <a:pt x="3532" y="749"/>
                  <a:pt x="3546" y="747"/>
                </a:cubicBezTo>
                <a:cubicBezTo>
                  <a:pt x="3564" y="745"/>
                  <a:pt x="3582" y="746"/>
                  <a:pt x="3600" y="746"/>
                </a:cubicBezTo>
                <a:cubicBezTo>
                  <a:pt x="3600" y="748"/>
                  <a:pt x="3600" y="750"/>
                  <a:pt x="3600" y="752"/>
                </a:cubicBezTo>
                <a:cubicBezTo>
                  <a:pt x="3574" y="754"/>
                  <a:pt x="3547" y="757"/>
                  <a:pt x="3521" y="759"/>
                </a:cubicBezTo>
                <a:cubicBezTo>
                  <a:pt x="3527" y="780"/>
                  <a:pt x="3527" y="780"/>
                  <a:pt x="3549" y="794"/>
                </a:cubicBezTo>
                <a:cubicBezTo>
                  <a:pt x="3543" y="811"/>
                  <a:pt x="3543" y="811"/>
                  <a:pt x="3512" y="815"/>
                </a:cubicBezTo>
                <a:cubicBezTo>
                  <a:pt x="3520" y="818"/>
                  <a:pt x="3527" y="820"/>
                  <a:pt x="3539" y="825"/>
                </a:cubicBezTo>
                <a:cubicBezTo>
                  <a:pt x="3531" y="827"/>
                  <a:pt x="3527" y="828"/>
                  <a:pt x="3522" y="830"/>
                </a:cubicBezTo>
                <a:cubicBezTo>
                  <a:pt x="3526" y="833"/>
                  <a:pt x="3529" y="835"/>
                  <a:pt x="3537" y="840"/>
                </a:cubicBezTo>
                <a:cubicBezTo>
                  <a:pt x="3521" y="841"/>
                  <a:pt x="3511" y="842"/>
                  <a:pt x="3498" y="844"/>
                </a:cubicBezTo>
                <a:cubicBezTo>
                  <a:pt x="3508" y="857"/>
                  <a:pt x="3522" y="851"/>
                  <a:pt x="3535" y="856"/>
                </a:cubicBezTo>
                <a:cubicBezTo>
                  <a:pt x="3489" y="862"/>
                  <a:pt x="3442" y="842"/>
                  <a:pt x="3400" y="873"/>
                </a:cubicBezTo>
                <a:cubicBezTo>
                  <a:pt x="3409" y="874"/>
                  <a:pt x="3417" y="874"/>
                  <a:pt x="3429" y="875"/>
                </a:cubicBezTo>
                <a:cubicBezTo>
                  <a:pt x="3425" y="877"/>
                  <a:pt x="3423" y="878"/>
                  <a:pt x="3417" y="880"/>
                </a:cubicBezTo>
                <a:cubicBezTo>
                  <a:pt x="3467" y="890"/>
                  <a:pt x="3513" y="900"/>
                  <a:pt x="3560" y="909"/>
                </a:cubicBezTo>
                <a:cubicBezTo>
                  <a:pt x="3560" y="911"/>
                  <a:pt x="3559" y="913"/>
                  <a:pt x="3559" y="915"/>
                </a:cubicBezTo>
                <a:cubicBezTo>
                  <a:pt x="3555" y="915"/>
                  <a:pt x="3551" y="915"/>
                  <a:pt x="3548" y="914"/>
                </a:cubicBezTo>
                <a:cubicBezTo>
                  <a:pt x="3547" y="915"/>
                  <a:pt x="3547" y="916"/>
                  <a:pt x="3547" y="917"/>
                </a:cubicBezTo>
                <a:cubicBezTo>
                  <a:pt x="3553" y="920"/>
                  <a:pt x="3560" y="923"/>
                  <a:pt x="3566" y="926"/>
                </a:cubicBezTo>
                <a:cubicBezTo>
                  <a:pt x="3541" y="923"/>
                  <a:pt x="3516" y="921"/>
                  <a:pt x="3490" y="919"/>
                </a:cubicBezTo>
                <a:cubicBezTo>
                  <a:pt x="3490" y="921"/>
                  <a:pt x="3490" y="924"/>
                  <a:pt x="3489" y="926"/>
                </a:cubicBezTo>
                <a:cubicBezTo>
                  <a:pt x="3505" y="931"/>
                  <a:pt x="3521" y="935"/>
                  <a:pt x="3543" y="941"/>
                </a:cubicBezTo>
                <a:cubicBezTo>
                  <a:pt x="3510" y="941"/>
                  <a:pt x="3483" y="941"/>
                  <a:pt x="3456" y="941"/>
                </a:cubicBezTo>
                <a:cubicBezTo>
                  <a:pt x="3455" y="942"/>
                  <a:pt x="3455" y="943"/>
                  <a:pt x="3455" y="945"/>
                </a:cubicBezTo>
                <a:cubicBezTo>
                  <a:pt x="3466" y="947"/>
                  <a:pt x="3476" y="949"/>
                  <a:pt x="3491" y="952"/>
                </a:cubicBezTo>
                <a:cubicBezTo>
                  <a:pt x="3459" y="954"/>
                  <a:pt x="3432" y="957"/>
                  <a:pt x="3404" y="959"/>
                </a:cubicBezTo>
                <a:cubicBezTo>
                  <a:pt x="3404" y="960"/>
                  <a:pt x="3403" y="962"/>
                  <a:pt x="3402" y="964"/>
                </a:cubicBezTo>
                <a:cubicBezTo>
                  <a:pt x="3405" y="965"/>
                  <a:pt x="3407" y="966"/>
                  <a:pt x="3414" y="969"/>
                </a:cubicBezTo>
                <a:cubicBezTo>
                  <a:pt x="3378" y="966"/>
                  <a:pt x="3346" y="963"/>
                  <a:pt x="3315" y="960"/>
                </a:cubicBezTo>
                <a:cubicBezTo>
                  <a:pt x="3315" y="959"/>
                  <a:pt x="3315" y="959"/>
                  <a:pt x="3315" y="958"/>
                </a:cubicBezTo>
                <a:cubicBezTo>
                  <a:pt x="3327" y="958"/>
                  <a:pt x="3340" y="957"/>
                  <a:pt x="3352" y="957"/>
                </a:cubicBezTo>
                <a:cubicBezTo>
                  <a:pt x="3352" y="956"/>
                  <a:pt x="3352" y="955"/>
                  <a:pt x="3352" y="954"/>
                </a:cubicBezTo>
                <a:cubicBezTo>
                  <a:pt x="3318" y="954"/>
                  <a:pt x="3284" y="954"/>
                  <a:pt x="3246" y="954"/>
                </a:cubicBezTo>
                <a:cubicBezTo>
                  <a:pt x="3254" y="958"/>
                  <a:pt x="3258" y="961"/>
                  <a:pt x="3265" y="964"/>
                </a:cubicBezTo>
                <a:cubicBezTo>
                  <a:pt x="3233" y="964"/>
                  <a:pt x="3202" y="964"/>
                  <a:pt x="3172" y="964"/>
                </a:cubicBezTo>
                <a:cubicBezTo>
                  <a:pt x="3172" y="964"/>
                  <a:pt x="3172" y="963"/>
                  <a:pt x="3172" y="962"/>
                </a:cubicBezTo>
                <a:cubicBezTo>
                  <a:pt x="3184" y="960"/>
                  <a:pt x="3197" y="958"/>
                  <a:pt x="3210" y="956"/>
                </a:cubicBezTo>
                <a:cubicBezTo>
                  <a:pt x="3050" y="953"/>
                  <a:pt x="2890" y="959"/>
                  <a:pt x="2731" y="934"/>
                </a:cubicBezTo>
                <a:cubicBezTo>
                  <a:pt x="2802" y="934"/>
                  <a:pt x="2874" y="934"/>
                  <a:pt x="2943" y="934"/>
                </a:cubicBezTo>
                <a:cubicBezTo>
                  <a:pt x="2924" y="913"/>
                  <a:pt x="2896" y="920"/>
                  <a:pt x="2869" y="919"/>
                </a:cubicBezTo>
                <a:cubicBezTo>
                  <a:pt x="2826" y="916"/>
                  <a:pt x="2782" y="911"/>
                  <a:pt x="2738" y="913"/>
                </a:cubicBezTo>
                <a:cubicBezTo>
                  <a:pt x="2703" y="915"/>
                  <a:pt x="2671" y="901"/>
                  <a:pt x="2634" y="902"/>
                </a:cubicBezTo>
                <a:cubicBezTo>
                  <a:pt x="2638" y="905"/>
                  <a:pt x="2640" y="906"/>
                  <a:pt x="2644" y="909"/>
                </a:cubicBezTo>
                <a:cubicBezTo>
                  <a:pt x="2612" y="909"/>
                  <a:pt x="2582" y="909"/>
                  <a:pt x="2553" y="909"/>
                </a:cubicBezTo>
                <a:cubicBezTo>
                  <a:pt x="2552" y="911"/>
                  <a:pt x="2552" y="912"/>
                  <a:pt x="2552" y="914"/>
                </a:cubicBezTo>
                <a:cubicBezTo>
                  <a:pt x="2616" y="917"/>
                  <a:pt x="2679" y="921"/>
                  <a:pt x="2742" y="924"/>
                </a:cubicBezTo>
                <a:cubicBezTo>
                  <a:pt x="2742" y="925"/>
                  <a:pt x="2742" y="926"/>
                  <a:pt x="2742" y="926"/>
                </a:cubicBezTo>
                <a:cubicBezTo>
                  <a:pt x="2712" y="926"/>
                  <a:pt x="2682" y="926"/>
                  <a:pt x="2652" y="926"/>
                </a:cubicBezTo>
                <a:cubicBezTo>
                  <a:pt x="2645" y="926"/>
                  <a:pt x="2638" y="926"/>
                  <a:pt x="2630" y="926"/>
                </a:cubicBezTo>
                <a:cubicBezTo>
                  <a:pt x="2607" y="926"/>
                  <a:pt x="2582" y="940"/>
                  <a:pt x="2560" y="920"/>
                </a:cubicBezTo>
                <a:cubicBezTo>
                  <a:pt x="2562" y="922"/>
                  <a:pt x="2563" y="924"/>
                  <a:pt x="2566" y="929"/>
                </a:cubicBezTo>
                <a:cubicBezTo>
                  <a:pt x="2535" y="929"/>
                  <a:pt x="2506" y="929"/>
                  <a:pt x="2476" y="929"/>
                </a:cubicBezTo>
                <a:cubicBezTo>
                  <a:pt x="2402" y="928"/>
                  <a:pt x="2328" y="927"/>
                  <a:pt x="2254" y="926"/>
                </a:cubicBezTo>
                <a:cubicBezTo>
                  <a:pt x="2181" y="924"/>
                  <a:pt x="2108" y="921"/>
                  <a:pt x="2035" y="918"/>
                </a:cubicBezTo>
                <a:cubicBezTo>
                  <a:pt x="1997" y="916"/>
                  <a:pt x="1960" y="910"/>
                  <a:pt x="1922" y="908"/>
                </a:cubicBezTo>
                <a:cubicBezTo>
                  <a:pt x="1893" y="906"/>
                  <a:pt x="1865" y="910"/>
                  <a:pt x="1836" y="910"/>
                </a:cubicBezTo>
                <a:cubicBezTo>
                  <a:pt x="1817" y="910"/>
                  <a:pt x="1798" y="905"/>
                  <a:pt x="1779" y="904"/>
                </a:cubicBezTo>
                <a:cubicBezTo>
                  <a:pt x="1700" y="903"/>
                  <a:pt x="1620" y="902"/>
                  <a:pt x="1540" y="901"/>
                </a:cubicBezTo>
                <a:cubicBezTo>
                  <a:pt x="1524" y="901"/>
                  <a:pt x="1507" y="901"/>
                  <a:pt x="1490" y="901"/>
                </a:cubicBezTo>
                <a:cubicBezTo>
                  <a:pt x="1490" y="899"/>
                  <a:pt x="1489" y="896"/>
                  <a:pt x="1489" y="894"/>
                </a:cubicBezTo>
                <a:cubicBezTo>
                  <a:pt x="1495" y="892"/>
                  <a:pt x="1501" y="891"/>
                  <a:pt x="1507" y="890"/>
                </a:cubicBezTo>
                <a:cubicBezTo>
                  <a:pt x="1484" y="880"/>
                  <a:pt x="1422" y="882"/>
                  <a:pt x="1396" y="894"/>
                </a:cubicBezTo>
                <a:cubicBezTo>
                  <a:pt x="1416" y="893"/>
                  <a:pt x="1432" y="891"/>
                  <a:pt x="1449" y="890"/>
                </a:cubicBezTo>
                <a:cubicBezTo>
                  <a:pt x="1438" y="902"/>
                  <a:pt x="1438" y="903"/>
                  <a:pt x="1404" y="900"/>
                </a:cubicBezTo>
                <a:cubicBezTo>
                  <a:pt x="1388" y="899"/>
                  <a:pt x="1372" y="894"/>
                  <a:pt x="1354" y="890"/>
                </a:cubicBezTo>
                <a:cubicBezTo>
                  <a:pt x="1355" y="896"/>
                  <a:pt x="1355" y="900"/>
                  <a:pt x="1356" y="904"/>
                </a:cubicBezTo>
                <a:cubicBezTo>
                  <a:pt x="1325" y="898"/>
                  <a:pt x="1295" y="892"/>
                  <a:pt x="1265" y="886"/>
                </a:cubicBezTo>
                <a:cubicBezTo>
                  <a:pt x="1269" y="885"/>
                  <a:pt x="1274" y="883"/>
                  <a:pt x="1282" y="880"/>
                </a:cubicBezTo>
                <a:cubicBezTo>
                  <a:pt x="1267" y="877"/>
                  <a:pt x="1255" y="874"/>
                  <a:pt x="1239" y="870"/>
                </a:cubicBezTo>
                <a:cubicBezTo>
                  <a:pt x="1355" y="867"/>
                  <a:pt x="1468" y="863"/>
                  <a:pt x="1581" y="860"/>
                </a:cubicBezTo>
                <a:cubicBezTo>
                  <a:pt x="1581" y="858"/>
                  <a:pt x="1581" y="857"/>
                  <a:pt x="1580" y="855"/>
                </a:cubicBezTo>
                <a:cubicBezTo>
                  <a:pt x="1405" y="854"/>
                  <a:pt x="1230" y="865"/>
                  <a:pt x="1055" y="865"/>
                </a:cubicBezTo>
                <a:cubicBezTo>
                  <a:pt x="1065" y="873"/>
                  <a:pt x="1075" y="881"/>
                  <a:pt x="1084" y="888"/>
                </a:cubicBezTo>
                <a:cubicBezTo>
                  <a:pt x="1083" y="891"/>
                  <a:pt x="1083" y="893"/>
                  <a:pt x="1082" y="896"/>
                </a:cubicBezTo>
                <a:cubicBezTo>
                  <a:pt x="1104" y="892"/>
                  <a:pt x="1126" y="887"/>
                  <a:pt x="1148" y="887"/>
                </a:cubicBezTo>
                <a:cubicBezTo>
                  <a:pt x="1165" y="886"/>
                  <a:pt x="1181" y="893"/>
                  <a:pt x="1198" y="894"/>
                </a:cubicBezTo>
                <a:cubicBezTo>
                  <a:pt x="1225" y="896"/>
                  <a:pt x="1253" y="895"/>
                  <a:pt x="1280" y="896"/>
                </a:cubicBezTo>
                <a:cubicBezTo>
                  <a:pt x="1282" y="896"/>
                  <a:pt x="1283" y="897"/>
                  <a:pt x="1284" y="903"/>
                </a:cubicBezTo>
                <a:cubicBezTo>
                  <a:pt x="1242" y="903"/>
                  <a:pt x="1199" y="903"/>
                  <a:pt x="1151" y="903"/>
                </a:cubicBezTo>
                <a:cubicBezTo>
                  <a:pt x="1157" y="909"/>
                  <a:pt x="1158" y="911"/>
                  <a:pt x="1163" y="916"/>
                </a:cubicBezTo>
                <a:cubicBezTo>
                  <a:pt x="1137" y="918"/>
                  <a:pt x="1114" y="920"/>
                  <a:pt x="1091" y="923"/>
                </a:cubicBezTo>
                <a:cubicBezTo>
                  <a:pt x="1091" y="921"/>
                  <a:pt x="1091" y="920"/>
                  <a:pt x="1091" y="919"/>
                </a:cubicBezTo>
                <a:cubicBezTo>
                  <a:pt x="1104" y="916"/>
                  <a:pt x="1117" y="914"/>
                  <a:pt x="1130" y="912"/>
                </a:cubicBezTo>
                <a:cubicBezTo>
                  <a:pt x="1130" y="911"/>
                  <a:pt x="1130" y="911"/>
                  <a:pt x="1130" y="910"/>
                </a:cubicBezTo>
                <a:cubicBezTo>
                  <a:pt x="1106" y="909"/>
                  <a:pt x="1082" y="907"/>
                  <a:pt x="1059" y="907"/>
                </a:cubicBezTo>
                <a:cubicBezTo>
                  <a:pt x="1057" y="906"/>
                  <a:pt x="1053" y="911"/>
                  <a:pt x="1054" y="913"/>
                </a:cubicBezTo>
                <a:cubicBezTo>
                  <a:pt x="1054" y="915"/>
                  <a:pt x="1058" y="917"/>
                  <a:pt x="1060" y="920"/>
                </a:cubicBezTo>
                <a:cubicBezTo>
                  <a:pt x="1023" y="920"/>
                  <a:pt x="985" y="919"/>
                  <a:pt x="947" y="921"/>
                </a:cubicBezTo>
                <a:cubicBezTo>
                  <a:pt x="928" y="921"/>
                  <a:pt x="909" y="926"/>
                  <a:pt x="889" y="927"/>
                </a:cubicBezTo>
                <a:cubicBezTo>
                  <a:pt x="876" y="929"/>
                  <a:pt x="861" y="931"/>
                  <a:pt x="849" y="928"/>
                </a:cubicBezTo>
                <a:cubicBezTo>
                  <a:pt x="808" y="916"/>
                  <a:pt x="767" y="925"/>
                  <a:pt x="726" y="927"/>
                </a:cubicBezTo>
                <a:cubicBezTo>
                  <a:pt x="715" y="927"/>
                  <a:pt x="705" y="926"/>
                  <a:pt x="693" y="923"/>
                </a:cubicBezTo>
                <a:cubicBezTo>
                  <a:pt x="667" y="916"/>
                  <a:pt x="638" y="921"/>
                  <a:pt x="608" y="921"/>
                </a:cubicBezTo>
                <a:cubicBezTo>
                  <a:pt x="610" y="925"/>
                  <a:pt x="611" y="927"/>
                  <a:pt x="612" y="927"/>
                </a:cubicBezTo>
                <a:cubicBezTo>
                  <a:pt x="636" y="931"/>
                  <a:pt x="661" y="934"/>
                  <a:pt x="686" y="937"/>
                </a:cubicBezTo>
                <a:cubicBezTo>
                  <a:pt x="686" y="940"/>
                  <a:pt x="686" y="942"/>
                  <a:pt x="686" y="944"/>
                </a:cubicBezTo>
                <a:cubicBezTo>
                  <a:pt x="664" y="944"/>
                  <a:pt x="643" y="944"/>
                  <a:pt x="622" y="944"/>
                </a:cubicBezTo>
                <a:cubicBezTo>
                  <a:pt x="589" y="944"/>
                  <a:pt x="557" y="945"/>
                  <a:pt x="524" y="943"/>
                </a:cubicBezTo>
                <a:cubicBezTo>
                  <a:pt x="504" y="942"/>
                  <a:pt x="483" y="937"/>
                  <a:pt x="464" y="948"/>
                </a:cubicBezTo>
                <a:cubicBezTo>
                  <a:pt x="462" y="949"/>
                  <a:pt x="456" y="943"/>
                  <a:pt x="446" y="936"/>
                </a:cubicBezTo>
                <a:cubicBezTo>
                  <a:pt x="424" y="936"/>
                  <a:pt x="395" y="936"/>
                  <a:pt x="365" y="936"/>
                </a:cubicBezTo>
                <a:cubicBezTo>
                  <a:pt x="365" y="935"/>
                  <a:pt x="365" y="934"/>
                  <a:pt x="365" y="933"/>
                </a:cubicBezTo>
                <a:cubicBezTo>
                  <a:pt x="375" y="927"/>
                  <a:pt x="384" y="922"/>
                  <a:pt x="393" y="917"/>
                </a:cubicBezTo>
                <a:cubicBezTo>
                  <a:pt x="368" y="908"/>
                  <a:pt x="342" y="899"/>
                  <a:pt x="316" y="890"/>
                </a:cubicBezTo>
                <a:cubicBezTo>
                  <a:pt x="351" y="893"/>
                  <a:pt x="382" y="912"/>
                  <a:pt x="421" y="898"/>
                </a:cubicBezTo>
                <a:cubicBezTo>
                  <a:pt x="404" y="896"/>
                  <a:pt x="389" y="897"/>
                  <a:pt x="376" y="892"/>
                </a:cubicBezTo>
                <a:cubicBezTo>
                  <a:pt x="364" y="889"/>
                  <a:pt x="343" y="894"/>
                  <a:pt x="347" y="869"/>
                </a:cubicBezTo>
                <a:cubicBezTo>
                  <a:pt x="339" y="869"/>
                  <a:pt x="332" y="868"/>
                  <a:pt x="320" y="867"/>
                </a:cubicBezTo>
                <a:cubicBezTo>
                  <a:pt x="325" y="863"/>
                  <a:pt x="328" y="861"/>
                  <a:pt x="332" y="858"/>
                </a:cubicBezTo>
                <a:cubicBezTo>
                  <a:pt x="320" y="858"/>
                  <a:pt x="309" y="857"/>
                  <a:pt x="292" y="856"/>
                </a:cubicBezTo>
                <a:cubicBezTo>
                  <a:pt x="300" y="850"/>
                  <a:pt x="305" y="847"/>
                  <a:pt x="310" y="843"/>
                </a:cubicBezTo>
                <a:cubicBezTo>
                  <a:pt x="308" y="840"/>
                  <a:pt x="306" y="836"/>
                  <a:pt x="303" y="831"/>
                </a:cubicBezTo>
                <a:cubicBezTo>
                  <a:pt x="284" y="839"/>
                  <a:pt x="280" y="838"/>
                  <a:pt x="280" y="820"/>
                </a:cubicBezTo>
                <a:cubicBezTo>
                  <a:pt x="262" y="822"/>
                  <a:pt x="244" y="826"/>
                  <a:pt x="226" y="826"/>
                </a:cubicBezTo>
                <a:cubicBezTo>
                  <a:pt x="213" y="826"/>
                  <a:pt x="200" y="821"/>
                  <a:pt x="187" y="819"/>
                </a:cubicBezTo>
                <a:cubicBezTo>
                  <a:pt x="181" y="819"/>
                  <a:pt x="174" y="822"/>
                  <a:pt x="168" y="823"/>
                </a:cubicBezTo>
                <a:cubicBezTo>
                  <a:pt x="161" y="823"/>
                  <a:pt x="154" y="821"/>
                  <a:pt x="148" y="821"/>
                </a:cubicBezTo>
                <a:cubicBezTo>
                  <a:pt x="150" y="815"/>
                  <a:pt x="152" y="810"/>
                  <a:pt x="155" y="801"/>
                </a:cubicBezTo>
                <a:cubicBezTo>
                  <a:pt x="146" y="799"/>
                  <a:pt x="136" y="797"/>
                  <a:pt x="126" y="795"/>
                </a:cubicBezTo>
                <a:cubicBezTo>
                  <a:pt x="126" y="793"/>
                  <a:pt x="126" y="792"/>
                  <a:pt x="126" y="790"/>
                </a:cubicBezTo>
                <a:cubicBezTo>
                  <a:pt x="182" y="776"/>
                  <a:pt x="238" y="762"/>
                  <a:pt x="294" y="747"/>
                </a:cubicBezTo>
                <a:cubicBezTo>
                  <a:pt x="294" y="746"/>
                  <a:pt x="294" y="745"/>
                  <a:pt x="293" y="743"/>
                </a:cubicBezTo>
                <a:cubicBezTo>
                  <a:pt x="273" y="735"/>
                  <a:pt x="252" y="728"/>
                  <a:pt x="232" y="720"/>
                </a:cubicBezTo>
                <a:cubicBezTo>
                  <a:pt x="232" y="718"/>
                  <a:pt x="233" y="716"/>
                  <a:pt x="233" y="714"/>
                </a:cubicBezTo>
                <a:cubicBezTo>
                  <a:pt x="239" y="715"/>
                  <a:pt x="244" y="716"/>
                  <a:pt x="252" y="717"/>
                </a:cubicBezTo>
                <a:cubicBezTo>
                  <a:pt x="247" y="712"/>
                  <a:pt x="244" y="708"/>
                  <a:pt x="238" y="701"/>
                </a:cubicBezTo>
                <a:cubicBezTo>
                  <a:pt x="253" y="705"/>
                  <a:pt x="265" y="708"/>
                  <a:pt x="278" y="712"/>
                </a:cubicBezTo>
                <a:cubicBezTo>
                  <a:pt x="273" y="704"/>
                  <a:pt x="269" y="699"/>
                  <a:pt x="266" y="695"/>
                </a:cubicBezTo>
                <a:cubicBezTo>
                  <a:pt x="272" y="691"/>
                  <a:pt x="279" y="689"/>
                  <a:pt x="285" y="686"/>
                </a:cubicBezTo>
                <a:cubicBezTo>
                  <a:pt x="274" y="677"/>
                  <a:pt x="265" y="669"/>
                  <a:pt x="256" y="662"/>
                </a:cubicBezTo>
                <a:cubicBezTo>
                  <a:pt x="262" y="658"/>
                  <a:pt x="268" y="655"/>
                  <a:pt x="278" y="648"/>
                </a:cubicBezTo>
                <a:cubicBezTo>
                  <a:pt x="260" y="645"/>
                  <a:pt x="245" y="641"/>
                  <a:pt x="230" y="641"/>
                </a:cubicBezTo>
                <a:cubicBezTo>
                  <a:pt x="217" y="641"/>
                  <a:pt x="210" y="639"/>
                  <a:pt x="204" y="626"/>
                </a:cubicBezTo>
                <a:cubicBezTo>
                  <a:pt x="201" y="617"/>
                  <a:pt x="190" y="611"/>
                  <a:pt x="182" y="606"/>
                </a:cubicBezTo>
                <a:cubicBezTo>
                  <a:pt x="164" y="595"/>
                  <a:pt x="164" y="596"/>
                  <a:pt x="179" y="578"/>
                </a:cubicBezTo>
                <a:cubicBezTo>
                  <a:pt x="173" y="576"/>
                  <a:pt x="168" y="575"/>
                  <a:pt x="164" y="573"/>
                </a:cubicBezTo>
                <a:cubicBezTo>
                  <a:pt x="185" y="546"/>
                  <a:pt x="205" y="519"/>
                  <a:pt x="243" y="512"/>
                </a:cubicBezTo>
                <a:cubicBezTo>
                  <a:pt x="242" y="510"/>
                  <a:pt x="241" y="508"/>
                  <a:pt x="240" y="506"/>
                </a:cubicBezTo>
                <a:cubicBezTo>
                  <a:pt x="210" y="509"/>
                  <a:pt x="180" y="515"/>
                  <a:pt x="150" y="513"/>
                </a:cubicBezTo>
                <a:cubicBezTo>
                  <a:pt x="123" y="511"/>
                  <a:pt x="91" y="522"/>
                  <a:pt x="69" y="493"/>
                </a:cubicBezTo>
                <a:cubicBezTo>
                  <a:pt x="53" y="514"/>
                  <a:pt x="37" y="498"/>
                  <a:pt x="23" y="495"/>
                </a:cubicBezTo>
                <a:cubicBezTo>
                  <a:pt x="20" y="488"/>
                  <a:pt x="17" y="482"/>
                  <a:pt x="16" y="476"/>
                </a:cubicBezTo>
                <a:cubicBezTo>
                  <a:pt x="13" y="465"/>
                  <a:pt x="12" y="452"/>
                  <a:pt x="25" y="448"/>
                </a:cubicBezTo>
                <a:cubicBezTo>
                  <a:pt x="37" y="445"/>
                  <a:pt x="35" y="437"/>
                  <a:pt x="32" y="432"/>
                </a:cubicBezTo>
                <a:cubicBezTo>
                  <a:pt x="20" y="414"/>
                  <a:pt x="34" y="407"/>
                  <a:pt x="44" y="398"/>
                </a:cubicBezTo>
                <a:cubicBezTo>
                  <a:pt x="52" y="404"/>
                  <a:pt x="61" y="410"/>
                  <a:pt x="69" y="416"/>
                </a:cubicBezTo>
                <a:cubicBezTo>
                  <a:pt x="71" y="415"/>
                  <a:pt x="72" y="414"/>
                  <a:pt x="74" y="413"/>
                </a:cubicBezTo>
                <a:cubicBezTo>
                  <a:pt x="72" y="407"/>
                  <a:pt x="71" y="397"/>
                  <a:pt x="68" y="396"/>
                </a:cubicBezTo>
                <a:cubicBezTo>
                  <a:pt x="61" y="395"/>
                  <a:pt x="52" y="398"/>
                  <a:pt x="44" y="398"/>
                </a:cubicBezTo>
                <a:close/>
                <a:moveTo>
                  <a:pt x="3086" y="869"/>
                </a:moveTo>
                <a:cubicBezTo>
                  <a:pt x="3086" y="868"/>
                  <a:pt x="3085" y="868"/>
                  <a:pt x="3085" y="867"/>
                </a:cubicBezTo>
                <a:cubicBezTo>
                  <a:pt x="3069" y="865"/>
                  <a:pt x="3054" y="863"/>
                  <a:pt x="3038" y="862"/>
                </a:cubicBezTo>
                <a:cubicBezTo>
                  <a:pt x="2981" y="857"/>
                  <a:pt x="2923" y="866"/>
                  <a:pt x="2866" y="860"/>
                </a:cubicBezTo>
                <a:cubicBezTo>
                  <a:pt x="2847" y="858"/>
                  <a:pt x="2828" y="863"/>
                  <a:pt x="2810" y="862"/>
                </a:cubicBezTo>
                <a:cubicBezTo>
                  <a:pt x="2774" y="860"/>
                  <a:pt x="2739" y="855"/>
                  <a:pt x="2703" y="854"/>
                </a:cubicBezTo>
                <a:cubicBezTo>
                  <a:pt x="2630" y="851"/>
                  <a:pt x="2558" y="850"/>
                  <a:pt x="2485" y="849"/>
                </a:cubicBezTo>
                <a:cubicBezTo>
                  <a:pt x="2474" y="848"/>
                  <a:pt x="2462" y="847"/>
                  <a:pt x="2451" y="846"/>
                </a:cubicBezTo>
                <a:cubicBezTo>
                  <a:pt x="2459" y="852"/>
                  <a:pt x="2469" y="854"/>
                  <a:pt x="2478" y="854"/>
                </a:cubicBezTo>
                <a:cubicBezTo>
                  <a:pt x="2521" y="856"/>
                  <a:pt x="2564" y="858"/>
                  <a:pt x="2607" y="860"/>
                </a:cubicBezTo>
                <a:cubicBezTo>
                  <a:pt x="2647" y="863"/>
                  <a:pt x="2688" y="867"/>
                  <a:pt x="2728" y="869"/>
                </a:cubicBezTo>
                <a:cubicBezTo>
                  <a:pt x="2799" y="871"/>
                  <a:pt x="2870" y="873"/>
                  <a:pt x="2942" y="875"/>
                </a:cubicBezTo>
                <a:cubicBezTo>
                  <a:pt x="2976" y="876"/>
                  <a:pt x="3011" y="877"/>
                  <a:pt x="3045" y="876"/>
                </a:cubicBezTo>
                <a:cubicBezTo>
                  <a:pt x="3059" y="876"/>
                  <a:pt x="3073" y="872"/>
                  <a:pt x="3086" y="869"/>
                </a:cubicBezTo>
                <a:close/>
                <a:moveTo>
                  <a:pt x="1567" y="812"/>
                </a:moveTo>
                <a:cubicBezTo>
                  <a:pt x="1567" y="812"/>
                  <a:pt x="1567" y="811"/>
                  <a:pt x="1566" y="810"/>
                </a:cubicBezTo>
                <a:cubicBezTo>
                  <a:pt x="1402" y="814"/>
                  <a:pt x="1237" y="818"/>
                  <a:pt x="1072" y="822"/>
                </a:cubicBezTo>
                <a:cubicBezTo>
                  <a:pt x="1098" y="827"/>
                  <a:pt x="1123" y="831"/>
                  <a:pt x="1148" y="832"/>
                </a:cubicBezTo>
                <a:cubicBezTo>
                  <a:pt x="1199" y="832"/>
                  <a:pt x="1249" y="829"/>
                  <a:pt x="1299" y="829"/>
                </a:cubicBezTo>
                <a:cubicBezTo>
                  <a:pt x="1358" y="828"/>
                  <a:pt x="1417" y="831"/>
                  <a:pt x="1476" y="828"/>
                </a:cubicBezTo>
                <a:cubicBezTo>
                  <a:pt x="1506" y="827"/>
                  <a:pt x="1536" y="818"/>
                  <a:pt x="1567" y="812"/>
                </a:cubicBezTo>
                <a:close/>
                <a:moveTo>
                  <a:pt x="3131" y="849"/>
                </a:moveTo>
                <a:cubicBezTo>
                  <a:pt x="3162" y="858"/>
                  <a:pt x="3196" y="839"/>
                  <a:pt x="3228" y="860"/>
                </a:cubicBezTo>
                <a:cubicBezTo>
                  <a:pt x="3183" y="862"/>
                  <a:pt x="3142" y="864"/>
                  <a:pt x="3102" y="866"/>
                </a:cubicBezTo>
                <a:cubicBezTo>
                  <a:pt x="3102" y="868"/>
                  <a:pt x="3102" y="869"/>
                  <a:pt x="3102" y="871"/>
                </a:cubicBezTo>
                <a:cubicBezTo>
                  <a:pt x="3198" y="871"/>
                  <a:pt x="3294" y="871"/>
                  <a:pt x="3390" y="871"/>
                </a:cubicBezTo>
                <a:cubicBezTo>
                  <a:pt x="3390" y="868"/>
                  <a:pt x="3390" y="865"/>
                  <a:pt x="3390" y="861"/>
                </a:cubicBezTo>
                <a:cubicBezTo>
                  <a:pt x="3348" y="861"/>
                  <a:pt x="3305" y="861"/>
                  <a:pt x="3263" y="861"/>
                </a:cubicBezTo>
                <a:cubicBezTo>
                  <a:pt x="3263" y="858"/>
                  <a:pt x="3263" y="855"/>
                  <a:pt x="3263" y="852"/>
                </a:cubicBezTo>
                <a:cubicBezTo>
                  <a:pt x="3294" y="852"/>
                  <a:pt x="3325" y="852"/>
                  <a:pt x="3357" y="852"/>
                </a:cubicBezTo>
                <a:cubicBezTo>
                  <a:pt x="3282" y="846"/>
                  <a:pt x="3207" y="825"/>
                  <a:pt x="3131" y="849"/>
                </a:cubicBezTo>
                <a:close/>
                <a:moveTo>
                  <a:pt x="1026" y="782"/>
                </a:moveTo>
                <a:cubicBezTo>
                  <a:pt x="1093" y="779"/>
                  <a:pt x="1164" y="775"/>
                  <a:pt x="1235" y="772"/>
                </a:cubicBezTo>
                <a:cubicBezTo>
                  <a:pt x="1228" y="768"/>
                  <a:pt x="1220" y="765"/>
                  <a:pt x="1212" y="765"/>
                </a:cubicBezTo>
                <a:cubicBezTo>
                  <a:pt x="1198" y="765"/>
                  <a:pt x="1184" y="768"/>
                  <a:pt x="1171" y="767"/>
                </a:cubicBezTo>
                <a:cubicBezTo>
                  <a:pt x="1125" y="766"/>
                  <a:pt x="1080" y="764"/>
                  <a:pt x="1034" y="764"/>
                </a:cubicBezTo>
                <a:cubicBezTo>
                  <a:pt x="1015" y="763"/>
                  <a:pt x="995" y="765"/>
                  <a:pt x="975" y="766"/>
                </a:cubicBezTo>
                <a:cubicBezTo>
                  <a:pt x="975" y="768"/>
                  <a:pt x="975" y="770"/>
                  <a:pt x="976" y="772"/>
                </a:cubicBezTo>
                <a:cubicBezTo>
                  <a:pt x="994" y="773"/>
                  <a:pt x="1013" y="775"/>
                  <a:pt x="1031" y="776"/>
                </a:cubicBezTo>
                <a:cubicBezTo>
                  <a:pt x="1031" y="778"/>
                  <a:pt x="1031" y="780"/>
                  <a:pt x="1031" y="781"/>
                </a:cubicBezTo>
                <a:cubicBezTo>
                  <a:pt x="1028" y="782"/>
                  <a:pt x="1025" y="782"/>
                  <a:pt x="1026" y="782"/>
                </a:cubicBezTo>
                <a:close/>
                <a:moveTo>
                  <a:pt x="1715" y="582"/>
                </a:moveTo>
                <a:cubicBezTo>
                  <a:pt x="1715" y="585"/>
                  <a:pt x="1715" y="587"/>
                  <a:pt x="1715" y="590"/>
                </a:cubicBezTo>
                <a:cubicBezTo>
                  <a:pt x="1775" y="590"/>
                  <a:pt x="1834" y="589"/>
                  <a:pt x="1893" y="590"/>
                </a:cubicBezTo>
                <a:cubicBezTo>
                  <a:pt x="1930" y="591"/>
                  <a:pt x="1968" y="583"/>
                  <a:pt x="2004" y="598"/>
                </a:cubicBezTo>
                <a:cubicBezTo>
                  <a:pt x="2013" y="601"/>
                  <a:pt x="2023" y="599"/>
                  <a:pt x="2033" y="600"/>
                </a:cubicBezTo>
                <a:cubicBezTo>
                  <a:pt x="2033" y="599"/>
                  <a:pt x="2033" y="598"/>
                  <a:pt x="2033" y="597"/>
                </a:cubicBezTo>
                <a:cubicBezTo>
                  <a:pt x="2024" y="596"/>
                  <a:pt x="2015" y="594"/>
                  <a:pt x="2006" y="593"/>
                </a:cubicBezTo>
                <a:cubicBezTo>
                  <a:pt x="2006" y="592"/>
                  <a:pt x="2006" y="590"/>
                  <a:pt x="2006" y="589"/>
                </a:cubicBezTo>
                <a:cubicBezTo>
                  <a:pt x="2032" y="588"/>
                  <a:pt x="2058" y="586"/>
                  <a:pt x="2084" y="585"/>
                </a:cubicBezTo>
                <a:cubicBezTo>
                  <a:pt x="2084" y="584"/>
                  <a:pt x="2084" y="583"/>
                  <a:pt x="2084" y="582"/>
                </a:cubicBezTo>
                <a:cubicBezTo>
                  <a:pt x="1961" y="582"/>
                  <a:pt x="1838" y="582"/>
                  <a:pt x="1715" y="582"/>
                </a:cubicBezTo>
                <a:close/>
                <a:moveTo>
                  <a:pt x="1860" y="846"/>
                </a:moveTo>
                <a:cubicBezTo>
                  <a:pt x="1973" y="858"/>
                  <a:pt x="2082" y="850"/>
                  <a:pt x="2190" y="852"/>
                </a:cubicBezTo>
                <a:cubicBezTo>
                  <a:pt x="2190" y="850"/>
                  <a:pt x="2190" y="848"/>
                  <a:pt x="2190" y="846"/>
                </a:cubicBezTo>
                <a:cubicBezTo>
                  <a:pt x="2082" y="846"/>
                  <a:pt x="1974" y="846"/>
                  <a:pt x="1860" y="846"/>
                </a:cubicBezTo>
                <a:close/>
                <a:moveTo>
                  <a:pt x="2732" y="497"/>
                </a:moveTo>
                <a:cubicBezTo>
                  <a:pt x="2732" y="499"/>
                  <a:pt x="2733" y="501"/>
                  <a:pt x="2733" y="503"/>
                </a:cubicBezTo>
                <a:cubicBezTo>
                  <a:pt x="2815" y="505"/>
                  <a:pt x="2897" y="507"/>
                  <a:pt x="2979" y="503"/>
                </a:cubicBezTo>
                <a:cubicBezTo>
                  <a:pt x="2979" y="501"/>
                  <a:pt x="2979" y="499"/>
                  <a:pt x="2979" y="497"/>
                </a:cubicBezTo>
                <a:cubicBezTo>
                  <a:pt x="2897" y="497"/>
                  <a:pt x="2815" y="497"/>
                  <a:pt x="2732" y="497"/>
                </a:cubicBezTo>
                <a:close/>
                <a:moveTo>
                  <a:pt x="1642" y="871"/>
                </a:moveTo>
                <a:cubicBezTo>
                  <a:pt x="1622" y="871"/>
                  <a:pt x="1604" y="871"/>
                  <a:pt x="1586" y="871"/>
                </a:cubicBezTo>
                <a:cubicBezTo>
                  <a:pt x="1586" y="871"/>
                  <a:pt x="1586" y="872"/>
                  <a:pt x="1586" y="873"/>
                </a:cubicBezTo>
                <a:cubicBezTo>
                  <a:pt x="1593" y="874"/>
                  <a:pt x="1600" y="874"/>
                  <a:pt x="1607" y="874"/>
                </a:cubicBezTo>
                <a:cubicBezTo>
                  <a:pt x="1607" y="876"/>
                  <a:pt x="1607" y="878"/>
                  <a:pt x="1607" y="879"/>
                </a:cubicBezTo>
                <a:cubicBezTo>
                  <a:pt x="1578" y="879"/>
                  <a:pt x="1548" y="879"/>
                  <a:pt x="1519" y="879"/>
                </a:cubicBezTo>
                <a:cubicBezTo>
                  <a:pt x="1519" y="881"/>
                  <a:pt x="1519" y="883"/>
                  <a:pt x="1519" y="885"/>
                </a:cubicBezTo>
                <a:cubicBezTo>
                  <a:pt x="1534" y="885"/>
                  <a:pt x="1550" y="885"/>
                  <a:pt x="1565" y="885"/>
                </a:cubicBezTo>
                <a:cubicBezTo>
                  <a:pt x="1565" y="886"/>
                  <a:pt x="1565" y="887"/>
                  <a:pt x="1565" y="889"/>
                </a:cubicBezTo>
                <a:cubicBezTo>
                  <a:pt x="1558" y="890"/>
                  <a:pt x="1551" y="891"/>
                  <a:pt x="1544" y="892"/>
                </a:cubicBezTo>
                <a:cubicBezTo>
                  <a:pt x="1544" y="893"/>
                  <a:pt x="1544" y="894"/>
                  <a:pt x="1544" y="895"/>
                </a:cubicBezTo>
                <a:cubicBezTo>
                  <a:pt x="1590" y="890"/>
                  <a:pt x="1636" y="885"/>
                  <a:pt x="1682" y="880"/>
                </a:cubicBezTo>
                <a:cubicBezTo>
                  <a:pt x="1682" y="879"/>
                  <a:pt x="1682" y="878"/>
                  <a:pt x="1682" y="877"/>
                </a:cubicBezTo>
                <a:cubicBezTo>
                  <a:pt x="1666" y="877"/>
                  <a:pt x="1651" y="877"/>
                  <a:pt x="1633" y="877"/>
                </a:cubicBezTo>
                <a:cubicBezTo>
                  <a:pt x="1637" y="874"/>
                  <a:pt x="1639" y="873"/>
                  <a:pt x="1642" y="871"/>
                </a:cubicBezTo>
                <a:close/>
                <a:moveTo>
                  <a:pt x="3146" y="164"/>
                </a:moveTo>
                <a:cubicBezTo>
                  <a:pt x="3146" y="166"/>
                  <a:pt x="3146" y="167"/>
                  <a:pt x="3146" y="168"/>
                </a:cubicBezTo>
                <a:cubicBezTo>
                  <a:pt x="3185" y="168"/>
                  <a:pt x="3224" y="168"/>
                  <a:pt x="3263" y="168"/>
                </a:cubicBezTo>
                <a:cubicBezTo>
                  <a:pt x="3237" y="156"/>
                  <a:pt x="3211" y="142"/>
                  <a:pt x="3180" y="155"/>
                </a:cubicBezTo>
                <a:cubicBezTo>
                  <a:pt x="3191" y="158"/>
                  <a:pt x="3202" y="160"/>
                  <a:pt x="3213" y="162"/>
                </a:cubicBezTo>
                <a:cubicBezTo>
                  <a:pt x="3213" y="163"/>
                  <a:pt x="3213" y="164"/>
                  <a:pt x="3212" y="164"/>
                </a:cubicBezTo>
                <a:cubicBezTo>
                  <a:pt x="3190" y="164"/>
                  <a:pt x="3168" y="164"/>
                  <a:pt x="3146" y="164"/>
                </a:cubicBezTo>
                <a:close/>
                <a:moveTo>
                  <a:pt x="2203" y="745"/>
                </a:moveTo>
                <a:cubicBezTo>
                  <a:pt x="2204" y="744"/>
                  <a:pt x="2204" y="742"/>
                  <a:pt x="2204" y="741"/>
                </a:cubicBezTo>
                <a:cubicBezTo>
                  <a:pt x="2221" y="743"/>
                  <a:pt x="2238" y="744"/>
                  <a:pt x="2256" y="746"/>
                </a:cubicBezTo>
                <a:cubicBezTo>
                  <a:pt x="2256" y="743"/>
                  <a:pt x="2256" y="741"/>
                  <a:pt x="2256" y="738"/>
                </a:cubicBezTo>
                <a:cubicBezTo>
                  <a:pt x="2212" y="738"/>
                  <a:pt x="2169" y="738"/>
                  <a:pt x="2125" y="738"/>
                </a:cubicBezTo>
                <a:cubicBezTo>
                  <a:pt x="2125" y="739"/>
                  <a:pt x="2125" y="740"/>
                  <a:pt x="2125" y="742"/>
                </a:cubicBezTo>
                <a:cubicBezTo>
                  <a:pt x="2157" y="744"/>
                  <a:pt x="2190" y="747"/>
                  <a:pt x="2222" y="750"/>
                </a:cubicBezTo>
                <a:cubicBezTo>
                  <a:pt x="2222" y="748"/>
                  <a:pt x="2223" y="747"/>
                  <a:pt x="2223" y="745"/>
                </a:cubicBezTo>
                <a:cubicBezTo>
                  <a:pt x="2216" y="745"/>
                  <a:pt x="2210" y="745"/>
                  <a:pt x="2203" y="745"/>
                </a:cubicBezTo>
                <a:close/>
                <a:moveTo>
                  <a:pt x="2500" y="797"/>
                </a:moveTo>
                <a:cubicBezTo>
                  <a:pt x="2500" y="796"/>
                  <a:pt x="2500" y="795"/>
                  <a:pt x="2500" y="794"/>
                </a:cubicBezTo>
                <a:cubicBezTo>
                  <a:pt x="2483" y="794"/>
                  <a:pt x="2466" y="794"/>
                  <a:pt x="2448" y="794"/>
                </a:cubicBezTo>
                <a:cubicBezTo>
                  <a:pt x="2431" y="794"/>
                  <a:pt x="2414" y="793"/>
                  <a:pt x="2397" y="793"/>
                </a:cubicBezTo>
                <a:cubicBezTo>
                  <a:pt x="2379" y="792"/>
                  <a:pt x="2362" y="791"/>
                  <a:pt x="2345" y="791"/>
                </a:cubicBezTo>
                <a:cubicBezTo>
                  <a:pt x="2329" y="791"/>
                  <a:pt x="2313" y="793"/>
                  <a:pt x="2296" y="794"/>
                </a:cubicBezTo>
                <a:cubicBezTo>
                  <a:pt x="2297" y="795"/>
                  <a:pt x="2297" y="796"/>
                  <a:pt x="2297" y="797"/>
                </a:cubicBezTo>
                <a:cubicBezTo>
                  <a:pt x="2364" y="797"/>
                  <a:pt x="2432" y="797"/>
                  <a:pt x="2500" y="797"/>
                </a:cubicBezTo>
                <a:close/>
                <a:moveTo>
                  <a:pt x="2362" y="737"/>
                </a:moveTo>
                <a:cubicBezTo>
                  <a:pt x="2363" y="736"/>
                  <a:pt x="2364" y="735"/>
                  <a:pt x="2364" y="733"/>
                </a:cubicBezTo>
                <a:cubicBezTo>
                  <a:pt x="2331" y="733"/>
                  <a:pt x="2299" y="733"/>
                  <a:pt x="2268" y="733"/>
                </a:cubicBezTo>
                <a:cubicBezTo>
                  <a:pt x="2287" y="757"/>
                  <a:pt x="2312" y="745"/>
                  <a:pt x="2335" y="744"/>
                </a:cubicBezTo>
                <a:cubicBezTo>
                  <a:pt x="2334" y="742"/>
                  <a:pt x="2332" y="741"/>
                  <a:pt x="2328" y="737"/>
                </a:cubicBezTo>
                <a:cubicBezTo>
                  <a:pt x="2341" y="737"/>
                  <a:pt x="2352" y="737"/>
                  <a:pt x="2362" y="737"/>
                </a:cubicBezTo>
                <a:close/>
                <a:moveTo>
                  <a:pt x="509" y="791"/>
                </a:moveTo>
                <a:cubicBezTo>
                  <a:pt x="482" y="772"/>
                  <a:pt x="449" y="774"/>
                  <a:pt x="433" y="791"/>
                </a:cubicBezTo>
                <a:cubicBezTo>
                  <a:pt x="456" y="791"/>
                  <a:pt x="480" y="791"/>
                  <a:pt x="509" y="791"/>
                </a:cubicBezTo>
                <a:close/>
                <a:moveTo>
                  <a:pt x="1394" y="774"/>
                </a:moveTo>
                <a:cubicBezTo>
                  <a:pt x="1394" y="773"/>
                  <a:pt x="1394" y="771"/>
                  <a:pt x="1394" y="769"/>
                </a:cubicBezTo>
                <a:cubicBezTo>
                  <a:pt x="1359" y="769"/>
                  <a:pt x="1324" y="769"/>
                  <a:pt x="1289" y="769"/>
                </a:cubicBezTo>
                <a:cubicBezTo>
                  <a:pt x="1289" y="771"/>
                  <a:pt x="1289" y="773"/>
                  <a:pt x="1289" y="774"/>
                </a:cubicBezTo>
                <a:cubicBezTo>
                  <a:pt x="1324" y="774"/>
                  <a:pt x="1359" y="774"/>
                  <a:pt x="1394" y="774"/>
                </a:cubicBezTo>
                <a:close/>
                <a:moveTo>
                  <a:pt x="2394" y="834"/>
                </a:moveTo>
                <a:cubicBezTo>
                  <a:pt x="2394" y="832"/>
                  <a:pt x="2394" y="829"/>
                  <a:pt x="2394" y="827"/>
                </a:cubicBezTo>
                <a:cubicBezTo>
                  <a:pt x="2364" y="825"/>
                  <a:pt x="2334" y="823"/>
                  <a:pt x="2304" y="820"/>
                </a:cubicBezTo>
                <a:cubicBezTo>
                  <a:pt x="2303" y="823"/>
                  <a:pt x="2303" y="826"/>
                  <a:pt x="2303" y="829"/>
                </a:cubicBezTo>
                <a:cubicBezTo>
                  <a:pt x="2333" y="831"/>
                  <a:pt x="2364" y="833"/>
                  <a:pt x="2394" y="834"/>
                </a:cubicBezTo>
                <a:close/>
                <a:moveTo>
                  <a:pt x="2941" y="921"/>
                </a:moveTo>
                <a:cubicBezTo>
                  <a:pt x="2941" y="922"/>
                  <a:pt x="2941" y="924"/>
                  <a:pt x="2941" y="925"/>
                </a:cubicBezTo>
                <a:cubicBezTo>
                  <a:pt x="2984" y="925"/>
                  <a:pt x="3027" y="925"/>
                  <a:pt x="3069" y="925"/>
                </a:cubicBezTo>
                <a:cubicBezTo>
                  <a:pt x="3069" y="924"/>
                  <a:pt x="3069" y="922"/>
                  <a:pt x="3069" y="921"/>
                </a:cubicBezTo>
                <a:cubicBezTo>
                  <a:pt x="3027" y="921"/>
                  <a:pt x="2984" y="921"/>
                  <a:pt x="2941" y="921"/>
                </a:cubicBezTo>
                <a:close/>
                <a:moveTo>
                  <a:pt x="1277" y="670"/>
                </a:moveTo>
                <a:cubicBezTo>
                  <a:pt x="1277" y="668"/>
                  <a:pt x="1277" y="667"/>
                  <a:pt x="1277" y="666"/>
                </a:cubicBezTo>
                <a:cubicBezTo>
                  <a:pt x="1242" y="666"/>
                  <a:pt x="1206" y="666"/>
                  <a:pt x="1171" y="666"/>
                </a:cubicBezTo>
                <a:cubicBezTo>
                  <a:pt x="1171" y="667"/>
                  <a:pt x="1171" y="668"/>
                  <a:pt x="1171" y="670"/>
                </a:cubicBezTo>
                <a:cubicBezTo>
                  <a:pt x="1206" y="670"/>
                  <a:pt x="1242" y="670"/>
                  <a:pt x="1277" y="670"/>
                </a:cubicBezTo>
                <a:close/>
                <a:moveTo>
                  <a:pt x="2225" y="905"/>
                </a:moveTo>
                <a:cubicBezTo>
                  <a:pt x="2225" y="907"/>
                  <a:pt x="2225" y="909"/>
                  <a:pt x="2225" y="910"/>
                </a:cubicBezTo>
                <a:cubicBezTo>
                  <a:pt x="2257" y="910"/>
                  <a:pt x="2289" y="910"/>
                  <a:pt x="2321" y="910"/>
                </a:cubicBezTo>
                <a:cubicBezTo>
                  <a:pt x="2321" y="909"/>
                  <a:pt x="2321" y="907"/>
                  <a:pt x="2321" y="905"/>
                </a:cubicBezTo>
                <a:cubicBezTo>
                  <a:pt x="2289" y="905"/>
                  <a:pt x="2257" y="905"/>
                  <a:pt x="2225" y="905"/>
                </a:cubicBezTo>
                <a:close/>
                <a:moveTo>
                  <a:pt x="2738" y="874"/>
                </a:moveTo>
                <a:cubicBezTo>
                  <a:pt x="2738" y="876"/>
                  <a:pt x="2737" y="879"/>
                  <a:pt x="2737" y="881"/>
                </a:cubicBezTo>
                <a:cubicBezTo>
                  <a:pt x="2769" y="886"/>
                  <a:pt x="2801" y="891"/>
                  <a:pt x="2834" y="896"/>
                </a:cubicBezTo>
                <a:cubicBezTo>
                  <a:pt x="2834" y="894"/>
                  <a:pt x="2834" y="893"/>
                  <a:pt x="2835" y="891"/>
                </a:cubicBezTo>
                <a:cubicBezTo>
                  <a:pt x="2821" y="890"/>
                  <a:pt x="2807" y="889"/>
                  <a:pt x="2793" y="886"/>
                </a:cubicBezTo>
                <a:cubicBezTo>
                  <a:pt x="2775" y="883"/>
                  <a:pt x="2756" y="878"/>
                  <a:pt x="2738" y="874"/>
                </a:cubicBezTo>
                <a:close/>
                <a:moveTo>
                  <a:pt x="1637" y="745"/>
                </a:moveTo>
                <a:cubicBezTo>
                  <a:pt x="1637" y="746"/>
                  <a:pt x="1637" y="748"/>
                  <a:pt x="1637" y="749"/>
                </a:cubicBezTo>
                <a:cubicBezTo>
                  <a:pt x="1672" y="749"/>
                  <a:pt x="1706" y="749"/>
                  <a:pt x="1741" y="749"/>
                </a:cubicBezTo>
                <a:cubicBezTo>
                  <a:pt x="1741" y="748"/>
                  <a:pt x="1741" y="746"/>
                  <a:pt x="1741" y="745"/>
                </a:cubicBezTo>
                <a:cubicBezTo>
                  <a:pt x="1706" y="745"/>
                  <a:pt x="1671" y="745"/>
                  <a:pt x="1637" y="745"/>
                </a:cubicBezTo>
                <a:close/>
                <a:moveTo>
                  <a:pt x="3074" y="946"/>
                </a:moveTo>
                <a:cubicBezTo>
                  <a:pt x="3054" y="925"/>
                  <a:pt x="3036" y="935"/>
                  <a:pt x="3019" y="935"/>
                </a:cubicBezTo>
                <a:cubicBezTo>
                  <a:pt x="3019" y="938"/>
                  <a:pt x="3019" y="940"/>
                  <a:pt x="3019" y="942"/>
                </a:cubicBezTo>
                <a:cubicBezTo>
                  <a:pt x="3036" y="944"/>
                  <a:pt x="3053" y="945"/>
                  <a:pt x="3074" y="946"/>
                </a:cubicBezTo>
                <a:close/>
                <a:moveTo>
                  <a:pt x="1219" y="846"/>
                </a:moveTo>
                <a:cubicBezTo>
                  <a:pt x="1219" y="847"/>
                  <a:pt x="1219" y="848"/>
                  <a:pt x="1219" y="848"/>
                </a:cubicBezTo>
                <a:cubicBezTo>
                  <a:pt x="1261" y="848"/>
                  <a:pt x="1302" y="848"/>
                  <a:pt x="1344" y="848"/>
                </a:cubicBezTo>
                <a:cubicBezTo>
                  <a:pt x="1344" y="848"/>
                  <a:pt x="1344" y="847"/>
                  <a:pt x="1344" y="846"/>
                </a:cubicBezTo>
                <a:cubicBezTo>
                  <a:pt x="1302" y="846"/>
                  <a:pt x="1261" y="846"/>
                  <a:pt x="1219" y="846"/>
                </a:cubicBezTo>
                <a:close/>
                <a:moveTo>
                  <a:pt x="3055" y="502"/>
                </a:moveTo>
                <a:cubicBezTo>
                  <a:pt x="3055" y="500"/>
                  <a:pt x="3055" y="498"/>
                  <a:pt x="3055" y="497"/>
                </a:cubicBezTo>
                <a:cubicBezTo>
                  <a:pt x="3038" y="497"/>
                  <a:pt x="3022" y="497"/>
                  <a:pt x="3005" y="497"/>
                </a:cubicBezTo>
                <a:cubicBezTo>
                  <a:pt x="3005" y="499"/>
                  <a:pt x="3006" y="502"/>
                  <a:pt x="3006" y="504"/>
                </a:cubicBezTo>
                <a:cubicBezTo>
                  <a:pt x="3022" y="504"/>
                  <a:pt x="3039" y="503"/>
                  <a:pt x="3055" y="502"/>
                </a:cubicBezTo>
                <a:close/>
                <a:moveTo>
                  <a:pt x="653" y="768"/>
                </a:moveTo>
                <a:cubicBezTo>
                  <a:pt x="653" y="771"/>
                  <a:pt x="654" y="774"/>
                  <a:pt x="654" y="776"/>
                </a:cubicBezTo>
                <a:cubicBezTo>
                  <a:pt x="686" y="775"/>
                  <a:pt x="718" y="773"/>
                  <a:pt x="750" y="771"/>
                </a:cubicBezTo>
                <a:cubicBezTo>
                  <a:pt x="750" y="770"/>
                  <a:pt x="750" y="769"/>
                  <a:pt x="750" y="768"/>
                </a:cubicBezTo>
                <a:cubicBezTo>
                  <a:pt x="717" y="768"/>
                  <a:pt x="685" y="768"/>
                  <a:pt x="653" y="768"/>
                </a:cubicBezTo>
                <a:close/>
                <a:moveTo>
                  <a:pt x="281" y="794"/>
                </a:moveTo>
                <a:cubicBezTo>
                  <a:pt x="282" y="797"/>
                  <a:pt x="283" y="800"/>
                  <a:pt x="283" y="802"/>
                </a:cubicBezTo>
                <a:cubicBezTo>
                  <a:pt x="302" y="798"/>
                  <a:pt x="320" y="794"/>
                  <a:pt x="338" y="790"/>
                </a:cubicBezTo>
                <a:cubicBezTo>
                  <a:pt x="338" y="788"/>
                  <a:pt x="338" y="786"/>
                  <a:pt x="337" y="784"/>
                </a:cubicBezTo>
                <a:cubicBezTo>
                  <a:pt x="318" y="787"/>
                  <a:pt x="300" y="791"/>
                  <a:pt x="281" y="794"/>
                </a:cubicBezTo>
                <a:close/>
                <a:moveTo>
                  <a:pt x="2788" y="721"/>
                </a:moveTo>
                <a:cubicBezTo>
                  <a:pt x="2762" y="704"/>
                  <a:pt x="2742" y="715"/>
                  <a:pt x="2722" y="721"/>
                </a:cubicBezTo>
                <a:cubicBezTo>
                  <a:pt x="2742" y="721"/>
                  <a:pt x="2762" y="721"/>
                  <a:pt x="2788" y="721"/>
                </a:cubicBezTo>
                <a:close/>
                <a:moveTo>
                  <a:pt x="3306" y="717"/>
                </a:moveTo>
                <a:cubicBezTo>
                  <a:pt x="3306" y="718"/>
                  <a:pt x="3305" y="720"/>
                  <a:pt x="3305" y="721"/>
                </a:cubicBezTo>
                <a:cubicBezTo>
                  <a:pt x="3332" y="724"/>
                  <a:pt x="3358" y="726"/>
                  <a:pt x="3384" y="728"/>
                </a:cubicBezTo>
                <a:cubicBezTo>
                  <a:pt x="3384" y="726"/>
                  <a:pt x="3384" y="724"/>
                  <a:pt x="3385" y="723"/>
                </a:cubicBezTo>
                <a:cubicBezTo>
                  <a:pt x="3358" y="721"/>
                  <a:pt x="3332" y="719"/>
                  <a:pt x="3306" y="717"/>
                </a:cubicBezTo>
                <a:close/>
                <a:moveTo>
                  <a:pt x="2322" y="606"/>
                </a:moveTo>
                <a:cubicBezTo>
                  <a:pt x="2322" y="604"/>
                  <a:pt x="2322" y="602"/>
                  <a:pt x="2322" y="601"/>
                </a:cubicBezTo>
                <a:cubicBezTo>
                  <a:pt x="2295" y="599"/>
                  <a:pt x="2268" y="598"/>
                  <a:pt x="2241" y="597"/>
                </a:cubicBezTo>
                <a:cubicBezTo>
                  <a:pt x="2241" y="598"/>
                  <a:pt x="2241" y="600"/>
                  <a:pt x="2241" y="601"/>
                </a:cubicBezTo>
                <a:cubicBezTo>
                  <a:pt x="2268" y="603"/>
                  <a:pt x="2295" y="604"/>
                  <a:pt x="2322" y="606"/>
                </a:cubicBezTo>
                <a:close/>
                <a:moveTo>
                  <a:pt x="2164" y="590"/>
                </a:moveTo>
                <a:cubicBezTo>
                  <a:pt x="2163" y="592"/>
                  <a:pt x="2163" y="593"/>
                  <a:pt x="2163" y="595"/>
                </a:cubicBezTo>
                <a:cubicBezTo>
                  <a:pt x="2173" y="597"/>
                  <a:pt x="2183" y="600"/>
                  <a:pt x="2193" y="600"/>
                </a:cubicBezTo>
                <a:cubicBezTo>
                  <a:pt x="2204" y="600"/>
                  <a:pt x="2214" y="598"/>
                  <a:pt x="2225" y="597"/>
                </a:cubicBezTo>
                <a:cubicBezTo>
                  <a:pt x="2225" y="596"/>
                  <a:pt x="2225" y="595"/>
                  <a:pt x="2225" y="595"/>
                </a:cubicBezTo>
                <a:cubicBezTo>
                  <a:pt x="2204" y="593"/>
                  <a:pt x="2184" y="592"/>
                  <a:pt x="2164" y="590"/>
                </a:cubicBezTo>
                <a:close/>
                <a:moveTo>
                  <a:pt x="2123" y="903"/>
                </a:moveTo>
                <a:cubicBezTo>
                  <a:pt x="2123" y="904"/>
                  <a:pt x="2123" y="905"/>
                  <a:pt x="2123" y="906"/>
                </a:cubicBezTo>
                <a:cubicBezTo>
                  <a:pt x="2152" y="906"/>
                  <a:pt x="2182" y="906"/>
                  <a:pt x="2211" y="906"/>
                </a:cubicBezTo>
                <a:cubicBezTo>
                  <a:pt x="2211" y="905"/>
                  <a:pt x="2211" y="904"/>
                  <a:pt x="2211" y="903"/>
                </a:cubicBezTo>
                <a:cubicBezTo>
                  <a:pt x="2182" y="903"/>
                  <a:pt x="2152" y="903"/>
                  <a:pt x="2123" y="903"/>
                </a:cubicBezTo>
                <a:close/>
                <a:moveTo>
                  <a:pt x="2261" y="828"/>
                </a:moveTo>
                <a:cubicBezTo>
                  <a:pt x="2261" y="827"/>
                  <a:pt x="2261" y="826"/>
                  <a:pt x="2261" y="825"/>
                </a:cubicBezTo>
                <a:cubicBezTo>
                  <a:pt x="2230" y="825"/>
                  <a:pt x="2199" y="825"/>
                  <a:pt x="2168" y="825"/>
                </a:cubicBezTo>
                <a:cubicBezTo>
                  <a:pt x="2168" y="826"/>
                  <a:pt x="2168" y="827"/>
                  <a:pt x="2168" y="828"/>
                </a:cubicBezTo>
                <a:cubicBezTo>
                  <a:pt x="2199" y="828"/>
                  <a:pt x="2230" y="828"/>
                  <a:pt x="2261" y="828"/>
                </a:cubicBezTo>
                <a:close/>
                <a:moveTo>
                  <a:pt x="955" y="661"/>
                </a:moveTo>
                <a:cubicBezTo>
                  <a:pt x="954" y="662"/>
                  <a:pt x="954" y="662"/>
                  <a:pt x="954" y="663"/>
                </a:cubicBezTo>
                <a:cubicBezTo>
                  <a:pt x="979" y="663"/>
                  <a:pt x="1004" y="663"/>
                  <a:pt x="1028" y="663"/>
                </a:cubicBezTo>
                <a:cubicBezTo>
                  <a:pt x="1028" y="661"/>
                  <a:pt x="1028" y="659"/>
                  <a:pt x="1028" y="657"/>
                </a:cubicBezTo>
                <a:cubicBezTo>
                  <a:pt x="1004" y="658"/>
                  <a:pt x="979" y="660"/>
                  <a:pt x="955" y="661"/>
                </a:cubicBezTo>
                <a:close/>
                <a:moveTo>
                  <a:pt x="1762" y="685"/>
                </a:moveTo>
                <a:cubicBezTo>
                  <a:pt x="1762" y="684"/>
                  <a:pt x="1762" y="683"/>
                  <a:pt x="1762" y="681"/>
                </a:cubicBezTo>
                <a:cubicBezTo>
                  <a:pt x="1742" y="681"/>
                  <a:pt x="1723" y="681"/>
                  <a:pt x="1703" y="681"/>
                </a:cubicBezTo>
                <a:cubicBezTo>
                  <a:pt x="1703" y="683"/>
                  <a:pt x="1703" y="684"/>
                  <a:pt x="1704" y="685"/>
                </a:cubicBezTo>
                <a:cubicBezTo>
                  <a:pt x="1723" y="685"/>
                  <a:pt x="1743" y="685"/>
                  <a:pt x="1762" y="685"/>
                </a:cubicBezTo>
                <a:close/>
                <a:moveTo>
                  <a:pt x="1364" y="872"/>
                </a:moveTo>
                <a:cubicBezTo>
                  <a:pt x="1365" y="875"/>
                  <a:pt x="1365" y="877"/>
                  <a:pt x="1365" y="880"/>
                </a:cubicBezTo>
                <a:cubicBezTo>
                  <a:pt x="1381" y="878"/>
                  <a:pt x="1398" y="877"/>
                  <a:pt x="1414" y="875"/>
                </a:cubicBezTo>
                <a:cubicBezTo>
                  <a:pt x="1414" y="874"/>
                  <a:pt x="1414" y="873"/>
                  <a:pt x="1414" y="872"/>
                </a:cubicBezTo>
                <a:cubicBezTo>
                  <a:pt x="1397" y="872"/>
                  <a:pt x="1381" y="872"/>
                  <a:pt x="1364" y="872"/>
                </a:cubicBezTo>
                <a:close/>
                <a:moveTo>
                  <a:pt x="2329" y="844"/>
                </a:moveTo>
                <a:cubicBezTo>
                  <a:pt x="2329" y="843"/>
                  <a:pt x="2329" y="841"/>
                  <a:pt x="2329" y="840"/>
                </a:cubicBezTo>
                <a:cubicBezTo>
                  <a:pt x="2312" y="840"/>
                  <a:pt x="2295" y="840"/>
                  <a:pt x="2278" y="840"/>
                </a:cubicBezTo>
                <a:cubicBezTo>
                  <a:pt x="2278" y="841"/>
                  <a:pt x="2278" y="843"/>
                  <a:pt x="2278" y="844"/>
                </a:cubicBezTo>
                <a:cubicBezTo>
                  <a:pt x="2295" y="844"/>
                  <a:pt x="2312" y="844"/>
                  <a:pt x="2329" y="844"/>
                </a:cubicBezTo>
                <a:close/>
                <a:moveTo>
                  <a:pt x="1447" y="801"/>
                </a:moveTo>
                <a:cubicBezTo>
                  <a:pt x="1447" y="802"/>
                  <a:pt x="1447" y="803"/>
                  <a:pt x="1447" y="804"/>
                </a:cubicBezTo>
                <a:cubicBezTo>
                  <a:pt x="1474" y="804"/>
                  <a:pt x="1501" y="804"/>
                  <a:pt x="1529" y="804"/>
                </a:cubicBezTo>
                <a:cubicBezTo>
                  <a:pt x="1529" y="803"/>
                  <a:pt x="1529" y="802"/>
                  <a:pt x="1529" y="801"/>
                </a:cubicBezTo>
                <a:cubicBezTo>
                  <a:pt x="1501" y="801"/>
                  <a:pt x="1474" y="801"/>
                  <a:pt x="1447" y="801"/>
                </a:cubicBezTo>
                <a:close/>
                <a:moveTo>
                  <a:pt x="2649" y="874"/>
                </a:moveTo>
                <a:cubicBezTo>
                  <a:pt x="2649" y="876"/>
                  <a:pt x="2650" y="879"/>
                  <a:pt x="2650" y="882"/>
                </a:cubicBezTo>
                <a:cubicBezTo>
                  <a:pt x="2664" y="880"/>
                  <a:pt x="2678" y="878"/>
                  <a:pt x="2691" y="876"/>
                </a:cubicBezTo>
                <a:cubicBezTo>
                  <a:pt x="2691" y="874"/>
                  <a:pt x="2691" y="873"/>
                  <a:pt x="2691" y="871"/>
                </a:cubicBezTo>
                <a:cubicBezTo>
                  <a:pt x="2677" y="872"/>
                  <a:pt x="2663" y="873"/>
                  <a:pt x="2649" y="874"/>
                </a:cubicBezTo>
                <a:close/>
                <a:moveTo>
                  <a:pt x="2434" y="678"/>
                </a:moveTo>
                <a:cubicBezTo>
                  <a:pt x="2434" y="677"/>
                  <a:pt x="2434" y="675"/>
                  <a:pt x="2434" y="674"/>
                </a:cubicBezTo>
                <a:cubicBezTo>
                  <a:pt x="2409" y="675"/>
                  <a:pt x="2384" y="677"/>
                  <a:pt x="2360" y="678"/>
                </a:cubicBezTo>
                <a:cubicBezTo>
                  <a:pt x="2360" y="680"/>
                  <a:pt x="2360" y="681"/>
                  <a:pt x="2360" y="682"/>
                </a:cubicBezTo>
                <a:cubicBezTo>
                  <a:pt x="2385" y="681"/>
                  <a:pt x="2410" y="679"/>
                  <a:pt x="2434" y="678"/>
                </a:cubicBezTo>
                <a:close/>
                <a:moveTo>
                  <a:pt x="2441" y="598"/>
                </a:moveTo>
                <a:cubicBezTo>
                  <a:pt x="2441" y="596"/>
                  <a:pt x="2441" y="594"/>
                  <a:pt x="2441" y="593"/>
                </a:cubicBezTo>
                <a:cubicBezTo>
                  <a:pt x="2423" y="593"/>
                  <a:pt x="2404" y="593"/>
                  <a:pt x="2386" y="593"/>
                </a:cubicBezTo>
                <a:cubicBezTo>
                  <a:pt x="2386" y="594"/>
                  <a:pt x="2386" y="596"/>
                  <a:pt x="2386" y="598"/>
                </a:cubicBezTo>
                <a:cubicBezTo>
                  <a:pt x="2405" y="598"/>
                  <a:pt x="2423" y="598"/>
                  <a:pt x="2441" y="598"/>
                </a:cubicBezTo>
                <a:close/>
              </a:path>
            </a:pathLst>
          </a:custGeom>
          <a:solidFill>
            <a:srgbClr val="CEE7FA"/>
          </a:solidFill>
          <a:ln>
            <a:noFill/>
          </a:ln>
        </p:spPr>
        <p:txBody>
          <a:bodyPr vert="horz" wrap="square" lIns="100600" tIns="36000" rIns="100600" bIns="50300" numCol="1" anchor="ctr" anchorCtr="0" compatLnSpc="1">
            <a:prstTxWarp prst="textNoShape">
              <a:avLst/>
            </a:prstTxWarp>
          </a:bodyPr>
          <a:lstStyle/>
          <a:p>
            <a:pPr algn="ctr" eaLnBrk="1" hangingPunct="1">
              <a:lnSpc>
                <a:spcPct val="130000"/>
              </a:lnSpc>
              <a:spcBef>
                <a:spcPct val="0"/>
              </a:spcBef>
              <a:buClrTx/>
              <a:buSzTx/>
              <a:buNone/>
              <a:defRPr/>
            </a:pPr>
            <a:r>
              <a:rPr lang="en-US" altLang="zh-CN" sz="2400" dirty="0">
                <a:latin typeface="Times New Roman" panose="02020603050405020304" pitchFamily="18" charset="0"/>
                <a:ea typeface="KaiTi" panose="02010609060101010101" pitchFamily="49" charset="-122"/>
                <a:cs typeface="Times New Roman" panose="02020603050405020304" pitchFamily="18" charset="0"/>
              </a:rPr>
              <a:t>Optimal Single-Node PageRank Estimation on Undirected Graphs</a:t>
            </a:r>
            <a:endParaRPr lang="zh-CN" altLang="en-US" sz="24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3" name="矩形 2">
            <a:extLst>
              <a:ext uri="{FF2B5EF4-FFF2-40B4-BE49-F238E27FC236}">
                <a16:creationId xmlns:a16="http://schemas.microsoft.com/office/drawing/2014/main" id="{3AD50200-FA1A-9C7B-8494-E222BD0D8358}"/>
              </a:ext>
            </a:extLst>
          </p:cNvPr>
          <p:cNvSpPr/>
          <p:nvPr/>
        </p:nvSpPr>
        <p:spPr>
          <a:xfrm>
            <a:off x="1861640" y="2976231"/>
            <a:ext cx="1782556" cy="919004"/>
          </a:xfrm>
          <a:prstGeom prst="rect">
            <a:avLst/>
          </a:prstGeom>
          <a:solidFill>
            <a:schemeClr val="tx2">
              <a:lumMod val="20000"/>
              <a:lumOff val="80000"/>
              <a:alpha val="50196"/>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4FE92989-974B-D903-DF39-3F73CE6B4C89}"/>
                  </a:ext>
                </a:extLst>
              </p:cNvPr>
              <p:cNvSpPr txBox="1"/>
              <p:nvPr/>
            </p:nvSpPr>
            <p:spPr bwMode="auto">
              <a:xfrm>
                <a:off x="2224373" y="3526954"/>
                <a:ext cx="996807" cy="338019"/>
              </a:xfrm>
              <a:prstGeom prst="rect">
                <a:avLst/>
              </a:prstGeom>
              <a:noFill/>
              <a:ln w="9525" algn="ctr">
                <a:noFill/>
                <a:miter lim="800000"/>
                <a:headEnd/>
                <a:tailEnd/>
              </a:ln>
              <a:effectLst/>
            </p:spPr>
            <p:txBody>
              <a:bodyPr wrap="square" lIns="90909" tIns="45455" rIns="90909" bIns="45455" rtlCol="0" anchor="ctr">
                <a:spAutoFit/>
              </a:bodyPr>
              <a:lstStyle/>
              <a:p>
                <a:pPr algn="ctr"/>
                <a14:m>
                  <m:oMath xmlns:m="http://schemas.openxmlformats.org/officeDocument/2006/math">
                    <m:r>
                      <a:rPr lang="en-US" sz="1600" i="1" dirty="0">
                        <a:solidFill>
                          <a:prstClr val="black"/>
                        </a:solidFill>
                        <a:latin typeface="Cambria Math" panose="02040503050406030204" pitchFamily="18" charset="0"/>
                        <a:cs typeface="Times New Roman" panose="02020603050405020304" pitchFamily="18" charset="0"/>
                      </a:rPr>
                      <m:t>𝑂</m:t>
                    </m:r>
                    <m:d>
                      <m:dPr>
                        <m:ctrlPr>
                          <a:rPr lang="en-US" sz="1600" i="1" dirty="0">
                            <a:solidFill>
                              <a:prstClr val="black"/>
                            </a:solidFill>
                            <a:latin typeface="Cambria Math" panose="02040503050406030204" pitchFamily="18" charset="0"/>
                            <a:cs typeface="Times New Roman" panose="02020603050405020304" pitchFamily="18" charset="0"/>
                          </a:rPr>
                        </m:ctrlPr>
                      </m:dPr>
                      <m:e>
                        <m:r>
                          <a:rPr lang="en-US" sz="1600" b="0" i="1" dirty="0">
                            <a:solidFill>
                              <a:prstClr val="black"/>
                            </a:solidFill>
                            <a:latin typeface="Cambria Math" panose="02040503050406030204" pitchFamily="18" charset="0"/>
                            <a:cs typeface="Times New Roman" panose="02020603050405020304" pitchFamily="18" charset="0"/>
                          </a:rPr>
                          <m:t>𝑛</m:t>
                        </m:r>
                        <m:sSub>
                          <m:sSubPr>
                            <m:ctrlPr>
                              <a:rPr lang="en-US" sz="1600" b="0" i="1" dirty="0">
                                <a:solidFill>
                                  <a:prstClr val="black"/>
                                </a:solidFill>
                                <a:latin typeface="Cambria Math" panose="02040503050406030204" pitchFamily="18" charset="0"/>
                                <a:cs typeface="Times New Roman" panose="02020603050405020304" pitchFamily="18" charset="0"/>
                              </a:rPr>
                            </m:ctrlPr>
                          </m:sSubPr>
                          <m:e>
                            <m:r>
                              <a:rPr lang="en-US" sz="1600" b="0" i="1" dirty="0">
                                <a:solidFill>
                                  <a:prstClr val="black"/>
                                </a:solidFill>
                                <a:latin typeface="Cambria Math" panose="02040503050406030204" pitchFamily="18" charset="0"/>
                                <a:cs typeface="Times New Roman" panose="02020603050405020304" pitchFamily="18" charset="0"/>
                              </a:rPr>
                              <m:t>𝑑</m:t>
                            </m:r>
                          </m:e>
                          <m:sub>
                            <m:r>
                              <a:rPr lang="en-US" sz="1600" b="0" i="1" dirty="0">
                                <a:solidFill>
                                  <a:prstClr val="black"/>
                                </a:solidFill>
                                <a:latin typeface="Cambria Math" panose="02040503050406030204" pitchFamily="18" charset="0"/>
                                <a:cs typeface="Times New Roman" panose="02020603050405020304" pitchFamily="18" charset="0"/>
                              </a:rPr>
                              <m:t>𝑡</m:t>
                            </m:r>
                          </m:sub>
                        </m:sSub>
                      </m:e>
                    </m:d>
                  </m:oMath>
                </a14:m>
                <a:r>
                  <a:rPr lang="en-US" sz="16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4" name="文本框 3">
                <a:extLst>
                  <a:ext uri="{FF2B5EF4-FFF2-40B4-BE49-F238E27FC236}">
                    <a16:creationId xmlns:a16="http://schemas.microsoft.com/office/drawing/2014/main" id="{4FE92989-974B-D903-DF39-3F73CE6B4C89}"/>
                  </a:ext>
                </a:extLst>
              </p:cNvPr>
              <p:cNvSpPr txBox="1">
                <a:spLocks noRot="1" noChangeAspect="1" noMove="1" noResize="1" noEditPoints="1" noAdjustHandles="1" noChangeArrowheads="1" noChangeShapeType="1" noTextEdit="1"/>
              </p:cNvSpPr>
              <p:nvPr/>
            </p:nvSpPr>
            <p:spPr bwMode="auto">
              <a:xfrm>
                <a:off x="2224373" y="3526954"/>
                <a:ext cx="996807" cy="338019"/>
              </a:xfrm>
              <a:prstGeom prst="rect">
                <a:avLst/>
              </a:prstGeom>
              <a:blipFill>
                <a:blip r:embed="rId3"/>
                <a:stretch>
                  <a:fillRect/>
                </a:stretch>
              </a:blipFill>
              <a:ln w="9525" algn="ctr">
                <a:noFill/>
                <a:miter lim="800000"/>
                <a:headEnd/>
                <a:tailEnd/>
              </a:ln>
              <a:effectLst/>
            </p:spPr>
            <p:txBody>
              <a:bodyPr/>
              <a:lstStyle/>
              <a:p>
                <a:r>
                  <a:rPr lang="en-US">
                    <a:noFill/>
                  </a:rPr>
                  <a:t> </a:t>
                </a:r>
              </a:p>
            </p:txBody>
          </p:sp>
        </mc:Fallback>
      </mc:AlternateContent>
      <p:cxnSp>
        <p:nvCxnSpPr>
          <p:cNvPr id="6" name="直线连接符 5">
            <a:extLst>
              <a:ext uri="{FF2B5EF4-FFF2-40B4-BE49-F238E27FC236}">
                <a16:creationId xmlns:a16="http://schemas.microsoft.com/office/drawing/2014/main" id="{45589C05-0B26-B4C5-DF1E-04909BD620B3}"/>
              </a:ext>
            </a:extLst>
          </p:cNvPr>
          <p:cNvCxnSpPr>
            <a:cxnSpLocks/>
          </p:cNvCxnSpPr>
          <p:nvPr/>
        </p:nvCxnSpPr>
        <p:spPr>
          <a:xfrm>
            <a:off x="285493" y="2983352"/>
            <a:ext cx="0" cy="3985046"/>
          </a:xfrm>
          <a:prstGeom prst="line">
            <a:avLst/>
          </a:prstGeom>
          <a:ln w="12700">
            <a:solidFill>
              <a:srgbClr val="000000"/>
            </a:solidFill>
            <a:prstDash val="dash"/>
          </a:ln>
        </p:spPr>
        <p:style>
          <a:lnRef idx="1">
            <a:schemeClr val="dk1"/>
          </a:lnRef>
          <a:fillRef idx="0">
            <a:schemeClr val="dk1"/>
          </a:fillRef>
          <a:effectRef idx="0">
            <a:schemeClr val="dk1"/>
          </a:effectRef>
          <a:fontRef idx="minor">
            <a:schemeClr val="tx1"/>
          </a:fontRef>
        </p:style>
      </p:cxnSp>
      <p:sp>
        <p:nvSpPr>
          <p:cNvPr id="7" name="矩形 6">
            <a:extLst>
              <a:ext uri="{FF2B5EF4-FFF2-40B4-BE49-F238E27FC236}">
                <a16:creationId xmlns:a16="http://schemas.microsoft.com/office/drawing/2014/main" id="{C069144A-32BE-04A6-C797-0FD063D61031}"/>
              </a:ext>
            </a:extLst>
          </p:cNvPr>
          <p:cNvSpPr/>
          <p:nvPr/>
        </p:nvSpPr>
        <p:spPr>
          <a:xfrm>
            <a:off x="3646495" y="2971893"/>
            <a:ext cx="1827144" cy="1422520"/>
          </a:xfrm>
          <a:prstGeom prst="rect">
            <a:avLst/>
          </a:prstGeom>
          <a:solidFill>
            <a:schemeClr val="tx2">
              <a:lumMod val="20000"/>
              <a:lumOff val="80000"/>
              <a:alpha val="50196"/>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C8CC56B0-B654-40E5-B746-713BCE463967}"/>
                  </a:ext>
                </a:extLst>
              </p:cNvPr>
              <p:cNvSpPr txBox="1"/>
              <p:nvPr/>
            </p:nvSpPr>
            <p:spPr bwMode="auto">
              <a:xfrm>
                <a:off x="3987896" y="3858139"/>
                <a:ext cx="1023524" cy="492933"/>
              </a:xfrm>
              <a:prstGeom prst="rect">
                <a:avLst/>
              </a:prstGeom>
              <a:noFill/>
              <a:ln w="9525" algn="ctr">
                <a:noFill/>
                <a:miter lim="800000"/>
                <a:headEnd/>
                <a:tailEnd/>
              </a:ln>
              <a:effectLst/>
            </p:spPr>
            <p:txBody>
              <a:bodyPr wrap="square" lIns="90909" tIns="45455" rIns="90909" bIns="45455" rtlCol="0" anchor="ctr">
                <a:spAutoFit/>
              </a:bodyPr>
              <a:lstStyle/>
              <a:p>
                <a14:m>
                  <m:oMath xmlns:m="http://schemas.openxmlformats.org/officeDocument/2006/math">
                    <m:r>
                      <a:rPr lang="en-US" altLang="zh-CN" sz="1600" b="0" i="1">
                        <a:latin typeface="Cambria Math" panose="02040503050406030204" pitchFamily="18" charset="0"/>
                        <a:cs typeface="Times New Roman" panose="02020603050405020304" pitchFamily="18" charset="0"/>
                      </a:rPr>
                      <m:t>𝑂</m:t>
                    </m:r>
                    <m:d>
                      <m:dPr>
                        <m:ctrlPr>
                          <a:rPr lang="en-US" altLang="zh-CN" sz="1600" i="1">
                            <a:latin typeface="Cambria Math" panose="02040503050406030204" pitchFamily="18" charset="0"/>
                            <a:cs typeface="Times New Roman" panose="02020603050405020304" pitchFamily="18" charset="0"/>
                          </a:rPr>
                        </m:ctrlPr>
                      </m:dPr>
                      <m:e>
                        <m:sSup>
                          <m:sSupPr>
                            <m:ctrlPr>
                              <a:rPr lang="en-US" altLang="zh-CN" sz="1600" b="0" i="1">
                                <a:latin typeface="Cambria Math" panose="02040503050406030204" pitchFamily="18" charset="0"/>
                                <a:cs typeface="Times New Roman" panose="02020603050405020304" pitchFamily="18" charset="0"/>
                              </a:rPr>
                            </m:ctrlPr>
                          </m:sSupPr>
                          <m:e>
                            <m:r>
                              <a:rPr lang="en-US" altLang="zh-CN" sz="1600" b="0" i="1">
                                <a:latin typeface="Cambria Math" panose="02040503050406030204" pitchFamily="18" charset="0"/>
                                <a:cs typeface="Times New Roman" panose="02020603050405020304" pitchFamily="18" charset="0"/>
                              </a:rPr>
                              <m:t>𝑛</m:t>
                            </m:r>
                          </m:e>
                          <m:sup>
                            <m:f>
                              <m:fPr>
                                <m:ctrlPr>
                                  <a:rPr lang="en-US" altLang="zh-CN" sz="1600" b="0" i="1">
                                    <a:latin typeface="Cambria Math" panose="02040503050406030204" pitchFamily="18" charset="0"/>
                                    <a:cs typeface="Times New Roman" panose="02020603050405020304" pitchFamily="18" charset="0"/>
                                  </a:rPr>
                                </m:ctrlPr>
                              </m:fPr>
                              <m:num>
                                <m:r>
                                  <a:rPr lang="en-US" altLang="zh-CN" sz="1600" b="0" i="1">
                                    <a:latin typeface="Cambria Math" panose="02040503050406030204" pitchFamily="18" charset="0"/>
                                    <a:cs typeface="Times New Roman" panose="02020603050405020304" pitchFamily="18" charset="0"/>
                                  </a:rPr>
                                  <m:t>1</m:t>
                                </m:r>
                              </m:num>
                              <m:den>
                                <m:r>
                                  <a:rPr lang="en-US" altLang="zh-CN" sz="1600" b="0" i="1">
                                    <a:latin typeface="Cambria Math" panose="02040503050406030204" pitchFamily="18" charset="0"/>
                                    <a:cs typeface="Times New Roman" panose="02020603050405020304" pitchFamily="18" charset="0"/>
                                  </a:rPr>
                                  <m:t>2</m:t>
                                </m:r>
                              </m:den>
                            </m:f>
                          </m:sup>
                        </m:sSup>
                        <m:sSubSup>
                          <m:sSubSupPr>
                            <m:ctrlPr>
                              <a:rPr lang="en-US" altLang="zh-CN" sz="1600" b="0" i="1">
                                <a:latin typeface="Cambria Math" panose="02040503050406030204" pitchFamily="18" charset="0"/>
                                <a:cs typeface="Times New Roman" panose="02020603050405020304" pitchFamily="18" charset="0"/>
                              </a:rPr>
                            </m:ctrlPr>
                          </m:sSubSupPr>
                          <m:e>
                            <m:r>
                              <a:rPr lang="en-US" altLang="zh-CN" sz="1600" b="0" i="1">
                                <a:latin typeface="Cambria Math" panose="02040503050406030204" pitchFamily="18" charset="0"/>
                                <a:cs typeface="Times New Roman" panose="02020603050405020304" pitchFamily="18" charset="0"/>
                              </a:rPr>
                              <m:t>𝑑</m:t>
                            </m:r>
                          </m:e>
                          <m:sub>
                            <m:r>
                              <a:rPr lang="en-US" altLang="zh-CN" sz="1600" b="0" i="1">
                                <a:latin typeface="Cambria Math" panose="02040503050406030204" pitchFamily="18" charset="0"/>
                                <a:cs typeface="Times New Roman" panose="02020603050405020304" pitchFamily="18" charset="0"/>
                              </a:rPr>
                              <m:t>𝑡</m:t>
                            </m:r>
                          </m:sub>
                          <m:sup>
                            <m:r>
                              <a:rPr lang="en-US" altLang="zh-CN" sz="1600" b="0" i="1">
                                <a:latin typeface="Cambria Math" panose="02040503050406030204" pitchFamily="18" charset="0"/>
                                <a:cs typeface="Times New Roman" panose="02020603050405020304" pitchFamily="18" charset="0"/>
                              </a:rPr>
                              <m:t>1/2</m:t>
                            </m:r>
                          </m:sup>
                        </m:sSubSup>
                      </m:e>
                    </m:d>
                  </m:oMath>
                </a14:m>
                <a:r>
                  <a:rPr lang="en-US" sz="16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8" name="文本框 7">
                <a:extLst>
                  <a:ext uri="{FF2B5EF4-FFF2-40B4-BE49-F238E27FC236}">
                    <a16:creationId xmlns:a16="http://schemas.microsoft.com/office/drawing/2014/main" id="{C8CC56B0-B654-40E5-B746-713BCE463967}"/>
                  </a:ext>
                </a:extLst>
              </p:cNvPr>
              <p:cNvSpPr txBox="1">
                <a:spLocks noRot="1" noChangeAspect="1" noMove="1" noResize="1" noEditPoints="1" noAdjustHandles="1" noChangeArrowheads="1" noChangeShapeType="1" noTextEdit="1"/>
              </p:cNvSpPr>
              <p:nvPr/>
            </p:nvSpPr>
            <p:spPr bwMode="auto">
              <a:xfrm>
                <a:off x="3987896" y="3858139"/>
                <a:ext cx="1023524" cy="492933"/>
              </a:xfrm>
              <a:prstGeom prst="rect">
                <a:avLst/>
              </a:prstGeom>
              <a:blipFill>
                <a:blip r:embed="rId4"/>
                <a:stretch>
                  <a:fillRect/>
                </a:stretch>
              </a:blipFill>
              <a:ln w="9525" algn="ctr">
                <a:noFill/>
                <a:miter lim="800000"/>
                <a:headEnd/>
                <a:tailEnd/>
              </a:ln>
              <a:effectLst/>
            </p:spPr>
            <p:txBody>
              <a:bodyPr/>
              <a:lstStyle/>
              <a:p>
                <a:r>
                  <a:rPr lang="en-US">
                    <a:noFill/>
                  </a:rPr>
                  <a:t> </a:t>
                </a:r>
              </a:p>
            </p:txBody>
          </p:sp>
        </mc:Fallback>
      </mc:AlternateContent>
      <p:sp>
        <p:nvSpPr>
          <p:cNvPr id="9" name="矩形 8">
            <a:extLst>
              <a:ext uri="{FF2B5EF4-FFF2-40B4-BE49-F238E27FC236}">
                <a16:creationId xmlns:a16="http://schemas.microsoft.com/office/drawing/2014/main" id="{86FD9DE8-5858-647E-42C7-1ADFCB0D43A4}"/>
              </a:ext>
            </a:extLst>
          </p:cNvPr>
          <p:cNvSpPr/>
          <p:nvPr/>
        </p:nvSpPr>
        <p:spPr>
          <a:xfrm>
            <a:off x="7614992" y="2971891"/>
            <a:ext cx="2162534" cy="2374789"/>
          </a:xfrm>
          <a:prstGeom prst="rect">
            <a:avLst/>
          </a:prstGeom>
          <a:solidFill>
            <a:schemeClr val="tx2">
              <a:lumMod val="20000"/>
              <a:lumOff val="80000"/>
              <a:alpha val="50196"/>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文本框 9">
            <a:extLst>
              <a:ext uri="{FF2B5EF4-FFF2-40B4-BE49-F238E27FC236}">
                <a16:creationId xmlns:a16="http://schemas.microsoft.com/office/drawing/2014/main" id="{E7313848-1F1B-7024-0253-C314C9EB158F}"/>
              </a:ext>
            </a:extLst>
          </p:cNvPr>
          <p:cNvSpPr txBox="1"/>
          <p:nvPr/>
        </p:nvSpPr>
        <p:spPr bwMode="auto">
          <a:xfrm>
            <a:off x="1838897" y="2507918"/>
            <a:ext cx="1900011"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altLang="zh-CN" sz="1800" dirty="0">
                <a:solidFill>
                  <a:prstClr val="black"/>
                </a:solidFill>
                <a:latin typeface="Times New Roman" panose="02020603050405020304" pitchFamily="18" charset="0"/>
                <a:cs typeface="Times New Roman" panose="02020603050405020304" pitchFamily="18" charset="0"/>
              </a:rPr>
              <a:t>WAW 2007</a:t>
            </a:r>
          </a:p>
        </p:txBody>
      </p:sp>
      <p:sp>
        <p:nvSpPr>
          <p:cNvPr id="11" name="文本框 10">
            <a:extLst>
              <a:ext uri="{FF2B5EF4-FFF2-40B4-BE49-F238E27FC236}">
                <a16:creationId xmlns:a16="http://schemas.microsoft.com/office/drawing/2014/main" id="{E54453CF-71D9-E810-D31E-5B9610084ED5}"/>
              </a:ext>
            </a:extLst>
          </p:cNvPr>
          <p:cNvSpPr txBox="1"/>
          <p:nvPr/>
        </p:nvSpPr>
        <p:spPr bwMode="auto">
          <a:xfrm>
            <a:off x="5641160" y="2518196"/>
            <a:ext cx="1620000"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prstClr val="black"/>
                </a:solidFill>
                <a:latin typeface="Times New Roman" panose="02020603050405020304" pitchFamily="18" charset="0"/>
                <a:cs typeface="Times New Roman" panose="02020603050405020304" pitchFamily="18" charset="0"/>
              </a:rPr>
              <a:t> VLDB 2023</a:t>
            </a:r>
          </a:p>
        </p:txBody>
      </p:sp>
      <p:sp>
        <p:nvSpPr>
          <p:cNvPr id="12" name="文本框 11">
            <a:extLst>
              <a:ext uri="{FF2B5EF4-FFF2-40B4-BE49-F238E27FC236}">
                <a16:creationId xmlns:a16="http://schemas.microsoft.com/office/drawing/2014/main" id="{CAE620D9-0934-636F-C199-1B1CE15AB296}"/>
              </a:ext>
            </a:extLst>
          </p:cNvPr>
          <p:cNvSpPr txBox="1"/>
          <p:nvPr/>
        </p:nvSpPr>
        <p:spPr bwMode="auto">
          <a:xfrm>
            <a:off x="7324575" y="2485676"/>
            <a:ext cx="2734133" cy="399574"/>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b="1" dirty="0">
                <a:solidFill>
                  <a:srgbClr val="C00000"/>
                </a:solidFill>
                <a:latin typeface="Times New Roman" panose="02020603050405020304" pitchFamily="18" charset="0"/>
                <a:cs typeface="Times New Roman" panose="02020603050405020304" pitchFamily="18" charset="0"/>
              </a:rPr>
              <a:t> KDD 2024 (Ours)</a:t>
            </a:r>
          </a:p>
        </p:txBody>
      </p:sp>
      <p:sp>
        <p:nvSpPr>
          <p:cNvPr id="13" name="矩形 12">
            <a:extLst>
              <a:ext uri="{FF2B5EF4-FFF2-40B4-BE49-F238E27FC236}">
                <a16:creationId xmlns:a16="http://schemas.microsoft.com/office/drawing/2014/main" id="{A4BE3F1B-C5D4-2F4D-B436-D0571FD94F7E}"/>
              </a:ext>
            </a:extLst>
          </p:cNvPr>
          <p:cNvSpPr/>
          <p:nvPr/>
        </p:nvSpPr>
        <p:spPr>
          <a:xfrm>
            <a:off x="5457247" y="2971892"/>
            <a:ext cx="2145349" cy="1883236"/>
          </a:xfrm>
          <a:prstGeom prst="rect">
            <a:avLst/>
          </a:prstGeom>
          <a:solidFill>
            <a:schemeClr val="tx2">
              <a:lumMod val="20000"/>
              <a:lumOff val="80000"/>
              <a:alpha val="50196"/>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DE3DB45D-E81E-F40B-17CB-DB130D65FB1B}"/>
                  </a:ext>
                </a:extLst>
              </p:cNvPr>
              <p:cNvSpPr txBox="1"/>
              <p:nvPr/>
            </p:nvSpPr>
            <p:spPr bwMode="auto">
              <a:xfrm>
                <a:off x="5462042" y="4315458"/>
                <a:ext cx="2356994" cy="492933"/>
              </a:xfrm>
              <a:prstGeom prst="rect">
                <a:avLst/>
              </a:prstGeom>
              <a:noFill/>
              <a:ln w="9525" algn="ctr">
                <a:noFill/>
                <a:miter lim="800000"/>
                <a:headEnd/>
                <a:tailEnd/>
              </a:ln>
              <a:effectLst/>
            </p:spPr>
            <p:txBody>
              <a:bodyPr wrap="square" lIns="90909" tIns="45455" rIns="90909" bIns="45455" rtlCol="0" anchor="ctr">
                <a:spAutoFit/>
              </a:bodyPr>
              <a:lstStyle/>
              <a:p>
                <a14:m>
                  <m:oMath xmlns:m="http://schemas.openxmlformats.org/officeDocument/2006/math">
                    <m:r>
                      <a:rPr lang="en-US" altLang="zh-CN" sz="1600" b="0" i="1">
                        <a:latin typeface="Cambria Math" panose="02040503050406030204" pitchFamily="18" charset="0"/>
                        <a:cs typeface="Times New Roman" panose="02020603050405020304" pitchFamily="18" charset="0"/>
                      </a:rPr>
                      <m:t>𝑂</m:t>
                    </m:r>
                    <m:d>
                      <m:dPr>
                        <m:ctrlPr>
                          <a:rPr lang="en-US" altLang="zh-CN" sz="1600" i="1">
                            <a:latin typeface="Cambria Math" panose="02040503050406030204" pitchFamily="18" charset="0"/>
                            <a:cs typeface="Times New Roman" panose="02020603050405020304" pitchFamily="18" charset="0"/>
                          </a:rPr>
                        </m:ctrlPr>
                      </m:dPr>
                      <m:e>
                        <m:func>
                          <m:funcPr>
                            <m:ctrlPr>
                              <a:rPr lang="en-US" altLang="zh-CN" sz="1600" i="1">
                                <a:latin typeface="Cambria Math" panose="02040503050406030204" pitchFamily="18" charset="0"/>
                                <a:cs typeface="Times New Roman" panose="02020603050405020304" pitchFamily="18" charset="0"/>
                              </a:rPr>
                            </m:ctrlPr>
                          </m:funcPr>
                          <m:fName>
                            <m:r>
                              <m:rPr>
                                <m:sty m:val="p"/>
                              </m:rPr>
                              <a:rPr lang="en-US" altLang="zh-CN" sz="1600" i="0">
                                <a:latin typeface="Cambria Math" panose="02040503050406030204" pitchFamily="18" charset="0"/>
                                <a:cs typeface="Times New Roman" panose="02020603050405020304" pitchFamily="18" charset="0"/>
                              </a:rPr>
                              <m:t>log</m:t>
                            </m:r>
                          </m:fName>
                          <m:e>
                            <m:r>
                              <a:rPr lang="en-US" altLang="zh-CN" sz="1600" b="0" i="1">
                                <a:latin typeface="Cambria Math" panose="02040503050406030204" pitchFamily="18" charset="0"/>
                                <a:cs typeface="Times New Roman" panose="02020603050405020304" pitchFamily="18" charset="0"/>
                              </a:rPr>
                              <m:t>𝑛</m:t>
                            </m:r>
                          </m:e>
                        </m:func>
                        <m:r>
                          <a:rPr lang="en-US" altLang="zh-CN" sz="1600" i="1">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altLang="zh-CN" sz="1600">
                            <a:latin typeface="Cambria Math" panose="02040503050406030204" pitchFamily="18" charset="0"/>
                            <a:cs typeface="Times New Roman" panose="02020603050405020304" pitchFamily="18" charset="0"/>
                          </a:rPr>
                          <m:t>min</m:t>
                        </m:r>
                        <m:r>
                          <a:rPr lang="en-US" altLang="zh-CN" sz="1600" i="1">
                            <a:latin typeface="Cambria Math" panose="02040503050406030204" pitchFamily="18" charset="0"/>
                            <a:cs typeface="Times New Roman" panose="02020603050405020304" pitchFamily="18" charset="0"/>
                          </a:rPr>
                          <m:t>⁡</m:t>
                        </m:r>
                        <m:d>
                          <m:dPr>
                            <m:begChr m:val="{"/>
                            <m:endChr m:val="}"/>
                            <m:ctrlPr>
                              <a:rPr lang="en-US" altLang="zh-CN" sz="1600" i="1">
                                <a:latin typeface="Cambria Math" panose="02040503050406030204" pitchFamily="18" charset="0"/>
                                <a:cs typeface="Times New Roman" panose="02020603050405020304" pitchFamily="18" charset="0"/>
                              </a:rPr>
                            </m:ctrlPr>
                          </m:dPr>
                          <m:e>
                            <m:sSub>
                              <m:sSubPr>
                                <m:ctrlPr>
                                  <a:rPr lang="en-US" altLang="zh-CN" sz="1600" i="1">
                                    <a:latin typeface="Cambria Math" panose="02040503050406030204" pitchFamily="18" charset="0"/>
                                    <a:cs typeface="Times New Roman" panose="02020603050405020304" pitchFamily="18" charset="0"/>
                                  </a:rPr>
                                </m:ctrlPr>
                              </m:sSubPr>
                              <m:e>
                                <m:r>
                                  <a:rPr lang="en-US" altLang="zh-CN" sz="1600" i="1">
                                    <a:latin typeface="Cambria Math" panose="02040503050406030204" pitchFamily="18" charset="0"/>
                                    <a:cs typeface="Times New Roman" panose="02020603050405020304" pitchFamily="18" charset="0"/>
                                  </a:rPr>
                                  <m:t>𝑑</m:t>
                                </m:r>
                              </m:e>
                              <m:sub>
                                <m:r>
                                  <a:rPr lang="en-US" altLang="zh-CN" sz="1600" i="1">
                                    <a:latin typeface="Cambria Math" panose="02040503050406030204" pitchFamily="18" charset="0"/>
                                    <a:cs typeface="Times New Roman" panose="02020603050405020304" pitchFamily="18" charset="0"/>
                                  </a:rPr>
                                  <m:t>𝑡</m:t>
                                </m:r>
                              </m:sub>
                            </m:sSub>
                            <m:r>
                              <a:rPr lang="en-US" altLang="zh-CN" sz="1600" i="1">
                                <a:latin typeface="Cambria Math" panose="02040503050406030204" pitchFamily="18" charset="0"/>
                                <a:cs typeface="Times New Roman" panose="02020603050405020304" pitchFamily="18" charset="0"/>
                              </a:rPr>
                              <m:t>, </m:t>
                            </m:r>
                            <m:sSup>
                              <m:sSupPr>
                                <m:ctrlPr>
                                  <a:rPr lang="en-US" altLang="zh-CN" sz="1600" i="1">
                                    <a:latin typeface="Cambria Math" panose="02040503050406030204" pitchFamily="18" charset="0"/>
                                    <a:cs typeface="Times New Roman" panose="02020603050405020304" pitchFamily="18" charset="0"/>
                                  </a:rPr>
                                </m:ctrlPr>
                              </m:sSupPr>
                              <m:e>
                                <m:r>
                                  <a:rPr lang="en-US" altLang="zh-CN" sz="1600" i="1">
                                    <a:latin typeface="Cambria Math" panose="02040503050406030204" pitchFamily="18" charset="0"/>
                                    <a:cs typeface="Times New Roman" panose="02020603050405020304" pitchFamily="18" charset="0"/>
                                  </a:rPr>
                                  <m:t>𝑚</m:t>
                                </m:r>
                              </m:e>
                              <m:sup>
                                <m:f>
                                  <m:fPr>
                                    <m:ctrlPr>
                                      <a:rPr lang="en-US" altLang="zh-CN" sz="1600" i="1">
                                        <a:latin typeface="Cambria Math" panose="02040503050406030204" pitchFamily="18" charset="0"/>
                                        <a:cs typeface="Times New Roman" panose="02020603050405020304" pitchFamily="18" charset="0"/>
                                      </a:rPr>
                                    </m:ctrlPr>
                                  </m:fPr>
                                  <m:num>
                                    <m:r>
                                      <a:rPr lang="en-US" altLang="zh-CN" sz="1600" i="1">
                                        <a:latin typeface="Cambria Math" panose="02040503050406030204" pitchFamily="18" charset="0"/>
                                        <a:cs typeface="Times New Roman" panose="02020603050405020304" pitchFamily="18" charset="0"/>
                                      </a:rPr>
                                      <m:t>1</m:t>
                                    </m:r>
                                  </m:num>
                                  <m:den>
                                    <m:r>
                                      <a:rPr lang="en-US" altLang="zh-CN" sz="1600" i="1">
                                        <a:latin typeface="Cambria Math" panose="02040503050406030204" pitchFamily="18" charset="0"/>
                                        <a:cs typeface="Times New Roman" panose="02020603050405020304" pitchFamily="18" charset="0"/>
                                      </a:rPr>
                                      <m:t>2</m:t>
                                    </m:r>
                                  </m:den>
                                </m:f>
                              </m:sup>
                            </m:sSup>
                          </m:e>
                        </m:d>
                      </m:e>
                    </m:d>
                  </m:oMath>
                </a14:m>
                <a:r>
                  <a:rPr lang="zh-CN" altLang="en-US" sz="1800" dirty="0">
                    <a:solidFill>
                      <a:prstClr val="black"/>
                    </a:solidFill>
                    <a:latin typeface="Times New Roman" panose="02020603050405020304" pitchFamily="18" charset="0"/>
                    <a:cs typeface="Times New Roman" panose="02020603050405020304" pitchFamily="18" charset="0"/>
                  </a:rPr>
                  <a:t> </a:t>
                </a:r>
                <a:endParaRPr lang="en-US" sz="18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4" name="文本框 13">
                <a:extLst>
                  <a:ext uri="{FF2B5EF4-FFF2-40B4-BE49-F238E27FC236}">
                    <a16:creationId xmlns:a16="http://schemas.microsoft.com/office/drawing/2014/main" id="{DE3DB45D-E81E-F40B-17CB-DB130D65FB1B}"/>
                  </a:ext>
                </a:extLst>
              </p:cNvPr>
              <p:cNvSpPr txBox="1">
                <a:spLocks noRot="1" noChangeAspect="1" noMove="1" noResize="1" noEditPoints="1" noAdjustHandles="1" noChangeArrowheads="1" noChangeShapeType="1" noTextEdit="1"/>
              </p:cNvSpPr>
              <p:nvPr/>
            </p:nvSpPr>
            <p:spPr bwMode="auto">
              <a:xfrm>
                <a:off x="5462042" y="4315458"/>
                <a:ext cx="2356994" cy="492933"/>
              </a:xfrm>
              <a:prstGeom prst="rect">
                <a:avLst/>
              </a:prstGeom>
              <a:blipFill>
                <a:blip r:embed="rId5"/>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F218E153-21C7-7D86-768F-7598C344A9AB}"/>
                  </a:ext>
                </a:extLst>
              </p:cNvPr>
              <p:cNvSpPr txBox="1"/>
              <p:nvPr/>
            </p:nvSpPr>
            <p:spPr bwMode="auto">
              <a:xfrm>
                <a:off x="7636971" y="4705263"/>
                <a:ext cx="2356994" cy="551475"/>
              </a:xfrm>
              <a:prstGeom prst="rect">
                <a:avLst/>
              </a:prstGeom>
              <a:noFill/>
              <a:ln w="9525" algn="ctr">
                <a:noFill/>
                <a:miter lim="800000"/>
                <a:headEnd/>
                <a:tailEnd/>
              </a:ln>
              <a:effectLst/>
            </p:spPr>
            <p:txBody>
              <a:bodyPr wrap="square" lIns="90909" tIns="45455" rIns="90909" bIns="45455" rtlCol="0" anchor="ctr">
                <a:spAutoFit/>
              </a:bodyPr>
              <a:lstStyle/>
              <a:p>
                <a14:m>
                  <m:oMath xmlns:m="http://schemas.openxmlformats.org/officeDocument/2006/math">
                    <m:r>
                      <a:rPr lang="en-US" altLang="zh-CN" sz="1600" b="1" i="1">
                        <a:solidFill>
                          <a:srgbClr val="C00000"/>
                        </a:solidFill>
                        <a:latin typeface="Cambria Math" panose="02040503050406030204" pitchFamily="18" charset="0"/>
                        <a:cs typeface="Times New Roman" panose="02020603050405020304" pitchFamily="18" charset="0"/>
                      </a:rPr>
                      <m:t>𝑶</m:t>
                    </m:r>
                    <m:d>
                      <m:dPr>
                        <m:ctrlPr>
                          <a:rPr lang="en-US" altLang="zh-CN" sz="1600" b="1" i="1">
                            <a:solidFill>
                              <a:srgbClr val="C00000"/>
                            </a:solidFill>
                            <a:latin typeface="Cambria Math" panose="02040503050406030204" pitchFamily="18" charset="0"/>
                            <a:cs typeface="Times New Roman" panose="02020603050405020304" pitchFamily="18" charset="0"/>
                          </a:rPr>
                        </m:ctrlPr>
                      </m:dPr>
                      <m:e>
                        <m:f>
                          <m:fPr>
                            <m:ctrlPr>
                              <a:rPr lang="en-US" altLang="zh-CN" sz="1600" b="1" i="1">
                                <a:solidFill>
                                  <a:srgbClr val="C00000"/>
                                </a:solidFill>
                                <a:latin typeface="Cambria Math" panose="02040503050406030204" pitchFamily="18" charset="0"/>
                                <a:cs typeface="Times New Roman" panose="02020603050405020304" pitchFamily="18" charset="0"/>
                              </a:rPr>
                            </m:ctrlPr>
                          </m:fPr>
                          <m:num>
                            <m:r>
                              <a:rPr lang="en-US" altLang="zh-CN" sz="1600" b="1" i="1">
                                <a:solidFill>
                                  <a:srgbClr val="C00000"/>
                                </a:solidFill>
                                <a:latin typeface="Cambria Math" panose="02040503050406030204" pitchFamily="18" charset="0"/>
                                <a:cs typeface="Times New Roman" panose="02020603050405020304" pitchFamily="18" charset="0"/>
                              </a:rPr>
                              <m:t>𝟏</m:t>
                            </m:r>
                          </m:num>
                          <m:den>
                            <m:sSub>
                              <m:sSubPr>
                                <m:ctrlPr>
                                  <a:rPr lang="en-US" altLang="zh-CN" sz="1600" b="1" i="1">
                                    <a:solidFill>
                                      <a:srgbClr val="C00000"/>
                                    </a:solidFill>
                                    <a:latin typeface="Cambria Math" panose="02040503050406030204" pitchFamily="18" charset="0"/>
                                    <a:cs typeface="Times New Roman" panose="02020603050405020304" pitchFamily="18" charset="0"/>
                                  </a:rPr>
                                </m:ctrlPr>
                              </m:sSubPr>
                              <m:e>
                                <m:r>
                                  <a:rPr lang="en-US" altLang="zh-CN" sz="1600" b="1" i="1">
                                    <a:solidFill>
                                      <a:srgbClr val="C00000"/>
                                    </a:solidFill>
                                    <a:latin typeface="Cambria Math" panose="02040503050406030204" pitchFamily="18" charset="0"/>
                                    <a:cs typeface="Times New Roman" panose="02020603050405020304" pitchFamily="18" charset="0"/>
                                  </a:rPr>
                                  <m:t>𝒅</m:t>
                                </m:r>
                              </m:e>
                              <m:sub>
                                <m:r>
                                  <a:rPr lang="en-US" altLang="zh-CN" sz="1600" b="1" i="0">
                                    <a:solidFill>
                                      <a:srgbClr val="C00000"/>
                                    </a:solidFill>
                                    <a:latin typeface="Cambria Math" panose="02040503050406030204" pitchFamily="18" charset="0"/>
                                    <a:cs typeface="Times New Roman" panose="02020603050405020304" pitchFamily="18" charset="0"/>
                                  </a:rPr>
                                  <m:t>𝐦𝐢𝐧</m:t>
                                </m:r>
                              </m:sub>
                            </m:sSub>
                          </m:den>
                        </m:f>
                        <m:r>
                          <a:rPr lang="en-US" altLang="zh-CN" sz="1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1600" b="1" i="0">
                            <a:solidFill>
                              <a:srgbClr val="C00000"/>
                            </a:solidFill>
                            <a:latin typeface="Cambria Math" panose="02040503050406030204" pitchFamily="18" charset="0"/>
                            <a:cs typeface="Times New Roman" panose="02020603050405020304" pitchFamily="18" charset="0"/>
                          </a:rPr>
                          <m:t>𝐦𝐢𝐧</m:t>
                        </m:r>
                        <m:r>
                          <a:rPr lang="en-US" altLang="zh-CN" sz="1600" b="1" i="1">
                            <a:solidFill>
                              <a:srgbClr val="C00000"/>
                            </a:solidFill>
                            <a:latin typeface="Cambria Math" panose="02040503050406030204" pitchFamily="18" charset="0"/>
                            <a:cs typeface="Times New Roman" panose="02020603050405020304" pitchFamily="18" charset="0"/>
                          </a:rPr>
                          <m:t>⁡</m:t>
                        </m:r>
                        <m:d>
                          <m:dPr>
                            <m:begChr m:val="{"/>
                            <m:endChr m:val="}"/>
                            <m:ctrlPr>
                              <a:rPr lang="en-US" altLang="zh-CN" sz="1600" b="1" i="1">
                                <a:solidFill>
                                  <a:srgbClr val="C00000"/>
                                </a:solidFill>
                                <a:latin typeface="Cambria Math" panose="02040503050406030204" pitchFamily="18" charset="0"/>
                                <a:cs typeface="Times New Roman" panose="02020603050405020304" pitchFamily="18" charset="0"/>
                              </a:rPr>
                            </m:ctrlPr>
                          </m:dPr>
                          <m:e>
                            <m:sSub>
                              <m:sSubPr>
                                <m:ctrlPr>
                                  <a:rPr lang="en-US" altLang="zh-CN" sz="1600" b="1" i="1">
                                    <a:solidFill>
                                      <a:srgbClr val="C00000"/>
                                    </a:solidFill>
                                    <a:latin typeface="Cambria Math" panose="02040503050406030204" pitchFamily="18" charset="0"/>
                                    <a:cs typeface="Times New Roman" panose="02020603050405020304" pitchFamily="18" charset="0"/>
                                  </a:rPr>
                                </m:ctrlPr>
                              </m:sSubPr>
                              <m:e>
                                <m:r>
                                  <a:rPr lang="en-US" altLang="zh-CN" sz="1600" b="1" i="1">
                                    <a:solidFill>
                                      <a:srgbClr val="C00000"/>
                                    </a:solidFill>
                                    <a:latin typeface="Cambria Math" panose="02040503050406030204" pitchFamily="18" charset="0"/>
                                    <a:cs typeface="Times New Roman" panose="02020603050405020304" pitchFamily="18" charset="0"/>
                                  </a:rPr>
                                  <m:t>𝒅</m:t>
                                </m:r>
                              </m:e>
                              <m:sub>
                                <m:r>
                                  <a:rPr lang="en-US" altLang="zh-CN" sz="1600" b="1" i="1">
                                    <a:solidFill>
                                      <a:srgbClr val="C00000"/>
                                    </a:solidFill>
                                    <a:latin typeface="Cambria Math" panose="02040503050406030204" pitchFamily="18" charset="0"/>
                                    <a:cs typeface="Times New Roman" panose="02020603050405020304" pitchFamily="18" charset="0"/>
                                  </a:rPr>
                                  <m:t>𝒕</m:t>
                                </m:r>
                              </m:sub>
                            </m:sSub>
                            <m:r>
                              <a:rPr lang="en-US" altLang="zh-CN" sz="1600" b="1" i="1">
                                <a:solidFill>
                                  <a:srgbClr val="C00000"/>
                                </a:solidFill>
                                <a:latin typeface="Cambria Math" panose="02040503050406030204" pitchFamily="18" charset="0"/>
                                <a:cs typeface="Times New Roman" panose="02020603050405020304" pitchFamily="18" charset="0"/>
                              </a:rPr>
                              <m:t>, </m:t>
                            </m:r>
                            <m:sSup>
                              <m:sSupPr>
                                <m:ctrlPr>
                                  <a:rPr lang="en-US" altLang="zh-CN" sz="1600" b="1" i="1">
                                    <a:solidFill>
                                      <a:srgbClr val="C00000"/>
                                    </a:solidFill>
                                    <a:latin typeface="Cambria Math" panose="02040503050406030204" pitchFamily="18" charset="0"/>
                                    <a:cs typeface="Times New Roman" panose="02020603050405020304" pitchFamily="18" charset="0"/>
                                  </a:rPr>
                                </m:ctrlPr>
                              </m:sSupPr>
                              <m:e>
                                <m:r>
                                  <a:rPr lang="en-US" altLang="zh-CN" sz="1600" b="1" i="1">
                                    <a:solidFill>
                                      <a:srgbClr val="C00000"/>
                                    </a:solidFill>
                                    <a:latin typeface="Cambria Math" panose="02040503050406030204" pitchFamily="18" charset="0"/>
                                    <a:cs typeface="Times New Roman" panose="02020603050405020304" pitchFamily="18" charset="0"/>
                                  </a:rPr>
                                  <m:t>𝒎</m:t>
                                </m:r>
                              </m:e>
                              <m:sup>
                                <m:f>
                                  <m:fPr>
                                    <m:ctrlPr>
                                      <a:rPr lang="en-US" altLang="zh-CN" sz="1600" b="1" i="1">
                                        <a:solidFill>
                                          <a:srgbClr val="C00000"/>
                                        </a:solidFill>
                                        <a:latin typeface="Cambria Math" panose="02040503050406030204" pitchFamily="18" charset="0"/>
                                        <a:cs typeface="Times New Roman" panose="02020603050405020304" pitchFamily="18" charset="0"/>
                                      </a:rPr>
                                    </m:ctrlPr>
                                  </m:fPr>
                                  <m:num>
                                    <m:r>
                                      <a:rPr lang="en-US" altLang="zh-CN" sz="1600" b="1" i="1">
                                        <a:solidFill>
                                          <a:srgbClr val="C00000"/>
                                        </a:solidFill>
                                        <a:latin typeface="Cambria Math" panose="02040503050406030204" pitchFamily="18" charset="0"/>
                                        <a:cs typeface="Times New Roman" panose="02020603050405020304" pitchFamily="18" charset="0"/>
                                      </a:rPr>
                                      <m:t>𝟏</m:t>
                                    </m:r>
                                  </m:num>
                                  <m:den>
                                    <m:r>
                                      <a:rPr lang="en-US" altLang="zh-CN" sz="1600" b="1" i="1">
                                        <a:solidFill>
                                          <a:srgbClr val="C00000"/>
                                        </a:solidFill>
                                        <a:latin typeface="Cambria Math" panose="02040503050406030204" pitchFamily="18" charset="0"/>
                                        <a:cs typeface="Times New Roman" panose="02020603050405020304" pitchFamily="18" charset="0"/>
                                      </a:rPr>
                                      <m:t>𝟐</m:t>
                                    </m:r>
                                  </m:den>
                                </m:f>
                              </m:sup>
                            </m:sSup>
                          </m:e>
                        </m:d>
                      </m:e>
                    </m:d>
                  </m:oMath>
                </a14:m>
                <a:r>
                  <a:rPr lang="en-US" sz="1600" b="1" dirty="0">
                    <a:solidFill>
                      <a:srgbClr val="C00000"/>
                    </a:solidFill>
                    <a:latin typeface="Times New Roman" panose="02020603050405020304" pitchFamily="18" charset="0"/>
                    <a:cs typeface="Times New Roman" panose="02020603050405020304" pitchFamily="18" charset="0"/>
                  </a:rPr>
                  <a:t> </a:t>
                </a:r>
              </a:p>
            </p:txBody>
          </p:sp>
        </mc:Choice>
        <mc:Fallback xmlns="">
          <p:sp>
            <p:nvSpPr>
              <p:cNvPr id="16" name="文本框 15">
                <a:extLst>
                  <a:ext uri="{FF2B5EF4-FFF2-40B4-BE49-F238E27FC236}">
                    <a16:creationId xmlns:a16="http://schemas.microsoft.com/office/drawing/2014/main" id="{F218E153-21C7-7D86-768F-7598C344A9AB}"/>
                  </a:ext>
                </a:extLst>
              </p:cNvPr>
              <p:cNvSpPr txBox="1">
                <a:spLocks noRot="1" noChangeAspect="1" noMove="1" noResize="1" noEditPoints="1" noAdjustHandles="1" noChangeArrowheads="1" noChangeShapeType="1" noTextEdit="1"/>
              </p:cNvSpPr>
              <p:nvPr/>
            </p:nvSpPr>
            <p:spPr bwMode="auto">
              <a:xfrm>
                <a:off x="7636971" y="4705263"/>
                <a:ext cx="2356994" cy="551475"/>
              </a:xfrm>
              <a:prstGeom prst="rect">
                <a:avLst/>
              </a:prstGeom>
              <a:blipFill>
                <a:blip r:embed="rId6"/>
                <a:stretch>
                  <a:fillRect/>
                </a:stretch>
              </a:blipFill>
              <a:ln w="9525" algn="ctr">
                <a:noFill/>
                <a:miter lim="800000"/>
                <a:headEnd/>
                <a:tailEnd/>
              </a:ln>
              <a:effectLst/>
            </p:spPr>
            <p:txBody>
              <a:bodyPr/>
              <a:lstStyle/>
              <a:p>
                <a:r>
                  <a:rPr lang="en-US">
                    <a:noFill/>
                  </a:rPr>
                  <a:t> </a:t>
                </a:r>
              </a:p>
            </p:txBody>
          </p:sp>
        </mc:Fallback>
      </mc:AlternateContent>
      <p:sp>
        <p:nvSpPr>
          <p:cNvPr id="17" name="矩形 16">
            <a:extLst>
              <a:ext uri="{FF2B5EF4-FFF2-40B4-BE49-F238E27FC236}">
                <a16:creationId xmlns:a16="http://schemas.microsoft.com/office/drawing/2014/main" id="{44D828BA-CA1E-9CFE-74FC-33C5DC3B4C41}"/>
              </a:ext>
            </a:extLst>
          </p:cNvPr>
          <p:cNvSpPr/>
          <p:nvPr/>
        </p:nvSpPr>
        <p:spPr>
          <a:xfrm>
            <a:off x="7614992" y="5348156"/>
            <a:ext cx="2162534" cy="1628185"/>
          </a:xfrm>
          <a:prstGeom prst="rect">
            <a:avLst/>
          </a:prstGeom>
          <a:solidFill>
            <a:schemeClr val="accent2">
              <a:alpha val="50196"/>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65305203-F00A-3B41-D9FD-F0BD892BE6BD}"/>
                  </a:ext>
                </a:extLst>
              </p:cNvPr>
              <p:cNvSpPr txBox="1"/>
              <p:nvPr/>
            </p:nvSpPr>
            <p:spPr bwMode="auto">
              <a:xfrm>
                <a:off x="7656506" y="5405943"/>
                <a:ext cx="2366156" cy="551475"/>
              </a:xfrm>
              <a:prstGeom prst="rect">
                <a:avLst/>
              </a:prstGeom>
              <a:noFill/>
              <a:ln w="9525" algn="ctr">
                <a:noFill/>
                <a:miter lim="800000"/>
                <a:headEnd/>
                <a:tailEnd/>
              </a:ln>
              <a:effectLst/>
            </p:spPr>
            <p:txBody>
              <a:bodyPr wrap="square" lIns="90909" tIns="45455" rIns="90909" bIns="45455" rtlCol="0" anchor="ctr">
                <a:spAutoFit/>
              </a:bodyPr>
              <a:lstStyle/>
              <a:p>
                <a14:m>
                  <m:oMath xmlns:m="http://schemas.openxmlformats.org/officeDocument/2006/math">
                    <m:r>
                      <a:rPr lang="el-GR" altLang="zh-CN" sz="1600" b="1" i="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𝛀</m:t>
                    </m:r>
                    <m:d>
                      <m:dPr>
                        <m:ctrlPr>
                          <a:rPr lang="en-US" altLang="zh-CN" sz="1600" b="1" i="1">
                            <a:solidFill>
                              <a:srgbClr val="C00000"/>
                            </a:solidFill>
                            <a:latin typeface="Cambria Math" panose="02040503050406030204" pitchFamily="18" charset="0"/>
                            <a:cs typeface="Times New Roman" panose="02020603050405020304" pitchFamily="18" charset="0"/>
                          </a:rPr>
                        </m:ctrlPr>
                      </m:dPr>
                      <m:e>
                        <m:f>
                          <m:fPr>
                            <m:ctrlPr>
                              <a:rPr lang="en-US" altLang="zh-CN" sz="1600" b="1" i="1">
                                <a:solidFill>
                                  <a:srgbClr val="C00000"/>
                                </a:solidFill>
                                <a:latin typeface="Cambria Math" panose="02040503050406030204" pitchFamily="18" charset="0"/>
                                <a:cs typeface="Times New Roman" panose="02020603050405020304" pitchFamily="18" charset="0"/>
                              </a:rPr>
                            </m:ctrlPr>
                          </m:fPr>
                          <m:num>
                            <m:r>
                              <a:rPr lang="en-US" altLang="zh-CN" sz="1600" b="1" i="1">
                                <a:solidFill>
                                  <a:srgbClr val="C00000"/>
                                </a:solidFill>
                                <a:latin typeface="Cambria Math" panose="02040503050406030204" pitchFamily="18" charset="0"/>
                                <a:cs typeface="Times New Roman" panose="02020603050405020304" pitchFamily="18" charset="0"/>
                              </a:rPr>
                              <m:t>𝟏</m:t>
                            </m:r>
                          </m:num>
                          <m:den>
                            <m:sSub>
                              <m:sSubPr>
                                <m:ctrlPr>
                                  <a:rPr lang="en-US" altLang="zh-CN" sz="1600" b="1" i="1">
                                    <a:solidFill>
                                      <a:srgbClr val="C00000"/>
                                    </a:solidFill>
                                    <a:latin typeface="Cambria Math" panose="02040503050406030204" pitchFamily="18" charset="0"/>
                                    <a:cs typeface="Times New Roman" panose="02020603050405020304" pitchFamily="18" charset="0"/>
                                  </a:rPr>
                                </m:ctrlPr>
                              </m:sSubPr>
                              <m:e>
                                <m:r>
                                  <a:rPr lang="en-US" altLang="zh-CN" sz="1600" b="1" i="1">
                                    <a:solidFill>
                                      <a:srgbClr val="C00000"/>
                                    </a:solidFill>
                                    <a:latin typeface="Cambria Math" panose="02040503050406030204" pitchFamily="18" charset="0"/>
                                    <a:cs typeface="Times New Roman" panose="02020603050405020304" pitchFamily="18" charset="0"/>
                                  </a:rPr>
                                  <m:t>𝒅</m:t>
                                </m:r>
                              </m:e>
                              <m:sub>
                                <m:r>
                                  <a:rPr lang="en-US" altLang="zh-CN" sz="1600" b="1" i="1">
                                    <a:solidFill>
                                      <a:srgbClr val="C00000"/>
                                    </a:solidFill>
                                    <a:latin typeface="Cambria Math" panose="02040503050406030204" pitchFamily="18" charset="0"/>
                                    <a:cs typeface="Times New Roman" panose="02020603050405020304" pitchFamily="18" charset="0"/>
                                  </a:rPr>
                                  <m:t>𝒎𝒊𝒏</m:t>
                                </m:r>
                              </m:sub>
                            </m:sSub>
                          </m:den>
                        </m:f>
                        <m:r>
                          <a:rPr lang="en-US" altLang="zh-CN" sz="1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1600" b="1" i="0">
                            <a:solidFill>
                              <a:srgbClr val="C00000"/>
                            </a:solidFill>
                            <a:latin typeface="Cambria Math" panose="02040503050406030204" pitchFamily="18" charset="0"/>
                            <a:cs typeface="Times New Roman" panose="02020603050405020304" pitchFamily="18" charset="0"/>
                          </a:rPr>
                          <m:t>𝐦𝐢𝐧</m:t>
                        </m:r>
                        <m:r>
                          <a:rPr lang="en-US" altLang="zh-CN" sz="1600" b="1" i="1">
                            <a:solidFill>
                              <a:srgbClr val="C00000"/>
                            </a:solidFill>
                            <a:latin typeface="Cambria Math" panose="02040503050406030204" pitchFamily="18" charset="0"/>
                            <a:cs typeface="Times New Roman" panose="02020603050405020304" pitchFamily="18" charset="0"/>
                          </a:rPr>
                          <m:t>⁡</m:t>
                        </m:r>
                        <m:d>
                          <m:dPr>
                            <m:begChr m:val="{"/>
                            <m:endChr m:val="}"/>
                            <m:ctrlPr>
                              <a:rPr lang="en-US" altLang="zh-CN" sz="1600" b="1" i="1">
                                <a:solidFill>
                                  <a:srgbClr val="C00000"/>
                                </a:solidFill>
                                <a:latin typeface="Cambria Math" panose="02040503050406030204" pitchFamily="18" charset="0"/>
                                <a:cs typeface="Times New Roman" panose="02020603050405020304" pitchFamily="18" charset="0"/>
                              </a:rPr>
                            </m:ctrlPr>
                          </m:dPr>
                          <m:e>
                            <m:sSub>
                              <m:sSubPr>
                                <m:ctrlPr>
                                  <a:rPr lang="en-US" altLang="zh-CN" sz="1600" b="1" i="1">
                                    <a:solidFill>
                                      <a:srgbClr val="C00000"/>
                                    </a:solidFill>
                                    <a:latin typeface="Cambria Math" panose="02040503050406030204" pitchFamily="18" charset="0"/>
                                    <a:cs typeface="Times New Roman" panose="02020603050405020304" pitchFamily="18" charset="0"/>
                                  </a:rPr>
                                </m:ctrlPr>
                              </m:sSubPr>
                              <m:e>
                                <m:r>
                                  <a:rPr lang="en-US" altLang="zh-CN" sz="1600" b="1" i="1">
                                    <a:solidFill>
                                      <a:srgbClr val="C00000"/>
                                    </a:solidFill>
                                    <a:latin typeface="Cambria Math" panose="02040503050406030204" pitchFamily="18" charset="0"/>
                                    <a:cs typeface="Times New Roman" panose="02020603050405020304" pitchFamily="18" charset="0"/>
                                  </a:rPr>
                                  <m:t>𝒅</m:t>
                                </m:r>
                              </m:e>
                              <m:sub>
                                <m:r>
                                  <a:rPr lang="en-US" altLang="zh-CN" sz="1600" b="1" i="1">
                                    <a:solidFill>
                                      <a:srgbClr val="C00000"/>
                                    </a:solidFill>
                                    <a:latin typeface="Cambria Math" panose="02040503050406030204" pitchFamily="18" charset="0"/>
                                    <a:cs typeface="Times New Roman" panose="02020603050405020304" pitchFamily="18" charset="0"/>
                                  </a:rPr>
                                  <m:t>𝒕</m:t>
                                </m:r>
                              </m:sub>
                            </m:sSub>
                            <m:r>
                              <a:rPr lang="en-US" altLang="zh-CN" sz="1600" b="1" i="1">
                                <a:solidFill>
                                  <a:srgbClr val="C00000"/>
                                </a:solidFill>
                                <a:latin typeface="Cambria Math" panose="02040503050406030204" pitchFamily="18" charset="0"/>
                                <a:cs typeface="Times New Roman" panose="02020603050405020304" pitchFamily="18" charset="0"/>
                              </a:rPr>
                              <m:t>, </m:t>
                            </m:r>
                            <m:sSup>
                              <m:sSupPr>
                                <m:ctrlPr>
                                  <a:rPr lang="en-US" altLang="zh-CN" sz="1600" b="1" i="1">
                                    <a:solidFill>
                                      <a:srgbClr val="C00000"/>
                                    </a:solidFill>
                                    <a:latin typeface="Cambria Math" panose="02040503050406030204" pitchFamily="18" charset="0"/>
                                    <a:cs typeface="Times New Roman" panose="02020603050405020304" pitchFamily="18" charset="0"/>
                                  </a:rPr>
                                </m:ctrlPr>
                              </m:sSupPr>
                              <m:e>
                                <m:r>
                                  <a:rPr lang="en-US" altLang="zh-CN" sz="1600" b="1" i="1">
                                    <a:solidFill>
                                      <a:srgbClr val="C00000"/>
                                    </a:solidFill>
                                    <a:latin typeface="Cambria Math" panose="02040503050406030204" pitchFamily="18" charset="0"/>
                                    <a:cs typeface="Times New Roman" panose="02020603050405020304" pitchFamily="18" charset="0"/>
                                  </a:rPr>
                                  <m:t>𝒎</m:t>
                                </m:r>
                              </m:e>
                              <m:sup>
                                <m:f>
                                  <m:fPr>
                                    <m:ctrlPr>
                                      <a:rPr lang="en-US" altLang="zh-CN" sz="1600" b="1" i="1">
                                        <a:solidFill>
                                          <a:srgbClr val="C00000"/>
                                        </a:solidFill>
                                        <a:latin typeface="Cambria Math" panose="02040503050406030204" pitchFamily="18" charset="0"/>
                                        <a:cs typeface="Times New Roman" panose="02020603050405020304" pitchFamily="18" charset="0"/>
                                      </a:rPr>
                                    </m:ctrlPr>
                                  </m:fPr>
                                  <m:num>
                                    <m:r>
                                      <a:rPr lang="en-US" altLang="zh-CN" sz="1600" b="1" i="1">
                                        <a:solidFill>
                                          <a:srgbClr val="C00000"/>
                                        </a:solidFill>
                                        <a:latin typeface="Cambria Math" panose="02040503050406030204" pitchFamily="18" charset="0"/>
                                        <a:cs typeface="Times New Roman" panose="02020603050405020304" pitchFamily="18" charset="0"/>
                                      </a:rPr>
                                      <m:t>𝟏</m:t>
                                    </m:r>
                                  </m:num>
                                  <m:den>
                                    <m:r>
                                      <a:rPr lang="en-US" altLang="zh-CN" sz="1600" b="1" i="1">
                                        <a:solidFill>
                                          <a:srgbClr val="C00000"/>
                                        </a:solidFill>
                                        <a:latin typeface="Cambria Math" panose="02040503050406030204" pitchFamily="18" charset="0"/>
                                        <a:cs typeface="Times New Roman" panose="02020603050405020304" pitchFamily="18" charset="0"/>
                                      </a:rPr>
                                      <m:t>𝟐</m:t>
                                    </m:r>
                                  </m:den>
                                </m:f>
                              </m:sup>
                            </m:sSup>
                          </m:e>
                        </m:d>
                      </m:e>
                    </m:d>
                  </m:oMath>
                </a14:m>
                <a:r>
                  <a:rPr lang="en-US" sz="1800" b="1" dirty="0">
                    <a:solidFill>
                      <a:srgbClr val="C00000"/>
                    </a:solidFill>
                    <a:latin typeface="Times New Roman" panose="02020603050405020304" pitchFamily="18" charset="0"/>
                    <a:cs typeface="Times New Roman" panose="02020603050405020304" pitchFamily="18" charset="0"/>
                  </a:rPr>
                  <a:t> </a:t>
                </a:r>
              </a:p>
            </p:txBody>
          </p:sp>
        </mc:Choice>
        <mc:Fallback xmlns="">
          <p:sp>
            <p:nvSpPr>
              <p:cNvPr id="18" name="文本框 17">
                <a:extLst>
                  <a:ext uri="{FF2B5EF4-FFF2-40B4-BE49-F238E27FC236}">
                    <a16:creationId xmlns:a16="http://schemas.microsoft.com/office/drawing/2014/main" id="{65305203-F00A-3B41-D9FD-F0BD892BE6BD}"/>
                  </a:ext>
                </a:extLst>
              </p:cNvPr>
              <p:cNvSpPr txBox="1">
                <a:spLocks noRot="1" noChangeAspect="1" noMove="1" noResize="1" noEditPoints="1" noAdjustHandles="1" noChangeArrowheads="1" noChangeShapeType="1" noTextEdit="1"/>
              </p:cNvSpPr>
              <p:nvPr/>
            </p:nvSpPr>
            <p:spPr bwMode="auto">
              <a:xfrm>
                <a:off x="7656506" y="5405943"/>
                <a:ext cx="2366156" cy="551475"/>
              </a:xfrm>
              <a:prstGeom prst="rect">
                <a:avLst/>
              </a:prstGeom>
              <a:blipFill>
                <a:blip r:embed="rId7"/>
                <a:stretch>
                  <a:fillRect/>
                </a:stretch>
              </a:blipFill>
              <a:ln w="9525" algn="ctr">
                <a:noFill/>
                <a:miter lim="800000"/>
                <a:headEnd/>
                <a:tailEnd/>
              </a:ln>
              <a:effectLst/>
            </p:spPr>
            <p:txBody>
              <a:bodyPr/>
              <a:lstStyle/>
              <a:p>
                <a:r>
                  <a:rPr lang="en-US">
                    <a:noFill/>
                  </a:rPr>
                  <a:t> </a:t>
                </a:r>
              </a:p>
            </p:txBody>
          </p:sp>
        </mc:Fallback>
      </mc:AlternateContent>
      <p:sp>
        <p:nvSpPr>
          <p:cNvPr id="24" name="矩形 23">
            <a:extLst>
              <a:ext uri="{FF2B5EF4-FFF2-40B4-BE49-F238E27FC236}">
                <a16:creationId xmlns:a16="http://schemas.microsoft.com/office/drawing/2014/main" id="{54A81A2F-EF96-B11D-E3BA-04A7F2B0B1C0}"/>
              </a:ext>
            </a:extLst>
          </p:cNvPr>
          <p:cNvSpPr/>
          <p:nvPr/>
        </p:nvSpPr>
        <p:spPr>
          <a:xfrm>
            <a:off x="5464538" y="6235973"/>
            <a:ext cx="2145349" cy="732425"/>
          </a:xfrm>
          <a:prstGeom prst="rect">
            <a:avLst/>
          </a:prstGeom>
          <a:solidFill>
            <a:schemeClr val="accent2">
              <a:alpha val="50196"/>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2" name="直线连接符 31">
            <a:extLst>
              <a:ext uri="{FF2B5EF4-FFF2-40B4-BE49-F238E27FC236}">
                <a16:creationId xmlns:a16="http://schemas.microsoft.com/office/drawing/2014/main" id="{CF156622-5214-A0B7-4873-34564378C641}"/>
              </a:ext>
            </a:extLst>
          </p:cNvPr>
          <p:cNvCxnSpPr>
            <a:cxnSpLocks/>
          </p:cNvCxnSpPr>
          <p:nvPr/>
        </p:nvCxnSpPr>
        <p:spPr>
          <a:xfrm>
            <a:off x="7609882" y="2990072"/>
            <a:ext cx="27089" cy="3978326"/>
          </a:xfrm>
          <a:prstGeom prst="line">
            <a:avLst/>
          </a:prstGeom>
          <a:ln w="12700">
            <a:solidFill>
              <a:srgbClr val="000000"/>
            </a:solidFill>
            <a:prstDash val="dash"/>
          </a:ln>
        </p:spPr>
        <p:style>
          <a:lnRef idx="1">
            <a:schemeClr val="dk1"/>
          </a:lnRef>
          <a:fillRef idx="0">
            <a:schemeClr val="dk1"/>
          </a:fillRef>
          <a:effectRef idx="0">
            <a:schemeClr val="dk1"/>
          </a:effectRef>
          <a:fontRef idx="minor">
            <a:schemeClr val="tx1"/>
          </a:fontRef>
        </p:style>
      </p:cxnSp>
      <p:sp>
        <p:nvSpPr>
          <p:cNvPr id="33" name="文本框 32">
            <a:extLst>
              <a:ext uri="{FF2B5EF4-FFF2-40B4-BE49-F238E27FC236}">
                <a16:creationId xmlns:a16="http://schemas.microsoft.com/office/drawing/2014/main" id="{455424BD-6205-3937-4099-9FB7F17F5959}"/>
              </a:ext>
            </a:extLst>
          </p:cNvPr>
          <p:cNvSpPr txBox="1"/>
          <p:nvPr/>
        </p:nvSpPr>
        <p:spPr bwMode="auto">
          <a:xfrm>
            <a:off x="2053585" y="3094371"/>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srgbClr val="0070C0"/>
                </a:solidFill>
                <a:latin typeface="Times New Roman" panose="02020603050405020304" pitchFamily="18" charset="0"/>
                <a:cs typeface="Times New Roman" panose="02020603050405020304" pitchFamily="18" charset="0"/>
              </a:rPr>
              <a:t>upper bound</a:t>
            </a:r>
          </a:p>
        </p:txBody>
      </p:sp>
      <p:sp>
        <p:nvSpPr>
          <p:cNvPr id="34" name="文本框 33">
            <a:extLst>
              <a:ext uri="{FF2B5EF4-FFF2-40B4-BE49-F238E27FC236}">
                <a16:creationId xmlns:a16="http://schemas.microsoft.com/office/drawing/2014/main" id="{FE482EBC-AD0B-54EA-E58B-F18ABBCD8BF6}"/>
              </a:ext>
            </a:extLst>
          </p:cNvPr>
          <p:cNvSpPr txBox="1"/>
          <p:nvPr/>
        </p:nvSpPr>
        <p:spPr bwMode="auto">
          <a:xfrm>
            <a:off x="3822053" y="3413711"/>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srgbClr val="0070C0"/>
                </a:solidFill>
                <a:latin typeface="Times New Roman" panose="02020603050405020304" pitchFamily="18" charset="0"/>
                <a:cs typeface="Times New Roman" panose="02020603050405020304" pitchFamily="18" charset="0"/>
              </a:rPr>
              <a:t>upper bound</a:t>
            </a:r>
          </a:p>
        </p:txBody>
      </p:sp>
      <p:sp>
        <p:nvSpPr>
          <p:cNvPr id="35" name="文本框 34">
            <a:extLst>
              <a:ext uri="{FF2B5EF4-FFF2-40B4-BE49-F238E27FC236}">
                <a16:creationId xmlns:a16="http://schemas.microsoft.com/office/drawing/2014/main" id="{8A0094D7-92B4-FC03-A2DE-FE2FB8005506}"/>
              </a:ext>
            </a:extLst>
          </p:cNvPr>
          <p:cNvSpPr txBox="1"/>
          <p:nvPr/>
        </p:nvSpPr>
        <p:spPr bwMode="auto">
          <a:xfrm>
            <a:off x="5822082" y="3895234"/>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srgbClr val="0070C0"/>
                </a:solidFill>
                <a:latin typeface="Times New Roman" panose="02020603050405020304" pitchFamily="18" charset="0"/>
                <a:cs typeface="Times New Roman" panose="02020603050405020304" pitchFamily="18" charset="0"/>
              </a:rPr>
              <a:t>upper bound</a:t>
            </a:r>
          </a:p>
        </p:txBody>
      </p:sp>
      <p:sp>
        <p:nvSpPr>
          <p:cNvPr id="36" name="文本框 35">
            <a:extLst>
              <a:ext uri="{FF2B5EF4-FFF2-40B4-BE49-F238E27FC236}">
                <a16:creationId xmlns:a16="http://schemas.microsoft.com/office/drawing/2014/main" id="{A2F8FCFD-F1D2-5630-ABCF-8F404A1173E6}"/>
              </a:ext>
            </a:extLst>
          </p:cNvPr>
          <p:cNvSpPr txBox="1"/>
          <p:nvPr/>
        </p:nvSpPr>
        <p:spPr bwMode="auto">
          <a:xfrm>
            <a:off x="7995526" y="4340044"/>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srgbClr val="0070C0"/>
                </a:solidFill>
                <a:latin typeface="Times New Roman" panose="02020603050405020304" pitchFamily="18" charset="0"/>
                <a:cs typeface="Times New Roman" panose="02020603050405020304" pitchFamily="18" charset="0"/>
              </a:rPr>
              <a:t>upper bound</a:t>
            </a:r>
          </a:p>
        </p:txBody>
      </p:sp>
      <p:sp>
        <p:nvSpPr>
          <p:cNvPr id="37" name="文本框 36">
            <a:extLst>
              <a:ext uri="{FF2B5EF4-FFF2-40B4-BE49-F238E27FC236}">
                <a16:creationId xmlns:a16="http://schemas.microsoft.com/office/drawing/2014/main" id="{0CE3364A-EE09-80EC-D355-0E5459442864}"/>
              </a:ext>
            </a:extLst>
          </p:cNvPr>
          <p:cNvSpPr txBox="1"/>
          <p:nvPr/>
        </p:nvSpPr>
        <p:spPr bwMode="auto">
          <a:xfrm>
            <a:off x="8054330" y="6042663"/>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schemeClr val="tx1">
                    <a:lumMod val="65000"/>
                    <a:lumOff val="35000"/>
                  </a:schemeClr>
                </a:solidFill>
                <a:latin typeface="Times New Roman" panose="02020603050405020304" pitchFamily="18" charset="0"/>
                <a:cs typeface="Times New Roman" panose="02020603050405020304" pitchFamily="18" charset="0"/>
              </a:rPr>
              <a:t>lower bound</a:t>
            </a:r>
          </a:p>
        </p:txBody>
      </p:sp>
      <p:sp>
        <p:nvSpPr>
          <p:cNvPr id="38" name="文本框 37">
            <a:extLst>
              <a:ext uri="{FF2B5EF4-FFF2-40B4-BE49-F238E27FC236}">
                <a16:creationId xmlns:a16="http://schemas.microsoft.com/office/drawing/2014/main" id="{F7622B65-5481-FB9D-8653-88CEF61082C4}"/>
              </a:ext>
            </a:extLst>
          </p:cNvPr>
          <p:cNvSpPr txBox="1"/>
          <p:nvPr/>
        </p:nvSpPr>
        <p:spPr bwMode="auto">
          <a:xfrm>
            <a:off x="5837115" y="6607544"/>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schemeClr val="tx1">
                    <a:lumMod val="65000"/>
                    <a:lumOff val="35000"/>
                  </a:schemeClr>
                </a:solidFill>
                <a:latin typeface="Times New Roman" panose="02020603050405020304" pitchFamily="18" charset="0"/>
                <a:cs typeface="Times New Roman" panose="02020603050405020304" pitchFamily="18" charset="0"/>
              </a:rPr>
              <a:t>lower bound</a:t>
            </a:r>
          </a:p>
        </p:txBody>
      </p:sp>
      <p:cxnSp>
        <p:nvCxnSpPr>
          <p:cNvPr id="40" name="直线连接符 39">
            <a:extLst>
              <a:ext uri="{FF2B5EF4-FFF2-40B4-BE49-F238E27FC236}">
                <a16:creationId xmlns:a16="http://schemas.microsoft.com/office/drawing/2014/main" id="{C1262030-8264-3AB0-D1E5-5F7C21C8CB07}"/>
              </a:ext>
            </a:extLst>
          </p:cNvPr>
          <p:cNvCxnSpPr>
            <a:cxnSpLocks/>
          </p:cNvCxnSpPr>
          <p:nvPr/>
        </p:nvCxnSpPr>
        <p:spPr>
          <a:xfrm>
            <a:off x="9777528" y="2979166"/>
            <a:ext cx="0" cy="4004172"/>
          </a:xfrm>
          <a:prstGeom prst="line">
            <a:avLst/>
          </a:prstGeom>
          <a:ln w="12700">
            <a:solidFill>
              <a:srgbClr val="000000"/>
            </a:solidFill>
            <a:prstDash val="dash"/>
          </a:ln>
        </p:spPr>
        <p:style>
          <a:lnRef idx="1">
            <a:schemeClr val="dk1"/>
          </a:lnRef>
          <a:fillRef idx="0">
            <a:schemeClr val="dk1"/>
          </a:fillRef>
          <a:effectRef idx="0">
            <a:schemeClr val="dk1"/>
          </a:effectRef>
          <a:fontRef idx="minor">
            <a:schemeClr val="tx1"/>
          </a:fontRef>
        </p:style>
      </p:cxnSp>
      <p:sp>
        <p:nvSpPr>
          <p:cNvPr id="42" name="矩形 41">
            <a:extLst>
              <a:ext uri="{FF2B5EF4-FFF2-40B4-BE49-F238E27FC236}">
                <a16:creationId xmlns:a16="http://schemas.microsoft.com/office/drawing/2014/main" id="{C096CA95-B9A4-6752-3D72-E2A4EEE2F725}"/>
              </a:ext>
            </a:extLst>
          </p:cNvPr>
          <p:cNvSpPr/>
          <p:nvPr/>
        </p:nvSpPr>
        <p:spPr>
          <a:xfrm>
            <a:off x="3646495" y="6235973"/>
            <a:ext cx="1820342" cy="732425"/>
          </a:xfrm>
          <a:prstGeom prst="rect">
            <a:avLst/>
          </a:prstGeom>
          <a:solidFill>
            <a:schemeClr val="accent2">
              <a:alpha val="50196"/>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4" name="文本框 43">
            <a:extLst>
              <a:ext uri="{FF2B5EF4-FFF2-40B4-BE49-F238E27FC236}">
                <a16:creationId xmlns:a16="http://schemas.microsoft.com/office/drawing/2014/main" id="{1216E12F-BB93-A68D-A262-67E151008A03}"/>
              </a:ext>
            </a:extLst>
          </p:cNvPr>
          <p:cNvSpPr txBox="1"/>
          <p:nvPr/>
        </p:nvSpPr>
        <p:spPr bwMode="auto">
          <a:xfrm>
            <a:off x="3897349" y="6607544"/>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schemeClr val="tx1">
                    <a:lumMod val="65000"/>
                    <a:lumOff val="35000"/>
                  </a:schemeClr>
                </a:solidFill>
                <a:latin typeface="Times New Roman" panose="02020603050405020304" pitchFamily="18" charset="0"/>
                <a:cs typeface="Times New Roman" panose="02020603050405020304" pitchFamily="18" charset="0"/>
              </a:rPr>
              <a:t>lower bound</a:t>
            </a:r>
          </a:p>
        </p:txBody>
      </p:sp>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BE243F26-0954-CCFB-C2E4-F85419DBA9C0}"/>
                  </a:ext>
                </a:extLst>
              </p:cNvPr>
              <p:cNvSpPr txBox="1"/>
              <p:nvPr/>
            </p:nvSpPr>
            <p:spPr bwMode="auto">
              <a:xfrm>
                <a:off x="-260325" y="7259336"/>
                <a:ext cx="5506343" cy="369332"/>
              </a:xfrm>
              <a:prstGeom prst="rect">
                <a:avLst/>
              </a:prstGeom>
              <a:noFill/>
              <a:ln w="9525" algn="ctr">
                <a:noFill/>
                <a:miter lim="800000"/>
                <a:headEnd/>
                <a:tailEnd/>
              </a:ln>
              <a:effectLst/>
            </p:spPr>
            <p:txBody>
              <a:bodyPr wrap="square">
                <a:spAutoFit/>
              </a:bodyPr>
              <a:lstStyle/>
              <a:p>
                <a:pPr marL="377100" lvl="2" eaLnBrk="0" hangingPunct="0">
                  <a:spcBef>
                    <a:spcPts val="300"/>
                  </a:spcBef>
                  <a:buSzPct val="80000"/>
                  <a:defRPr/>
                </a:pPr>
                <a14:m>
                  <m:oMath xmlns:m="http://schemas.openxmlformats.org/officeDocument/2006/math">
                    <m:r>
                      <a:rPr lang="en-US" altLang="zh-CN" sz="1800" i="1">
                        <a:latin typeface="Cambria Math" panose="02040503050406030204" pitchFamily="18" charset="0"/>
                        <a:ea typeface="楷体" panose="02010609060101010101" pitchFamily="49" charset="-122"/>
                      </a:rPr>
                      <m:t>𝑛</m:t>
                    </m:r>
                    <m:r>
                      <a:rPr lang="en-US" altLang="zh-CN" sz="1800" b="0" i="0">
                        <a:latin typeface="Cambria Math" panose="02040503050406030204" pitchFamily="18" charset="0"/>
                        <a:ea typeface="楷体" panose="02010609060101010101" pitchFamily="49" charset="-122"/>
                      </a:rPr>
                      <m:t>,</m:t>
                    </m:r>
                    <m:r>
                      <a:rPr lang="en-US" altLang="zh-CN" sz="1800" b="0" i="1">
                        <a:latin typeface="Cambria Math" panose="02040503050406030204" pitchFamily="18" charset="0"/>
                        <a:ea typeface="楷体" panose="02010609060101010101" pitchFamily="49" charset="-122"/>
                      </a:rPr>
                      <m:t>𝑚</m:t>
                    </m:r>
                  </m:oMath>
                </a14:m>
                <a:r>
                  <a:rPr lang="en-US" altLang="zh-CN" sz="1800">
                    <a:latin typeface="Times New Roman" panose="02020603050405020304" pitchFamily="18" charset="0"/>
                    <a:ea typeface="楷体" panose="02010609060101010101" pitchFamily="49" charset="-122"/>
                    <a:cs typeface="Times New Roman" panose="02020603050405020304" pitchFamily="18" charset="0"/>
                  </a:rPr>
                  <a:t>: number of nodes/edges in the graph </a:t>
                </a:r>
              </a:p>
            </p:txBody>
          </p:sp>
        </mc:Choice>
        <mc:Fallback xmlns="">
          <p:sp>
            <p:nvSpPr>
              <p:cNvPr id="45" name="文本框 44">
                <a:extLst>
                  <a:ext uri="{FF2B5EF4-FFF2-40B4-BE49-F238E27FC236}">
                    <a16:creationId xmlns:a16="http://schemas.microsoft.com/office/drawing/2014/main" id="{BE243F26-0954-CCFB-C2E4-F85419DBA9C0}"/>
                  </a:ext>
                </a:extLst>
              </p:cNvPr>
              <p:cNvSpPr txBox="1">
                <a:spLocks noRot="1" noChangeAspect="1" noMove="1" noResize="1" noEditPoints="1" noAdjustHandles="1" noChangeArrowheads="1" noChangeShapeType="1" noTextEdit="1"/>
              </p:cNvSpPr>
              <p:nvPr/>
            </p:nvSpPr>
            <p:spPr bwMode="auto">
              <a:xfrm>
                <a:off x="-260325" y="7259336"/>
                <a:ext cx="5506343" cy="369332"/>
              </a:xfrm>
              <a:prstGeom prst="rect">
                <a:avLst/>
              </a:prstGeom>
              <a:blipFill>
                <a:blip r:embed="rId8"/>
                <a:stretch>
                  <a:fillRect t="-6667" b="-23333"/>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DC3EF420-ABAC-539F-015B-65B8EA842609}"/>
                  </a:ext>
                </a:extLst>
              </p:cNvPr>
              <p:cNvSpPr txBox="1"/>
              <p:nvPr/>
            </p:nvSpPr>
            <p:spPr bwMode="auto">
              <a:xfrm>
                <a:off x="4114408" y="7259336"/>
                <a:ext cx="2499762" cy="396391"/>
              </a:xfrm>
              <a:prstGeom prst="rect">
                <a:avLst/>
              </a:prstGeom>
              <a:noFill/>
              <a:ln w="9525" algn="ctr">
                <a:noFill/>
                <a:miter lim="800000"/>
                <a:headEnd/>
                <a:tailEnd/>
              </a:ln>
              <a:effectLst/>
            </p:spPr>
            <p:txBody>
              <a:bodyPr wrap="square">
                <a:spAutoFit/>
              </a:bodyPr>
              <a:lstStyle/>
              <a:p>
                <a:pPr marL="377100" lvl="2" eaLnBrk="0" hangingPunct="0">
                  <a:spcBef>
                    <a:spcPts val="300"/>
                  </a:spcBef>
                  <a:buSzPct val="80000"/>
                  <a:defRPr/>
                </a:pPr>
                <a14:m>
                  <m:oMath xmlns:m="http://schemas.openxmlformats.org/officeDocument/2006/math">
                    <m:sSub>
                      <m:sSubPr>
                        <m:ctrlPr>
                          <a:rPr lang="en-US" altLang="zh-CN" sz="1800" i="1">
                            <a:latin typeface="Cambria Math" panose="02040503050406030204" pitchFamily="18" charset="0"/>
                            <a:ea typeface="楷体" panose="02010609060101010101" pitchFamily="49" charset="-122"/>
                          </a:rPr>
                        </m:ctrlPr>
                      </m:sSubPr>
                      <m:e>
                        <m:sSub>
                          <m:sSubPr>
                            <m:ctrlPr>
                              <a:rPr lang="en-US" altLang="zh-CN" sz="1800" b="0" i="1">
                                <a:latin typeface="Cambria Math" panose="02040503050406030204" pitchFamily="18" charset="0"/>
                                <a:ea typeface="楷体" panose="02010609060101010101" pitchFamily="49" charset="-122"/>
                              </a:rPr>
                            </m:ctrlPr>
                          </m:sSubPr>
                          <m:e>
                            <m:r>
                              <a:rPr lang="en-US" altLang="zh-CN" sz="1800" b="0" i="1">
                                <a:latin typeface="Cambria Math" panose="02040503050406030204" pitchFamily="18" charset="0"/>
                                <a:ea typeface="楷体" panose="02010609060101010101" pitchFamily="49" charset="-122"/>
                              </a:rPr>
                              <m:t>𝑑</m:t>
                            </m:r>
                          </m:e>
                          <m:sub>
                            <m:r>
                              <a:rPr lang="en-US" altLang="zh-CN" sz="1800" b="0" i="1">
                                <a:latin typeface="Cambria Math" panose="02040503050406030204" pitchFamily="18" charset="0"/>
                                <a:ea typeface="楷体" panose="02010609060101010101" pitchFamily="49" charset="-122"/>
                              </a:rPr>
                              <m:t>𝑡</m:t>
                            </m:r>
                          </m:sub>
                        </m:sSub>
                      </m:e>
                      <m:sub>
                        <m:r>
                          <a:rPr lang="zh-CN" altLang="en-US" sz="1800">
                            <a:latin typeface="Cambria Math" panose="02040503050406030204" pitchFamily="18" charset="0"/>
                            <a:ea typeface="楷体" panose="02010609060101010101" pitchFamily="49" charset="-122"/>
                          </a:rPr>
                          <m:t> </m:t>
                        </m:r>
                      </m:sub>
                    </m:sSub>
                  </m:oMath>
                </a14:m>
                <a:r>
                  <a:rPr lang="en-US" altLang="zh-CN" sz="1800">
                    <a:latin typeface="Times New Roman" panose="02020603050405020304" pitchFamily="18" charset="0"/>
                    <a:ea typeface="楷体" panose="02010609060101010101" pitchFamily="49" charset="-122"/>
                    <a:cs typeface="Times New Roman" panose="02020603050405020304" pitchFamily="18" charset="0"/>
                  </a:rPr>
                  <a:t>: degree of </a:t>
                </a:r>
                <a14:m>
                  <m:oMath xmlns:m="http://schemas.openxmlformats.org/officeDocument/2006/math">
                    <m:r>
                      <a:rPr lang="en-US" altLang="zh-CN" sz="1800" b="0" i="1">
                        <a:latin typeface="Cambria Math" panose="02040503050406030204" pitchFamily="18" charset="0"/>
                        <a:ea typeface="楷体" panose="02010609060101010101" pitchFamily="49" charset="-122"/>
                        <a:cs typeface="Times New Roman" panose="02020603050405020304" pitchFamily="18" charset="0"/>
                      </a:rPr>
                      <m:t>𝑡</m:t>
                    </m:r>
                  </m:oMath>
                </a14:m>
                <a:endParaRPr lang="en-US" altLang="zh-CN" sz="1800" i="1">
                  <a:latin typeface="Cambria Math" panose="02040503050406030204" pitchFamily="18" charset="0"/>
                  <a:ea typeface="楷体" panose="02010609060101010101" pitchFamily="49" charset="-122"/>
                  <a:cs typeface="Times New Roman" panose="02020603050405020304" pitchFamily="18" charset="0"/>
                </a:endParaRPr>
              </a:p>
            </p:txBody>
          </p:sp>
        </mc:Choice>
        <mc:Fallback xmlns="">
          <p:sp>
            <p:nvSpPr>
              <p:cNvPr id="46" name="文本框 45">
                <a:extLst>
                  <a:ext uri="{FF2B5EF4-FFF2-40B4-BE49-F238E27FC236}">
                    <a16:creationId xmlns:a16="http://schemas.microsoft.com/office/drawing/2014/main" id="{DC3EF420-ABAC-539F-015B-65B8EA842609}"/>
                  </a:ext>
                </a:extLst>
              </p:cNvPr>
              <p:cNvSpPr txBox="1">
                <a:spLocks noRot="1" noChangeAspect="1" noMove="1" noResize="1" noEditPoints="1" noAdjustHandles="1" noChangeArrowheads="1" noChangeShapeType="1" noTextEdit="1"/>
              </p:cNvSpPr>
              <p:nvPr/>
            </p:nvSpPr>
            <p:spPr bwMode="auto">
              <a:xfrm>
                <a:off x="4114408" y="7259336"/>
                <a:ext cx="2499762" cy="396391"/>
              </a:xfrm>
              <a:prstGeom prst="rect">
                <a:avLst/>
              </a:prstGeom>
              <a:blipFill>
                <a:blip r:embed="rId9"/>
                <a:stretch>
                  <a:fillRect t="-6250" b="-1875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95E3B351-D124-B2C3-8A86-958FF32659EA}"/>
                  </a:ext>
                </a:extLst>
              </p:cNvPr>
              <p:cNvSpPr txBox="1"/>
              <p:nvPr/>
            </p:nvSpPr>
            <p:spPr bwMode="auto">
              <a:xfrm>
                <a:off x="6000461" y="7259336"/>
                <a:ext cx="4358125" cy="394916"/>
              </a:xfrm>
              <a:prstGeom prst="rect">
                <a:avLst/>
              </a:prstGeom>
              <a:noFill/>
              <a:ln w="9525" algn="ctr">
                <a:noFill/>
                <a:miter lim="800000"/>
                <a:headEnd/>
                <a:tailEnd/>
              </a:ln>
              <a:effectLst/>
            </p:spPr>
            <p:txBody>
              <a:bodyPr wrap="square">
                <a:spAutoFit/>
              </a:bodyPr>
              <a:lstStyle/>
              <a:p>
                <a:pPr marL="377100" lvl="2" eaLnBrk="0" hangingPunct="0">
                  <a:spcBef>
                    <a:spcPts val="300"/>
                  </a:spcBef>
                  <a:buSzPct val="80000"/>
                  <a:defRPr/>
                </a:pPr>
                <a14:m>
                  <m:oMath xmlns:m="http://schemas.openxmlformats.org/officeDocument/2006/math">
                    <m:sSub>
                      <m:sSubPr>
                        <m:ctrlPr>
                          <a:rPr lang="en-US" altLang="zh-CN" sz="1800" i="1">
                            <a:latin typeface="Cambria Math" panose="02040503050406030204" pitchFamily="18" charset="0"/>
                            <a:ea typeface="楷体" panose="02010609060101010101" pitchFamily="49" charset="-122"/>
                          </a:rPr>
                        </m:ctrlPr>
                      </m:sSubPr>
                      <m:e>
                        <m:sSub>
                          <m:sSubPr>
                            <m:ctrlPr>
                              <a:rPr lang="en-US" altLang="zh-CN" sz="1800" b="0" i="1">
                                <a:latin typeface="Cambria Math" panose="02040503050406030204" pitchFamily="18" charset="0"/>
                                <a:ea typeface="楷体" panose="02010609060101010101" pitchFamily="49" charset="-122"/>
                              </a:rPr>
                            </m:ctrlPr>
                          </m:sSubPr>
                          <m:e>
                            <m:r>
                              <a:rPr lang="en-US" altLang="zh-CN" sz="1800" b="0" i="1">
                                <a:latin typeface="Cambria Math" panose="02040503050406030204" pitchFamily="18" charset="0"/>
                                <a:ea typeface="楷体" panose="02010609060101010101" pitchFamily="49" charset="-122"/>
                              </a:rPr>
                              <m:t>𝑑</m:t>
                            </m:r>
                          </m:e>
                          <m:sub>
                            <m:r>
                              <m:rPr>
                                <m:sty m:val="p"/>
                              </m:rPr>
                              <a:rPr lang="en-US" altLang="zh-CN" sz="1800" b="0" i="0">
                                <a:latin typeface="Cambria Math" panose="02040503050406030204" pitchFamily="18" charset="0"/>
                                <a:ea typeface="楷体" panose="02010609060101010101" pitchFamily="49" charset="-122"/>
                              </a:rPr>
                              <m:t>min</m:t>
                            </m:r>
                          </m:sub>
                        </m:sSub>
                      </m:e>
                      <m:sub>
                        <m:r>
                          <a:rPr lang="zh-CN" altLang="en-US" sz="1800">
                            <a:latin typeface="Cambria Math" panose="02040503050406030204" pitchFamily="18" charset="0"/>
                            <a:ea typeface="楷体" panose="02010609060101010101" pitchFamily="49" charset="-122"/>
                          </a:rPr>
                          <m:t> </m:t>
                        </m:r>
                      </m:sub>
                    </m:sSub>
                  </m:oMath>
                </a14:m>
                <a:r>
                  <a:rPr lang="en-US" altLang="zh-CN" sz="1800">
                    <a:latin typeface="Times New Roman" panose="02020603050405020304" pitchFamily="18" charset="0"/>
                    <a:ea typeface="楷体" panose="02010609060101010101" pitchFamily="49" charset="-122"/>
                    <a:cs typeface="Times New Roman" panose="02020603050405020304" pitchFamily="18" charset="0"/>
                  </a:rPr>
                  <a:t>: minimum degree of the graph</a:t>
                </a:r>
                <a:endParaRPr lang="en-US" altLang="zh-CN" sz="1800" i="1">
                  <a:latin typeface="Cambria Math" panose="02040503050406030204" pitchFamily="18" charset="0"/>
                  <a:ea typeface="楷体" panose="02010609060101010101" pitchFamily="49" charset="-122"/>
                  <a:cs typeface="Times New Roman" panose="02020603050405020304" pitchFamily="18" charset="0"/>
                </a:endParaRPr>
              </a:p>
            </p:txBody>
          </p:sp>
        </mc:Choice>
        <mc:Fallback xmlns="">
          <p:sp>
            <p:nvSpPr>
              <p:cNvPr id="49" name="文本框 48">
                <a:extLst>
                  <a:ext uri="{FF2B5EF4-FFF2-40B4-BE49-F238E27FC236}">
                    <a16:creationId xmlns:a16="http://schemas.microsoft.com/office/drawing/2014/main" id="{95E3B351-D124-B2C3-8A86-958FF32659EA}"/>
                  </a:ext>
                </a:extLst>
              </p:cNvPr>
              <p:cNvSpPr txBox="1">
                <a:spLocks noRot="1" noChangeAspect="1" noMove="1" noResize="1" noEditPoints="1" noAdjustHandles="1" noChangeArrowheads="1" noChangeShapeType="1" noTextEdit="1"/>
              </p:cNvSpPr>
              <p:nvPr/>
            </p:nvSpPr>
            <p:spPr bwMode="auto">
              <a:xfrm>
                <a:off x="6000461" y="7259336"/>
                <a:ext cx="4358125" cy="394916"/>
              </a:xfrm>
              <a:prstGeom prst="rect">
                <a:avLst/>
              </a:prstGeom>
              <a:blipFill>
                <a:blip r:embed="rId10"/>
                <a:stretch>
                  <a:fillRect t="-6250" b="-1875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BAE1F250-E74A-CD8A-958F-07E07B9ACA5E}"/>
                  </a:ext>
                </a:extLst>
              </p:cNvPr>
              <p:cNvSpPr txBox="1"/>
              <p:nvPr/>
            </p:nvSpPr>
            <p:spPr bwMode="auto">
              <a:xfrm>
                <a:off x="4093890" y="6259156"/>
                <a:ext cx="975324" cy="338019"/>
              </a:xfrm>
              <a:prstGeom prst="rect">
                <a:avLst/>
              </a:prstGeom>
              <a:noFill/>
              <a:ln w="9525" algn="ctr">
                <a:noFill/>
                <a:miter lim="800000"/>
                <a:headEnd/>
                <a:tailEnd/>
              </a:ln>
              <a:effectLst/>
            </p:spPr>
            <p:txBody>
              <a:bodyPr wrap="square" lIns="90909" tIns="45455" rIns="90909" bIns="45455" rtlCol="0" anchor="ctr">
                <a:spAutoFit/>
              </a:bodyPr>
              <a:lstStyle/>
              <a:p>
                <a:pPr algn="ctr"/>
                <a14:m>
                  <m:oMath xmlns:m="http://schemas.openxmlformats.org/officeDocument/2006/math">
                    <m:r>
                      <m:rPr>
                        <m:sty m:val="p"/>
                      </m:rPr>
                      <a:rPr lang="el-GR" altLang="zh-CN" sz="1600" i="1">
                        <a:latin typeface="Cambria Math" panose="02040503050406030204" pitchFamily="18" charset="0"/>
                        <a:ea typeface="Cambria Math" panose="02040503050406030204" pitchFamily="18" charset="0"/>
                        <a:cs typeface="Times New Roman" panose="02020603050405020304" pitchFamily="18" charset="0"/>
                      </a:rPr>
                      <m:t>Ω</m:t>
                    </m:r>
                    <m:d>
                      <m:dPr>
                        <m:ctrlPr>
                          <a:rPr lang="en-US" altLang="zh-CN" sz="1600" i="1">
                            <a:latin typeface="Cambria Math" panose="02040503050406030204" pitchFamily="18" charset="0"/>
                            <a:cs typeface="Times New Roman" panose="02020603050405020304" pitchFamily="18" charset="0"/>
                          </a:rPr>
                        </m:ctrlPr>
                      </m:dPr>
                      <m:e>
                        <m:r>
                          <a:rPr lang="en-US" altLang="zh-CN" sz="1600" b="0" i="1">
                            <a:latin typeface="Cambria Math" panose="02040503050406030204" pitchFamily="18" charset="0"/>
                            <a:cs typeface="Times New Roman" panose="02020603050405020304" pitchFamily="18" charset="0"/>
                          </a:rPr>
                          <m:t>1</m:t>
                        </m:r>
                      </m:e>
                    </m:d>
                  </m:oMath>
                </a14:m>
                <a:r>
                  <a:rPr lang="en-US" sz="16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19" name="文本框 18">
                <a:extLst>
                  <a:ext uri="{FF2B5EF4-FFF2-40B4-BE49-F238E27FC236}">
                    <a16:creationId xmlns:a16="http://schemas.microsoft.com/office/drawing/2014/main" id="{BAE1F250-E74A-CD8A-958F-07E07B9ACA5E}"/>
                  </a:ext>
                </a:extLst>
              </p:cNvPr>
              <p:cNvSpPr txBox="1">
                <a:spLocks noRot="1" noChangeAspect="1" noMove="1" noResize="1" noEditPoints="1" noAdjustHandles="1" noChangeArrowheads="1" noChangeShapeType="1" noTextEdit="1"/>
              </p:cNvSpPr>
              <p:nvPr/>
            </p:nvSpPr>
            <p:spPr bwMode="auto">
              <a:xfrm>
                <a:off x="4093890" y="6259156"/>
                <a:ext cx="975324" cy="338019"/>
              </a:xfrm>
              <a:prstGeom prst="rect">
                <a:avLst/>
              </a:prstGeom>
              <a:blipFill>
                <a:blip r:embed="rId11"/>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9E40C944-DC64-527A-B1F0-2BB2FBF1B54A}"/>
                  </a:ext>
                </a:extLst>
              </p:cNvPr>
              <p:cNvSpPr txBox="1"/>
              <p:nvPr/>
            </p:nvSpPr>
            <p:spPr bwMode="auto">
              <a:xfrm>
                <a:off x="6059858" y="6265223"/>
                <a:ext cx="975324" cy="338019"/>
              </a:xfrm>
              <a:prstGeom prst="rect">
                <a:avLst/>
              </a:prstGeom>
              <a:noFill/>
              <a:ln w="9525" algn="ctr">
                <a:noFill/>
                <a:miter lim="800000"/>
                <a:headEnd/>
                <a:tailEnd/>
              </a:ln>
              <a:effectLst/>
            </p:spPr>
            <p:txBody>
              <a:bodyPr wrap="square" lIns="90909" tIns="45455" rIns="90909" bIns="45455" rtlCol="0" anchor="ctr">
                <a:spAutoFit/>
              </a:bodyPr>
              <a:lstStyle/>
              <a:p>
                <a:pPr algn="ctr"/>
                <a14:m>
                  <m:oMath xmlns:m="http://schemas.openxmlformats.org/officeDocument/2006/math">
                    <m:r>
                      <m:rPr>
                        <m:sty m:val="p"/>
                      </m:rPr>
                      <a:rPr lang="el-GR" altLang="zh-CN" sz="1600" i="1">
                        <a:latin typeface="Cambria Math" panose="02040503050406030204" pitchFamily="18" charset="0"/>
                        <a:ea typeface="Cambria Math" panose="02040503050406030204" pitchFamily="18" charset="0"/>
                        <a:cs typeface="Times New Roman" panose="02020603050405020304" pitchFamily="18" charset="0"/>
                      </a:rPr>
                      <m:t>Ω</m:t>
                    </m:r>
                    <m:d>
                      <m:dPr>
                        <m:ctrlPr>
                          <a:rPr lang="en-US" altLang="zh-CN" sz="1600" i="1">
                            <a:latin typeface="Cambria Math" panose="02040503050406030204" pitchFamily="18" charset="0"/>
                            <a:cs typeface="Times New Roman" panose="02020603050405020304" pitchFamily="18" charset="0"/>
                          </a:rPr>
                        </m:ctrlPr>
                      </m:dPr>
                      <m:e>
                        <m:r>
                          <a:rPr lang="en-US" altLang="zh-CN" sz="1600" b="0" i="1">
                            <a:latin typeface="Cambria Math" panose="02040503050406030204" pitchFamily="18" charset="0"/>
                            <a:cs typeface="Times New Roman" panose="02020603050405020304" pitchFamily="18" charset="0"/>
                          </a:rPr>
                          <m:t>1</m:t>
                        </m:r>
                      </m:e>
                    </m:d>
                  </m:oMath>
                </a14:m>
                <a:r>
                  <a:rPr lang="en-US" sz="16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21" name="文本框 20">
                <a:extLst>
                  <a:ext uri="{FF2B5EF4-FFF2-40B4-BE49-F238E27FC236}">
                    <a16:creationId xmlns:a16="http://schemas.microsoft.com/office/drawing/2014/main" id="{9E40C944-DC64-527A-B1F0-2BB2FBF1B54A}"/>
                  </a:ext>
                </a:extLst>
              </p:cNvPr>
              <p:cNvSpPr txBox="1">
                <a:spLocks noRot="1" noChangeAspect="1" noMove="1" noResize="1" noEditPoints="1" noAdjustHandles="1" noChangeArrowheads="1" noChangeShapeType="1" noTextEdit="1"/>
              </p:cNvSpPr>
              <p:nvPr/>
            </p:nvSpPr>
            <p:spPr bwMode="auto">
              <a:xfrm>
                <a:off x="6059858" y="6265223"/>
                <a:ext cx="975324" cy="338019"/>
              </a:xfrm>
              <a:prstGeom prst="rect">
                <a:avLst/>
              </a:prstGeom>
              <a:blipFill>
                <a:blip r:embed="rId12"/>
                <a:stretch>
                  <a:fillRect/>
                </a:stretch>
              </a:blipFill>
              <a:ln w="9525" algn="ctr">
                <a:noFill/>
                <a:miter lim="800000"/>
                <a:headEnd/>
                <a:tailEnd/>
              </a:ln>
              <a:effectLst/>
            </p:spPr>
            <p:txBody>
              <a:bodyPr/>
              <a:lstStyle/>
              <a:p>
                <a:r>
                  <a:rPr lang="en-US">
                    <a:noFill/>
                  </a:rPr>
                  <a:t> </a:t>
                </a:r>
              </a:p>
            </p:txBody>
          </p:sp>
        </mc:Fallback>
      </mc:AlternateContent>
      <p:sp>
        <p:nvSpPr>
          <p:cNvPr id="22" name="矩形 21">
            <a:extLst>
              <a:ext uri="{FF2B5EF4-FFF2-40B4-BE49-F238E27FC236}">
                <a16:creationId xmlns:a16="http://schemas.microsoft.com/office/drawing/2014/main" id="{61887A09-6B74-02D3-AC13-3A3FD762D47F}"/>
              </a:ext>
            </a:extLst>
          </p:cNvPr>
          <p:cNvSpPr/>
          <p:nvPr/>
        </p:nvSpPr>
        <p:spPr>
          <a:xfrm>
            <a:off x="288772" y="2976231"/>
            <a:ext cx="1565576" cy="1161316"/>
          </a:xfrm>
          <a:prstGeom prst="rect">
            <a:avLst/>
          </a:prstGeom>
          <a:solidFill>
            <a:schemeClr val="tx2">
              <a:lumMod val="20000"/>
              <a:lumOff val="80000"/>
              <a:alpha val="50196"/>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3" name="直线连接符 22">
            <a:extLst>
              <a:ext uri="{FF2B5EF4-FFF2-40B4-BE49-F238E27FC236}">
                <a16:creationId xmlns:a16="http://schemas.microsoft.com/office/drawing/2014/main" id="{229597E0-4E11-A12A-DB0A-98D2880A14C7}"/>
              </a:ext>
            </a:extLst>
          </p:cNvPr>
          <p:cNvCxnSpPr>
            <a:cxnSpLocks/>
          </p:cNvCxnSpPr>
          <p:nvPr/>
        </p:nvCxnSpPr>
        <p:spPr>
          <a:xfrm>
            <a:off x="1861642" y="2983302"/>
            <a:ext cx="0" cy="3985096"/>
          </a:xfrm>
          <a:prstGeom prst="line">
            <a:avLst/>
          </a:prstGeom>
          <a:ln w="12700">
            <a:solidFill>
              <a:srgbClr val="000000"/>
            </a:solidFill>
            <a:prstDash val="dash"/>
          </a:ln>
        </p:spPr>
        <p:style>
          <a:lnRef idx="1">
            <a:schemeClr val="dk1"/>
          </a:lnRef>
          <a:fillRef idx="0">
            <a:schemeClr val="dk1"/>
          </a:fillRef>
          <a:effectRef idx="0">
            <a:schemeClr val="dk1"/>
          </a:effectRef>
          <a:fontRef idx="minor">
            <a:schemeClr val="tx1"/>
          </a:fontRef>
        </p:style>
      </p:cxnSp>
      <p:sp>
        <p:nvSpPr>
          <p:cNvPr id="25" name="矩形 24">
            <a:extLst>
              <a:ext uri="{FF2B5EF4-FFF2-40B4-BE49-F238E27FC236}">
                <a16:creationId xmlns:a16="http://schemas.microsoft.com/office/drawing/2014/main" id="{EC29879B-78AE-98E0-068D-3D5780ECB778}"/>
              </a:ext>
            </a:extLst>
          </p:cNvPr>
          <p:cNvSpPr/>
          <p:nvPr/>
        </p:nvSpPr>
        <p:spPr>
          <a:xfrm>
            <a:off x="1864137" y="6228030"/>
            <a:ext cx="1767331" cy="743142"/>
          </a:xfrm>
          <a:prstGeom prst="rect">
            <a:avLst/>
          </a:prstGeom>
          <a:solidFill>
            <a:schemeClr val="accent2">
              <a:alpha val="50196"/>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文本框 27">
            <a:extLst>
              <a:ext uri="{FF2B5EF4-FFF2-40B4-BE49-F238E27FC236}">
                <a16:creationId xmlns:a16="http://schemas.microsoft.com/office/drawing/2014/main" id="{94AF022F-19DB-CD74-7505-D30E60D5B2A2}"/>
              </a:ext>
            </a:extLst>
          </p:cNvPr>
          <p:cNvSpPr txBox="1"/>
          <p:nvPr/>
        </p:nvSpPr>
        <p:spPr bwMode="auto">
          <a:xfrm>
            <a:off x="2077666" y="6599601"/>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schemeClr val="tx1">
                    <a:lumMod val="65000"/>
                    <a:lumOff val="35000"/>
                  </a:schemeClr>
                </a:solidFill>
                <a:latin typeface="Times New Roman" panose="02020603050405020304" pitchFamily="18" charset="0"/>
                <a:cs typeface="Times New Roman" panose="02020603050405020304" pitchFamily="18" charset="0"/>
              </a:rPr>
              <a:t>lower bound</a:t>
            </a:r>
          </a:p>
        </p:txBody>
      </p:sp>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F1D6AD93-A85B-8CC1-CA18-A3147748AAB4}"/>
                  </a:ext>
                </a:extLst>
              </p:cNvPr>
              <p:cNvSpPr txBox="1"/>
              <p:nvPr/>
            </p:nvSpPr>
            <p:spPr bwMode="auto">
              <a:xfrm>
                <a:off x="2326478" y="6251213"/>
                <a:ext cx="975324" cy="338019"/>
              </a:xfrm>
              <a:prstGeom prst="rect">
                <a:avLst/>
              </a:prstGeom>
              <a:noFill/>
              <a:ln w="9525" algn="ctr">
                <a:noFill/>
                <a:miter lim="800000"/>
                <a:headEnd/>
                <a:tailEnd/>
              </a:ln>
              <a:effectLst/>
            </p:spPr>
            <p:txBody>
              <a:bodyPr wrap="square" lIns="90909" tIns="45455" rIns="90909" bIns="45455" rtlCol="0" anchor="ctr">
                <a:spAutoFit/>
              </a:bodyPr>
              <a:lstStyle/>
              <a:p>
                <a:pPr algn="ctr"/>
                <a14:m>
                  <m:oMath xmlns:m="http://schemas.openxmlformats.org/officeDocument/2006/math">
                    <m:r>
                      <m:rPr>
                        <m:sty m:val="p"/>
                      </m:rPr>
                      <a:rPr lang="el-GR" altLang="zh-CN" sz="1600" i="1">
                        <a:latin typeface="Cambria Math" panose="02040503050406030204" pitchFamily="18" charset="0"/>
                        <a:ea typeface="Cambria Math" panose="02040503050406030204" pitchFamily="18" charset="0"/>
                        <a:cs typeface="Times New Roman" panose="02020603050405020304" pitchFamily="18" charset="0"/>
                      </a:rPr>
                      <m:t>Ω</m:t>
                    </m:r>
                    <m:d>
                      <m:dPr>
                        <m:ctrlPr>
                          <a:rPr lang="en-US" altLang="zh-CN" sz="1600" i="1">
                            <a:latin typeface="Cambria Math" panose="02040503050406030204" pitchFamily="18" charset="0"/>
                            <a:cs typeface="Times New Roman" panose="02020603050405020304" pitchFamily="18" charset="0"/>
                          </a:rPr>
                        </m:ctrlPr>
                      </m:dPr>
                      <m:e>
                        <m:r>
                          <a:rPr lang="en-US" altLang="zh-CN" sz="1600" b="0" i="1">
                            <a:latin typeface="Cambria Math" panose="02040503050406030204" pitchFamily="18" charset="0"/>
                            <a:cs typeface="Times New Roman" panose="02020603050405020304" pitchFamily="18" charset="0"/>
                          </a:rPr>
                          <m:t>1</m:t>
                        </m:r>
                      </m:e>
                    </m:d>
                  </m:oMath>
                </a14:m>
                <a:r>
                  <a:rPr lang="en-US" sz="16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47" name="文本框 46">
                <a:extLst>
                  <a:ext uri="{FF2B5EF4-FFF2-40B4-BE49-F238E27FC236}">
                    <a16:creationId xmlns:a16="http://schemas.microsoft.com/office/drawing/2014/main" id="{F1D6AD93-A85B-8CC1-CA18-A3147748AAB4}"/>
                  </a:ext>
                </a:extLst>
              </p:cNvPr>
              <p:cNvSpPr txBox="1">
                <a:spLocks noRot="1" noChangeAspect="1" noMove="1" noResize="1" noEditPoints="1" noAdjustHandles="1" noChangeArrowheads="1" noChangeShapeType="1" noTextEdit="1"/>
              </p:cNvSpPr>
              <p:nvPr/>
            </p:nvSpPr>
            <p:spPr bwMode="auto">
              <a:xfrm>
                <a:off x="2326478" y="6251213"/>
                <a:ext cx="975324" cy="338019"/>
              </a:xfrm>
              <a:prstGeom prst="rect">
                <a:avLst/>
              </a:prstGeom>
              <a:blipFill>
                <a:blip r:embed="rId13"/>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CBF72D65-0D19-4BD2-6BD1-CC0CD2283485}"/>
                  </a:ext>
                </a:extLst>
              </p:cNvPr>
              <p:cNvSpPr txBox="1"/>
              <p:nvPr/>
            </p:nvSpPr>
            <p:spPr bwMode="auto">
              <a:xfrm>
                <a:off x="565498" y="3725021"/>
                <a:ext cx="954742" cy="338019"/>
              </a:xfrm>
              <a:prstGeom prst="rect">
                <a:avLst/>
              </a:prstGeom>
              <a:noFill/>
              <a:ln w="9525" algn="ctr">
                <a:noFill/>
                <a:miter lim="800000"/>
                <a:headEnd/>
                <a:tailEnd/>
              </a:ln>
              <a:effectLst/>
            </p:spPr>
            <p:txBody>
              <a:bodyPr wrap="square" lIns="90909" tIns="45455" rIns="90909" bIns="45455" rtlCol="0" anchor="ctr">
                <a:spAutoFit/>
              </a:bodyPr>
              <a:lstStyle/>
              <a:p>
                <a:pPr algn="ctr"/>
                <a14:m>
                  <m:oMath xmlns:m="http://schemas.openxmlformats.org/officeDocument/2006/math">
                    <m:r>
                      <a:rPr lang="en-US" sz="1600" i="1" dirty="0">
                        <a:solidFill>
                          <a:prstClr val="black"/>
                        </a:solidFill>
                        <a:latin typeface="Cambria Math" panose="02040503050406030204" pitchFamily="18" charset="0"/>
                        <a:cs typeface="Times New Roman" panose="02020603050405020304" pitchFamily="18" charset="0"/>
                      </a:rPr>
                      <m:t>𝑂</m:t>
                    </m:r>
                    <m:d>
                      <m:dPr>
                        <m:ctrlPr>
                          <a:rPr lang="en-US" sz="1600" i="1" dirty="0">
                            <a:solidFill>
                              <a:prstClr val="black"/>
                            </a:solidFill>
                            <a:latin typeface="Cambria Math" panose="02040503050406030204" pitchFamily="18" charset="0"/>
                            <a:cs typeface="Times New Roman" panose="02020603050405020304" pitchFamily="18" charset="0"/>
                          </a:rPr>
                        </m:ctrlPr>
                      </m:dPr>
                      <m:e>
                        <m:r>
                          <a:rPr lang="en-US" sz="1600" b="0" i="1" dirty="0">
                            <a:solidFill>
                              <a:prstClr val="black"/>
                            </a:solidFill>
                            <a:latin typeface="Cambria Math" panose="02040503050406030204" pitchFamily="18" charset="0"/>
                            <a:cs typeface="Times New Roman" panose="02020603050405020304" pitchFamily="18" charset="0"/>
                          </a:rPr>
                          <m:t>𝑛</m:t>
                        </m:r>
                      </m:e>
                    </m:d>
                  </m:oMath>
                </a14:m>
                <a:r>
                  <a:rPr lang="en-US" sz="16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48" name="文本框 47">
                <a:extLst>
                  <a:ext uri="{FF2B5EF4-FFF2-40B4-BE49-F238E27FC236}">
                    <a16:creationId xmlns:a16="http://schemas.microsoft.com/office/drawing/2014/main" id="{CBF72D65-0D19-4BD2-6BD1-CC0CD2283485}"/>
                  </a:ext>
                </a:extLst>
              </p:cNvPr>
              <p:cNvSpPr txBox="1">
                <a:spLocks noRot="1" noChangeAspect="1" noMove="1" noResize="1" noEditPoints="1" noAdjustHandles="1" noChangeArrowheads="1" noChangeShapeType="1" noTextEdit="1"/>
              </p:cNvSpPr>
              <p:nvPr/>
            </p:nvSpPr>
            <p:spPr bwMode="auto">
              <a:xfrm>
                <a:off x="565498" y="3725021"/>
                <a:ext cx="954742" cy="338019"/>
              </a:xfrm>
              <a:prstGeom prst="rect">
                <a:avLst/>
              </a:prstGeom>
              <a:blipFill>
                <a:blip r:embed="rId14"/>
                <a:stretch>
                  <a:fillRect/>
                </a:stretch>
              </a:blipFill>
              <a:ln w="9525" algn="ctr">
                <a:noFill/>
                <a:miter lim="800000"/>
                <a:headEnd/>
                <a:tailEnd/>
              </a:ln>
              <a:effectLst/>
            </p:spPr>
            <p:txBody>
              <a:bodyPr/>
              <a:lstStyle/>
              <a:p>
                <a:r>
                  <a:rPr lang="en-US">
                    <a:noFill/>
                  </a:rPr>
                  <a:t> </a:t>
                </a:r>
              </a:p>
            </p:txBody>
          </p:sp>
        </mc:Fallback>
      </mc:AlternateContent>
      <p:sp>
        <p:nvSpPr>
          <p:cNvPr id="50" name="矩形 49">
            <a:extLst>
              <a:ext uri="{FF2B5EF4-FFF2-40B4-BE49-F238E27FC236}">
                <a16:creationId xmlns:a16="http://schemas.microsoft.com/office/drawing/2014/main" id="{FC944C49-DC3A-D0DF-C7B2-C3B26BF6F11F}"/>
              </a:ext>
            </a:extLst>
          </p:cNvPr>
          <p:cNvSpPr/>
          <p:nvPr/>
        </p:nvSpPr>
        <p:spPr>
          <a:xfrm>
            <a:off x="288772" y="6242970"/>
            <a:ext cx="1564024" cy="725428"/>
          </a:xfrm>
          <a:prstGeom prst="rect">
            <a:avLst/>
          </a:prstGeom>
          <a:solidFill>
            <a:schemeClr val="accent2">
              <a:alpha val="50196"/>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1" name="文本框 50">
            <a:extLst>
              <a:ext uri="{FF2B5EF4-FFF2-40B4-BE49-F238E27FC236}">
                <a16:creationId xmlns:a16="http://schemas.microsoft.com/office/drawing/2014/main" id="{D66F8D39-F67F-71D5-BA81-E037BEB745CF}"/>
              </a:ext>
            </a:extLst>
          </p:cNvPr>
          <p:cNvSpPr txBox="1"/>
          <p:nvPr/>
        </p:nvSpPr>
        <p:spPr bwMode="auto">
          <a:xfrm>
            <a:off x="397401" y="6614541"/>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schemeClr val="tx1">
                    <a:lumMod val="65000"/>
                    <a:lumOff val="35000"/>
                  </a:schemeClr>
                </a:solidFill>
                <a:latin typeface="Times New Roman" panose="02020603050405020304" pitchFamily="18" charset="0"/>
                <a:cs typeface="Times New Roman" panose="02020603050405020304" pitchFamily="18" charset="0"/>
              </a:rPr>
              <a:t>lower bound</a:t>
            </a:r>
          </a:p>
        </p:txBody>
      </p:sp>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C467C16D-0189-A080-94C9-54095F15F8AE}"/>
                  </a:ext>
                </a:extLst>
              </p:cNvPr>
              <p:cNvSpPr txBox="1"/>
              <p:nvPr/>
            </p:nvSpPr>
            <p:spPr bwMode="auto">
              <a:xfrm>
                <a:off x="598286" y="6266153"/>
                <a:ext cx="975324" cy="338019"/>
              </a:xfrm>
              <a:prstGeom prst="rect">
                <a:avLst/>
              </a:prstGeom>
              <a:noFill/>
              <a:ln w="9525" algn="ctr">
                <a:noFill/>
                <a:miter lim="800000"/>
                <a:headEnd/>
                <a:tailEnd/>
              </a:ln>
              <a:effectLst/>
            </p:spPr>
            <p:txBody>
              <a:bodyPr wrap="square" lIns="90909" tIns="45455" rIns="90909" bIns="45455" rtlCol="0" anchor="ctr">
                <a:spAutoFit/>
              </a:bodyPr>
              <a:lstStyle/>
              <a:p>
                <a:pPr algn="ctr"/>
                <a14:m>
                  <m:oMath xmlns:m="http://schemas.openxmlformats.org/officeDocument/2006/math">
                    <m:r>
                      <m:rPr>
                        <m:sty m:val="p"/>
                      </m:rPr>
                      <a:rPr lang="el-GR" altLang="zh-CN" sz="1600" i="1">
                        <a:latin typeface="Cambria Math" panose="02040503050406030204" pitchFamily="18" charset="0"/>
                        <a:ea typeface="Cambria Math" panose="02040503050406030204" pitchFamily="18" charset="0"/>
                        <a:cs typeface="Times New Roman" panose="02020603050405020304" pitchFamily="18" charset="0"/>
                      </a:rPr>
                      <m:t>Ω</m:t>
                    </m:r>
                    <m:d>
                      <m:dPr>
                        <m:ctrlPr>
                          <a:rPr lang="en-US" altLang="zh-CN" sz="1600" i="1">
                            <a:latin typeface="Cambria Math" panose="02040503050406030204" pitchFamily="18" charset="0"/>
                            <a:cs typeface="Times New Roman" panose="02020603050405020304" pitchFamily="18" charset="0"/>
                          </a:rPr>
                        </m:ctrlPr>
                      </m:dPr>
                      <m:e>
                        <m:r>
                          <a:rPr lang="en-US" altLang="zh-CN" sz="1600" b="0" i="1">
                            <a:latin typeface="Cambria Math" panose="02040503050406030204" pitchFamily="18" charset="0"/>
                            <a:cs typeface="Times New Roman" panose="02020603050405020304" pitchFamily="18" charset="0"/>
                          </a:rPr>
                          <m:t>1</m:t>
                        </m:r>
                      </m:e>
                    </m:d>
                  </m:oMath>
                </a14:m>
                <a:r>
                  <a:rPr lang="en-US" sz="16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52" name="文本框 51">
                <a:extLst>
                  <a:ext uri="{FF2B5EF4-FFF2-40B4-BE49-F238E27FC236}">
                    <a16:creationId xmlns:a16="http://schemas.microsoft.com/office/drawing/2014/main" id="{C467C16D-0189-A080-94C9-54095F15F8AE}"/>
                  </a:ext>
                </a:extLst>
              </p:cNvPr>
              <p:cNvSpPr txBox="1">
                <a:spLocks noRot="1" noChangeAspect="1" noMove="1" noResize="1" noEditPoints="1" noAdjustHandles="1" noChangeArrowheads="1" noChangeShapeType="1" noTextEdit="1"/>
              </p:cNvSpPr>
              <p:nvPr/>
            </p:nvSpPr>
            <p:spPr bwMode="auto">
              <a:xfrm>
                <a:off x="598286" y="6266153"/>
                <a:ext cx="975324" cy="338019"/>
              </a:xfrm>
              <a:prstGeom prst="rect">
                <a:avLst/>
              </a:prstGeom>
              <a:blipFill>
                <a:blip r:embed="rId15"/>
                <a:stretch>
                  <a:fillRect/>
                </a:stretch>
              </a:blipFill>
              <a:ln w="9525" algn="ctr">
                <a:noFill/>
                <a:miter lim="800000"/>
                <a:headEnd/>
                <a:tailEnd/>
              </a:ln>
              <a:effectLst/>
            </p:spPr>
            <p:txBody>
              <a:bodyPr/>
              <a:lstStyle/>
              <a:p>
                <a:r>
                  <a:rPr lang="en-US">
                    <a:noFill/>
                  </a:rPr>
                  <a:t> </a:t>
                </a:r>
              </a:p>
            </p:txBody>
          </p:sp>
        </mc:Fallback>
      </mc:AlternateContent>
      <p:sp>
        <p:nvSpPr>
          <p:cNvPr id="54" name="文本框 53">
            <a:extLst>
              <a:ext uri="{FF2B5EF4-FFF2-40B4-BE49-F238E27FC236}">
                <a16:creationId xmlns:a16="http://schemas.microsoft.com/office/drawing/2014/main" id="{F6B28D6F-E5FE-FFB4-4F32-1C5B5F4C54AD}"/>
              </a:ext>
            </a:extLst>
          </p:cNvPr>
          <p:cNvSpPr txBox="1"/>
          <p:nvPr/>
        </p:nvSpPr>
        <p:spPr bwMode="auto">
          <a:xfrm>
            <a:off x="155547" y="2502647"/>
            <a:ext cx="1850111"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altLang="zh-CN" sz="1600" dirty="0">
                <a:solidFill>
                  <a:prstClr val="black"/>
                </a:solidFill>
                <a:latin typeface="Times New Roman" panose="02020603050405020304" pitchFamily="18" charset="0"/>
                <a:cs typeface="Times New Roman" panose="02020603050405020304" pitchFamily="18" charset="0"/>
              </a:rPr>
              <a:t>InternetMath</a:t>
            </a:r>
            <a:r>
              <a:rPr lang="en-US" altLang="zh-CN" sz="1800" dirty="0">
                <a:solidFill>
                  <a:prstClr val="black"/>
                </a:solidFill>
                <a:latin typeface="Times New Roman" panose="02020603050405020304" pitchFamily="18" charset="0"/>
                <a:cs typeface="Times New Roman" panose="02020603050405020304" pitchFamily="18" charset="0"/>
              </a:rPr>
              <a:t> 2005</a:t>
            </a:r>
          </a:p>
        </p:txBody>
      </p:sp>
      <p:cxnSp>
        <p:nvCxnSpPr>
          <p:cNvPr id="61" name="直线连接符 60">
            <a:extLst>
              <a:ext uri="{FF2B5EF4-FFF2-40B4-BE49-F238E27FC236}">
                <a16:creationId xmlns:a16="http://schemas.microsoft.com/office/drawing/2014/main" id="{B19BCC41-3CBA-475C-EE14-24F865C86BC1}"/>
              </a:ext>
            </a:extLst>
          </p:cNvPr>
          <p:cNvCxnSpPr>
            <a:cxnSpLocks/>
          </p:cNvCxnSpPr>
          <p:nvPr/>
        </p:nvCxnSpPr>
        <p:spPr>
          <a:xfrm>
            <a:off x="5462042" y="2983352"/>
            <a:ext cx="2496" cy="3992989"/>
          </a:xfrm>
          <a:prstGeom prst="line">
            <a:avLst/>
          </a:prstGeom>
          <a:ln w="12700">
            <a:solidFill>
              <a:srgbClr val="000000"/>
            </a:solidFill>
            <a:prstDash val="dash"/>
          </a:ln>
        </p:spPr>
        <p:style>
          <a:lnRef idx="1">
            <a:schemeClr val="dk1"/>
          </a:lnRef>
          <a:fillRef idx="0">
            <a:schemeClr val="dk1"/>
          </a:fillRef>
          <a:effectRef idx="0">
            <a:schemeClr val="dk1"/>
          </a:effectRef>
          <a:fontRef idx="minor">
            <a:schemeClr val="tx1"/>
          </a:fontRef>
        </p:style>
      </p:cxnSp>
      <p:cxnSp>
        <p:nvCxnSpPr>
          <p:cNvPr id="63" name="直线连接符 62">
            <a:extLst>
              <a:ext uri="{FF2B5EF4-FFF2-40B4-BE49-F238E27FC236}">
                <a16:creationId xmlns:a16="http://schemas.microsoft.com/office/drawing/2014/main" id="{C4AC9822-60FA-3C33-0FE6-0D0DD4D7C804}"/>
              </a:ext>
            </a:extLst>
          </p:cNvPr>
          <p:cNvCxnSpPr>
            <a:cxnSpLocks/>
          </p:cNvCxnSpPr>
          <p:nvPr/>
        </p:nvCxnSpPr>
        <p:spPr>
          <a:xfrm>
            <a:off x="3646495" y="2983302"/>
            <a:ext cx="0" cy="4000036"/>
          </a:xfrm>
          <a:prstGeom prst="line">
            <a:avLst/>
          </a:prstGeom>
          <a:ln w="12700">
            <a:solidFill>
              <a:srgbClr val="000000"/>
            </a:solidFill>
            <a:prstDash val="dash"/>
          </a:ln>
        </p:spPr>
        <p:style>
          <a:lnRef idx="1">
            <a:schemeClr val="dk1"/>
          </a:lnRef>
          <a:fillRef idx="0">
            <a:schemeClr val="dk1"/>
          </a:fillRef>
          <a:effectRef idx="0">
            <a:schemeClr val="dk1"/>
          </a:effectRef>
          <a:fontRef idx="minor">
            <a:schemeClr val="tx1"/>
          </a:fontRef>
        </p:style>
      </p:cxnSp>
      <p:sp>
        <p:nvSpPr>
          <p:cNvPr id="5" name="文本框 4">
            <a:extLst>
              <a:ext uri="{FF2B5EF4-FFF2-40B4-BE49-F238E27FC236}">
                <a16:creationId xmlns:a16="http://schemas.microsoft.com/office/drawing/2014/main" id="{E51C148C-591C-1FEF-A40C-C4CC0D5B138A}"/>
              </a:ext>
            </a:extLst>
          </p:cNvPr>
          <p:cNvSpPr txBox="1"/>
          <p:nvPr/>
        </p:nvSpPr>
        <p:spPr bwMode="auto">
          <a:xfrm>
            <a:off x="397401" y="3094371"/>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srgbClr val="0070C0"/>
                </a:solidFill>
                <a:latin typeface="Times New Roman" panose="02020603050405020304" pitchFamily="18" charset="0"/>
                <a:cs typeface="Times New Roman" panose="02020603050405020304" pitchFamily="18" charset="0"/>
              </a:rPr>
              <a:t>upper bound</a:t>
            </a:r>
          </a:p>
        </p:txBody>
      </p:sp>
      <p:sp>
        <p:nvSpPr>
          <p:cNvPr id="15" name="文本框 14">
            <a:extLst>
              <a:ext uri="{FF2B5EF4-FFF2-40B4-BE49-F238E27FC236}">
                <a16:creationId xmlns:a16="http://schemas.microsoft.com/office/drawing/2014/main" id="{FB8DC73D-EBCB-B33A-E358-4A38758E5E58}"/>
              </a:ext>
            </a:extLst>
          </p:cNvPr>
          <p:cNvSpPr txBox="1"/>
          <p:nvPr/>
        </p:nvSpPr>
        <p:spPr bwMode="auto">
          <a:xfrm>
            <a:off x="3747754" y="2510085"/>
            <a:ext cx="1620000"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prstClr val="black"/>
                </a:solidFill>
                <a:latin typeface="Times New Roman" panose="02020603050405020304" pitchFamily="18" charset="0"/>
                <a:cs typeface="Times New Roman" panose="02020603050405020304" pitchFamily="18" charset="0"/>
              </a:rPr>
              <a:t>WAW 2015</a:t>
            </a:r>
          </a:p>
        </p:txBody>
      </p:sp>
      <p:sp>
        <p:nvSpPr>
          <p:cNvPr id="26" name="左箭头 25">
            <a:extLst>
              <a:ext uri="{FF2B5EF4-FFF2-40B4-BE49-F238E27FC236}">
                <a16:creationId xmlns:a16="http://schemas.microsoft.com/office/drawing/2014/main" id="{82D3B3D2-4F68-0AAD-0DB2-8A5EBA2A5ED6}"/>
              </a:ext>
            </a:extLst>
          </p:cNvPr>
          <p:cNvSpPr/>
          <p:nvPr/>
        </p:nvSpPr>
        <p:spPr>
          <a:xfrm rot="13967311">
            <a:off x="7286720" y="2262451"/>
            <a:ext cx="384121" cy="249518"/>
          </a:xfrm>
          <a:prstGeom prst="leftArrow">
            <a:avLst/>
          </a:prstGeom>
          <a:solidFill>
            <a:srgbClr val="C00000"/>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17963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558338"/>
          </a:xfrm>
        </p:spPr>
        <p:txBody>
          <a:body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Our Contributions</a:t>
            </a: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3" name="文本框 2">
            <a:extLst>
              <a:ext uri="{FF2B5EF4-FFF2-40B4-BE49-F238E27FC236}">
                <a16:creationId xmlns:a16="http://schemas.microsoft.com/office/drawing/2014/main" id="{76B4736B-64F8-6BBC-0690-E7EBFA4224B2}"/>
              </a:ext>
            </a:extLst>
          </p:cNvPr>
          <p:cNvSpPr txBox="1"/>
          <p:nvPr/>
        </p:nvSpPr>
        <p:spPr bwMode="auto">
          <a:xfrm>
            <a:off x="573695" y="3670970"/>
            <a:ext cx="8848787" cy="646331"/>
          </a:xfrm>
          <a:prstGeom prst="rect">
            <a:avLst/>
          </a:prstGeom>
          <a:noFill/>
          <a:ln w="9525" algn="ctr">
            <a:noFill/>
            <a:miter lim="800000"/>
            <a:headEnd/>
            <a:tailEnd/>
          </a:ln>
          <a:effectLst/>
        </p:spPr>
        <p:txBody>
          <a:bodyPr wrap="square">
            <a:spAutoFit/>
          </a:bodyPr>
          <a:lstStyle/>
          <a:p>
            <a:pPr algn="ctr">
              <a:spcBef>
                <a:spcPts val="1800"/>
              </a:spcBef>
              <a:buSzPct val="80000"/>
            </a:pPr>
            <a:r>
              <a:rPr kumimoji="1" lang="en-US" altLang="zh-CN" sz="3600" b="1" dirty="0">
                <a:latin typeface="Times New Roman" panose="02020603050405020304" pitchFamily="18" charset="0"/>
                <a:ea typeface="楷体" panose="02010609060101010101" pitchFamily="49" charset="-122"/>
              </a:rPr>
              <a:t>Monte Carlo Sampling is All You Need! </a:t>
            </a:r>
            <a:endParaRPr kumimoji="1" lang="en-US" altLang="zh-CN" sz="3600" b="1" dirty="0">
              <a:solidFill>
                <a:srgbClr val="005AAA"/>
              </a:solidFill>
              <a:latin typeface="Times New Roman" panose="02020603050405020304" pitchFamily="18" charset="0"/>
              <a:ea typeface="楷体" panose="02010609060101010101" pitchFamily="49" charset="-122"/>
            </a:endParaRPr>
          </a:p>
        </p:txBody>
      </p:sp>
    </p:spTree>
    <p:extLst>
      <p:ext uri="{BB962C8B-B14F-4D97-AF65-F5344CB8AC3E}">
        <p14:creationId xmlns:p14="http://schemas.microsoft.com/office/powerpoint/2010/main" val="2030196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20" name="标题 24">
            <a:extLst>
              <a:ext uri="{FF2B5EF4-FFF2-40B4-BE49-F238E27FC236}">
                <a16:creationId xmlns:a16="http://schemas.microsoft.com/office/drawing/2014/main" id="{02E46307-80DF-7D2D-2676-528D350C88EA}"/>
              </a:ext>
            </a:extLst>
          </p:cNvPr>
          <p:cNvSpPr txBox="1">
            <a:spLocks/>
          </p:cNvSpPr>
          <p:nvPr/>
        </p:nvSpPr>
        <p:spPr>
          <a:xfrm>
            <a:off x="563626" y="718642"/>
            <a:ext cx="8997950"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Our Contributions</a:t>
            </a:r>
          </a:p>
        </p:txBody>
      </p:sp>
      <p:sp>
        <p:nvSpPr>
          <p:cNvPr id="3" name="矩形 2">
            <a:extLst>
              <a:ext uri="{FF2B5EF4-FFF2-40B4-BE49-F238E27FC236}">
                <a16:creationId xmlns:a16="http://schemas.microsoft.com/office/drawing/2014/main" id="{3AD50200-FA1A-9C7B-8494-E222BD0D8358}"/>
              </a:ext>
            </a:extLst>
          </p:cNvPr>
          <p:cNvSpPr/>
          <p:nvPr/>
        </p:nvSpPr>
        <p:spPr>
          <a:xfrm>
            <a:off x="1861640" y="2976231"/>
            <a:ext cx="1782556" cy="919004"/>
          </a:xfrm>
          <a:prstGeom prst="rect">
            <a:avLst/>
          </a:prstGeom>
          <a:solidFill>
            <a:schemeClr val="tx2">
              <a:lumMod val="20000"/>
              <a:lumOff val="80000"/>
              <a:alpha val="50196"/>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4FE92989-974B-D903-DF39-3F73CE6B4C89}"/>
                  </a:ext>
                </a:extLst>
              </p:cNvPr>
              <p:cNvSpPr txBox="1"/>
              <p:nvPr/>
            </p:nvSpPr>
            <p:spPr bwMode="auto">
              <a:xfrm>
                <a:off x="2224373" y="3526954"/>
                <a:ext cx="996807" cy="338019"/>
              </a:xfrm>
              <a:prstGeom prst="rect">
                <a:avLst/>
              </a:prstGeom>
              <a:noFill/>
              <a:ln w="9525" algn="ctr">
                <a:noFill/>
                <a:miter lim="800000"/>
                <a:headEnd/>
                <a:tailEnd/>
              </a:ln>
              <a:effectLst/>
            </p:spPr>
            <p:txBody>
              <a:bodyPr wrap="square" lIns="90909" tIns="45455" rIns="90909" bIns="45455" rtlCol="0" anchor="ctr">
                <a:spAutoFit/>
              </a:bodyPr>
              <a:lstStyle/>
              <a:p>
                <a:pPr algn="ctr"/>
                <a14:m>
                  <m:oMath xmlns:m="http://schemas.openxmlformats.org/officeDocument/2006/math">
                    <m:r>
                      <a:rPr lang="en-US" sz="1600" i="1" dirty="0">
                        <a:solidFill>
                          <a:prstClr val="black"/>
                        </a:solidFill>
                        <a:latin typeface="Cambria Math" panose="02040503050406030204" pitchFamily="18" charset="0"/>
                        <a:cs typeface="Times New Roman" panose="02020603050405020304" pitchFamily="18" charset="0"/>
                      </a:rPr>
                      <m:t>𝑂</m:t>
                    </m:r>
                    <m:d>
                      <m:dPr>
                        <m:ctrlPr>
                          <a:rPr lang="en-US" sz="1600" i="1" dirty="0">
                            <a:solidFill>
                              <a:prstClr val="black"/>
                            </a:solidFill>
                            <a:latin typeface="Cambria Math" panose="02040503050406030204" pitchFamily="18" charset="0"/>
                            <a:cs typeface="Times New Roman" panose="02020603050405020304" pitchFamily="18" charset="0"/>
                          </a:rPr>
                        </m:ctrlPr>
                      </m:dPr>
                      <m:e>
                        <m:r>
                          <a:rPr lang="en-US" sz="1600" b="0" i="1" dirty="0">
                            <a:solidFill>
                              <a:prstClr val="black"/>
                            </a:solidFill>
                            <a:latin typeface="Cambria Math" panose="02040503050406030204" pitchFamily="18" charset="0"/>
                            <a:cs typeface="Times New Roman" panose="02020603050405020304" pitchFamily="18" charset="0"/>
                          </a:rPr>
                          <m:t>𝑛</m:t>
                        </m:r>
                        <m:sSub>
                          <m:sSubPr>
                            <m:ctrlPr>
                              <a:rPr lang="en-US" sz="1600" b="0" i="1" dirty="0">
                                <a:solidFill>
                                  <a:prstClr val="black"/>
                                </a:solidFill>
                                <a:latin typeface="Cambria Math" panose="02040503050406030204" pitchFamily="18" charset="0"/>
                                <a:cs typeface="Times New Roman" panose="02020603050405020304" pitchFamily="18" charset="0"/>
                              </a:rPr>
                            </m:ctrlPr>
                          </m:sSubPr>
                          <m:e>
                            <m:r>
                              <a:rPr lang="en-US" sz="1600" b="0" i="1" dirty="0">
                                <a:solidFill>
                                  <a:prstClr val="black"/>
                                </a:solidFill>
                                <a:latin typeface="Cambria Math" panose="02040503050406030204" pitchFamily="18" charset="0"/>
                                <a:cs typeface="Times New Roman" panose="02020603050405020304" pitchFamily="18" charset="0"/>
                              </a:rPr>
                              <m:t>𝑑</m:t>
                            </m:r>
                          </m:e>
                          <m:sub>
                            <m:r>
                              <a:rPr lang="en-US" sz="1600" b="0" i="1" dirty="0">
                                <a:solidFill>
                                  <a:prstClr val="black"/>
                                </a:solidFill>
                                <a:latin typeface="Cambria Math" panose="02040503050406030204" pitchFamily="18" charset="0"/>
                                <a:cs typeface="Times New Roman" panose="02020603050405020304" pitchFamily="18" charset="0"/>
                              </a:rPr>
                              <m:t>𝑡</m:t>
                            </m:r>
                          </m:sub>
                        </m:sSub>
                      </m:e>
                    </m:d>
                  </m:oMath>
                </a14:m>
                <a:r>
                  <a:rPr lang="en-US" sz="16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4" name="文本框 3">
                <a:extLst>
                  <a:ext uri="{FF2B5EF4-FFF2-40B4-BE49-F238E27FC236}">
                    <a16:creationId xmlns:a16="http://schemas.microsoft.com/office/drawing/2014/main" id="{4FE92989-974B-D903-DF39-3F73CE6B4C89}"/>
                  </a:ext>
                </a:extLst>
              </p:cNvPr>
              <p:cNvSpPr txBox="1">
                <a:spLocks noRot="1" noChangeAspect="1" noMove="1" noResize="1" noEditPoints="1" noAdjustHandles="1" noChangeArrowheads="1" noChangeShapeType="1" noTextEdit="1"/>
              </p:cNvSpPr>
              <p:nvPr/>
            </p:nvSpPr>
            <p:spPr bwMode="auto">
              <a:xfrm>
                <a:off x="2224373" y="3526954"/>
                <a:ext cx="996807" cy="338019"/>
              </a:xfrm>
              <a:prstGeom prst="rect">
                <a:avLst/>
              </a:prstGeom>
              <a:blipFill>
                <a:blip r:embed="rId3"/>
                <a:stretch>
                  <a:fillRect/>
                </a:stretch>
              </a:blipFill>
              <a:ln w="9525" algn="ctr">
                <a:noFill/>
                <a:miter lim="800000"/>
                <a:headEnd/>
                <a:tailEnd/>
              </a:ln>
              <a:effectLst/>
            </p:spPr>
            <p:txBody>
              <a:bodyPr/>
              <a:lstStyle/>
              <a:p>
                <a:r>
                  <a:rPr lang="en-US">
                    <a:noFill/>
                  </a:rPr>
                  <a:t> </a:t>
                </a:r>
              </a:p>
            </p:txBody>
          </p:sp>
        </mc:Fallback>
      </mc:AlternateContent>
      <p:cxnSp>
        <p:nvCxnSpPr>
          <p:cNvPr id="6" name="直线连接符 5">
            <a:extLst>
              <a:ext uri="{FF2B5EF4-FFF2-40B4-BE49-F238E27FC236}">
                <a16:creationId xmlns:a16="http://schemas.microsoft.com/office/drawing/2014/main" id="{45589C05-0B26-B4C5-DF1E-04909BD620B3}"/>
              </a:ext>
            </a:extLst>
          </p:cNvPr>
          <p:cNvCxnSpPr>
            <a:cxnSpLocks/>
          </p:cNvCxnSpPr>
          <p:nvPr/>
        </p:nvCxnSpPr>
        <p:spPr>
          <a:xfrm>
            <a:off x="285493" y="2983352"/>
            <a:ext cx="0" cy="3985046"/>
          </a:xfrm>
          <a:prstGeom prst="line">
            <a:avLst/>
          </a:prstGeom>
          <a:ln w="12700">
            <a:solidFill>
              <a:srgbClr val="000000"/>
            </a:solidFill>
            <a:prstDash val="dash"/>
          </a:ln>
        </p:spPr>
        <p:style>
          <a:lnRef idx="1">
            <a:schemeClr val="dk1"/>
          </a:lnRef>
          <a:fillRef idx="0">
            <a:schemeClr val="dk1"/>
          </a:fillRef>
          <a:effectRef idx="0">
            <a:schemeClr val="dk1"/>
          </a:effectRef>
          <a:fontRef idx="minor">
            <a:schemeClr val="tx1"/>
          </a:fontRef>
        </p:style>
      </p:cxnSp>
      <p:sp>
        <p:nvSpPr>
          <p:cNvPr id="7" name="矩形 6">
            <a:extLst>
              <a:ext uri="{FF2B5EF4-FFF2-40B4-BE49-F238E27FC236}">
                <a16:creationId xmlns:a16="http://schemas.microsoft.com/office/drawing/2014/main" id="{C069144A-32BE-04A6-C797-0FD063D61031}"/>
              </a:ext>
            </a:extLst>
          </p:cNvPr>
          <p:cNvSpPr/>
          <p:nvPr/>
        </p:nvSpPr>
        <p:spPr>
          <a:xfrm>
            <a:off x="3646495" y="2971893"/>
            <a:ext cx="1827144" cy="1422520"/>
          </a:xfrm>
          <a:prstGeom prst="rect">
            <a:avLst/>
          </a:prstGeom>
          <a:solidFill>
            <a:schemeClr val="tx2">
              <a:lumMod val="20000"/>
              <a:lumOff val="80000"/>
              <a:alpha val="50196"/>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C8CC56B0-B654-40E5-B746-713BCE463967}"/>
                  </a:ext>
                </a:extLst>
              </p:cNvPr>
              <p:cNvSpPr txBox="1"/>
              <p:nvPr/>
            </p:nvSpPr>
            <p:spPr bwMode="auto">
              <a:xfrm>
                <a:off x="3987896" y="3858139"/>
                <a:ext cx="1023524" cy="492933"/>
              </a:xfrm>
              <a:prstGeom prst="rect">
                <a:avLst/>
              </a:prstGeom>
              <a:noFill/>
              <a:ln w="9525" algn="ctr">
                <a:noFill/>
                <a:miter lim="800000"/>
                <a:headEnd/>
                <a:tailEnd/>
              </a:ln>
              <a:effectLst/>
            </p:spPr>
            <p:txBody>
              <a:bodyPr wrap="square" lIns="90909" tIns="45455" rIns="90909" bIns="45455" rtlCol="0" anchor="ctr">
                <a:spAutoFit/>
              </a:bodyPr>
              <a:lstStyle/>
              <a:p>
                <a14:m>
                  <m:oMath xmlns:m="http://schemas.openxmlformats.org/officeDocument/2006/math">
                    <m:r>
                      <a:rPr lang="en-US" altLang="zh-CN" sz="1600" b="0" i="1">
                        <a:latin typeface="Cambria Math" panose="02040503050406030204" pitchFamily="18" charset="0"/>
                        <a:cs typeface="Times New Roman" panose="02020603050405020304" pitchFamily="18" charset="0"/>
                      </a:rPr>
                      <m:t>𝑂</m:t>
                    </m:r>
                    <m:d>
                      <m:dPr>
                        <m:ctrlPr>
                          <a:rPr lang="en-US" altLang="zh-CN" sz="1600" i="1">
                            <a:latin typeface="Cambria Math" panose="02040503050406030204" pitchFamily="18" charset="0"/>
                            <a:cs typeface="Times New Roman" panose="02020603050405020304" pitchFamily="18" charset="0"/>
                          </a:rPr>
                        </m:ctrlPr>
                      </m:dPr>
                      <m:e>
                        <m:sSup>
                          <m:sSupPr>
                            <m:ctrlPr>
                              <a:rPr lang="en-US" altLang="zh-CN" sz="1600" b="0" i="1">
                                <a:latin typeface="Cambria Math" panose="02040503050406030204" pitchFamily="18" charset="0"/>
                                <a:cs typeface="Times New Roman" panose="02020603050405020304" pitchFamily="18" charset="0"/>
                              </a:rPr>
                            </m:ctrlPr>
                          </m:sSupPr>
                          <m:e>
                            <m:r>
                              <a:rPr lang="en-US" altLang="zh-CN" sz="1600" b="0" i="1">
                                <a:latin typeface="Cambria Math" panose="02040503050406030204" pitchFamily="18" charset="0"/>
                                <a:cs typeface="Times New Roman" panose="02020603050405020304" pitchFamily="18" charset="0"/>
                              </a:rPr>
                              <m:t>𝑛</m:t>
                            </m:r>
                          </m:e>
                          <m:sup>
                            <m:f>
                              <m:fPr>
                                <m:ctrlPr>
                                  <a:rPr lang="en-US" altLang="zh-CN" sz="1600" b="0" i="1">
                                    <a:latin typeface="Cambria Math" panose="02040503050406030204" pitchFamily="18" charset="0"/>
                                    <a:cs typeface="Times New Roman" panose="02020603050405020304" pitchFamily="18" charset="0"/>
                                  </a:rPr>
                                </m:ctrlPr>
                              </m:fPr>
                              <m:num>
                                <m:r>
                                  <a:rPr lang="en-US" altLang="zh-CN" sz="1600" b="0" i="1">
                                    <a:latin typeface="Cambria Math" panose="02040503050406030204" pitchFamily="18" charset="0"/>
                                    <a:cs typeface="Times New Roman" panose="02020603050405020304" pitchFamily="18" charset="0"/>
                                  </a:rPr>
                                  <m:t>1</m:t>
                                </m:r>
                              </m:num>
                              <m:den>
                                <m:r>
                                  <a:rPr lang="en-US" altLang="zh-CN" sz="1600" b="0" i="1">
                                    <a:latin typeface="Cambria Math" panose="02040503050406030204" pitchFamily="18" charset="0"/>
                                    <a:cs typeface="Times New Roman" panose="02020603050405020304" pitchFamily="18" charset="0"/>
                                  </a:rPr>
                                  <m:t>2</m:t>
                                </m:r>
                              </m:den>
                            </m:f>
                          </m:sup>
                        </m:sSup>
                        <m:sSubSup>
                          <m:sSubSupPr>
                            <m:ctrlPr>
                              <a:rPr lang="en-US" altLang="zh-CN" sz="1600" b="0" i="1">
                                <a:latin typeface="Cambria Math" panose="02040503050406030204" pitchFamily="18" charset="0"/>
                                <a:cs typeface="Times New Roman" panose="02020603050405020304" pitchFamily="18" charset="0"/>
                              </a:rPr>
                            </m:ctrlPr>
                          </m:sSubSupPr>
                          <m:e>
                            <m:r>
                              <a:rPr lang="en-US" altLang="zh-CN" sz="1600" b="0" i="1">
                                <a:latin typeface="Cambria Math" panose="02040503050406030204" pitchFamily="18" charset="0"/>
                                <a:cs typeface="Times New Roman" panose="02020603050405020304" pitchFamily="18" charset="0"/>
                              </a:rPr>
                              <m:t>𝑑</m:t>
                            </m:r>
                          </m:e>
                          <m:sub>
                            <m:r>
                              <a:rPr lang="en-US" altLang="zh-CN" sz="1600" b="0" i="1">
                                <a:latin typeface="Cambria Math" panose="02040503050406030204" pitchFamily="18" charset="0"/>
                                <a:cs typeface="Times New Roman" panose="02020603050405020304" pitchFamily="18" charset="0"/>
                              </a:rPr>
                              <m:t>𝑡</m:t>
                            </m:r>
                          </m:sub>
                          <m:sup>
                            <m:r>
                              <a:rPr lang="en-US" altLang="zh-CN" sz="1600" b="0" i="1">
                                <a:latin typeface="Cambria Math" panose="02040503050406030204" pitchFamily="18" charset="0"/>
                                <a:cs typeface="Times New Roman" panose="02020603050405020304" pitchFamily="18" charset="0"/>
                              </a:rPr>
                              <m:t>1/2</m:t>
                            </m:r>
                          </m:sup>
                        </m:sSubSup>
                      </m:e>
                    </m:d>
                  </m:oMath>
                </a14:m>
                <a:r>
                  <a:rPr lang="en-US" sz="16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8" name="文本框 7">
                <a:extLst>
                  <a:ext uri="{FF2B5EF4-FFF2-40B4-BE49-F238E27FC236}">
                    <a16:creationId xmlns:a16="http://schemas.microsoft.com/office/drawing/2014/main" id="{C8CC56B0-B654-40E5-B746-713BCE463967}"/>
                  </a:ext>
                </a:extLst>
              </p:cNvPr>
              <p:cNvSpPr txBox="1">
                <a:spLocks noRot="1" noChangeAspect="1" noMove="1" noResize="1" noEditPoints="1" noAdjustHandles="1" noChangeArrowheads="1" noChangeShapeType="1" noTextEdit="1"/>
              </p:cNvSpPr>
              <p:nvPr/>
            </p:nvSpPr>
            <p:spPr bwMode="auto">
              <a:xfrm>
                <a:off x="3987896" y="3858139"/>
                <a:ext cx="1023524" cy="492933"/>
              </a:xfrm>
              <a:prstGeom prst="rect">
                <a:avLst/>
              </a:prstGeom>
              <a:blipFill>
                <a:blip r:embed="rId4"/>
                <a:stretch>
                  <a:fillRect/>
                </a:stretch>
              </a:blipFill>
              <a:ln w="9525" algn="ctr">
                <a:noFill/>
                <a:miter lim="800000"/>
                <a:headEnd/>
                <a:tailEnd/>
              </a:ln>
              <a:effectLst/>
            </p:spPr>
            <p:txBody>
              <a:bodyPr/>
              <a:lstStyle/>
              <a:p>
                <a:r>
                  <a:rPr lang="en-US">
                    <a:noFill/>
                  </a:rPr>
                  <a:t> </a:t>
                </a:r>
              </a:p>
            </p:txBody>
          </p:sp>
        </mc:Fallback>
      </mc:AlternateContent>
      <p:sp>
        <p:nvSpPr>
          <p:cNvPr id="9" name="矩形 8">
            <a:extLst>
              <a:ext uri="{FF2B5EF4-FFF2-40B4-BE49-F238E27FC236}">
                <a16:creationId xmlns:a16="http://schemas.microsoft.com/office/drawing/2014/main" id="{86FD9DE8-5858-647E-42C7-1ADFCB0D43A4}"/>
              </a:ext>
            </a:extLst>
          </p:cNvPr>
          <p:cNvSpPr/>
          <p:nvPr/>
        </p:nvSpPr>
        <p:spPr>
          <a:xfrm>
            <a:off x="7614992" y="2971891"/>
            <a:ext cx="2162534" cy="2374789"/>
          </a:xfrm>
          <a:prstGeom prst="rect">
            <a:avLst/>
          </a:prstGeom>
          <a:solidFill>
            <a:schemeClr val="tx2">
              <a:lumMod val="20000"/>
              <a:lumOff val="80000"/>
              <a:alpha val="50196"/>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文本框 9">
            <a:extLst>
              <a:ext uri="{FF2B5EF4-FFF2-40B4-BE49-F238E27FC236}">
                <a16:creationId xmlns:a16="http://schemas.microsoft.com/office/drawing/2014/main" id="{E7313848-1F1B-7024-0253-C314C9EB158F}"/>
              </a:ext>
            </a:extLst>
          </p:cNvPr>
          <p:cNvSpPr txBox="1"/>
          <p:nvPr/>
        </p:nvSpPr>
        <p:spPr bwMode="auto">
          <a:xfrm>
            <a:off x="1838897" y="2507918"/>
            <a:ext cx="1900011"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altLang="zh-CN" sz="1800" dirty="0">
                <a:solidFill>
                  <a:prstClr val="black"/>
                </a:solidFill>
                <a:latin typeface="Times New Roman" panose="02020603050405020304" pitchFamily="18" charset="0"/>
                <a:cs typeface="Times New Roman" panose="02020603050405020304" pitchFamily="18" charset="0"/>
              </a:rPr>
              <a:t>WAW 2007</a:t>
            </a:r>
          </a:p>
        </p:txBody>
      </p:sp>
      <p:sp>
        <p:nvSpPr>
          <p:cNvPr id="11" name="文本框 10">
            <a:extLst>
              <a:ext uri="{FF2B5EF4-FFF2-40B4-BE49-F238E27FC236}">
                <a16:creationId xmlns:a16="http://schemas.microsoft.com/office/drawing/2014/main" id="{E54453CF-71D9-E810-D31E-5B9610084ED5}"/>
              </a:ext>
            </a:extLst>
          </p:cNvPr>
          <p:cNvSpPr txBox="1"/>
          <p:nvPr/>
        </p:nvSpPr>
        <p:spPr bwMode="auto">
          <a:xfrm>
            <a:off x="5641160" y="2518196"/>
            <a:ext cx="1620000"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prstClr val="black"/>
                </a:solidFill>
                <a:latin typeface="Times New Roman" panose="02020603050405020304" pitchFamily="18" charset="0"/>
                <a:cs typeface="Times New Roman" panose="02020603050405020304" pitchFamily="18" charset="0"/>
              </a:rPr>
              <a:t> VLDB 2023</a:t>
            </a:r>
          </a:p>
        </p:txBody>
      </p:sp>
      <p:sp>
        <p:nvSpPr>
          <p:cNvPr id="12" name="文本框 11">
            <a:extLst>
              <a:ext uri="{FF2B5EF4-FFF2-40B4-BE49-F238E27FC236}">
                <a16:creationId xmlns:a16="http://schemas.microsoft.com/office/drawing/2014/main" id="{CAE620D9-0934-636F-C199-1B1CE15AB296}"/>
              </a:ext>
            </a:extLst>
          </p:cNvPr>
          <p:cNvSpPr txBox="1"/>
          <p:nvPr/>
        </p:nvSpPr>
        <p:spPr bwMode="auto">
          <a:xfrm>
            <a:off x="7324575" y="2485676"/>
            <a:ext cx="2734133" cy="399574"/>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b="1" dirty="0">
                <a:solidFill>
                  <a:srgbClr val="C00000"/>
                </a:solidFill>
                <a:latin typeface="Times New Roman" panose="02020603050405020304" pitchFamily="18" charset="0"/>
                <a:cs typeface="Times New Roman" panose="02020603050405020304" pitchFamily="18" charset="0"/>
              </a:rPr>
              <a:t> KDD 2024 (Ours)</a:t>
            </a:r>
          </a:p>
        </p:txBody>
      </p:sp>
      <p:sp>
        <p:nvSpPr>
          <p:cNvPr id="13" name="矩形 12">
            <a:extLst>
              <a:ext uri="{FF2B5EF4-FFF2-40B4-BE49-F238E27FC236}">
                <a16:creationId xmlns:a16="http://schemas.microsoft.com/office/drawing/2014/main" id="{A4BE3F1B-C5D4-2F4D-B436-D0571FD94F7E}"/>
              </a:ext>
            </a:extLst>
          </p:cNvPr>
          <p:cNvSpPr/>
          <p:nvPr/>
        </p:nvSpPr>
        <p:spPr>
          <a:xfrm>
            <a:off x="5457247" y="2971892"/>
            <a:ext cx="2145349" cy="1883236"/>
          </a:xfrm>
          <a:prstGeom prst="rect">
            <a:avLst/>
          </a:prstGeom>
          <a:solidFill>
            <a:schemeClr val="tx2">
              <a:lumMod val="20000"/>
              <a:lumOff val="80000"/>
              <a:alpha val="50196"/>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DE3DB45D-E81E-F40B-17CB-DB130D65FB1B}"/>
                  </a:ext>
                </a:extLst>
              </p:cNvPr>
              <p:cNvSpPr txBox="1"/>
              <p:nvPr/>
            </p:nvSpPr>
            <p:spPr bwMode="auto">
              <a:xfrm>
                <a:off x="5462042" y="4315458"/>
                <a:ext cx="2356994" cy="492933"/>
              </a:xfrm>
              <a:prstGeom prst="rect">
                <a:avLst/>
              </a:prstGeom>
              <a:noFill/>
              <a:ln w="9525" algn="ctr">
                <a:noFill/>
                <a:miter lim="800000"/>
                <a:headEnd/>
                <a:tailEnd/>
              </a:ln>
              <a:effectLst/>
            </p:spPr>
            <p:txBody>
              <a:bodyPr wrap="square" lIns="90909" tIns="45455" rIns="90909" bIns="45455" rtlCol="0" anchor="ctr">
                <a:spAutoFit/>
              </a:bodyPr>
              <a:lstStyle/>
              <a:p>
                <a14:m>
                  <m:oMath xmlns:m="http://schemas.openxmlformats.org/officeDocument/2006/math">
                    <m:r>
                      <a:rPr lang="en-US" altLang="zh-CN" sz="1600" b="0" i="1">
                        <a:latin typeface="Cambria Math" panose="02040503050406030204" pitchFamily="18" charset="0"/>
                        <a:cs typeface="Times New Roman" panose="02020603050405020304" pitchFamily="18" charset="0"/>
                      </a:rPr>
                      <m:t>𝑂</m:t>
                    </m:r>
                    <m:d>
                      <m:dPr>
                        <m:ctrlPr>
                          <a:rPr lang="en-US" altLang="zh-CN" sz="1600" i="1">
                            <a:latin typeface="Cambria Math" panose="02040503050406030204" pitchFamily="18" charset="0"/>
                            <a:cs typeface="Times New Roman" panose="02020603050405020304" pitchFamily="18" charset="0"/>
                          </a:rPr>
                        </m:ctrlPr>
                      </m:dPr>
                      <m:e>
                        <m:func>
                          <m:funcPr>
                            <m:ctrlPr>
                              <a:rPr lang="en-US" altLang="zh-CN" sz="1600" i="1">
                                <a:latin typeface="Cambria Math" panose="02040503050406030204" pitchFamily="18" charset="0"/>
                                <a:cs typeface="Times New Roman" panose="02020603050405020304" pitchFamily="18" charset="0"/>
                              </a:rPr>
                            </m:ctrlPr>
                          </m:funcPr>
                          <m:fName>
                            <m:r>
                              <m:rPr>
                                <m:sty m:val="p"/>
                              </m:rPr>
                              <a:rPr lang="en-US" altLang="zh-CN" sz="1600" i="0">
                                <a:latin typeface="Cambria Math" panose="02040503050406030204" pitchFamily="18" charset="0"/>
                                <a:cs typeface="Times New Roman" panose="02020603050405020304" pitchFamily="18" charset="0"/>
                              </a:rPr>
                              <m:t>log</m:t>
                            </m:r>
                          </m:fName>
                          <m:e>
                            <m:r>
                              <a:rPr lang="en-US" altLang="zh-CN" sz="1600" b="0" i="1">
                                <a:latin typeface="Cambria Math" panose="02040503050406030204" pitchFamily="18" charset="0"/>
                                <a:cs typeface="Times New Roman" panose="02020603050405020304" pitchFamily="18" charset="0"/>
                              </a:rPr>
                              <m:t>𝑛</m:t>
                            </m:r>
                          </m:e>
                        </m:func>
                        <m:r>
                          <a:rPr lang="en-US" altLang="zh-CN" sz="1600" i="1">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altLang="zh-CN" sz="1600">
                            <a:latin typeface="Cambria Math" panose="02040503050406030204" pitchFamily="18" charset="0"/>
                            <a:cs typeface="Times New Roman" panose="02020603050405020304" pitchFamily="18" charset="0"/>
                          </a:rPr>
                          <m:t>min</m:t>
                        </m:r>
                        <m:r>
                          <a:rPr lang="en-US" altLang="zh-CN" sz="1600" i="1">
                            <a:latin typeface="Cambria Math" panose="02040503050406030204" pitchFamily="18" charset="0"/>
                            <a:cs typeface="Times New Roman" panose="02020603050405020304" pitchFamily="18" charset="0"/>
                          </a:rPr>
                          <m:t>⁡</m:t>
                        </m:r>
                        <m:d>
                          <m:dPr>
                            <m:begChr m:val="{"/>
                            <m:endChr m:val="}"/>
                            <m:ctrlPr>
                              <a:rPr lang="en-US" altLang="zh-CN" sz="1600" i="1">
                                <a:latin typeface="Cambria Math" panose="02040503050406030204" pitchFamily="18" charset="0"/>
                                <a:cs typeface="Times New Roman" panose="02020603050405020304" pitchFamily="18" charset="0"/>
                              </a:rPr>
                            </m:ctrlPr>
                          </m:dPr>
                          <m:e>
                            <m:sSub>
                              <m:sSubPr>
                                <m:ctrlPr>
                                  <a:rPr lang="en-US" altLang="zh-CN" sz="1600" i="1">
                                    <a:latin typeface="Cambria Math" panose="02040503050406030204" pitchFamily="18" charset="0"/>
                                    <a:cs typeface="Times New Roman" panose="02020603050405020304" pitchFamily="18" charset="0"/>
                                  </a:rPr>
                                </m:ctrlPr>
                              </m:sSubPr>
                              <m:e>
                                <m:r>
                                  <a:rPr lang="en-US" altLang="zh-CN" sz="1600" i="1">
                                    <a:latin typeface="Cambria Math" panose="02040503050406030204" pitchFamily="18" charset="0"/>
                                    <a:cs typeface="Times New Roman" panose="02020603050405020304" pitchFamily="18" charset="0"/>
                                  </a:rPr>
                                  <m:t>𝑑</m:t>
                                </m:r>
                              </m:e>
                              <m:sub>
                                <m:r>
                                  <a:rPr lang="en-US" altLang="zh-CN" sz="1600" i="1">
                                    <a:latin typeface="Cambria Math" panose="02040503050406030204" pitchFamily="18" charset="0"/>
                                    <a:cs typeface="Times New Roman" panose="02020603050405020304" pitchFamily="18" charset="0"/>
                                  </a:rPr>
                                  <m:t>𝑡</m:t>
                                </m:r>
                              </m:sub>
                            </m:sSub>
                            <m:r>
                              <a:rPr lang="en-US" altLang="zh-CN" sz="1600" i="1">
                                <a:latin typeface="Cambria Math" panose="02040503050406030204" pitchFamily="18" charset="0"/>
                                <a:cs typeface="Times New Roman" panose="02020603050405020304" pitchFamily="18" charset="0"/>
                              </a:rPr>
                              <m:t>, </m:t>
                            </m:r>
                            <m:sSup>
                              <m:sSupPr>
                                <m:ctrlPr>
                                  <a:rPr lang="en-US" altLang="zh-CN" sz="1600" i="1">
                                    <a:latin typeface="Cambria Math" panose="02040503050406030204" pitchFamily="18" charset="0"/>
                                    <a:cs typeface="Times New Roman" panose="02020603050405020304" pitchFamily="18" charset="0"/>
                                  </a:rPr>
                                </m:ctrlPr>
                              </m:sSupPr>
                              <m:e>
                                <m:r>
                                  <a:rPr lang="en-US" altLang="zh-CN" sz="1600" i="1">
                                    <a:latin typeface="Cambria Math" panose="02040503050406030204" pitchFamily="18" charset="0"/>
                                    <a:cs typeface="Times New Roman" panose="02020603050405020304" pitchFamily="18" charset="0"/>
                                  </a:rPr>
                                  <m:t>𝑚</m:t>
                                </m:r>
                              </m:e>
                              <m:sup>
                                <m:f>
                                  <m:fPr>
                                    <m:ctrlPr>
                                      <a:rPr lang="en-US" altLang="zh-CN" sz="1600" i="1">
                                        <a:latin typeface="Cambria Math" panose="02040503050406030204" pitchFamily="18" charset="0"/>
                                        <a:cs typeface="Times New Roman" panose="02020603050405020304" pitchFamily="18" charset="0"/>
                                      </a:rPr>
                                    </m:ctrlPr>
                                  </m:fPr>
                                  <m:num>
                                    <m:r>
                                      <a:rPr lang="en-US" altLang="zh-CN" sz="1600" i="1">
                                        <a:latin typeface="Cambria Math" panose="02040503050406030204" pitchFamily="18" charset="0"/>
                                        <a:cs typeface="Times New Roman" panose="02020603050405020304" pitchFamily="18" charset="0"/>
                                      </a:rPr>
                                      <m:t>1</m:t>
                                    </m:r>
                                  </m:num>
                                  <m:den>
                                    <m:r>
                                      <a:rPr lang="en-US" altLang="zh-CN" sz="1600" i="1">
                                        <a:latin typeface="Cambria Math" panose="02040503050406030204" pitchFamily="18" charset="0"/>
                                        <a:cs typeface="Times New Roman" panose="02020603050405020304" pitchFamily="18" charset="0"/>
                                      </a:rPr>
                                      <m:t>2</m:t>
                                    </m:r>
                                  </m:den>
                                </m:f>
                              </m:sup>
                            </m:sSup>
                          </m:e>
                        </m:d>
                      </m:e>
                    </m:d>
                  </m:oMath>
                </a14:m>
                <a:r>
                  <a:rPr lang="zh-CN" altLang="en-US" sz="1800" dirty="0">
                    <a:solidFill>
                      <a:prstClr val="black"/>
                    </a:solidFill>
                    <a:latin typeface="Times New Roman" panose="02020603050405020304" pitchFamily="18" charset="0"/>
                    <a:cs typeface="Times New Roman" panose="02020603050405020304" pitchFamily="18" charset="0"/>
                  </a:rPr>
                  <a:t> </a:t>
                </a:r>
                <a:endParaRPr lang="en-US" sz="18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4" name="文本框 13">
                <a:extLst>
                  <a:ext uri="{FF2B5EF4-FFF2-40B4-BE49-F238E27FC236}">
                    <a16:creationId xmlns:a16="http://schemas.microsoft.com/office/drawing/2014/main" id="{DE3DB45D-E81E-F40B-17CB-DB130D65FB1B}"/>
                  </a:ext>
                </a:extLst>
              </p:cNvPr>
              <p:cNvSpPr txBox="1">
                <a:spLocks noRot="1" noChangeAspect="1" noMove="1" noResize="1" noEditPoints="1" noAdjustHandles="1" noChangeArrowheads="1" noChangeShapeType="1" noTextEdit="1"/>
              </p:cNvSpPr>
              <p:nvPr/>
            </p:nvSpPr>
            <p:spPr bwMode="auto">
              <a:xfrm>
                <a:off x="5462042" y="4315458"/>
                <a:ext cx="2356994" cy="492933"/>
              </a:xfrm>
              <a:prstGeom prst="rect">
                <a:avLst/>
              </a:prstGeom>
              <a:blipFill>
                <a:blip r:embed="rId5"/>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F218E153-21C7-7D86-768F-7598C344A9AB}"/>
                  </a:ext>
                </a:extLst>
              </p:cNvPr>
              <p:cNvSpPr txBox="1"/>
              <p:nvPr/>
            </p:nvSpPr>
            <p:spPr bwMode="auto">
              <a:xfrm>
                <a:off x="7636971" y="4705263"/>
                <a:ext cx="2356994" cy="551475"/>
              </a:xfrm>
              <a:prstGeom prst="rect">
                <a:avLst/>
              </a:prstGeom>
              <a:noFill/>
              <a:ln w="9525" algn="ctr">
                <a:noFill/>
                <a:miter lim="800000"/>
                <a:headEnd/>
                <a:tailEnd/>
              </a:ln>
              <a:effectLst/>
            </p:spPr>
            <p:txBody>
              <a:bodyPr wrap="square" lIns="90909" tIns="45455" rIns="90909" bIns="45455" rtlCol="0" anchor="ctr">
                <a:spAutoFit/>
              </a:bodyPr>
              <a:lstStyle/>
              <a:p>
                <a14:m>
                  <m:oMath xmlns:m="http://schemas.openxmlformats.org/officeDocument/2006/math">
                    <m:r>
                      <a:rPr lang="en-US" altLang="zh-CN" sz="1600" b="1" i="1">
                        <a:solidFill>
                          <a:srgbClr val="C00000"/>
                        </a:solidFill>
                        <a:latin typeface="Cambria Math" panose="02040503050406030204" pitchFamily="18" charset="0"/>
                        <a:cs typeface="Times New Roman" panose="02020603050405020304" pitchFamily="18" charset="0"/>
                      </a:rPr>
                      <m:t>𝑶</m:t>
                    </m:r>
                    <m:d>
                      <m:dPr>
                        <m:ctrlPr>
                          <a:rPr lang="en-US" altLang="zh-CN" sz="1600" b="1" i="1">
                            <a:solidFill>
                              <a:srgbClr val="C00000"/>
                            </a:solidFill>
                            <a:latin typeface="Cambria Math" panose="02040503050406030204" pitchFamily="18" charset="0"/>
                            <a:cs typeface="Times New Roman" panose="02020603050405020304" pitchFamily="18" charset="0"/>
                          </a:rPr>
                        </m:ctrlPr>
                      </m:dPr>
                      <m:e>
                        <m:f>
                          <m:fPr>
                            <m:ctrlPr>
                              <a:rPr lang="en-US" altLang="zh-CN" sz="1600" b="1" i="1">
                                <a:solidFill>
                                  <a:srgbClr val="C00000"/>
                                </a:solidFill>
                                <a:latin typeface="Cambria Math" panose="02040503050406030204" pitchFamily="18" charset="0"/>
                                <a:cs typeface="Times New Roman" panose="02020603050405020304" pitchFamily="18" charset="0"/>
                              </a:rPr>
                            </m:ctrlPr>
                          </m:fPr>
                          <m:num>
                            <m:r>
                              <a:rPr lang="en-US" altLang="zh-CN" sz="1600" b="1" i="1">
                                <a:solidFill>
                                  <a:srgbClr val="C00000"/>
                                </a:solidFill>
                                <a:latin typeface="Cambria Math" panose="02040503050406030204" pitchFamily="18" charset="0"/>
                                <a:cs typeface="Times New Roman" panose="02020603050405020304" pitchFamily="18" charset="0"/>
                              </a:rPr>
                              <m:t>𝟏</m:t>
                            </m:r>
                          </m:num>
                          <m:den>
                            <m:sSub>
                              <m:sSubPr>
                                <m:ctrlPr>
                                  <a:rPr lang="en-US" altLang="zh-CN" sz="1600" b="1" i="1">
                                    <a:solidFill>
                                      <a:srgbClr val="C00000"/>
                                    </a:solidFill>
                                    <a:latin typeface="Cambria Math" panose="02040503050406030204" pitchFamily="18" charset="0"/>
                                    <a:cs typeface="Times New Roman" panose="02020603050405020304" pitchFamily="18" charset="0"/>
                                  </a:rPr>
                                </m:ctrlPr>
                              </m:sSubPr>
                              <m:e>
                                <m:r>
                                  <a:rPr lang="en-US" altLang="zh-CN" sz="1600" b="1" i="1">
                                    <a:solidFill>
                                      <a:srgbClr val="C00000"/>
                                    </a:solidFill>
                                    <a:latin typeface="Cambria Math" panose="02040503050406030204" pitchFamily="18" charset="0"/>
                                    <a:cs typeface="Times New Roman" panose="02020603050405020304" pitchFamily="18" charset="0"/>
                                  </a:rPr>
                                  <m:t>𝒅</m:t>
                                </m:r>
                              </m:e>
                              <m:sub>
                                <m:r>
                                  <a:rPr lang="en-US" altLang="zh-CN" sz="1600" b="1" i="0">
                                    <a:solidFill>
                                      <a:srgbClr val="C00000"/>
                                    </a:solidFill>
                                    <a:latin typeface="Cambria Math" panose="02040503050406030204" pitchFamily="18" charset="0"/>
                                    <a:cs typeface="Times New Roman" panose="02020603050405020304" pitchFamily="18" charset="0"/>
                                  </a:rPr>
                                  <m:t>𝐦𝐢𝐧</m:t>
                                </m:r>
                              </m:sub>
                            </m:sSub>
                          </m:den>
                        </m:f>
                        <m:r>
                          <a:rPr lang="en-US" altLang="zh-CN" sz="1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1600" b="1" i="0">
                            <a:solidFill>
                              <a:srgbClr val="C00000"/>
                            </a:solidFill>
                            <a:latin typeface="Cambria Math" panose="02040503050406030204" pitchFamily="18" charset="0"/>
                            <a:cs typeface="Times New Roman" panose="02020603050405020304" pitchFamily="18" charset="0"/>
                          </a:rPr>
                          <m:t>𝐦𝐢𝐧</m:t>
                        </m:r>
                        <m:r>
                          <a:rPr lang="en-US" altLang="zh-CN" sz="1600" b="1" i="1">
                            <a:solidFill>
                              <a:srgbClr val="C00000"/>
                            </a:solidFill>
                            <a:latin typeface="Cambria Math" panose="02040503050406030204" pitchFamily="18" charset="0"/>
                            <a:cs typeface="Times New Roman" panose="02020603050405020304" pitchFamily="18" charset="0"/>
                          </a:rPr>
                          <m:t>⁡</m:t>
                        </m:r>
                        <m:d>
                          <m:dPr>
                            <m:begChr m:val="{"/>
                            <m:endChr m:val="}"/>
                            <m:ctrlPr>
                              <a:rPr lang="en-US" altLang="zh-CN" sz="1600" b="1" i="1">
                                <a:solidFill>
                                  <a:srgbClr val="C00000"/>
                                </a:solidFill>
                                <a:latin typeface="Cambria Math" panose="02040503050406030204" pitchFamily="18" charset="0"/>
                                <a:cs typeface="Times New Roman" panose="02020603050405020304" pitchFamily="18" charset="0"/>
                              </a:rPr>
                            </m:ctrlPr>
                          </m:dPr>
                          <m:e>
                            <m:sSub>
                              <m:sSubPr>
                                <m:ctrlPr>
                                  <a:rPr lang="en-US" altLang="zh-CN" sz="1600" b="1" i="1">
                                    <a:solidFill>
                                      <a:srgbClr val="C00000"/>
                                    </a:solidFill>
                                    <a:latin typeface="Cambria Math" panose="02040503050406030204" pitchFamily="18" charset="0"/>
                                    <a:cs typeface="Times New Roman" panose="02020603050405020304" pitchFamily="18" charset="0"/>
                                  </a:rPr>
                                </m:ctrlPr>
                              </m:sSubPr>
                              <m:e>
                                <m:r>
                                  <a:rPr lang="en-US" altLang="zh-CN" sz="1600" b="1" i="1">
                                    <a:solidFill>
                                      <a:srgbClr val="C00000"/>
                                    </a:solidFill>
                                    <a:latin typeface="Cambria Math" panose="02040503050406030204" pitchFamily="18" charset="0"/>
                                    <a:cs typeface="Times New Roman" panose="02020603050405020304" pitchFamily="18" charset="0"/>
                                  </a:rPr>
                                  <m:t>𝒅</m:t>
                                </m:r>
                              </m:e>
                              <m:sub>
                                <m:r>
                                  <a:rPr lang="en-US" altLang="zh-CN" sz="1600" b="1" i="1">
                                    <a:solidFill>
                                      <a:srgbClr val="C00000"/>
                                    </a:solidFill>
                                    <a:latin typeface="Cambria Math" panose="02040503050406030204" pitchFamily="18" charset="0"/>
                                    <a:cs typeface="Times New Roman" panose="02020603050405020304" pitchFamily="18" charset="0"/>
                                  </a:rPr>
                                  <m:t>𝒕</m:t>
                                </m:r>
                              </m:sub>
                            </m:sSub>
                            <m:r>
                              <a:rPr lang="en-US" altLang="zh-CN" sz="1600" b="1" i="1">
                                <a:solidFill>
                                  <a:srgbClr val="C00000"/>
                                </a:solidFill>
                                <a:latin typeface="Cambria Math" panose="02040503050406030204" pitchFamily="18" charset="0"/>
                                <a:cs typeface="Times New Roman" panose="02020603050405020304" pitchFamily="18" charset="0"/>
                              </a:rPr>
                              <m:t>, </m:t>
                            </m:r>
                            <m:sSup>
                              <m:sSupPr>
                                <m:ctrlPr>
                                  <a:rPr lang="en-US" altLang="zh-CN" sz="1600" b="1" i="1">
                                    <a:solidFill>
                                      <a:srgbClr val="C00000"/>
                                    </a:solidFill>
                                    <a:latin typeface="Cambria Math" panose="02040503050406030204" pitchFamily="18" charset="0"/>
                                    <a:cs typeface="Times New Roman" panose="02020603050405020304" pitchFamily="18" charset="0"/>
                                  </a:rPr>
                                </m:ctrlPr>
                              </m:sSupPr>
                              <m:e>
                                <m:r>
                                  <a:rPr lang="en-US" altLang="zh-CN" sz="1600" b="1" i="1">
                                    <a:solidFill>
                                      <a:srgbClr val="C00000"/>
                                    </a:solidFill>
                                    <a:latin typeface="Cambria Math" panose="02040503050406030204" pitchFamily="18" charset="0"/>
                                    <a:cs typeface="Times New Roman" panose="02020603050405020304" pitchFamily="18" charset="0"/>
                                  </a:rPr>
                                  <m:t>𝒎</m:t>
                                </m:r>
                              </m:e>
                              <m:sup>
                                <m:f>
                                  <m:fPr>
                                    <m:ctrlPr>
                                      <a:rPr lang="en-US" altLang="zh-CN" sz="1600" b="1" i="1">
                                        <a:solidFill>
                                          <a:srgbClr val="C00000"/>
                                        </a:solidFill>
                                        <a:latin typeface="Cambria Math" panose="02040503050406030204" pitchFamily="18" charset="0"/>
                                        <a:cs typeface="Times New Roman" panose="02020603050405020304" pitchFamily="18" charset="0"/>
                                      </a:rPr>
                                    </m:ctrlPr>
                                  </m:fPr>
                                  <m:num>
                                    <m:r>
                                      <a:rPr lang="en-US" altLang="zh-CN" sz="1600" b="1" i="1">
                                        <a:solidFill>
                                          <a:srgbClr val="C00000"/>
                                        </a:solidFill>
                                        <a:latin typeface="Cambria Math" panose="02040503050406030204" pitchFamily="18" charset="0"/>
                                        <a:cs typeface="Times New Roman" panose="02020603050405020304" pitchFamily="18" charset="0"/>
                                      </a:rPr>
                                      <m:t>𝟏</m:t>
                                    </m:r>
                                  </m:num>
                                  <m:den>
                                    <m:r>
                                      <a:rPr lang="en-US" altLang="zh-CN" sz="1600" b="1" i="1">
                                        <a:solidFill>
                                          <a:srgbClr val="C00000"/>
                                        </a:solidFill>
                                        <a:latin typeface="Cambria Math" panose="02040503050406030204" pitchFamily="18" charset="0"/>
                                        <a:cs typeface="Times New Roman" panose="02020603050405020304" pitchFamily="18" charset="0"/>
                                      </a:rPr>
                                      <m:t>𝟐</m:t>
                                    </m:r>
                                  </m:den>
                                </m:f>
                              </m:sup>
                            </m:sSup>
                          </m:e>
                        </m:d>
                      </m:e>
                    </m:d>
                  </m:oMath>
                </a14:m>
                <a:r>
                  <a:rPr lang="en-US" sz="1600" b="1" dirty="0">
                    <a:solidFill>
                      <a:srgbClr val="C00000"/>
                    </a:solidFill>
                    <a:latin typeface="Times New Roman" panose="02020603050405020304" pitchFamily="18" charset="0"/>
                    <a:cs typeface="Times New Roman" panose="02020603050405020304" pitchFamily="18" charset="0"/>
                  </a:rPr>
                  <a:t> </a:t>
                </a:r>
              </a:p>
            </p:txBody>
          </p:sp>
        </mc:Choice>
        <mc:Fallback xmlns="">
          <p:sp>
            <p:nvSpPr>
              <p:cNvPr id="16" name="文本框 15">
                <a:extLst>
                  <a:ext uri="{FF2B5EF4-FFF2-40B4-BE49-F238E27FC236}">
                    <a16:creationId xmlns:a16="http://schemas.microsoft.com/office/drawing/2014/main" id="{F218E153-21C7-7D86-768F-7598C344A9AB}"/>
                  </a:ext>
                </a:extLst>
              </p:cNvPr>
              <p:cNvSpPr txBox="1">
                <a:spLocks noRot="1" noChangeAspect="1" noMove="1" noResize="1" noEditPoints="1" noAdjustHandles="1" noChangeArrowheads="1" noChangeShapeType="1" noTextEdit="1"/>
              </p:cNvSpPr>
              <p:nvPr/>
            </p:nvSpPr>
            <p:spPr bwMode="auto">
              <a:xfrm>
                <a:off x="7636971" y="4705263"/>
                <a:ext cx="2356994" cy="551475"/>
              </a:xfrm>
              <a:prstGeom prst="rect">
                <a:avLst/>
              </a:prstGeom>
              <a:blipFill>
                <a:blip r:embed="rId6"/>
                <a:stretch>
                  <a:fillRect/>
                </a:stretch>
              </a:blipFill>
              <a:ln w="9525" algn="ctr">
                <a:noFill/>
                <a:miter lim="800000"/>
                <a:headEnd/>
                <a:tailEnd/>
              </a:ln>
              <a:effectLst/>
            </p:spPr>
            <p:txBody>
              <a:bodyPr/>
              <a:lstStyle/>
              <a:p>
                <a:r>
                  <a:rPr lang="en-US">
                    <a:noFill/>
                  </a:rPr>
                  <a:t> </a:t>
                </a:r>
              </a:p>
            </p:txBody>
          </p:sp>
        </mc:Fallback>
      </mc:AlternateContent>
      <p:sp>
        <p:nvSpPr>
          <p:cNvPr id="17" name="矩形 16">
            <a:extLst>
              <a:ext uri="{FF2B5EF4-FFF2-40B4-BE49-F238E27FC236}">
                <a16:creationId xmlns:a16="http://schemas.microsoft.com/office/drawing/2014/main" id="{44D828BA-CA1E-9CFE-74FC-33C5DC3B4C41}"/>
              </a:ext>
            </a:extLst>
          </p:cNvPr>
          <p:cNvSpPr/>
          <p:nvPr/>
        </p:nvSpPr>
        <p:spPr>
          <a:xfrm>
            <a:off x="7614992" y="5348156"/>
            <a:ext cx="2162534" cy="1628185"/>
          </a:xfrm>
          <a:prstGeom prst="rect">
            <a:avLst/>
          </a:prstGeom>
          <a:solidFill>
            <a:schemeClr val="accent2">
              <a:alpha val="50196"/>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65305203-F00A-3B41-D9FD-F0BD892BE6BD}"/>
                  </a:ext>
                </a:extLst>
              </p:cNvPr>
              <p:cNvSpPr txBox="1"/>
              <p:nvPr/>
            </p:nvSpPr>
            <p:spPr bwMode="auto">
              <a:xfrm>
                <a:off x="7656506" y="5405943"/>
                <a:ext cx="2366156" cy="551475"/>
              </a:xfrm>
              <a:prstGeom prst="rect">
                <a:avLst/>
              </a:prstGeom>
              <a:noFill/>
              <a:ln w="9525" algn="ctr">
                <a:noFill/>
                <a:miter lim="800000"/>
                <a:headEnd/>
                <a:tailEnd/>
              </a:ln>
              <a:effectLst/>
            </p:spPr>
            <p:txBody>
              <a:bodyPr wrap="square" lIns="90909" tIns="45455" rIns="90909" bIns="45455" rtlCol="0" anchor="ctr">
                <a:spAutoFit/>
              </a:bodyPr>
              <a:lstStyle/>
              <a:p>
                <a14:m>
                  <m:oMath xmlns:m="http://schemas.openxmlformats.org/officeDocument/2006/math">
                    <m:r>
                      <a:rPr lang="el-GR" altLang="zh-CN" sz="1600" b="1" i="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𝛀</m:t>
                    </m:r>
                    <m:d>
                      <m:dPr>
                        <m:ctrlPr>
                          <a:rPr lang="en-US" altLang="zh-CN" sz="1600" b="1" i="1">
                            <a:solidFill>
                              <a:srgbClr val="C00000"/>
                            </a:solidFill>
                            <a:latin typeface="Cambria Math" panose="02040503050406030204" pitchFamily="18" charset="0"/>
                            <a:cs typeface="Times New Roman" panose="02020603050405020304" pitchFamily="18" charset="0"/>
                          </a:rPr>
                        </m:ctrlPr>
                      </m:dPr>
                      <m:e>
                        <m:f>
                          <m:fPr>
                            <m:ctrlPr>
                              <a:rPr lang="en-US" altLang="zh-CN" sz="1600" b="1" i="1">
                                <a:solidFill>
                                  <a:srgbClr val="C00000"/>
                                </a:solidFill>
                                <a:latin typeface="Cambria Math" panose="02040503050406030204" pitchFamily="18" charset="0"/>
                                <a:cs typeface="Times New Roman" panose="02020603050405020304" pitchFamily="18" charset="0"/>
                              </a:rPr>
                            </m:ctrlPr>
                          </m:fPr>
                          <m:num>
                            <m:r>
                              <a:rPr lang="en-US" altLang="zh-CN" sz="1600" b="1" i="1">
                                <a:solidFill>
                                  <a:srgbClr val="C00000"/>
                                </a:solidFill>
                                <a:latin typeface="Cambria Math" panose="02040503050406030204" pitchFamily="18" charset="0"/>
                                <a:cs typeface="Times New Roman" panose="02020603050405020304" pitchFamily="18" charset="0"/>
                              </a:rPr>
                              <m:t>𝟏</m:t>
                            </m:r>
                          </m:num>
                          <m:den>
                            <m:sSub>
                              <m:sSubPr>
                                <m:ctrlPr>
                                  <a:rPr lang="en-US" altLang="zh-CN" sz="1600" b="1" i="1">
                                    <a:solidFill>
                                      <a:srgbClr val="C00000"/>
                                    </a:solidFill>
                                    <a:latin typeface="Cambria Math" panose="02040503050406030204" pitchFamily="18" charset="0"/>
                                    <a:cs typeface="Times New Roman" panose="02020603050405020304" pitchFamily="18" charset="0"/>
                                  </a:rPr>
                                </m:ctrlPr>
                              </m:sSubPr>
                              <m:e>
                                <m:r>
                                  <a:rPr lang="en-US" altLang="zh-CN" sz="1600" b="1" i="1">
                                    <a:solidFill>
                                      <a:srgbClr val="C00000"/>
                                    </a:solidFill>
                                    <a:latin typeface="Cambria Math" panose="02040503050406030204" pitchFamily="18" charset="0"/>
                                    <a:cs typeface="Times New Roman" panose="02020603050405020304" pitchFamily="18" charset="0"/>
                                  </a:rPr>
                                  <m:t>𝒅</m:t>
                                </m:r>
                              </m:e>
                              <m:sub>
                                <m:r>
                                  <a:rPr lang="en-US" altLang="zh-CN" sz="1600" b="1" i="1">
                                    <a:solidFill>
                                      <a:srgbClr val="C00000"/>
                                    </a:solidFill>
                                    <a:latin typeface="Cambria Math" panose="02040503050406030204" pitchFamily="18" charset="0"/>
                                    <a:cs typeface="Times New Roman" panose="02020603050405020304" pitchFamily="18" charset="0"/>
                                  </a:rPr>
                                  <m:t>𝒎𝒊𝒏</m:t>
                                </m:r>
                              </m:sub>
                            </m:sSub>
                          </m:den>
                        </m:f>
                        <m:r>
                          <a:rPr lang="en-US" altLang="zh-CN" sz="1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1600" b="1" i="0">
                            <a:solidFill>
                              <a:srgbClr val="C00000"/>
                            </a:solidFill>
                            <a:latin typeface="Cambria Math" panose="02040503050406030204" pitchFamily="18" charset="0"/>
                            <a:cs typeface="Times New Roman" panose="02020603050405020304" pitchFamily="18" charset="0"/>
                          </a:rPr>
                          <m:t>𝐦𝐢𝐧</m:t>
                        </m:r>
                        <m:r>
                          <a:rPr lang="en-US" altLang="zh-CN" sz="1600" b="1" i="1">
                            <a:solidFill>
                              <a:srgbClr val="C00000"/>
                            </a:solidFill>
                            <a:latin typeface="Cambria Math" panose="02040503050406030204" pitchFamily="18" charset="0"/>
                            <a:cs typeface="Times New Roman" panose="02020603050405020304" pitchFamily="18" charset="0"/>
                          </a:rPr>
                          <m:t>⁡</m:t>
                        </m:r>
                        <m:d>
                          <m:dPr>
                            <m:begChr m:val="{"/>
                            <m:endChr m:val="}"/>
                            <m:ctrlPr>
                              <a:rPr lang="en-US" altLang="zh-CN" sz="1600" b="1" i="1">
                                <a:solidFill>
                                  <a:srgbClr val="C00000"/>
                                </a:solidFill>
                                <a:latin typeface="Cambria Math" panose="02040503050406030204" pitchFamily="18" charset="0"/>
                                <a:cs typeface="Times New Roman" panose="02020603050405020304" pitchFamily="18" charset="0"/>
                              </a:rPr>
                            </m:ctrlPr>
                          </m:dPr>
                          <m:e>
                            <m:sSub>
                              <m:sSubPr>
                                <m:ctrlPr>
                                  <a:rPr lang="en-US" altLang="zh-CN" sz="1600" b="1" i="1">
                                    <a:solidFill>
                                      <a:srgbClr val="C00000"/>
                                    </a:solidFill>
                                    <a:latin typeface="Cambria Math" panose="02040503050406030204" pitchFamily="18" charset="0"/>
                                    <a:cs typeface="Times New Roman" panose="02020603050405020304" pitchFamily="18" charset="0"/>
                                  </a:rPr>
                                </m:ctrlPr>
                              </m:sSubPr>
                              <m:e>
                                <m:r>
                                  <a:rPr lang="en-US" altLang="zh-CN" sz="1600" b="1" i="1">
                                    <a:solidFill>
                                      <a:srgbClr val="C00000"/>
                                    </a:solidFill>
                                    <a:latin typeface="Cambria Math" panose="02040503050406030204" pitchFamily="18" charset="0"/>
                                    <a:cs typeface="Times New Roman" panose="02020603050405020304" pitchFamily="18" charset="0"/>
                                  </a:rPr>
                                  <m:t>𝒅</m:t>
                                </m:r>
                              </m:e>
                              <m:sub>
                                <m:r>
                                  <a:rPr lang="en-US" altLang="zh-CN" sz="1600" b="1" i="1">
                                    <a:solidFill>
                                      <a:srgbClr val="C00000"/>
                                    </a:solidFill>
                                    <a:latin typeface="Cambria Math" panose="02040503050406030204" pitchFamily="18" charset="0"/>
                                    <a:cs typeface="Times New Roman" panose="02020603050405020304" pitchFamily="18" charset="0"/>
                                  </a:rPr>
                                  <m:t>𝒕</m:t>
                                </m:r>
                              </m:sub>
                            </m:sSub>
                            <m:r>
                              <a:rPr lang="en-US" altLang="zh-CN" sz="1600" b="1" i="1">
                                <a:solidFill>
                                  <a:srgbClr val="C00000"/>
                                </a:solidFill>
                                <a:latin typeface="Cambria Math" panose="02040503050406030204" pitchFamily="18" charset="0"/>
                                <a:cs typeface="Times New Roman" panose="02020603050405020304" pitchFamily="18" charset="0"/>
                              </a:rPr>
                              <m:t>, </m:t>
                            </m:r>
                            <m:sSup>
                              <m:sSupPr>
                                <m:ctrlPr>
                                  <a:rPr lang="en-US" altLang="zh-CN" sz="1600" b="1" i="1">
                                    <a:solidFill>
                                      <a:srgbClr val="C00000"/>
                                    </a:solidFill>
                                    <a:latin typeface="Cambria Math" panose="02040503050406030204" pitchFamily="18" charset="0"/>
                                    <a:cs typeface="Times New Roman" panose="02020603050405020304" pitchFamily="18" charset="0"/>
                                  </a:rPr>
                                </m:ctrlPr>
                              </m:sSupPr>
                              <m:e>
                                <m:r>
                                  <a:rPr lang="en-US" altLang="zh-CN" sz="1600" b="1" i="1">
                                    <a:solidFill>
                                      <a:srgbClr val="C00000"/>
                                    </a:solidFill>
                                    <a:latin typeface="Cambria Math" panose="02040503050406030204" pitchFamily="18" charset="0"/>
                                    <a:cs typeface="Times New Roman" panose="02020603050405020304" pitchFamily="18" charset="0"/>
                                  </a:rPr>
                                  <m:t>𝒎</m:t>
                                </m:r>
                              </m:e>
                              <m:sup>
                                <m:f>
                                  <m:fPr>
                                    <m:ctrlPr>
                                      <a:rPr lang="en-US" altLang="zh-CN" sz="1600" b="1" i="1">
                                        <a:solidFill>
                                          <a:srgbClr val="C00000"/>
                                        </a:solidFill>
                                        <a:latin typeface="Cambria Math" panose="02040503050406030204" pitchFamily="18" charset="0"/>
                                        <a:cs typeface="Times New Roman" panose="02020603050405020304" pitchFamily="18" charset="0"/>
                                      </a:rPr>
                                    </m:ctrlPr>
                                  </m:fPr>
                                  <m:num>
                                    <m:r>
                                      <a:rPr lang="en-US" altLang="zh-CN" sz="1600" b="1" i="1">
                                        <a:solidFill>
                                          <a:srgbClr val="C00000"/>
                                        </a:solidFill>
                                        <a:latin typeface="Cambria Math" panose="02040503050406030204" pitchFamily="18" charset="0"/>
                                        <a:cs typeface="Times New Roman" panose="02020603050405020304" pitchFamily="18" charset="0"/>
                                      </a:rPr>
                                      <m:t>𝟏</m:t>
                                    </m:r>
                                  </m:num>
                                  <m:den>
                                    <m:r>
                                      <a:rPr lang="en-US" altLang="zh-CN" sz="1600" b="1" i="1">
                                        <a:solidFill>
                                          <a:srgbClr val="C00000"/>
                                        </a:solidFill>
                                        <a:latin typeface="Cambria Math" panose="02040503050406030204" pitchFamily="18" charset="0"/>
                                        <a:cs typeface="Times New Roman" panose="02020603050405020304" pitchFamily="18" charset="0"/>
                                      </a:rPr>
                                      <m:t>𝟐</m:t>
                                    </m:r>
                                  </m:den>
                                </m:f>
                              </m:sup>
                            </m:sSup>
                          </m:e>
                        </m:d>
                      </m:e>
                    </m:d>
                  </m:oMath>
                </a14:m>
                <a:r>
                  <a:rPr lang="en-US" sz="1800" b="1" dirty="0">
                    <a:solidFill>
                      <a:srgbClr val="C00000"/>
                    </a:solidFill>
                    <a:latin typeface="Times New Roman" panose="02020603050405020304" pitchFamily="18" charset="0"/>
                    <a:cs typeface="Times New Roman" panose="02020603050405020304" pitchFamily="18" charset="0"/>
                  </a:rPr>
                  <a:t> </a:t>
                </a:r>
              </a:p>
            </p:txBody>
          </p:sp>
        </mc:Choice>
        <mc:Fallback xmlns="">
          <p:sp>
            <p:nvSpPr>
              <p:cNvPr id="18" name="文本框 17">
                <a:extLst>
                  <a:ext uri="{FF2B5EF4-FFF2-40B4-BE49-F238E27FC236}">
                    <a16:creationId xmlns:a16="http://schemas.microsoft.com/office/drawing/2014/main" id="{65305203-F00A-3B41-D9FD-F0BD892BE6BD}"/>
                  </a:ext>
                </a:extLst>
              </p:cNvPr>
              <p:cNvSpPr txBox="1">
                <a:spLocks noRot="1" noChangeAspect="1" noMove="1" noResize="1" noEditPoints="1" noAdjustHandles="1" noChangeArrowheads="1" noChangeShapeType="1" noTextEdit="1"/>
              </p:cNvSpPr>
              <p:nvPr/>
            </p:nvSpPr>
            <p:spPr bwMode="auto">
              <a:xfrm>
                <a:off x="7656506" y="5405943"/>
                <a:ext cx="2366156" cy="551475"/>
              </a:xfrm>
              <a:prstGeom prst="rect">
                <a:avLst/>
              </a:prstGeom>
              <a:blipFill>
                <a:blip r:embed="rId7"/>
                <a:stretch>
                  <a:fillRect/>
                </a:stretch>
              </a:blipFill>
              <a:ln w="9525" algn="ctr">
                <a:noFill/>
                <a:miter lim="800000"/>
                <a:headEnd/>
                <a:tailEnd/>
              </a:ln>
              <a:effectLst/>
            </p:spPr>
            <p:txBody>
              <a:bodyPr/>
              <a:lstStyle/>
              <a:p>
                <a:r>
                  <a:rPr lang="en-US">
                    <a:noFill/>
                  </a:rPr>
                  <a:t> </a:t>
                </a:r>
              </a:p>
            </p:txBody>
          </p:sp>
        </mc:Fallback>
      </mc:AlternateContent>
      <p:sp>
        <p:nvSpPr>
          <p:cNvPr id="24" name="矩形 23">
            <a:extLst>
              <a:ext uri="{FF2B5EF4-FFF2-40B4-BE49-F238E27FC236}">
                <a16:creationId xmlns:a16="http://schemas.microsoft.com/office/drawing/2014/main" id="{54A81A2F-EF96-B11D-E3BA-04A7F2B0B1C0}"/>
              </a:ext>
            </a:extLst>
          </p:cNvPr>
          <p:cNvSpPr/>
          <p:nvPr/>
        </p:nvSpPr>
        <p:spPr>
          <a:xfrm>
            <a:off x="5464538" y="6235973"/>
            <a:ext cx="2145349" cy="732425"/>
          </a:xfrm>
          <a:prstGeom prst="rect">
            <a:avLst/>
          </a:prstGeom>
          <a:solidFill>
            <a:schemeClr val="accent2">
              <a:alpha val="50196"/>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2" name="直线连接符 31">
            <a:extLst>
              <a:ext uri="{FF2B5EF4-FFF2-40B4-BE49-F238E27FC236}">
                <a16:creationId xmlns:a16="http://schemas.microsoft.com/office/drawing/2014/main" id="{CF156622-5214-A0B7-4873-34564378C641}"/>
              </a:ext>
            </a:extLst>
          </p:cNvPr>
          <p:cNvCxnSpPr>
            <a:cxnSpLocks/>
          </p:cNvCxnSpPr>
          <p:nvPr/>
        </p:nvCxnSpPr>
        <p:spPr>
          <a:xfrm>
            <a:off x="7609882" y="2990072"/>
            <a:ext cx="27089" cy="3978326"/>
          </a:xfrm>
          <a:prstGeom prst="line">
            <a:avLst/>
          </a:prstGeom>
          <a:ln w="12700">
            <a:solidFill>
              <a:srgbClr val="000000"/>
            </a:solidFill>
            <a:prstDash val="dash"/>
          </a:ln>
        </p:spPr>
        <p:style>
          <a:lnRef idx="1">
            <a:schemeClr val="dk1"/>
          </a:lnRef>
          <a:fillRef idx="0">
            <a:schemeClr val="dk1"/>
          </a:fillRef>
          <a:effectRef idx="0">
            <a:schemeClr val="dk1"/>
          </a:effectRef>
          <a:fontRef idx="minor">
            <a:schemeClr val="tx1"/>
          </a:fontRef>
        </p:style>
      </p:cxnSp>
      <p:sp>
        <p:nvSpPr>
          <p:cNvPr id="33" name="文本框 32">
            <a:extLst>
              <a:ext uri="{FF2B5EF4-FFF2-40B4-BE49-F238E27FC236}">
                <a16:creationId xmlns:a16="http://schemas.microsoft.com/office/drawing/2014/main" id="{455424BD-6205-3937-4099-9FB7F17F5959}"/>
              </a:ext>
            </a:extLst>
          </p:cNvPr>
          <p:cNvSpPr txBox="1"/>
          <p:nvPr/>
        </p:nvSpPr>
        <p:spPr bwMode="auto">
          <a:xfrm>
            <a:off x="2053585" y="3094371"/>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srgbClr val="0070C0"/>
                </a:solidFill>
                <a:latin typeface="Times New Roman" panose="02020603050405020304" pitchFamily="18" charset="0"/>
                <a:cs typeface="Times New Roman" panose="02020603050405020304" pitchFamily="18" charset="0"/>
              </a:rPr>
              <a:t>upper bound</a:t>
            </a:r>
          </a:p>
        </p:txBody>
      </p:sp>
      <p:sp>
        <p:nvSpPr>
          <p:cNvPr id="34" name="文本框 33">
            <a:extLst>
              <a:ext uri="{FF2B5EF4-FFF2-40B4-BE49-F238E27FC236}">
                <a16:creationId xmlns:a16="http://schemas.microsoft.com/office/drawing/2014/main" id="{FE482EBC-AD0B-54EA-E58B-F18ABBCD8BF6}"/>
              </a:ext>
            </a:extLst>
          </p:cNvPr>
          <p:cNvSpPr txBox="1"/>
          <p:nvPr/>
        </p:nvSpPr>
        <p:spPr bwMode="auto">
          <a:xfrm>
            <a:off x="3822053" y="3413711"/>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srgbClr val="0070C0"/>
                </a:solidFill>
                <a:latin typeface="Times New Roman" panose="02020603050405020304" pitchFamily="18" charset="0"/>
                <a:cs typeface="Times New Roman" panose="02020603050405020304" pitchFamily="18" charset="0"/>
              </a:rPr>
              <a:t>upper bound</a:t>
            </a:r>
          </a:p>
        </p:txBody>
      </p:sp>
      <p:sp>
        <p:nvSpPr>
          <p:cNvPr id="35" name="文本框 34">
            <a:extLst>
              <a:ext uri="{FF2B5EF4-FFF2-40B4-BE49-F238E27FC236}">
                <a16:creationId xmlns:a16="http://schemas.microsoft.com/office/drawing/2014/main" id="{8A0094D7-92B4-FC03-A2DE-FE2FB8005506}"/>
              </a:ext>
            </a:extLst>
          </p:cNvPr>
          <p:cNvSpPr txBox="1"/>
          <p:nvPr/>
        </p:nvSpPr>
        <p:spPr bwMode="auto">
          <a:xfrm>
            <a:off x="5822082" y="3895234"/>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srgbClr val="0070C0"/>
                </a:solidFill>
                <a:latin typeface="Times New Roman" panose="02020603050405020304" pitchFamily="18" charset="0"/>
                <a:cs typeface="Times New Roman" panose="02020603050405020304" pitchFamily="18" charset="0"/>
              </a:rPr>
              <a:t>upper bound</a:t>
            </a:r>
          </a:p>
        </p:txBody>
      </p:sp>
      <p:sp>
        <p:nvSpPr>
          <p:cNvPr id="36" name="文本框 35">
            <a:extLst>
              <a:ext uri="{FF2B5EF4-FFF2-40B4-BE49-F238E27FC236}">
                <a16:creationId xmlns:a16="http://schemas.microsoft.com/office/drawing/2014/main" id="{A2F8FCFD-F1D2-5630-ABCF-8F404A1173E6}"/>
              </a:ext>
            </a:extLst>
          </p:cNvPr>
          <p:cNvSpPr txBox="1"/>
          <p:nvPr/>
        </p:nvSpPr>
        <p:spPr bwMode="auto">
          <a:xfrm>
            <a:off x="7995526" y="4340044"/>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srgbClr val="0070C0"/>
                </a:solidFill>
                <a:latin typeface="Times New Roman" panose="02020603050405020304" pitchFamily="18" charset="0"/>
                <a:cs typeface="Times New Roman" panose="02020603050405020304" pitchFamily="18" charset="0"/>
              </a:rPr>
              <a:t>upper bound</a:t>
            </a:r>
          </a:p>
        </p:txBody>
      </p:sp>
      <p:sp>
        <p:nvSpPr>
          <p:cNvPr id="37" name="文本框 36">
            <a:extLst>
              <a:ext uri="{FF2B5EF4-FFF2-40B4-BE49-F238E27FC236}">
                <a16:creationId xmlns:a16="http://schemas.microsoft.com/office/drawing/2014/main" id="{0CE3364A-EE09-80EC-D355-0E5459442864}"/>
              </a:ext>
            </a:extLst>
          </p:cNvPr>
          <p:cNvSpPr txBox="1"/>
          <p:nvPr/>
        </p:nvSpPr>
        <p:spPr bwMode="auto">
          <a:xfrm>
            <a:off x="8054330" y="6042663"/>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schemeClr val="tx1">
                    <a:lumMod val="65000"/>
                    <a:lumOff val="35000"/>
                  </a:schemeClr>
                </a:solidFill>
                <a:latin typeface="Times New Roman" panose="02020603050405020304" pitchFamily="18" charset="0"/>
                <a:cs typeface="Times New Roman" panose="02020603050405020304" pitchFamily="18" charset="0"/>
              </a:rPr>
              <a:t>lower bound</a:t>
            </a:r>
          </a:p>
        </p:txBody>
      </p:sp>
      <p:sp>
        <p:nvSpPr>
          <p:cNvPr id="38" name="文本框 37">
            <a:extLst>
              <a:ext uri="{FF2B5EF4-FFF2-40B4-BE49-F238E27FC236}">
                <a16:creationId xmlns:a16="http://schemas.microsoft.com/office/drawing/2014/main" id="{F7622B65-5481-FB9D-8653-88CEF61082C4}"/>
              </a:ext>
            </a:extLst>
          </p:cNvPr>
          <p:cNvSpPr txBox="1"/>
          <p:nvPr/>
        </p:nvSpPr>
        <p:spPr bwMode="auto">
          <a:xfrm>
            <a:off x="5837115" y="6607544"/>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schemeClr val="tx1">
                    <a:lumMod val="65000"/>
                    <a:lumOff val="35000"/>
                  </a:schemeClr>
                </a:solidFill>
                <a:latin typeface="Times New Roman" panose="02020603050405020304" pitchFamily="18" charset="0"/>
                <a:cs typeface="Times New Roman" panose="02020603050405020304" pitchFamily="18" charset="0"/>
              </a:rPr>
              <a:t>lower bound</a:t>
            </a:r>
          </a:p>
        </p:txBody>
      </p:sp>
      <p:cxnSp>
        <p:nvCxnSpPr>
          <p:cNvPr id="40" name="直线连接符 39">
            <a:extLst>
              <a:ext uri="{FF2B5EF4-FFF2-40B4-BE49-F238E27FC236}">
                <a16:creationId xmlns:a16="http://schemas.microsoft.com/office/drawing/2014/main" id="{C1262030-8264-3AB0-D1E5-5F7C21C8CB07}"/>
              </a:ext>
            </a:extLst>
          </p:cNvPr>
          <p:cNvCxnSpPr>
            <a:cxnSpLocks/>
          </p:cNvCxnSpPr>
          <p:nvPr/>
        </p:nvCxnSpPr>
        <p:spPr>
          <a:xfrm>
            <a:off x="9777528" y="2979166"/>
            <a:ext cx="0" cy="4004172"/>
          </a:xfrm>
          <a:prstGeom prst="line">
            <a:avLst/>
          </a:prstGeom>
          <a:ln w="12700">
            <a:solidFill>
              <a:srgbClr val="000000"/>
            </a:solidFill>
            <a:prstDash val="dash"/>
          </a:ln>
        </p:spPr>
        <p:style>
          <a:lnRef idx="1">
            <a:schemeClr val="dk1"/>
          </a:lnRef>
          <a:fillRef idx="0">
            <a:schemeClr val="dk1"/>
          </a:fillRef>
          <a:effectRef idx="0">
            <a:schemeClr val="dk1"/>
          </a:effectRef>
          <a:fontRef idx="minor">
            <a:schemeClr val="tx1"/>
          </a:fontRef>
        </p:style>
      </p:cxnSp>
      <p:sp>
        <p:nvSpPr>
          <p:cNvPr id="42" name="矩形 41">
            <a:extLst>
              <a:ext uri="{FF2B5EF4-FFF2-40B4-BE49-F238E27FC236}">
                <a16:creationId xmlns:a16="http://schemas.microsoft.com/office/drawing/2014/main" id="{C096CA95-B9A4-6752-3D72-E2A4EEE2F725}"/>
              </a:ext>
            </a:extLst>
          </p:cNvPr>
          <p:cNvSpPr/>
          <p:nvPr/>
        </p:nvSpPr>
        <p:spPr>
          <a:xfrm>
            <a:off x="3646495" y="6235973"/>
            <a:ext cx="1820342" cy="732425"/>
          </a:xfrm>
          <a:prstGeom prst="rect">
            <a:avLst/>
          </a:prstGeom>
          <a:solidFill>
            <a:schemeClr val="accent2">
              <a:alpha val="50196"/>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4" name="文本框 43">
            <a:extLst>
              <a:ext uri="{FF2B5EF4-FFF2-40B4-BE49-F238E27FC236}">
                <a16:creationId xmlns:a16="http://schemas.microsoft.com/office/drawing/2014/main" id="{1216E12F-BB93-A68D-A262-67E151008A03}"/>
              </a:ext>
            </a:extLst>
          </p:cNvPr>
          <p:cNvSpPr txBox="1"/>
          <p:nvPr/>
        </p:nvSpPr>
        <p:spPr bwMode="auto">
          <a:xfrm>
            <a:off x="3897349" y="6607544"/>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schemeClr val="tx1">
                    <a:lumMod val="65000"/>
                    <a:lumOff val="35000"/>
                  </a:schemeClr>
                </a:solidFill>
                <a:latin typeface="Times New Roman" panose="02020603050405020304" pitchFamily="18" charset="0"/>
                <a:cs typeface="Times New Roman" panose="02020603050405020304" pitchFamily="18" charset="0"/>
              </a:rPr>
              <a:t>lower bound</a:t>
            </a:r>
          </a:p>
        </p:txBody>
      </p:sp>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BE243F26-0954-CCFB-C2E4-F85419DBA9C0}"/>
                  </a:ext>
                </a:extLst>
              </p:cNvPr>
              <p:cNvSpPr txBox="1"/>
              <p:nvPr/>
            </p:nvSpPr>
            <p:spPr bwMode="auto">
              <a:xfrm>
                <a:off x="-260325" y="7259336"/>
                <a:ext cx="5506343" cy="369332"/>
              </a:xfrm>
              <a:prstGeom prst="rect">
                <a:avLst/>
              </a:prstGeom>
              <a:noFill/>
              <a:ln w="9525" algn="ctr">
                <a:noFill/>
                <a:miter lim="800000"/>
                <a:headEnd/>
                <a:tailEnd/>
              </a:ln>
              <a:effectLst/>
            </p:spPr>
            <p:txBody>
              <a:bodyPr wrap="square">
                <a:spAutoFit/>
              </a:bodyPr>
              <a:lstStyle/>
              <a:p>
                <a:pPr marL="377100" lvl="2" eaLnBrk="0" hangingPunct="0">
                  <a:spcBef>
                    <a:spcPts val="300"/>
                  </a:spcBef>
                  <a:buSzPct val="80000"/>
                  <a:defRPr/>
                </a:pPr>
                <a14:m>
                  <m:oMath xmlns:m="http://schemas.openxmlformats.org/officeDocument/2006/math">
                    <m:r>
                      <a:rPr lang="en-US" altLang="zh-CN" sz="1800" i="1">
                        <a:latin typeface="Cambria Math" panose="02040503050406030204" pitchFamily="18" charset="0"/>
                        <a:ea typeface="楷体" panose="02010609060101010101" pitchFamily="49" charset="-122"/>
                      </a:rPr>
                      <m:t>𝑛</m:t>
                    </m:r>
                    <m:r>
                      <a:rPr lang="en-US" altLang="zh-CN" sz="1800" b="0" i="0">
                        <a:latin typeface="Cambria Math" panose="02040503050406030204" pitchFamily="18" charset="0"/>
                        <a:ea typeface="楷体" panose="02010609060101010101" pitchFamily="49" charset="-122"/>
                      </a:rPr>
                      <m:t>,</m:t>
                    </m:r>
                    <m:r>
                      <a:rPr lang="en-US" altLang="zh-CN" sz="1800" b="0" i="1">
                        <a:latin typeface="Cambria Math" panose="02040503050406030204" pitchFamily="18" charset="0"/>
                        <a:ea typeface="楷体" panose="02010609060101010101" pitchFamily="49" charset="-122"/>
                      </a:rPr>
                      <m:t>𝑚</m:t>
                    </m:r>
                  </m:oMath>
                </a14:m>
                <a:r>
                  <a:rPr lang="en-US" altLang="zh-CN" sz="1800">
                    <a:latin typeface="Times New Roman" panose="02020603050405020304" pitchFamily="18" charset="0"/>
                    <a:ea typeface="楷体" panose="02010609060101010101" pitchFamily="49" charset="-122"/>
                    <a:cs typeface="Times New Roman" panose="02020603050405020304" pitchFamily="18" charset="0"/>
                  </a:rPr>
                  <a:t>: number of nodes/edges in the graph </a:t>
                </a:r>
              </a:p>
            </p:txBody>
          </p:sp>
        </mc:Choice>
        <mc:Fallback xmlns="">
          <p:sp>
            <p:nvSpPr>
              <p:cNvPr id="45" name="文本框 44">
                <a:extLst>
                  <a:ext uri="{FF2B5EF4-FFF2-40B4-BE49-F238E27FC236}">
                    <a16:creationId xmlns:a16="http://schemas.microsoft.com/office/drawing/2014/main" id="{BE243F26-0954-CCFB-C2E4-F85419DBA9C0}"/>
                  </a:ext>
                </a:extLst>
              </p:cNvPr>
              <p:cNvSpPr txBox="1">
                <a:spLocks noRot="1" noChangeAspect="1" noMove="1" noResize="1" noEditPoints="1" noAdjustHandles="1" noChangeArrowheads="1" noChangeShapeType="1" noTextEdit="1"/>
              </p:cNvSpPr>
              <p:nvPr/>
            </p:nvSpPr>
            <p:spPr bwMode="auto">
              <a:xfrm>
                <a:off x="-260325" y="7259336"/>
                <a:ext cx="5506343" cy="369332"/>
              </a:xfrm>
              <a:prstGeom prst="rect">
                <a:avLst/>
              </a:prstGeom>
              <a:blipFill>
                <a:blip r:embed="rId8"/>
                <a:stretch>
                  <a:fillRect t="-6667" b="-23333"/>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DC3EF420-ABAC-539F-015B-65B8EA842609}"/>
                  </a:ext>
                </a:extLst>
              </p:cNvPr>
              <p:cNvSpPr txBox="1"/>
              <p:nvPr/>
            </p:nvSpPr>
            <p:spPr bwMode="auto">
              <a:xfrm>
                <a:off x="4114408" y="7259336"/>
                <a:ext cx="2499762" cy="396391"/>
              </a:xfrm>
              <a:prstGeom prst="rect">
                <a:avLst/>
              </a:prstGeom>
              <a:noFill/>
              <a:ln w="9525" algn="ctr">
                <a:noFill/>
                <a:miter lim="800000"/>
                <a:headEnd/>
                <a:tailEnd/>
              </a:ln>
              <a:effectLst/>
            </p:spPr>
            <p:txBody>
              <a:bodyPr wrap="square">
                <a:spAutoFit/>
              </a:bodyPr>
              <a:lstStyle/>
              <a:p>
                <a:pPr marL="377100" lvl="2" eaLnBrk="0" hangingPunct="0">
                  <a:spcBef>
                    <a:spcPts val="300"/>
                  </a:spcBef>
                  <a:buSzPct val="80000"/>
                  <a:defRPr/>
                </a:pPr>
                <a14:m>
                  <m:oMath xmlns:m="http://schemas.openxmlformats.org/officeDocument/2006/math">
                    <m:sSub>
                      <m:sSubPr>
                        <m:ctrlPr>
                          <a:rPr lang="en-US" altLang="zh-CN" sz="1800" i="1">
                            <a:latin typeface="Cambria Math" panose="02040503050406030204" pitchFamily="18" charset="0"/>
                            <a:ea typeface="楷体" panose="02010609060101010101" pitchFamily="49" charset="-122"/>
                          </a:rPr>
                        </m:ctrlPr>
                      </m:sSubPr>
                      <m:e>
                        <m:sSub>
                          <m:sSubPr>
                            <m:ctrlPr>
                              <a:rPr lang="en-US" altLang="zh-CN" sz="1800" b="0" i="1">
                                <a:latin typeface="Cambria Math" panose="02040503050406030204" pitchFamily="18" charset="0"/>
                                <a:ea typeface="楷体" panose="02010609060101010101" pitchFamily="49" charset="-122"/>
                              </a:rPr>
                            </m:ctrlPr>
                          </m:sSubPr>
                          <m:e>
                            <m:r>
                              <a:rPr lang="en-US" altLang="zh-CN" sz="1800" b="0" i="1">
                                <a:latin typeface="Cambria Math" panose="02040503050406030204" pitchFamily="18" charset="0"/>
                                <a:ea typeface="楷体" panose="02010609060101010101" pitchFamily="49" charset="-122"/>
                              </a:rPr>
                              <m:t>𝑑</m:t>
                            </m:r>
                          </m:e>
                          <m:sub>
                            <m:r>
                              <a:rPr lang="en-US" altLang="zh-CN" sz="1800" b="0" i="1">
                                <a:latin typeface="Cambria Math" panose="02040503050406030204" pitchFamily="18" charset="0"/>
                                <a:ea typeface="楷体" panose="02010609060101010101" pitchFamily="49" charset="-122"/>
                              </a:rPr>
                              <m:t>𝑡</m:t>
                            </m:r>
                          </m:sub>
                        </m:sSub>
                      </m:e>
                      <m:sub>
                        <m:r>
                          <a:rPr lang="zh-CN" altLang="en-US" sz="1800">
                            <a:latin typeface="Cambria Math" panose="02040503050406030204" pitchFamily="18" charset="0"/>
                            <a:ea typeface="楷体" panose="02010609060101010101" pitchFamily="49" charset="-122"/>
                          </a:rPr>
                          <m:t> </m:t>
                        </m:r>
                      </m:sub>
                    </m:sSub>
                  </m:oMath>
                </a14:m>
                <a:r>
                  <a:rPr lang="en-US" altLang="zh-CN" sz="1800">
                    <a:latin typeface="Times New Roman" panose="02020603050405020304" pitchFamily="18" charset="0"/>
                    <a:ea typeface="楷体" panose="02010609060101010101" pitchFamily="49" charset="-122"/>
                    <a:cs typeface="Times New Roman" panose="02020603050405020304" pitchFamily="18" charset="0"/>
                  </a:rPr>
                  <a:t>: degree of </a:t>
                </a:r>
                <a14:m>
                  <m:oMath xmlns:m="http://schemas.openxmlformats.org/officeDocument/2006/math">
                    <m:r>
                      <a:rPr lang="en-US" altLang="zh-CN" sz="1800" b="0" i="1">
                        <a:latin typeface="Cambria Math" panose="02040503050406030204" pitchFamily="18" charset="0"/>
                        <a:ea typeface="楷体" panose="02010609060101010101" pitchFamily="49" charset="-122"/>
                        <a:cs typeface="Times New Roman" panose="02020603050405020304" pitchFamily="18" charset="0"/>
                      </a:rPr>
                      <m:t>𝑡</m:t>
                    </m:r>
                  </m:oMath>
                </a14:m>
                <a:endParaRPr lang="en-US" altLang="zh-CN" sz="1800" i="1">
                  <a:latin typeface="Cambria Math" panose="02040503050406030204" pitchFamily="18" charset="0"/>
                  <a:ea typeface="楷体" panose="02010609060101010101" pitchFamily="49" charset="-122"/>
                  <a:cs typeface="Times New Roman" panose="02020603050405020304" pitchFamily="18" charset="0"/>
                </a:endParaRPr>
              </a:p>
            </p:txBody>
          </p:sp>
        </mc:Choice>
        <mc:Fallback xmlns="">
          <p:sp>
            <p:nvSpPr>
              <p:cNvPr id="46" name="文本框 45">
                <a:extLst>
                  <a:ext uri="{FF2B5EF4-FFF2-40B4-BE49-F238E27FC236}">
                    <a16:creationId xmlns:a16="http://schemas.microsoft.com/office/drawing/2014/main" id="{DC3EF420-ABAC-539F-015B-65B8EA842609}"/>
                  </a:ext>
                </a:extLst>
              </p:cNvPr>
              <p:cNvSpPr txBox="1">
                <a:spLocks noRot="1" noChangeAspect="1" noMove="1" noResize="1" noEditPoints="1" noAdjustHandles="1" noChangeArrowheads="1" noChangeShapeType="1" noTextEdit="1"/>
              </p:cNvSpPr>
              <p:nvPr/>
            </p:nvSpPr>
            <p:spPr bwMode="auto">
              <a:xfrm>
                <a:off x="4114408" y="7259336"/>
                <a:ext cx="2499762" cy="396391"/>
              </a:xfrm>
              <a:prstGeom prst="rect">
                <a:avLst/>
              </a:prstGeom>
              <a:blipFill>
                <a:blip r:embed="rId9"/>
                <a:stretch>
                  <a:fillRect t="-6250" b="-1875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95E3B351-D124-B2C3-8A86-958FF32659EA}"/>
                  </a:ext>
                </a:extLst>
              </p:cNvPr>
              <p:cNvSpPr txBox="1"/>
              <p:nvPr/>
            </p:nvSpPr>
            <p:spPr bwMode="auto">
              <a:xfrm>
                <a:off x="6000461" y="7259336"/>
                <a:ext cx="4358125" cy="394916"/>
              </a:xfrm>
              <a:prstGeom prst="rect">
                <a:avLst/>
              </a:prstGeom>
              <a:noFill/>
              <a:ln w="9525" algn="ctr">
                <a:noFill/>
                <a:miter lim="800000"/>
                <a:headEnd/>
                <a:tailEnd/>
              </a:ln>
              <a:effectLst/>
            </p:spPr>
            <p:txBody>
              <a:bodyPr wrap="square">
                <a:spAutoFit/>
              </a:bodyPr>
              <a:lstStyle/>
              <a:p>
                <a:pPr marL="377100" lvl="2" eaLnBrk="0" hangingPunct="0">
                  <a:spcBef>
                    <a:spcPts val="300"/>
                  </a:spcBef>
                  <a:buSzPct val="80000"/>
                  <a:defRPr/>
                </a:pPr>
                <a14:m>
                  <m:oMath xmlns:m="http://schemas.openxmlformats.org/officeDocument/2006/math">
                    <m:sSub>
                      <m:sSubPr>
                        <m:ctrlPr>
                          <a:rPr lang="en-US" altLang="zh-CN" sz="1800" i="1">
                            <a:latin typeface="Cambria Math" panose="02040503050406030204" pitchFamily="18" charset="0"/>
                            <a:ea typeface="楷体" panose="02010609060101010101" pitchFamily="49" charset="-122"/>
                          </a:rPr>
                        </m:ctrlPr>
                      </m:sSubPr>
                      <m:e>
                        <m:sSub>
                          <m:sSubPr>
                            <m:ctrlPr>
                              <a:rPr lang="en-US" altLang="zh-CN" sz="1800" b="0" i="1">
                                <a:latin typeface="Cambria Math" panose="02040503050406030204" pitchFamily="18" charset="0"/>
                                <a:ea typeface="楷体" panose="02010609060101010101" pitchFamily="49" charset="-122"/>
                              </a:rPr>
                            </m:ctrlPr>
                          </m:sSubPr>
                          <m:e>
                            <m:r>
                              <a:rPr lang="en-US" altLang="zh-CN" sz="1800" b="0" i="1">
                                <a:latin typeface="Cambria Math" panose="02040503050406030204" pitchFamily="18" charset="0"/>
                                <a:ea typeface="楷体" panose="02010609060101010101" pitchFamily="49" charset="-122"/>
                              </a:rPr>
                              <m:t>𝑑</m:t>
                            </m:r>
                          </m:e>
                          <m:sub>
                            <m:r>
                              <m:rPr>
                                <m:sty m:val="p"/>
                              </m:rPr>
                              <a:rPr lang="en-US" altLang="zh-CN" sz="1800" b="0" i="0">
                                <a:latin typeface="Cambria Math" panose="02040503050406030204" pitchFamily="18" charset="0"/>
                                <a:ea typeface="楷体" panose="02010609060101010101" pitchFamily="49" charset="-122"/>
                              </a:rPr>
                              <m:t>min</m:t>
                            </m:r>
                          </m:sub>
                        </m:sSub>
                      </m:e>
                      <m:sub>
                        <m:r>
                          <a:rPr lang="zh-CN" altLang="en-US" sz="1800">
                            <a:latin typeface="Cambria Math" panose="02040503050406030204" pitchFamily="18" charset="0"/>
                            <a:ea typeface="楷体" panose="02010609060101010101" pitchFamily="49" charset="-122"/>
                          </a:rPr>
                          <m:t> </m:t>
                        </m:r>
                      </m:sub>
                    </m:sSub>
                  </m:oMath>
                </a14:m>
                <a:r>
                  <a:rPr lang="en-US" altLang="zh-CN" sz="1800">
                    <a:latin typeface="Times New Roman" panose="02020603050405020304" pitchFamily="18" charset="0"/>
                    <a:ea typeface="楷体" panose="02010609060101010101" pitchFamily="49" charset="-122"/>
                    <a:cs typeface="Times New Roman" panose="02020603050405020304" pitchFamily="18" charset="0"/>
                  </a:rPr>
                  <a:t>: minimum degree of the graph</a:t>
                </a:r>
                <a:endParaRPr lang="en-US" altLang="zh-CN" sz="1800" i="1">
                  <a:latin typeface="Cambria Math" panose="02040503050406030204" pitchFamily="18" charset="0"/>
                  <a:ea typeface="楷体" panose="02010609060101010101" pitchFamily="49" charset="-122"/>
                  <a:cs typeface="Times New Roman" panose="02020603050405020304" pitchFamily="18" charset="0"/>
                </a:endParaRPr>
              </a:p>
            </p:txBody>
          </p:sp>
        </mc:Choice>
        <mc:Fallback xmlns="">
          <p:sp>
            <p:nvSpPr>
              <p:cNvPr id="49" name="文本框 48">
                <a:extLst>
                  <a:ext uri="{FF2B5EF4-FFF2-40B4-BE49-F238E27FC236}">
                    <a16:creationId xmlns:a16="http://schemas.microsoft.com/office/drawing/2014/main" id="{95E3B351-D124-B2C3-8A86-958FF32659EA}"/>
                  </a:ext>
                </a:extLst>
              </p:cNvPr>
              <p:cNvSpPr txBox="1">
                <a:spLocks noRot="1" noChangeAspect="1" noMove="1" noResize="1" noEditPoints="1" noAdjustHandles="1" noChangeArrowheads="1" noChangeShapeType="1" noTextEdit="1"/>
              </p:cNvSpPr>
              <p:nvPr/>
            </p:nvSpPr>
            <p:spPr bwMode="auto">
              <a:xfrm>
                <a:off x="6000461" y="7259336"/>
                <a:ext cx="4358125" cy="394916"/>
              </a:xfrm>
              <a:prstGeom prst="rect">
                <a:avLst/>
              </a:prstGeom>
              <a:blipFill>
                <a:blip r:embed="rId10"/>
                <a:stretch>
                  <a:fillRect t="-6250" b="-1875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BAE1F250-E74A-CD8A-958F-07E07B9ACA5E}"/>
                  </a:ext>
                </a:extLst>
              </p:cNvPr>
              <p:cNvSpPr txBox="1"/>
              <p:nvPr/>
            </p:nvSpPr>
            <p:spPr bwMode="auto">
              <a:xfrm>
                <a:off x="4093890" y="6259156"/>
                <a:ext cx="975324" cy="338019"/>
              </a:xfrm>
              <a:prstGeom prst="rect">
                <a:avLst/>
              </a:prstGeom>
              <a:noFill/>
              <a:ln w="9525" algn="ctr">
                <a:noFill/>
                <a:miter lim="800000"/>
                <a:headEnd/>
                <a:tailEnd/>
              </a:ln>
              <a:effectLst/>
            </p:spPr>
            <p:txBody>
              <a:bodyPr wrap="square" lIns="90909" tIns="45455" rIns="90909" bIns="45455" rtlCol="0" anchor="ctr">
                <a:spAutoFit/>
              </a:bodyPr>
              <a:lstStyle/>
              <a:p>
                <a:pPr algn="ctr"/>
                <a14:m>
                  <m:oMath xmlns:m="http://schemas.openxmlformats.org/officeDocument/2006/math">
                    <m:r>
                      <m:rPr>
                        <m:sty m:val="p"/>
                      </m:rPr>
                      <a:rPr lang="el-GR" altLang="zh-CN" sz="1600" i="1">
                        <a:latin typeface="Cambria Math" panose="02040503050406030204" pitchFamily="18" charset="0"/>
                        <a:ea typeface="Cambria Math" panose="02040503050406030204" pitchFamily="18" charset="0"/>
                        <a:cs typeface="Times New Roman" panose="02020603050405020304" pitchFamily="18" charset="0"/>
                      </a:rPr>
                      <m:t>Ω</m:t>
                    </m:r>
                    <m:d>
                      <m:dPr>
                        <m:ctrlPr>
                          <a:rPr lang="en-US" altLang="zh-CN" sz="1600" i="1">
                            <a:latin typeface="Cambria Math" panose="02040503050406030204" pitchFamily="18" charset="0"/>
                            <a:cs typeface="Times New Roman" panose="02020603050405020304" pitchFamily="18" charset="0"/>
                          </a:rPr>
                        </m:ctrlPr>
                      </m:dPr>
                      <m:e>
                        <m:r>
                          <a:rPr lang="en-US" altLang="zh-CN" sz="1600" b="0" i="1">
                            <a:latin typeface="Cambria Math" panose="02040503050406030204" pitchFamily="18" charset="0"/>
                            <a:cs typeface="Times New Roman" panose="02020603050405020304" pitchFamily="18" charset="0"/>
                          </a:rPr>
                          <m:t>1</m:t>
                        </m:r>
                      </m:e>
                    </m:d>
                  </m:oMath>
                </a14:m>
                <a:r>
                  <a:rPr lang="en-US" sz="16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19" name="文本框 18">
                <a:extLst>
                  <a:ext uri="{FF2B5EF4-FFF2-40B4-BE49-F238E27FC236}">
                    <a16:creationId xmlns:a16="http://schemas.microsoft.com/office/drawing/2014/main" id="{BAE1F250-E74A-CD8A-958F-07E07B9ACA5E}"/>
                  </a:ext>
                </a:extLst>
              </p:cNvPr>
              <p:cNvSpPr txBox="1">
                <a:spLocks noRot="1" noChangeAspect="1" noMove="1" noResize="1" noEditPoints="1" noAdjustHandles="1" noChangeArrowheads="1" noChangeShapeType="1" noTextEdit="1"/>
              </p:cNvSpPr>
              <p:nvPr/>
            </p:nvSpPr>
            <p:spPr bwMode="auto">
              <a:xfrm>
                <a:off x="4093890" y="6259156"/>
                <a:ext cx="975324" cy="338019"/>
              </a:xfrm>
              <a:prstGeom prst="rect">
                <a:avLst/>
              </a:prstGeom>
              <a:blipFill>
                <a:blip r:embed="rId11"/>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9E40C944-DC64-527A-B1F0-2BB2FBF1B54A}"/>
                  </a:ext>
                </a:extLst>
              </p:cNvPr>
              <p:cNvSpPr txBox="1"/>
              <p:nvPr/>
            </p:nvSpPr>
            <p:spPr bwMode="auto">
              <a:xfrm>
                <a:off x="6059858" y="6265223"/>
                <a:ext cx="975324" cy="338019"/>
              </a:xfrm>
              <a:prstGeom prst="rect">
                <a:avLst/>
              </a:prstGeom>
              <a:noFill/>
              <a:ln w="9525" algn="ctr">
                <a:noFill/>
                <a:miter lim="800000"/>
                <a:headEnd/>
                <a:tailEnd/>
              </a:ln>
              <a:effectLst/>
            </p:spPr>
            <p:txBody>
              <a:bodyPr wrap="square" lIns="90909" tIns="45455" rIns="90909" bIns="45455" rtlCol="0" anchor="ctr">
                <a:spAutoFit/>
              </a:bodyPr>
              <a:lstStyle/>
              <a:p>
                <a:pPr algn="ctr"/>
                <a14:m>
                  <m:oMath xmlns:m="http://schemas.openxmlformats.org/officeDocument/2006/math">
                    <m:r>
                      <m:rPr>
                        <m:sty m:val="p"/>
                      </m:rPr>
                      <a:rPr lang="el-GR" altLang="zh-CN" sz="1600" i="1">
                        <a:latin typeface="Cambria Math" panose="02040503050406030204" pitchFamily="18" charset="0"/>
                        <a:ea typeface="Cambria Math" panose="02040503050406030204" pitchFamily="18" charset="0"/>
                        <a:cs typeface="Times New Roman" panose="02020603050405020304" pitchFamily="18" charset="0"/>
                      </a:rPr>
                      <m:t>Ω</m:t>
                    </m:r>
                    <m:d>
                      <m:dPr>
                        <m:ctrlPr>
                          <a:rPr lang="en-US" altLang="zh-CN" sz="1600" i="1">
                            <a:latin typeface="Cambria Math" panose="02040503050406030204" pitchFamily="18" charset="0"/>
                            <a:cs typeface="Times New Roman" panose="02020603050405020304" pitchFamily="18" charset="0"/>
                          </a:rPr>
                        </m:ctrlPr>
                      </m:dPr>
                      <m:e>
                        <m:r>
                          <a:rPr lang="en-US" altLang="zh-CN" sz="1600" b="0" i="1">
                            <a:latin typeface="Cambria Math" panose="02040503050406030204" pitchFamily="18" charset="0"/>
                            <a:cs typeface="Times New Roman" panose="02020603050405020304" pitchFamily="18" charset="0"/>
                          </a:rPr>
                          <m:t>1</m:t>
                        </m:r>
                      </m:e>
                    </m:d>
                  </m:oMath>
                </a14:m>
                <a:r>
                  <a:rPr lang="en-US" sz="16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21" name="文本框 20">
                <a:extLst>
                  <a:ext uri="{FF2B5EF4-FFF2-40B4-BE49-F238E27FC236}">
                    <a16:creationId xmlns:a16="http://schemas.microsoft.com/office/drawing/2014/main" id="{9E40C944-DC64-527A-B1F0-2BB2FBF1B54A}"/>
                  </a:ext>
                </a:extLst>
              </p:cNvPr>
              <p:cNvSpPr txBox="1">
                <a:spLocks noRot="1" noChangeAspect="1" noMove="1" noResize="1" noEditPoints="1" noAdjustHandles="1" noChangeArrowheads="1" noChangeShapeType="1" noTextEdit="1"/>
              </p:cNvSpPr>
              <p:nvPr/>
            </p:nvSpPr>
            <p:spPr bwMode="auto">
              <a:xfrm>
                <a:off x="6059858" y="6265223"/>
                <a:ext cx="975324" cy="338019"/>
              </a:xfrm>
              <a:prstGeom prst="rect">
                <a:avLst/>
              </a:prstGeom>
              <a:blipFill>
                <a:blip r:embed="rId12"/>
                <a:stretch>
                  <a:fillRect/>
                </a:stretch>
              </a:blipFill>
              <a:ln w="9525" algn="ctr">
                <a:noFill/>
                <a:miter lim="800000"/>
                <a:headEnd/>
                <a:tailEnd/>
              </a:ln>
              <a:effectLst/>
            </p:spPr>
            <p:txBody>
              <a:bodyPr/>
              <a:lstStyle/>
              <a:p>
                <a:r>
                  <a:rPr lang="en-US">
                    <a:noFill/>
                  </a:rPr>
                  <a:t> </a:t>
                </a:r>
              </a:p>
            </p:txBody>
          </p:sp>
        </mc:Fallback>
      </mc:AlternateContent>
      <p:sp>
        <p:nvSpPr>
          <p:cNvPr id="22" name="矩形 21">
            <a:extLst>
              <a:ext uri="{FF2B5EF4-FFF2-40B4-BE49-F238E27FC236}">
                <a16:creationId xmlns:a16="http://schemas.microsoft.com/office/drawing/2014/main" id="{61887A09-6B74-02D3-AC13-3A3FD762D47F}"/>
              </a:ext>
            </a:extLst>
          </p:cNvPr>
          <p:cNvSpPr/>
          <p:nvPr/>
        </p:nvSpPr>
        <p:spPr>
          <a:xfrm>
            <a:off x="288772" y="2976231"/>
            <a:ext cx="1565576" cy="1161316"/>
          </a:xfrm>
          <a:prstGeom prst="rect">
            <a:avLst/>
          </a:prstGeom>
          <a:solidFill>
            <a:schemeClr val="tx2">
              <a:lumMod val="20000"/>
              <a:lumOff val="80000"/>
              <a:alpha val="50196"/>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3" name="直线连接符 22">
            <a:extLst>
              <a:ext uri="{FF2B5EF4-FFF2-40B4-BE49-F238E27FC236}">
                <a16:creationId xmlns:a16="http://schemas.microsoft.com/office/drawing/2014/main" id="{229597E0-4E11-A12A-DB0A-98D2880A14C7}"/>
              </a:ext>
            </a:extLst>
          </p:cNvPr>
          <p:cNvCxnSpPr>
            <a:cxnSpLocks/>
          </p:cNvCxnSpPr>
          <p:nvPr/>
        </p:nvCxnSpPr>
        <p:spPr>
          <a:xfrm>
            <a:off x="1861642" y="2983302"/>
            <a:ext cx="0" cy="3985096"/>
          </a:xfrm>
          <a:prstGeom prst="line">
            <a:avLst/>
          </a:prstGeom>
          <a:ln w="12700">
            <a:solidFill>
              <a:srgbClr val="000000"/>
            </a:solidFill>
            <a:prstDash val="dash"/>
          </a:ln>
        </p:spPr>
        <p:style>
          <a:lnRef idx="1">
            <a:schemeClr val="dk1"/>
          </a:lnRef>
          <a:fillRef idx="0">
            <a:schemeClr val="dk1"/>
          </a:fillRef>
          <a:effectRef idx="0">
            <a:schemeClr val="dk1"/>
          </a:effectRef>
          <a:fontRef idx="minor">
            <a:schemeClr val="tx1"/>
          </a:fontRef>
        </p:style>
      </p:cxnSp>
      <p:sp>
        <p:nvSpPr>
          <p:cNvPr id="25" name="矩形 24">
            <a:extLst>
              <a:ext uri="{FF2B5EF4-FFF2-40B4-BE49-F238E27FC236}">
                <a16:creationId xmlns:a16="http://schemas.microsoft.com/office/drawing/2014/main" id="{EC29879B-78AE-98E0-068D-3D5780ECB778}"/>
              </a:ext>
            </a:extLst>
          </p:cNvPr>
          <p:cNvSpPr/>
          <p:nvPr/>
        </p:nvSpPr>
        <p:spPr>
          <a:xfrm>
            <a:off x="1864137" y="6228030"/>
            <a:ext cx="1767331" cy="743142"/>
          </a:xfrm>
          <a:prstGeom prst="rect">
            <a:avLst/>
          </a:prstGeom>
          <a:solidFill>
            <a:schemeClr val="accent2">
              <a:alpha val="50196"/>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文本框 27">
            <a:extLst>
              <a:ext uri="{FF2B5EF4-FFF2-40B4-BE49-F238E27FC236}">
                <a16:creationId xmlns:a16="http://schemas.microsoft.com/office/drawing/2014/main" id="{94AF022F-19DB-CD74-7505-D30E60D5B2A2}"/>
              </a:ext>
            </a:extLst>
          </p:cNvPr>
          <p:cNvSpPr txBox="1"/>
          <p:nvPr/>
        </p:nvSpPr>
        <p:spPr bwMode="auto">
          <a:xfrm>
            <a:off x="2077666" y="6599601"/>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schemeClr val="tx1">
                    <a:lumMod val="65000"/>
                    <a:lumOff val="35000"/>
                  </a:schemeClr>
                </a:solidFill>
                <a:latin typeface="Times New Roman" panose="02020603050405020304" pitchFamily="18" charset="0"/>
                <a:cs typeface="Times New Roman" panose="02020603050405020304" pitchFamily="18" charset="0"/>
              </a:rPr>
              <a:t>lower bound</a:t>
            </a:r>
          </a:p>
        </p:txBody>
      </p:sp>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F1D6AD93-A85B-8CC1-CA18-A3147748AAB4}"/>
                  </a:ext>
                </a:extLst>
              </p:cNvPr>
              <p:cNvSpPr txBox="1"/>
              <p:nvPr/>
            </p:nvSpPr>
            <p:spPr bwMode="auto">
              <a:xfrm>
                <a:off x="2326478" y="6251213"/>
                <a:ext cx="975324" cy="338019"/>
              </a:xfrm>
              <a:prstGeom prst="rect">
                <a:avLst/>
              </a:prstGeom>
              <a:noFill/>
              <a:ln w="9525" algn="ctr">
                <a:noFill/>
                <a:miter lim="800000"/>
                <a:headEnd/>
                <a:tailEnd/>
              </a:ln>
              <a:effectLst/>
            </p:spPr>
            <p:txBody>
              <a:bodyPr wrap="square" lIns="90909" tIns="45455" rIns="90909" bIns="45455" rtlCol="0" anchor="ctr">
                <a:spAutoFit/>
              </a:bodyPr>
              <a:lstStyle/>
              <a:p>
                <a:pPr algn="ctr"/>
                <a14:m>
                  <m:oMath xmlns:m="http://schemas.openxmlformats.org/officeDocument/2006/math">
                    <m:r>
                      <m:rPr>
                        <m:sty m:val="p"/>
                      </m:rPr>
                      <a:rPr lang="el-GR" altLang="zh-CN" sz="1600" i="1">
                        <a:latin typeface="Cambria Math" panose="02040503050406030204" pitchFamily="18" charset="0"/>
                        <a:ea typeface="Cambria Math" panose="02040503050406030204" pitchFamily="18" charset="0"/>
                        <a:cs typeface="Times New Roman" panose="02020603050405020304" pitchFamily="18" charset="0"/>
                      </a:rPr>
                      <m:t>Ω</m:t>
                    </m:r>
                    <m:d>
                      <m:dPr>
                        <m:ctrlPr>
                          <a:rPr lang="en-US" altLang="zh-CN" sz="1600" i="1">
                            <a:latin typeface="Cambria Math" panose="02040503050406030204" pitchFamily="18" charset="0"/>
                            <a:cs typeface="Times New Roman" panose="02020603050405020304" pitchFamily="18" charset="0"/>
                          </a:rPr>
                        </m:ctrlPr>
                      </m:dPr>
                      <m:e>
                        <m:r>
                          <a:rPr lang="en-US" altLang="zh-CN" sz="1600" b="0" i="1">
                            <a:latin typeface="Cambria Math" panose="02040503050406030204" pitchFamily="18" charset="0"/>
                            <a:cs typeface="Times New Roman" panose="02020603050405020304" pitchFamily="18" charset="0"/>
                          </a:rPr>
                          <m:t>1</m:t>
                        </m:r>
                      </m:e>
                    </m:d>
                  </m:oMath>
                </a14:m>
                <a:r>
                  <a:rPr lang="en-US" sz="16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47" name="文本框 46">
                <a:extLst>
                  <a:ext uri="{FF2B5EF4-FFF2-40B4-BE49-F238E27FC236}">
                    <a16:creationId xmlns:a16="http://schemas.microsoft.com/office/drawing/2014/main" id="{F1D6AD93-A85B-8CC1-CA18-A3147748AAB4}"/>
                  </a:ext>
                </a:extLst>
              </p:cNvPr>
              <p:cNvSpPr txBox="1">
                <a:spLocks noRot="1" noChangeAspect="1" noMove="1" noResize="1" noEditPoints="1" noAdjustHandles="1" noChangeArrowheads="1" noChangeShapeType="1" noTextEdit="1"/>
              </p:cNvSpPr>
              <p:nvPr/>
            </p:nvSpPr>
            <p:spPr bwMode="auto">
              <a:xfrm>
                <a:off x="2326478" y="6251213"/>
                <a:ext cx="975324" cy="338019"/>
              </a:xfrm>
              <a:prstGeom prst="rect">
                <a:avLst/>
              </a:prstGeom>
              <a:blipFill>
                <a:blip r:embed="rId13"/>
                <a:stretch>
                  <a:fillRect/>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CBF72D65-0D19-4BD2-6BD1-CC0CD2283485}"/>
                  </a:ext>
                </a:extLst>
              </p:cNvPr>
              <p:cNvSpPr txBox="1"/>
              <p:nvPr/>
            </p:nvSpPr>
            <p:spPr bwMode="auto">
              <a:xfrm>
                <a:off x="565498" y="3725021"/>
                <a:ext cx="954742" cy="338019"/>
              </a:xfrm>
              <a:prstGeom prst="rect">
                <a:avLst/>
              </a:prstGeom>
              <a:noFill/>
              <a:ln w="9525" algn="ctr">
                <a:noFill/>
                <a:miter lim="800000"/>
                <a:headEnd/>
                <a:tailEnd/>
              </a:ln>
              <a:effectLst/>
            </p:spPr>
            <p:txBody>
              <a:bodyPr wrap="square" lIns="90909" tIns="45455" rIns="90909" bIns="45455" rtlCol="0" anchor="ctr">
                <a:spAutoFit/>
              </a:bodyPr>
              <a:lstStyle/>
              <a:p>
                <a:pPr algn="ctr"/>
                <a14:m>
                  <m:oMath xmlns:m="http://schemas.openxmlformats.org/officeDocument/2006/math">
                    <m:r>
                      <a:rPr lang="en-US" sz="1600" i="1" dirty="0">
                        <a:solidFill>
                          <a:prstClr val="black"/>
                        </a:solidFill>
                        <a:latin typeface="Cambria Math" panose="02040503050406030204" pitchFamily="18" charset="0"/>
                        <a:cs typeface="Times New Roman" panose="02020603050405020304" pitchFamily="18" charset="0"/>
                      </a:rPr>
                      <m:t>𝑂</m:t>
                    </m:r>
                    <m:d>
                      <m:dPr>
                        <m:ctrlPr>
                          <a:rPr lang="en-US" sz="1600" i="1" dirty="0">
                            <a:solidFill>
                              <a:prstClr val="black"/>
                            </a:solidFill>
                            <a:latin typeface="Cambria Math" panose="02040503050406030204" pitchFamily="18" charset="0"/>
                            <a:cs typeface="Times New Roman" panose="02020603050405020304" pitchFamily="18" charset="0"/>
                          </a:rPr>
                        </m:ctrlPr>
                      </m:dPr>
                      <m:e>
                        <m:r>
                          <a:rPr lang="en-US" sz="1600" b="0" i="1" dirty="0">
                            <a:solidFill>
                              <a:prstClr val="black"/>
                            </a:solidFill>
                            <a:latin typeface="Cambria Math" panose="02040503050406030204" pitchFamily="18" charset="0"/>
                            <a:cs typeface="Times New Roman" panose="02020603050405020304" pitchFamily="18" charset="0"/>
                          </a:rPr>
                          <m:t>𝑛</m:t>
                        </m:r>
                      </m:e>
                    </m:d>
                  </m:oMath>
                </a14:m>
                <a:r>
                  <a:rPr lang="en-US" sz="16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48" name="文本框 47">
                <a:extLst>
                  <a:ext uri="{FF2B5EF4-FFF2-40B4-BE49-F238E27FC236}">
                    <a16:creationId xmlns:a16="http://schemas.microsoft.com/office/drawing/2014/main" id="{CBF72D65-0D19-4BD2-6BD1-CC0CD2283485}"/>
                  </a:ext>
                </a:extLst>
              </p:cNvPr>
              <p:cNvSpPr txBox="1">
                <a:spLocks noRot="1" noChangeAspect="1" noMove="1" noResize="1" noEditPoints="1" noAdjustHandles="1" noChangeArrowheads="1" noChangeShapeType="1" noTextEdit="1"/>
              </p:cNvSpPr>
              <p:nvPr/>
            </p:nvSpPr>
            <p:spPr bwMode="auto">
              <a:xfrm>
                <a:off x="565498" y="3725021"/>
                <a:ext cx="954742" cy="338019"/>
              </a:xfrm>
              <a:prstGeom prst="rect">
                <a:avLst/>
              </a:prstGeom>
              <a:blipFill>
                <a:blip r:embed="rId14"/>
                <a:stretch>
                  <a:fillRect/>
                </a:stretch>
              </a:blipFill>
              <a:ln w="9525" algn="ctr">
                <a:noFill/>
                <a:miter lim="800000"/>
                <a:headEnd/>
                <a:tailEnd/>
              </a:ln>
              <a:effectLst/>
            </p:spPr>
            <p:txBody>
              <a:bodyPr/>
              <a:lstStyle/>
              <a:p>
                <a:r>
                  <a:rPr lang="en-US">
                    <a:noFill/>
                  </a:rPr>
                  <a:t> </a:t>
                </a:r>
              </a:p>
            </p:txBody>
          </p:sp>
        </mc:Fallback>
      </mc:AlternateContent>
      <p:sp>
        <p:nvSpPr>
          <p:cNvPr id="50" name="矩形 49">
            <a:extLst>
              <a:ext uri="{FF2B5EF4-FFF2-40B4-BE49-F238E27FC236}">
                <a16:creationId xmlns:a16="http://schemas.microsoft.com/office/drawing/2014/main" id="{FC944C49-DC3A-D0DF-C7B2-C3B26BF6F11F}"/>
              </a:ext>
            </a:extLst>
          </p:cNvPr>
          <p:cNvSpPr/>
          <p:nvPr/>
        </p:nvSpPr>
        <p:spPr>
          <a:xfrm>
            <a:off x="288772" y="6242970"/>
            <a:ext cx="1564024" cy="725428"/>
          </a:xfrm>
          <a:prstGeom prst="rect">
            <a:avLst/>
          </a:prstGeom>
          <a:solidFill>
            <a:schemeClr val="accent2">
              <a:alpha val="50196"/>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1" name="文本框 50">
            <a:extLst>
              <a:ext uri="{FF2B5EF4-FFF2-40B4-BE49-F238E27FC236}">
                <a16:creationId xmlns:a16="http://schemas.microsoft.com/office/drawing/2014/main" id="{D66F8D39-F67F-71D5-BA81-E037BEB745CF}"/>
              </a:ext>
            </a:extLst>
          </p:cNvPr>
          <p:cNvSpPr txBox="1"/>
          <p:nvPr/>
        </p:nvSpPr>
        <p:spPr bwMode="auto">
          <a:xfrm>
            <a:off x="397401" y="6614541"/>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schemeClr val="tx1">
                    <a:lumMod val="65000"/>
                    <a:lumOff val="35000"/>
                  </a:schemeClr>
                </a:solidFill>
                <a:latin typeface="Times New Roman" panose="02020603050405020304" pitchFamily="18" charset="0"/>
                <a:cs typeface="Times New Roman" panose="02020603050405020304" pitchFamily="18" charset="0"/>
              </a:rPr>
              <a:t>lower bound</a:t>
            </a:r>
          </a:p>
        </p:txBody>
      </p:sp>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C467C16D-0189-A080-94C9-54095F15F8AE}"/>
                  </a:ext>
                </a:extLst>
              </p:cNvPr>
              <p:cNvSpPr txBox="1"/>
              <p:nvPr/>
            </p:nvSpPr>
            <p:spPr bwMode="auto">
              <a:xfrm>
                <a:off x="598286" y="6266153"/>
                <a:ext cx="975324" cy="338019"/>
              </a:xfrm>
              <a:prstGeom prst="rect">
                <a:avLst/>
              </a:prstGeom>
              <a:noFill/>
              <a:ln w="9525" algn="ctr">
                <a:noFill/>
                <a:miter lim="800000"/>
                <a:headEnd/>
                <a:tailEnd/>
              </a:ln>
              <a:effectLst/>
            </p:spPr>
            <p:txBody>
              <a:bodyPr wrap="square" lIns="90909" tIns="45455" rIns="90909" bIns="45455" rtlCol="0" anchor="ctr">
                <a:spAutoFit/>
              </a:bodyPr>
              <a:lstStyle/>
              <a:p>
                <a:pPr algn="ctr"/>
                <a14:m>
                  <m:oMath xmlns:m="http://schemas.openxmlformats.org/officeDocument/2006/math">
                    <m:r>
                      <m:rPr>
                        <m:sty m:val="p"/>
                      </m:rPr>
                      <a:rPr lang="el-GR" altLang="zh-CN" sz="1600" i="1">
                        <a:latin typeface="Cambria Math" panose="02040503050406030204" pitchFamily="18" charset="0"/>
                        <a:ea typeface="Cambria Math" panose="02040503050406030204" pitchFamily="18" charset="0"/>
                        <a:cs typeface="Times New Roman" panose="02020603050405020304" pitchFamily="18" charset="0"/>
                      </a:rPr>
                      <m:t>Ω</m:t>
                    </m:r>
                    <m:d>
                      <m:dPr>
                        <m:ctrlPr>
                          <a:rPr lang="en-US" altLang="zh-CN" sz="1600" i="1">
                            <a:latin typeface="Cambria Math" panose="02040503050406030204" pitchFamily="18" charset="0"/>
                            <a:cs typeface="Times New Roman" panose="02020603050405020304" pitchFamily="18" charset="0"/>
                          </a:rPr>
                        </m:ctrlPr>
                      </m:dPr>
                      <m:e>
                        <m:r>
                          <a:rPr lang="en-US" altLang="zh-CN" sz="1600" b="0" i="1">
                            <a:latin typeface="Cambria Math" panose="02040503050406030204" pitchFamily="18" charset="0"/>
                            <a:cs typeface="Times New Roman" panose="02020603050405020304" pitchFamily="18" charset="0"/>
                          </a:rPr>
                          <m:t>1</m:t>
                        </m:r>
                      </m:e>
                    </m:d>
                  </m:oMath>
                </a14:m>
                <a:r>
                  <a:rPr lang="en-US" sz="16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52" name="文本框 51">
                <a:extLst>
                  <a:ext uri="{FF2B5EF4-FFF2-40B4-BE49-F238E27FC236}">
                    <a16:creationId xmlns:a16="http://schemas.microsoft.com/office/drawing/2014/main" id="{C467C16D-0189-A080-94C9-54095F15F8AE}"/>
                  </a:ext>
                </a:extLst>
              </p:cNvPr>
              <p:cNvSpPr txBox="1">
                <a:spLocks noRot="1" noChangeAspect="1" noMove="1" noResize="1" noEditPoints="1" noAdjustHandles="1" noChangeArrowheads="1" noChangeShapeType="1" noTextEdit="1"/>
              </p:cNvSpPr>
              <p:nvPr/>
            </p:nvSpPr>
            <p:spPr bwMode="auto">
              <a:xfrm>
                <a:off x="598286" y="6266153"/>
                <a:ext cx="975324" cy="338019"/>
              </a:xfrm>
              <a:prstGeom prst="rect">
                <a:avLst/>
              </a:prstGeom>
              <a:blipFill>
                <a:blip r:embed="rId15"/>
                <a:stretch>
                  <a:fillRect/>
                </a:stretch>
              </a:blipFill>
              <a:ln w="9525" algn="ctr">
                <a:noFill/>
                <a:miter lim="800000"/>
                <a:headEnd/>
                <a:tailEnd/>
              </a:ln>
              <a:effectLst/>
            </p:spPr>
            <p:txBody>
              <a:bodyPr/>
              <a:lstStyle/>
              <a:p>
                <a:r>
                  <a:rPr lang="en-US">
                    <a:noFill/>
                  </a:rPr>
                  <a:t> </a:t>
                </a:r>
              </a:p>
            </p:txBody>
          </p:sp>
        </mc:Fallback>
      </mc:AlternateContent>
      <p:sp>
        <p:nvSpPr>
          <p:cNvPr id="54" name="文本框 53">
            <a:extLst>
              <a:ext uri="{FF2B5EF4-FFF2-40B4-BE49-F238E27FC236}">
                <a16:creationId xmlns:a16="http://schemas.microsoft.com/office/drawing/2014/main" id="{F6B28D6F-E5FE-FFB4-4F32-1C5B5F4C54AD}"/>
              </a:ext>
            </a:extLst>
          </p:cNvPr>
          <p:cNvSpPr txBox="1"/>
          <p:nvPr/>
        </p:nvSpPr>
        <p:spPr bwMode="auto">
          <a:xfrm>
            <a:off x="155547" y="2502647"/>
            <a:ext cx="1850111"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altLang="zh-CN" sz="1600" dirty="0">
                <a:solidFill>
                  <a:prstClr val="black"/>
                </a:solidFill>
                <a:latin typeface="Times New Roman" panose="02020603050405020304" pitchFamily="18" charset="0"/>
                <a:cs typeface="Times New Roman" panose="02020603050405020304" pitchFamily="18" charset="0"/>
              </a:rPr>
              <a:t>InternetMath</a:t>
            </a:r>
            <a:r>
              <a:rPr lang="en-US" altLang="zh-CN" sz="1800" dirty="0">
                <a:solidFill>
                  <a:prstClr val="black"/>
                </a:solidFill>
                <a:latin typeface="Times New Roman" panose="02020603050405020304" pitchFamily="18" charset="0"/>
                <a:cs typeface="Times New Roman" panose="02020603050405020304" pitchFamily="18" charset="0"/>
              </a:rPr>
              <a:t> 2005</a:t>
            </a:r>
          </a:p>
        </p:txBody>
      </p:sp>
      <p:cxnSp>
        <p:nvCxnSpPr>
          <p:cNvPr id="61" name="直线连接符 60">
            <a:extLst>
              <a:ext uri="{FF2B5EF4-FFF2-40B4-BE49-F238E27FC236}">
                <a16:creationId xmlns:a16="http://schemas.microsoft.com/office/drawing/2014/main" id="{B19BCC41-3CBA-475C-EE14-24F865C86BC1}"/>
              </a:ext>
            </a:extLst>
          </p:cNvPr>
          <p:cNvCxnSpPr>
            <a:cxnSpLocks/>
          </p:cNvCxnSpPr>
          <p:nvPr/>
        </p:nvCxnSpPr>
        <p:spPr>
          <a:xfrm>
            <a:off x="5462042" y="2983352"/>
            <a:ext cx="2496" cy="3992989"/>
          </a:xfrm>
          <a:prstGeom prst="line">
            <a:avLst/>
          </a:prstGeom>
          <a:ln w="12700">
            <a:solidFill>
              <a:srgbClr val="000000"/>
            </a:solidFill>
            <a:prstDash val="dash"/>
          </a:ln>
        </p:spPr>
        <p:style>
          <a:lnRef idx="1">
            <a:schemeClr val="dk1"/>
          </a:lnRef>
          <a:fillRef idx="0">
            <a:schemeClr val="dk1"/>
          </a:fillRef>
          <a:effectRef idx="0">
            <a:schemeClr val="dk1"/>
          </a:effectRef>
          <a:fontRef idx="minor">
            <a:schemeClr val="tx1"/>
          </a:fontRef>
        </p:style>
      </p:cxnSp>
      <p:cxnSp>
        <p:nvCxnSpPr>
          <p:cNvPr id="63" name="直线连接符 62">
            <a:extLst>
              <a:ext uri="{FF2B5EF4-FFF2-40B4-BE49-F238E27FC236}">
                <a16:creationId xmlns:a16="http://schemas.microsoft.com/office/drawing/2014/main" id="{C4AC9822-60FA-3C33-0FE6-0D0DD4D7C804}"/>
              </a:ext>
            </a:extLst>
          </p:cNvPr>
          <p:cNvCxnSpPr>
            <a:cxnSpLocks/>
          </p:cNvCxnSpPr>
          <p:nvPr/>
        </p:nvCxnSpPr>
        <p:spPr>
          <a:xfrm>
            <a:off x="3646495" y="2983302"/>
            <a:ext cx="0" cy="4000036"/>
          </a:xfrm>
          <a:prstGeom prst="line">
            <a:avLst/>
          </a:prstGeom>
          <a:ln w="12700">
            <a:solidFill>
              <a:srgbClr val="000000"/>
            </a:solidFill>
            <a:prstDash val="dash"/>
          </a:ln>
        </p:spPr>
        <p:style>
          <a:lnRef idx="1">
            <a:schemeClr val="dk1"/>
          </a:lnRef>
          <a:fillRef idx="0">
            <a:schemeClr val="dk1"/>
          </a:fillRef>
          <a:effectRef idx="0">
            <a:schemeClr val="dk1"/>
          </a:effectRef>
          <a:fontRef idx="minor">
            <a:schemeClr val="tx1"/>
          </a:fontRef>
        </p:style>
      </p:cxnSp>
      <p:sp>
        <p:nvSpPr>
          <p:cNvPr id="5" name="文本框 4">
            <a:extLst>
              <a:ext uri="{FF2B5EF4-FFF2-40B4-BE49-F238E27FC236}">
                <a16:creationId xmlns:a16="http://schemas.microsoft.com/office/drawing/2014/main" id="{E51C148C-591C-1FEF-A40C-C4CC0D5B138A}"/>
              </a:ext>
            </a:extLst>
          </p:cNvPr>
          <p:cNvSpPr txBox="1"/>
          <p:nvPr/>
        </p:nvSpPr>
        <p:spPr bwMode="auto">
          <a:xfrm>
            <a:off x="397401" y="3094371"/>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srgbClr val="0070C0"/>
                </a:solidFill>
                <a:latin typeface="Times New Roman" panose="02020603050405020304" pitchFamily="18" charset="0"/>
                <a:cs typeface="Times New Roman" panose="02020603050405020304" pitchFamily="18" charset="0"/>
              </a:rPr>
              <a:t>upper bound</a:t>
            </a:r>
          </a:p>
        </p:txBody>
      </p:sp>
      <p:sp>
        <p:nvSpPr>
          <p:cNvPr id="15" name="文本框 14">
            <a:extLst>
              <a:ext uri="{FF2B5EF4-FFF2-40B4-BE49-F238E27FC236}">
                <a16:creationId xmlns:a16="http://schemas.microsoft.com/office/drawing/2014/main" id="{FB8DC73D-EBCB-B33A-E358-4A38758E5E58}"/>
              </a:ext>
            </a:extLst>
          </p:cNvPr>
          <p:cNvSpPr txBox="1"/>
          <p:nvPr/>
        </p:nvSpPr>
        <p:spPr bwMode="auto">
          <a:xfrm>
            <a:off x="3747754" y="2510085"/>
            <a:ext cx="1620000" cy="368797"/>
          </a:xfrm>
          <a:prstGeom prst="rect">
            <a:avLst/>
          </a:prstGeom>
          <a:noFill/>
          <a:ln w="9525" algn="ctr">
            <a:noFill/>
            <a:miter lim="800000"/>
            <a:headEnd/>
            <a:tailEnd/>
          </a:ln>
          <a:effectLst/>
        </p:spPr>
        <p:txBody>
          <a:bodyPr wrap="square" lIns="90909" tIns="45455" rIns="90909" bIns="45455" rtlCol="0" anchor="ctr">
            <a:spAutoFit/>
          </a:bodyPr>
          <a:lstStyle/>
          <a:p>
            <a:pPr algn="ctr"/>
            <a:r>
              <a:rPr lang="en-US" sz="1800" dirty="0">
                <a:solidFill>
                  <a:prstClr val="black"/>
                </a:solidFill>
                <a:latin typeface="Times New Roman" panose="02020603050405020304" pitchFamily="18" charset="0"/>
                <a:cs typeface="Times New Roman" panose="02020603050405020304" pitchFamily="18" charset="0"/>
              </a:rPr>
              <a:t>WAW 2015</a:t>
            </a:r>
          </a:p>
        </p:txBody>
      </p:sp>
      <p:sp>
        <p:nvSpPr>
          <p:cNvPr id="29" name="Freeform 34">
            <a:extLst>
              <a:ext uri="{FF2B5EF4-FFF2-40B4-BE49-F238E27FC236}">
                <a16:creationId xmlns:a16="http://schemas.microsoft.com/office/drawing/2014/main" id="{C1AE3FA4-7F82-ECE9-A4F5-C57B623E3BAF}"/>
              </a:ext>
            </a:extLst>
          </p:cNvPr>
          <p:cNvSpPr>
            <a:spLocks noEditPoints="1"/>
          </p:cNvSpPr>
          <p:nvPr/>
        </p:nvSpPr>
        <p:spPr bwMode="auto">
          <a:xfrm>
            <a:off x="178429" y="1510730"/>
            <a:ext cx="1683211" cy="797436"/>
          </a:xfrm>
          <a:custGeom>
            <a:avLst/>
            <a:gdLst>
              <a:gd name="T0" fmla="*/ 26 w 3711"/>
              <a:gd name="T1" fmla="*/ 284 h 969"/>
              <a:gd name="T2" fmla="*/ 283 w 3711"/>
              <a:gd name="T3" fmla="*/ 144 h 969"/>
              <a:gd name="T4" fmla="*/ 394 w 3711"/>
              <a:gd name="T5" fmla="*/ 65 h 969"/>
              <a:gd name="T6" fmla="*/ 1140 w 3711"/>
              <a:gd name="T7" fmla="*/ 13 h 969"/>
              <a:gd name="T8" fmla="*/ 2918 w 3711"/>
              <a:gd name="T9" fmla="*/ 66 h 969"/>
              <a:gd name="T10" fmla="*/ 3387 w 3711"/>
              <a:gd name="T11" fmla="*/ 146 h 969"/>
              <a:gd name="T12" fmla="*/ 3587 w 3711"/>
              <a:gd name="T13" fmla="*/ 188 h 969"/>
              <a:gd name="T14" fmla="*/ 3562 w 3711"/>
              <a:gd name="T15" fmla="*/ 303 h 969"/>
              <a:gd name="T16" fmla="*/ 3630 w 3711"/>
              <a:gd name="T17" fmla="*/ 389 h 969"/>
              <a:gd name="T18" fmla="*/ 3463 w 3711"/>
              <a:gd name="T19" fmla="*/ 519 h 969"/>
              <a:gd name="T20" fmla="*/ 3667 w 3711"/>
              <a:gd name="T21" fmla="*/ 614 h 969"/>
              <a:gd name="T22" fmla="*/ 3484 w 3711"/>
              <a:gd name="T23" fmla="*/ 637 h 969"/>
              <a:gd name="T24" fmla="*/ 3566 w 3711"/>
              <a:gd name="T25" fmla="*/ 718 h 969"/>
              <a:gd name="T26" fmla="*/ 3512 w 3711"/>
              <a:gd name="T27" fmla="*/ 815 h 969"/>
              <a:gd name="T28" fmla="*/ 3417 w 3711"/>
              <a:gd name="T29" fmla="*/ 880 h 969"/>
              <a:gd name="T30" fmla="*/ 3543 w 3711"/>
              <a:gd name="T31" fmla="*/ 941 h 969"/>
              <a:gd name="T32" fmla="*/ 3315 w 3711"/>
              <a:gd name="T33" fmla="*/ 958 h 969"/>
              <a:gd name="T34" fmla="*/ 2731 w 3711"/>
              <a:gd name="T35" fmla="*/ 934 h 969"/>
              <a:gd name="T36" fmla="*/ 2742 w 3711"/>
              <a:gd name="T37" fmla="*/ 924 h 969"/>
              <a:gd name="T38" fmla="*/ 2035 w 3711"/>
              <a:gd name="T39" fmla="*/ 918 h 969"/>
              <a:gd name="T40" fmla="*/ 1396 w 3711"/>
              <a:gd name="T41" fmla="*/ 894 h 969"/>
              <a:gd name="T42" fmla="*/ 1581 w 3711"/>
              <a:gd name="T43" fmla="*/ 860 h 969"/>
              <a:gd name="T44" fmla="*/ 1284 w 3711"/>
              <a:gd name="T45" fmla="*/ 903 h 969"/>
              <a:gd name="T46" fmla="*/ 1054 w 3711"/>
              <a:gd name="T47" fmla="*/ 913 h 969"/>
              <a:gd name="T48" fmla="*/ 612 w 3711"/>
              <a:gd name="T49" fmla="*/ 927 h 969"/>
              <a:gd name="T50" fmla="*/ 365 w 3711"/>
              <a:gd name="T51" fmla="*/ 933 h 969"/>
              <a:gd name="T52" fmla="*/ 292 w 3711"/>
              <a:gd name="T53" fmla="*/ 856 h 969"/>
              <a:gd name="T54" fmla="*/ 155 w 3711"/>
              <a:gd name="T55" fmla="*/ 801 h 969"/>
              <a:gd name="T56" fmla="*/ 238 w 3711"/>
              <a:gd name="T57" fmla="*/ 701 h 969"/>
              <a:gd name="T58" fmla="*/ 182 w 3711"/>
              <a:gd name="T59" fmla="*/ 606 h 969"/>
              <a:gd name="T60" fmla="*/ 16 w 3711"/>
              <a:gd name="T61" fmla="*/ 476 h 969"/>
              <a:gd name="T62" fmla="*/ 3086 w 3711"/>
              <a:gd name="T63" fmla="*/ 869 h 969"/>
              <a:gd name="T64" fmla="*/ 2478 w 3711"/>
              <a:gd name="T65" fmla="*/ 854 h 969"/>
              <a:gd name="T66" fmla="*/ 1072 w 3711"/>
              <a:gd name="T67" fmla="*/ 822 h 969"/>
              <a:gd name="T68" fmla="*/ 3102 w 3711"/>
              <a:gd name="T69" fmla="*/ 871 h 969"/>
              <a:gd name="T70" fmla="*/ 1235 w 3711"/>
              <a:gd name="T71" fmla="*/ 772 h 969"/>
              <a:gd name="T72" fmla="*/ 1026 w 3711"/>
              <a:gd name="T73" fmla="*/ 782 h 969"/>
              <a:gd name="T74" fmla="*/ 2006 w 3711"/>
              <a:gd name="T75" fmla="*/ 589 h 969"/>
              <a:gd name="T76" fmla="*/ 2732 w 3711"/>
              <a:gd name="T77" fmla="*/ 497 h 969"/>
              <a:gd name="T78" fmla="*/ 1607 w 3711"/>
              <a:gd name="T79" fmla="*/ 874 h 969"/>
              <a:gd name="T80" fmla="*/ 1682 w 3711"/>
              <a:gd name="T81" fmla="*/ 880 h 969"/>
              <a:gd name="T82" fmla="*/ 3213 w 3711"/>
              <a:gd name="T83" fmla="*/ 162 h 969"/>
              <a:gd name="T84" fmla="*/ 2125 w 3711"/>
              <a:gd name="T85" fmla="*/ 742 h 969"/>
              <a:gd name="T86" fmla="*/ 2345 w 3711"/>
              <a:gd name="T87" fmla="*/ 791 h 969"/>
              <a:gd name="T88" fmla="*/ 2328 w 3711"/>
              <a:gd name="T89" fmla="*/ 737 h 969"/>
              <a:gd name="T90" fmla="*/ 1289 w 3711"/>
              <a:gd name="T91" fmla="*/ 774 h 969"/>
              <a:gd name="T92" fmla="*/ 2941 w 3711"/>
              <a:gd name="T93" fmla="*/ 925 h 969"/>
              <a:gd name="T94" fmla="*/ 1277 w 3711"/>
              <a:gd name="T95" fmla="*/ 670 h 969"/>
              <a:gd name="T96" fmla="*/ 2834 w 3711"/>
              <a:gd name="T97" fmla="*/ 896 h 969"/>
              <a:gd name="T98" fmla="*/ 1637 w 3711"/>
              <a:gd name="T99" fmla="*/ 745 h 969"/>
              <a:gd name="T100" fmla="*/ 1344 w 3711"/>
              <a:gd name="T101" fmla="*/ 846 h 969"/>
              <a:gd name="T102" fmla="*/ 654 w 3711"/>
              <a:gd name="T103" fmla="*/ 776 h 969"/>
              <a:gd name="T104" fmla="*/ 281 w 3711"/>
              <a:gd name="T105" fmla="*/ 794 h 969"/>
              <a:gd name="T106" fmla="*/ 3306 w 3711"/>
              <a:gd name="T107" fmla="*/ 717 h 969"/>
              <a:gd name="T108" fmla="*/ 2193 w 3711"/>
              <a:gd name="T109" fmla="*/ 600 h 969"/>
              <a:gd name="T110" fmla="*/ 2123 w 3711"/>
              <a:gd name="T111" fmla="*/ 903 h 969"/>
              <a:gd name="T112" fmla="*/ 1028 w 3711"/>
              <a:gd name="T113" fmla="*/ 663 h 969"/>
              <a:gd name="T114" fmla="*/ 1364 w 3711"/>
              <a:gd name="T115" fmla="*/ 872 h 969"/>
              <a:gd name="T116" fmla="*/ 2278 w 3711"/>
              <a:gd name="T117" fmla="*/ 844 h 969"/>
              <a:gd name="T118" fmla="*/ 2650 w 3711"/>
              <a:gd name="T119" fmla="*/ 882 h 969"/>
              <a:gd name="T120" fmla="*/ 2434 w 3711"/>
              <a:gd name="T121" fmla="*/ 67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11" h="969">
                <a:moveTo>
                  <a:pt x="44" y="398"/>
                </a:moveTo>
                <a:cubicBezTo>
                  <a:pt x="37" y="398"/>
                  <a:pt x="30" y="398"/>
                  <a:pt x="23" y="398"/>
                </a:cubicBezTo>
                <a:cubicBezTo>
                  <a:pt x="16" y="399"/>
                  <a:pt x="10" y="399"/>
                  <a:pt x="3" y="400"/>
                </a:cubicBezTo>
                <a:cubicBezTo>
                  <a:pt x="2" y="397"/>
                  <a:pt x="1" y="394"/>
                  <a:pt x="0" y="392"/>
                </a:cubicBezTo>
                <a:cubicBezTo>
                  <a:pt x="12" y="383"/>
                  <a:pt x="24" y="374"/>
                  <a:pt x="36" y="365"/>
                </a:cubicBezTo>
                <a:cubicBezTo>
                  <a:pt x="35" y="365"/>
                  <a:pt x="32" y="364"/>
                  <a:pt x="28" y="362"/>
                </a:cubicBezTo>
                <a:cubicBezTo>
                  <a:pt x="53" y="350"/>
                  <a:pt x="77" y="338"/>
                  <a:pt x="104" y="326"/>
                </a:cubicBezTo>
                <a:cubicBezTo>
                  <a:pt x="77" y="311"/>
                  <a:pt x="53" y="298"/>
                  <a:pt x="26" y="284"/>
                </a:cubicBezTo>
                <a:cubicBezTo>
                  <a:pt x="34" y="276"/>
                  <a:pt x="41" y="269"/>
                  <a:pt x="47" y="262"/>
                </a:cubicBezTo>
                <a:cubicBezTo>
                  <a:pt x="50" y="257"/>
                  <a:pt x="52" y="250"/>
                  <a:pt x="52" y="244"/>
                </a:cubicBezTo>
                <a:cubicBezTo>
                  <a:pt x="53" y="231"/>
                  <a:pt x="59" y="224"/>
                  <a:pt x="72" y="220"/>
                </a:cubicBezTo>
                <a:cubicBezTo>
                  <a:pt x="89" y="216"/>
                  <a:pt x="107" y="213"/>
                  <a:pt x="123" y="206"/>
                </a:cubicBezTo>
                <a:cubicBezTo>
                  <a:pt x="133" y="202"/>
                  <a:pt x="139" y="193"/>
                  <a:pt x="149" y="184"/>
                </a:cubicBezTo>
                <a:cubicBezTo>
                  <a:pt x="161" y="179"/>
                  <a:pt x="177" y="171"/>
                  <a:pt x="194" y="165"/>
                </a:cubicBezTo>
                <a:cubicBezTo>
                  <a:pt x="212" y="158"/>
                  <a:pt x="231" y="149"/>
                  <a:pt x="250" y="148"/>
                </a:cubicBezTo>
                <a:cubicBezTo>
                  <a:pt x="261" y="148"/>
                  <a:pt x="271" y="148"/>
                  <a:pt x="283" y="144"/>
                </a:cubicBezTo>
                <a:cubicBezTo>
                  <a:pt x="279" y="141"/>
                  <a:pt x="277" y="139"/>
                  <a:pt x="270" y="133"/>
                </a:cubicBezTo>
                <a:cubicBezTo>
                  <a:pt x="287" y="135"/>
                  <a:pt x="298" y="136"/>
                  <a:pt x="309" y="138"/>
                </a:cubicBezTo>
                <a:cubicBezTo>
                  <a:pt x="282" y="124"/>
                  <a:pt x="254" y="130"/>
                  <a:pt x="225" y="131"/>
                </a:cubicBezTo>
                <a:cubicBezTo>
                  <a:pt x="228" y="129"/>
                  <a:pt x="232" y="127"/>
                  <a:pt x="238" y="123"/>
                </a:cubicBezTo>
                <a:cubicBezTo>
                  <a:pt x="229" y="120"/>
                  <a:pt x="224" y="119"/>
                  <a:pt x="217" y="117"/>
                </a:cubicBezTo>
                <a:cubicBezTo>
                  <a:pt x="241" y="104"/>
                  <a:pt x="269" y="127"/>
                  <a:pt x="297" y="107"/>
                </a:cubicBezTo>
                <a:cubicBezTo>
                  <a:pt x="274" y="101"/>
                  <a:pt x="252" y="102"/>
                  <a:pt x="254" y="72"/>
                </a:cubicBezTo>
                <a:cubicBezTo>
                  <a:pt x="300" y="70"/>
                  <a:pt x="347" y="67"/>
                  <a:pt x="394" y="65"/>
                </a:cubicBezTo>
                <a:cubicBezTo>
                  <a:pt x="440" y="63"/>
                  <a:pt x="486" y="62"/>
                  <a:pt x="532" y="59"/>
                </a:cubicBezTo>
                <a:cubicBezTo>
                  <a:pt x="541" y="59"/>
                  <a:pt x="550" y="55"/>
                  <a:pt x="559" y="52"/>
                </a:cubicBezTo>
                <a:cubicBezTo>
                  <a:pt x="559" y="50"/>
                  <a:pt x="559" y="49"/>
                  <a:pt x="558" y="47"/>
                </a:cubicBezTo>
                <a:cubicBezTo>
                  <a:pt x="535" y="48"/>
                  <a:pt x="512" y="50"/>
                  <a:pt x="489" y="51"/>
                </a:cubicBezTo>
                <a:cubicBezTo>
                  <a:pt x="489" y="51"/>
                  <a:pt x="489" y="50"/>
                  <a:pt x="489" y="50"/>
                </a:cubicBezTo>
                <a:cubicBezTo>
                  <a:pt x="495" y="48"/>
                  <a:pt x="500" y="45"/>
                  <a:pt x="506" y="45"/>
                </a:cubicBezTo>
                <a:cubicBezTo>
                  <a:pt x="577" y="39"/>
                  <a:pt x="647" y="32"/>
                  <a:pt x="718" y="28"/>
                </a:cubicBezTo>
                <a:cubicBezTo>
                  <a:pt x="859" y="22"/>
                  <a:pt x="1000" y="18"/>
                  <a:pt x="1140" y="13"/>
                </a:cubicBezTo>
                <a:cubicBezTo>
                  <a:pt x="1214" y="11"/>
                  <a:pt x="1289" y="9"/>
                  <a:pt x="1363" y="8"/>
                </a:cubicBezTo>
                <a:cubicBezTo>
                  <a:pt x="1525" y="5"/>
                  <a:pt x="1688" y="1"/>
                  <a:pt x="1851" y="1"/>
                </a:cubicBezTo>
                <a:cubicBezTo>
                  <a:pt x="1982" y="0"/>
                  <a:pt x="2114" y="0"/>
                  <a:pt x="2245" y="4"/>
                </a:cubicBezTo>
                <a:cubicBezTo>
                  <a:pt x="2376" y="8"/>
                  <a:pt x="2506" y="16"/>
                  <a:pt x="2636" y="24"/>
                </a:cubicBezTo>
                <a:cubicBezTo>
                  <a:pt x="2706" y="29"/>
                  <a:pt x="2775" y="36"/>
                  <a:pt x="2844" y="46"/>
                </a:cubicBezTo>
                <a:cubicBezTo>
                  <a:pt x="2833" y="48"/>
                  <a:pt x="2822" y="50"/>
                  <a:pt x="2811" y="52"/>
                </a:cubicBezTo>
                <a:cubicBezTo>
                  <a:pt x="2811" y="53"/>
                  <a:pt x="2811" y="55"/>
                  <a:pt x="2811" y="56"/>
                </a:cubicBezTo>
                <a:cubicBezTo>
                  <a:pt x="2845" y="59"/>
                  <a:pt x="2879" y="62"/>
                  <a:pt x="2918" y="66"/>
                </a:cubicBezTo>
                <a:cubicBezTo>
                  <a:pt x="2905" y="88"/>
                  <a:pt x="2884" y="66"/>
                  <a:pt x="2873" y="78"/>
                </a:cubicBezTo>
                <a:cubicBezTo>
                  <a:pt x="2875" y="79"/>
                  <a:pt x="2879" y="81"/>
                  <a:pt x="2883" y="82"/>
                </a:cubicBezTo>
                <a:cubicBezTo>
                  <a:pt x="2878" y="85"/>
                  <a:pt x="2875" y="87"/>
                  <a:pt x="2867" y="90"/>
                </a:cubicBezTo>
                <a:cubicBezTo>
                  <a:pt x="2919" y="96"/>
                  <a:pt x="2968" y="102"/>
                  <a:pt x="3016" y="107"/>
                </a:cubicBezTo>
                <a:cubicBezTo>
                  <a:pt x="3068" y="113"/>
                  <a:pt x="3120" y="120"/>
                  <a:pt x="3172" y="125"/>
                </a:cubicBezTo>
                <a:cubicBezTo>
                  <a:pt x="3219" y="130"/>
                  <a:pt x="3265" y="133"/>
                  <a:pt x="3312" y="136"/>
                </a:cubicBezTo>
                <a:cubicBezTo>
                  <a:pt x="3332" y="138"/>
                  <a:pt x="3353" y="137"/>
                  <a:pt x="3374" y="138"/>
                </a:cubicBezTo>
                <a:cubicBezTo>
                  <a:pt x="3378" y="139"/>
                  <a:pt x="3382" y="144"/>
                  <a:pt x="3387" y="146"/>
                </a:cubicBezTo>
                <a:cubicBezTo>
                  <a:pt x="3386" y="148"/>
                  <a:pt x="3385" y="150"/>
                  <a:pt x="3384" y="152"/>
                </a:cubicBezTo>
                <a:cubicBezTo>
                  <a:pt x="3366" y="151"/>
                  <a:pt x="3348" y="150"/>
                  <a:pt x="3330" y="149"/>
                </a:cubicBezTo>
                <a:cubicBezTo>
                  <a:pt x="3351" y="163"/>
                  <a:pt x="3373" y="159"/>
                  <a:pt x="3395" y="158"/>
                </a:cubicBezTo>
                <a:cubicBezTo>
                  <a:pt x="3418" y="158"/>
                  <a:pt x="3442" y="159"/>
                  <a:pt x="3465" y="160"/>
                </a:cubicBezTo>
                <a:cubicBezTo>
                  <a:pt x="3486" y="161"/>
                  <a:pt x="3507" y="162"/>
                  <a:pt x="3527" y="164"/>
                </a:cubicBezTo>
                <a:cubicBezTo>
                  <a:pt x="3532" y="165"/>
                  <a:pt x="3537" y="169"/>
                  <a:pt x="3542" y="169"/>
                </a:cubicBezTo>
                <a:cubicBezTo>
                  <a:pt x="3553" y="169"/>
                  <a:pt x="3564" y="168"/>
                  <a:pt x="3578" y="167"/>
                </a:cubicBezTo>
                <a:cubicBezTo>
                  <a:pt x="3580" y="171"/>
                  <a:pt x="3583" y="179"/>
                  <a:pt x="3587" y="188"/>
                </a:cubicBezTo>
                <a:cubicBezTo>
                  <a:pt x="3593" y="188"/>
                  <a:pt x="3600" y="188"/>
                  <a:pt x="3607" y="189"/>
                </a:cubicBezTo>
                <a:cubicBezTo>
                  <a:pt x="3607" y="189"/>
                  <a:pt x="3609" y="190"/>
                  <a:pt x="3609" y="191"/>
                </a:cubicBezTo>
                <a:cubicBezTo>
                  <a:pt x="3622" y="211"/>
                  <a:pt x="3628" y="229"/>
                  <a:pt x="3596" y="236"/>
                </a:cubicBezTo>
                <a:cubicBezTo>
                  <a:pt x="3595" y="236"/>
                  <a:pt x="3593" y="243"/>
                  <a:pt x="3594" y="244"/>
                </a:cubicBezTo>
                <a:cubicBezTo>
                  <a:pt x="3598" y="248"/>
                  <a:pt x="3603" y="251"/>
                  <a:pt x="3608" y="253"/>
                </a:cubicBezTo>
                <a:cubicBezTo>
                  <a:pt x="3628" y="259"/>
                  <a:pt x="3648" y="266"/>
                  <a:pt x="3670" y="273"/>
                </a:cubicBezTo>
                <a:cubicBezTo>
                  <a:pt x="3632" y="281"/>
                  <a:pt x="3596" y="289"/>
                  <a:pt x="3561" y="297"/>
                </a:cubicBezTo>
                <a:cubicBezTo>
                  <a:pt x="3561" y="299"/>
                  <a:pt x="3562" y="301"/>
                  <a:pt x="3562" y="303"/>
                </a:cubicBezTo>
                <a:cubicBezTo>
                  <a:pt x="3572" y="304"/>
                  <a:pt x="3582" y="305"/>
                  <a:pt x="3594" y="307"/>
                </a:cubicBezTo>
                <a:cubicBezTo>
                  <a:pt x="3591" y="311"/>
                  <a:pt x="3589" y="312"/>
                  <a:pt x="3589" y="313"/>
                </a:cubicBezTo>
                <a:cubicBezTo>
                  <a:pt x="3616" y="320"/>
                  <a:pt x="3644" y="326"/>
                  <a:pt x="3672" y="333"/>
                </a:cubicBezTo>
                <a:cubicBezTo>
                  <a:pt x="3676" y="349"/>
                  <a:pt x="3676" y="349"/>
                  <a:pt x="3701" y="349"/>
                </a:cubicBezTo>
                <a:cubicBezTo>
                  <a:pt x="3711" y="363"/>
                  <a:pt x="3710" y="371"/>
                  <a:pt x="3690" y="372"/>
                </a:cubicBezTo>
                <a:cubicBezTo>
                  <a:pt x="3666" y="372"/>
                  <a:pt x="3642" y="374"/>
                  <a:pt x="3618" y="375"/>
                </a:cubicBezTo>
                <a:cubicBezTo>
                  <a:pt x="3613" y="375"/>
                  <a:pt x="3609" y="377"/>
                  <a:pt x="3603" y="382"/>
                </a:cubicBezTo>
                <a:cubicBezTo>
                  <a:pt x="3612" y="384"/>
                  <a:pt x="3622" y="385"/>
                  <a:pt x="3630" y="389"/>
                </a:cubicBezTo>
                <a:cubicBezTo>
                  <a:pt x="3650" y="399"/>
                  <a:pt x="3670" y="410"/>
                  <a:pt x="3689" y="422"/>
                </a:cubicBezTo>
                <a:cubicBezTo>
                  <a:pt x="3694" y="426"/>
                  <a:pt x="3699" y="439"/>
                  <a:pt x="3697" y="441"/>
                </a:cubicBezTo>
                <a:cubicBezTo>
                  <a:pt x="3690" y="449"/>
                  <a:pt x="3680" y="454"/>
                  <a:pt x="3671" y="458"/>
                </a:cubicBezTo>
                <a:cubicBezTo>
                  <a:pt x="3659" y="463"/>
                  <a:pt x="3647" y="466"/>
                  <a:pt x="3635" y="469"/>
                </a:cubicBezTo>
                <a:cubicBezTo>
                  <a:pt x="3626" y="471"/>
                  <a:pt x="3616" y="471"/>
                  <a:pt x="3607" y="473"/>
                </a:cubicBezTo>
                <a:cubicBezTo>
                  <a:pt x="3599" y="474"/>
                  <a:pt x="3586" y="469"/>
                  <a:pt x="3587" y="487"/>
                </a:cubicBezTo>
                <a:cubicBezTo>
                  <a:pt x="3561" y="472"/>
                  <a:pt x="3533" y="482"/>
                  <a:pt x="3515" y="495"/>
                </a:cubicBezTo>
                <a:cubicBezTo>
                  <a:pt x="3498" y="506"/>
                  <a:pt x="3474" y="498"/>
                  <a:pt x="3463" y="519"/>
                </a:cubicBezTo>
                <a:cubicBezTo>
                  <a:pt x="3493" y="517"/>
                  <a:pt x="3522" y="515"/>
                  <a:pt x="3551" y="513"/>
                </a:cubicBezTo>
                <a:cubicBezTo>
                  <a:pt x="3507" y="541"/>
                  <a:pt x="3457" y="544"/>
                  <a:pt x="3408" y="551"/>
                </a:cubicBezTo>
                <a:cubicBezTo>
                  <a:pt x="3484" y="565"/>
                  <a:pt x="3559" y="578"/>
                  <a:pt x="3634" y="591"/>
                </a:cubicBezTo>
                <a:cubicBezTo>
                  <a:pt x="3634" y="593"/>
                  <a:pt x="3634" y="595"/>
                  <a:pt x="3634" y="597"/>
                </a:cubicBezTo>
                <a:cubicBezTo>
                  <a:pt x="3615" y="598"/>
                  <a:pt x="3597" y="600"/>
                  <a:pt x="3578" y="601"/>
                </a:cubicBezTo>
                <a:cubicBezTo>
                  <a:pt x="3578" y="603"/>
                  <a:pt x="3578" y="604"/>
                  <a:pt x="3578" y="606"/>
                </a:cubicBezTo>
                <a:cubicBezTo>
                  <a:pt x="3592" y="606"/>
                  <a:pt x="3606" y="607"/>
                  <a:pt x="3620" y="608"/>
                </a:cubicBezTo>
                <a:cubicBezTo>
                  <a:pt x="3636" y="609"/>
                  <a:pt x="3652" y="611"/>
                  <a:pt x="3667" y="614"/>
                </a:cubicBezTo>
                <a:cubicBezTo>
                  <a:pt x="3670" y="614"/>
                  <a:pt x="3674" y="619"/>
                  <a:pt x="3674" y="621"/>
                </a:cubicBezTo>
                <a:cubicBezTo>
                  <a:pt x="3674" y="624"/>
                  <a:pt x="3670" y="628"/>
                  <a:pt x="3667" y="629"/>
                </a:cubicBezTo>
                <a:cubicBezTo>
                  <a:pt x="3658" y="630"/>
                  <a:pt x="3649" y="632"/>
                  <a:pt x="3639" y="632"/>
                </a:cubicBezTo>
                <a:cubicBezTo>
                  <a:pt x="3593" y="629"/>
                  <a:pt x="3547" y="626"/>
                  <a:pt x="3502" y="623"/>
                </a:cubicBezTo>
                <a:cubicBezTo>
                  <a:pt x="3501" y="625"/>
                  <a:pt x="3501" y="628"/>
                  <a:pt x="3501" y="630"/>
                </a:cubicBezTo>
                <a:cubicBezTo>
                  <a:pt x="3510" y="631"/>
                  <a:pt x="3519" y="633"/>
                  <a:pt x="3528" y="634"/>
                </a:cubicBezTo>
                <a:cubicBezTo>
                  <a:pt x="3528" y="635"/>
                  <a:pt x="3528" y="636"/>
                  <a:pt x="3528" y="637"/>
                </a:cubicBezTo>
                <a:cubicBezTo>
                  <a:pt x="3513" y="637"/>
                  <a:pt x="3498" y="637"/>
                  <a:pt x="3484" y="637"/>
                </a:cubicBezTo>
                <a:cubicBezTo>
                  <a:pt x="3508" y="647"/>
                  <a:pt x="3531" y="659"/>
                  <a:pt x="3556" y="667"/>
                </a:cubicBezTo>
                <a:cubicBezTo>
                  <a:pt x="3571" y="671"/>
                  <a:pt x="3588" y="670"/>
                  <a:pt x="3605" y="672"/>
                </a:cubicBezTo>
                <a:cubicBezTo>
                  <a:pt x="3603" y="675"/>
                  <a:pt x="3599" y="681"/>
                  <a:pt x="3595" y="688"/>
                </a:cubicBezTo>
                <a:cubicBezTo>
                  <a:pt x="3612" y="690"/>
                  <a:pt x="3628" y="691"/>
                  <a:pt x="3646" y="692"/>
                </a:cubicBezTo>
                <a:cubicBezTo>
                  <a:pt x="3645" y="702"/>
                  <a:pt x="3652" y="713"/>
                  <a:pt x="3637" y="719"/>
                </a:cubicBezTo>
                <a:cubicBezTo>
                  <a:pt x="3635" y="721"/>
                  <a:pt x="3636" y="732"/>
                  <a:pt x="3636" y="742"/>
                </a:cubicBezTo>
                <a:cubicBezTo>
                  <a:pt x="3625" y="738"/>
                  <a:pt x="3616" y="734"/>
                  <a:pt x="3605" y="731"/>
                </a:cubicBezTo>
                <a:cubicBezTo>
                  <a:pt x="3592" y="726"/>
                  <a:pt x="3579" y="722"/>
                  <a:pt x="3566" y="718"/>
                </a:cubicBezTo>
                <a:cubicBezTo>
                  <a:pt x="3555" y="715"/>
                  <a:pt x="3547" y="718"/>
                  <a:pt x="3548" y="732"/>
                </a:cubicBezTo>
                <a:cubicBezTo>
                  <a:pt x="3540" y="731"/>
                  <a:pt x="3532" y="731"/>
                  <a:pt x="3524" y="730"/>
                </a:cubicBezTo>
                <a:cubicBezTo>
                  <a:pt x="3526" y="745"/>
                  <a:pt x="3532" y="749"/>
                  <a:pt x="3546" y="747"/>
                </a:cubicBezTo>
                <a:cubicBezTo>
                  <a:pt x="3564" y="745"/>
                  <a:pt x="3582" y="746"/>
                  <a:pt x="3600" y="746"/>
                </a:cubicBezTo>
                <a:cubicBezTo>
                  <a:pt x="3600" y="748"/>
                  <a:pt x="3600" y="750"/>
                  <a:pt x="3600" y="752"/>
                </a:cubicBezTo>
                <a:cubicBezTo>
                  <a:pt x="3574" y="754"/>
                  <a:pt x="3547" y="757"/>
                  <a:pt x="3521" y="759"/>
                </a:cubicBezTo>
                <a:cubicBezTo>
                  <a:pt x="3527" y="780"/>
                  <a:pt x="3527" y="780"/>
                  <a:pt x="3549" y="794"/>
                </a:cubicBezTo>
                <a:cubicBezTo>
                  <a:pt x="3543" y="811"/>
                  <a:pt x="3543" y="811"/>
                  <a:pt x="3512" y="815"/>
                </a:cubicBezTo>
                <a:cubicBezTo>
                  <a:pt x="3520" y="818"/>
                  <a:pt x="3527" y="820"/>
                  <a:pt x="3539" y="825"/>
                </a:cubicBezTo>
                <a:cubicBezTo>
                  <a:pt x="3531" y="827"/>
                  <a:pt x="3527" y="828"/>
                  <a:pt x="3522" y="830"/>
                </a:cubicBezTo>
                <a:cubicBezTo>
                  <a:pt x="3526" y="833"/>
                  <a:pt x="3529" y="835"/>
                  <a:pt x="3537" y="840"/>
                </a:cubicBezTo>
                <a:cubicBezTo>
                  <a:pt x="3521" y="841"/>
                  <a:pt x="3511" y="842"/>
                  <a:pt x="3498" y="844"/>
                </a:cubicBezTo>
                <a:cubicBezTo>
                  <a:pt x="3508" y="857"/>
                  <a:pt x="3522" y="851"/>
                  <a:pt x="3535" y="856"/>
                </a:cubicBezTo>
                <a:cubicBezTo>
                  <a:pt x="3489" y="862"/>
                  <a:pt x="3442" y="842"/>
                  <a:pt x="3400" y="873"/>
                </a:cubicBezTo>
                <a:cubicBezTo>
                  <a:pt x="3409" y="874"/>
                  <a:pt x="3417" y="874"/>
                  <a:pt x="3429" y="875"/>
                </a:cubicBezTo>
                <a:cubicBezTo>
                  <a:pt x="3425" y="877"/>
                  <a:pt x="3423" y="878"/>
                  <a:pt x="3417" y="880"/>
                </a:cubicBezTo>
                <a:cubicBezTo>
                  <a:pt x="3467" y="890"/>
                  <a:pt x="3513" y="900"/>
                  <a:pt x="3560" y="909"/>
                </a:cubicBezTo>
                <a:cubicBezTo>
                  <a:pt x="3560" y="911"/>
                  <a:pt x="3559" y="913"/>
                  <a:pt x="3559" y="915"/>
                </a:cubicBezTo>
                <a:cubicBezTo>
                  <a:pt x="3555" y="915"/>
                  <a:pt x="3551" y="915"/>
                  <a:pt x="3548" y="914"/>
                </a:cubicBezTo>
                <a:cubicBezTo>
                  <a:pt x="3547" y="915"/>
                  <a:pt x="3547" y="916"/>
                  <a:pt x="3547" y="917"/>
                </a:cubicBezTo>
                <a:cubicBezTo>
                  <a:pt x="3553" y="920"/>
                  <a:pt x="3560" y="923"/>
                  <a:pt x="3566" y="926"/>
                </a:cubicBezTo>
                <a:cubicBezTo>
                  <a:pt x="3541" y="923"/>
                  <a:pt x="3516" y="921"/>
                  <a:pt x="3490" y="919"/>
                </a:cubicBezTo>
                <a:cubicBezTo>
                  <a:pt x="3490" y="921"/>
                  <a:pt x="3490" y="924"/>
                  <a:pt x="3489" y="926"/>
                </a:cubicBezTo>
                <a:cubicBezTo>
                  <a:pt x="3505" y="931"/>
                  <a:pt x="3521" y="935"/>
                  <a:pt x="3543" y="941"/>
                </a:cubicBezTo>
                <a:cubicBezTo>
                  <a:pt x="3510" y="941"/>
                  <a:pt x="3483" y="941"/>
                  <a:pt x="3456" y="941"/>
                </a:cubicBezTo>
                <a:cubicBezTo>
                  <a:pt x="3455" y="942"/>
                  <a:pt x="3455" y="943"/>
                  <a:pt x="3455" y="945"/>
                </a:cubicBezTo>
                <a:cubicBezTo>
                  <a:pt x="3466" y="947"/>
                  <a:pt x="3476" y="949"/>
                  <a:pt x="3491" y="952"/>
                </a:cubicBezTo>
                <a:cubicBezTo>
                  <a:pt x="3459" y="954"/>
                  <a:pt x="3432" y="957"/>
                  <a:pt x="3404" y="959"/>
                </a:cubicBezTo>
                <a:cubicBezTo>
                  <a:pt x="3404" y="960"/>
                  <a:pt x="3403" y="962"/>
                  <a:pt x="3402" y="964"/>
                </a:cubicBezTo>
                <a:cubicBezTo>
                  <a:pt x="3405" y="965"/>
                  <a:pt x="3407" y="966"/>
                  <a:pt x="3414" y="969"/>
                </a:cubicBezTo>
                <a:cubicBezTo>
                  <a:pt x="3378" y="966"/>
                  <a:pt x="3346" y="963"/>
                  <a:pt x="3315" y="960"/>
                </a:cubicBezTo>
                <a:cubicBezTo>
                  <a:pt x="3315" y="959"/>
                  <a:pt x="3315" y="959"/>
                  <a:pt x="3315" y="958"/>
                </a:cubicBezTo>
                <a:cubicBezTo>
                  <a:pt x="3327" y="958"/>
                  <a:pt x="3340" y="957"/>
                  <a:pt x="3352" y="957"/>
                </a:cubicBezTo>
                <a:cubicBezTo>
                  <a:pt x="3352" y="956"/>
                  <a:pt x="3352" y="955"/>
                  <a:pt x="3352" y="954"/>
                </a:cubicBezTo>
                <a:cubicBezTo>
                  <a:pt x="3318" y="954"/>
                  <a:pt x="3284" y="954"/>
                  <a:pt x="3246" y="954"/>
                </a:cubicBezTo>
                <a:cubicBezTo>
                  <a:pt x="3254" y="958"/>
                  <a:pt x="3258" y="961"/>
                  <a:pt x="3265" y="964"/>
                </a:cubicBezTo>
                <a:cubicBezTo>
                  <a:pt x="3233" y="964"/>
                  <a:pt x="3202" y="964"/>
                  <a:pt x="3172" y="964"/>
                </a:cubicBezTo>
                <a:cubicBezTo>
                  <a:pt x="3172" y="964"/>
                  <a:pt x="3172" y="963"/>
                  <a:pt x="3172" y="962"/>
                </a:cubicBezTo>
                <a:cubicBezTo>
                  <a:pt x="3184" y="960"/>
                  <a:pt x="3197" y="958"/>
                  <a:pt x="3210" y="956"/>
                </a:cubicBezTo>
                <a:cubicBezTo>
                  <a:pt x="3050" y="953"/>
                  <a:pt x="2890" y="959"/>
                  <a:pt x="2731" y="934"/>
                </a:cubicBezTo>
                <a:cubicBezTo>
                  <a:pt x="2802" y="934"/>
                  <a:pt x="2874" y="934"/>
                  <a:pt x="2943" y="934"/>
                </a:cubicBezTo>
                <a:cubicBezTo>
                  <a:pt x="2924" y="913"/>
                  <a:pt x="2896" y="920"/>
                  <a:pt x="2869" y="919"/>
                </a:cubicBezTo>
                <a:cubicBezTo>
                  <a:pt x="2826" y="916"/>
                  <a:pt x="2782" y="911"/>
                  <a:pt x="2738" y="913"/>
                </a:cubicBezTo>
                <a:cubicBezTo>
                  <a:pt x="2703" y="915"/>
                  <a:pt x="2671" y="901"/>
                  <a:pt x="2634" y="902"/>
                </a:cubicBezTo>
                <a:cubicBezTo>
                  <a:pt x="2638" y="905"/>
                  <a:pt x="2640" y="906"/>
                  <a:pt x="2644" y="909"/>
                </a:cubicBezTo>
                <a:cubicBezTo>
                  <a:pt x="2612" y="909"/>
                  <a:pt x="2582" y="909"/>
                  <a:pt x="2553" y="909"/>
                </a:cubicBezTo>
                <a:cubicBezTo>
                  <a:pt x="2552" y="911"/>
                  <a:pt x="2552" y="912"/>
                  <a:pt x="2552" y="914"/>
                </a:cubicBezTo>
                <a:cubicBezTo>
                  <a:pt x="2616" y="917"/>
                  <a:pt x="2679" y="921"/>
                  <a:pt x="2742" y="924"/>
                </a:cubicBezTo>
                <a:cubicBezTo>
                  <a:pt x="2742" y="925"/>
                  <a:pt x="2742" y="926"/>
                  <a:pt x="2742" y="926"/>
                </a:cubicBezTo>
                <a:cubicBezTo>
                  <a:pt x="2712" y="926"/>
                  <a:pt x="2682" y="926"/>
                  <a:pt x="2652" y="926"/>
                </a:cubicBezTo>
                <a:cubicBezTo>
                  <a:pt x="2645" y="926"/>
                  <a:pt x="2638" y="926"/>
                  <a:pt x="2630" y="926"/>
                </a:cubicBezTo>
                <a:cubicBezTo>
                  <a:pt x="2607" y="926"/>
                  <a:pt x="2582" y="940"/>
                  <a:pt x="2560" y="920"/>
                </a:cubicBezTo>
                <a:cubicBezTo>
                  <a:pt x="2562" y="922"/>
                  <a:pt x="2563" y="924"/>
                  <a:pt x="2566" y="929"/>
                </a:cubicBezTo>
                <a:cubicBezTo>
                  <a:pt x="2535" y="929"/>
                  <a:pt x="2506" y="929"/>
                  <a:pt x="2476" y="929"/>
                </a:cubicBezTo>
                <a:cubicBezTo>
                  <a:pt x="2402" y="928"/>
                  <a:pt x="2328" y="927"/>
                  <a:pt x="2254" y="926"/>
                </a:cubicBezTo>
                <a:cubicBezTo>
                  <a:pt x="2181" y="924"/>
                  <a:pt x="2108" y="921"/>
                  <a:pt x="2035" y="918"/>
                </a:cubicBezTo>
                <a:cubicBezTo>
                  <a:pt x="1997" y="916"/>
                  <a:pt x="1960" y="910"/>
                  <a:pt x="1922" y="908"/>
                </a:cubicBezTo>
                <a:cubicBezTo>
                  <a:pt x="1893" y="906"/>
                  <a:pt x="1865" y="910"/>
                  <a:pt x="1836" y="910"/>
                </a:cubicBezTo>
                <a:cubicBezTo>
                  <a:pt x="1817" y="910"/>
                  <a:pt x="1798" y="905"/>
                  <a:pt x="1779" y="904"/>
                </a:cubicBezTo>
                <a:cubicBezTo>
                  <a:pt x="1700" y="903"/>
                  <a:pt x="1620" y="902"/>
                  <a:pt x="1540" y="901"/>
                </a:cubicBezTo>
                <a:cubicBezTo>
                  <a:pt x="1524" y="901"/>
                  <a:pt x="1507" y="901"/>
                  <a:pt x="1490" y="901"/>
                </a:cubicBezTo>
                <a:cubicBezTo>
                  <a:pt x="1490" y="899"/>
                  <a:pt x="1489" y="896"/>
                  <a:pt x="1489" y="894"/>
                </a:cubicBezTo>
                <a:cubicBezTo>
                  <a:pt x="1495" y="892"/>
                  <a:pt x="1501" y="891"/>
                  <a:pt x="1507" y="890"/>
                </a:cubicBezTo>
                <a:cubicBezTo>
                  <a:pt x="1484" y="880"/>
                  <a:pt x="1422" y="882"/>
                  <a:pt x="1396" y="894"/>
                </a:cubicBezTo>
                <a:cubicBezTo>
                  <a:pt x="1416" y="893"/>
                  <a:pt x="1432" y="891"/>
                  <a:pt x="1449" y="890"/>
                </a:cubicBezTo>
                <a:cubicBezTo>
                  <a:pt x="1438" y="902"/>
                  <a:pt x="1438" y="903"/>
                  <a:pt x="1404" y="900"/>
                </a:cubicBezTo>
                <a:cubicBezTo>
                  <a:pt x="1388" y="899"/>
                  <a:pt x="1372" y="894"/>
                  <a:pt x="1354" y="890"/>
                </a:cubicBezTo>
                <a:cubicBezTo>
                  <a:pt x="1355" y="896"/>
                  <a:pt x="1355" y="900"/>
                  <a:pt x="1356" y="904"/>
                </a:cubicBezTo>
                <a:cubicBezTo>
                  <a:pt x="1325" y="898"/>
                  <a:pt x="1295" y="892"/>
                  <a:pt x="1265" y="886"/>
                </a:cubicBezTo>
                <a:cubicBezTo>
                  <a:pt x="1269" y="885"/>
                  <a:pt x="1274" y="883"/>
                  <a:pt x="1282" y="880"/>
                </a:cubicBezTo>
                <a:cubicBezTo>
                  <a:pt x="1267" y="877"/>
                  <a:pt x="1255" y="874"/>
                  <a:pt x="1239" y="870"/>
                </a:cubicBezTo>
                <a:cubicBezTo>
                  <a:pt x="1355" y="867"/>
                  <a:pt x="1468" y="863"/>
                  <a:pt x="1581" y="860"/>
                </a:cubicBezTo>
                <a:cubicBezTo>
                  <a:pt x="1581" y="858"/>
                  <a:pt x="1581" y="857"/>
                  <a:pt x="1580" y="855"/>
                </a:cubicBezTo>
                <a:cubicBezTo>
                  <a:pt x="1405" y="854"/>
                  <a:pt x="1230" y="865"/>
                  <a:pt x="1055" y="865"/>
                </a:cubicBezTo>
                <a:cubicBezTo>
                  <a:pt x="1065" y="873"/>
                  <a:pt x="1075" y="881"/>
                  <a:pt x="1084" y="888"/>
                </a:cubicBezTo>
                <a:cubicBezTo>
                  <a:pt x="1083" y="891"/>
                  <a:pt x="1083" y="893"/>
                  <a:pt x="1082" y="896"/>
                </a:cubicBezTo>
                <a:cubicBezTo>
                  <a:pt x="1104" y="892"/>
                  <a:pt x="1126" y="887"/>
                  <a:pt x="1148" y="887"/>
                </a:cubicBezTo>
                <a:cubicBezTo>
                  <a:pt x="1165" y="886"/>
                  <a:pt x="1181" y="893"/>
                  <a:pt x="1198" y="894"/>
                </a:cubicBezTo>
                <a:cubicBezTo>
                  <a:pt x="1225" y="896"/>
                  <a:pt x="1253" y="895"/>
                  <a:pt x="1280" y="896"/>
                </a:cubicBezTo>
                <a:cubicBezTo>
                  <a:pt x="1282" y="896"/>
                  <a:pt x="1283" y="897"/>
                  <a:pt x="1284" y="903"/>
                </a:cubicBezTo>
                <a:cubicBezTo>
                  <a:pt x="1242" y="903"/>
                  <a:pt x="1199" y="903"/>
                  <a:pt x="1151" y="903"/>
                </a:cubicBezTo>
                <a:cubicBezTo>
                  <a:pt x="1157" y="909"/>
                  <a:pt x="1158" y="911"/>
                  <a:pt x="1163" y="916"/>
                </a:cubicBezTo>
                <a:cubicBezTo>
                  <a:pt x="1137" y="918"/>
                  <a:pt x="1114" y="920"/>
                  <a:pt x="1091" y="923"/>
                </a:cubicBezTo>
                <a:cubicBezTo>
                  <a:pt x="1091" y="921"/>
                  <a:pt x="1091" y="920"/>
                  <a:pt x="1091" y="919"/>
                </a:cubicBezTo>
                <a:cubicBezTo>
                  <a:pt x="1104" y="916"/>
                  <a:pt x="1117" y="914"/>
                  <a:pt x="1130" y="912"/>
                </a:cubicBezTo>
                <a:cubicBezTo>
                  <a:pt x="1130" y="911"/>
                  <a:pt x="1130" y="911"/>
                  <a:pt x="1130" y="910"/>
                </a:cubicBezTo>
                <a:cubicBezTo>
                  <a:pt x="1106" y="909"/>
                  <a:pt x="1082" y="907"/>
                  <a:pt x="1059" y="907"/>
                </a:cubicBezTo>
                <a:cubicBezTo>
                  <a:pt x="1057" y="906"/>
                  <a:pt x="1053" y="911"/>
                  <a:pt x="1054" y="913"/>
                </a:cubicBezTo>
                <a:cubicBezTo>
                  <a:pt x="1054" y="915"/>
                  <a:pt x="1058" y="917"/>
                  <a:pt x="1060" y="920"/>
                </a:cubicBezTo>
                <a:cubicBezTo>
                  <a:pt x="1023" y="920"/>
                  <a:pt x="985" y="919"/>
                  <a:pt x="947" y="921"/>
                </a:cubicBezTo>
                <a:cubicBezTo>
                  <a:pt x="928" y="921"/>
                  <a:pt x="909" y="926"/>
                  <a:pt x="889" y="927"/>
                </a:cubicBezTo>
                <a:cubicBezTo>
                  <a:pt x="876" y="929"/>
                  <a:pt x="861" y="931"/>
                  <a:pt x="849" y="928"/>
                </a:cubicBezTo>
                <a:cubicBezTo>
                  <a:pt x="808" y="916"/>
                  <a:pt x="767" y="925"/>
                  <a:pt x="726" y="927"/>
                </a:cubicBezTo>
                <a:cubicBezTo>
                  <a:pt x="715" y="927"/>
                  <a:pt x="705" y="926"/>
                  <a:pt x="693" y="923"/>
                </a:cubicBezTo>
                <a:cubicBezTo>
                  <a:pt x="667" y="916"/>
                  <a:pt x="638" y="921"/>
                  <a:pt x="608" y="921"/>
                </a:cubicBezTo>
                <a:cubicBezTo>
                  <a:pt x="610" y="925"/>
                  <a:pt x="611" y="927"/>
                  <a:pt x="612" y="927"/>
                </a:cubicBezTo>
                <a:cubicBezTo>
                  <a:pt x="636" y="931"/>
                  <a:pt x="661" y="934"/>
                  <a:pt x="686" y="937"/>
                </a:cubicBezTo>
                <a:cubicBezTo>
                  <a:pt x="686" y="940"/>
                  <a:pt x="686" y="942"/>
                  <a:pt x="686" y="944"/>
                </a:cubicBezTo>
                <a:cubicBezTo>
                  <a:pt x="664" y="944"/>
                  <a:pt x="643" y="944"/>
                  <a:pt x="622" y="944"/>
                </a:cubicBezTo>
                <a:cubicBezTo>
                  <a:pt x="589" y="944"/>
                  <a:pt x="557" y="945"/>
                  <a:pt x="524" y="943"/>
                </a:cubicBezTo>
                <a:cubicBezTo>
                  <a:pt x="504" y="942"/>
                  <a:pt x="483" y="937"/>
                  <a:pt x="464" y="948"/>
                </a:cubicBezTo>
                <a:cubicBezTo>
                  <a:pt x="462" y="949"/>
                  <a:pt x="456" y="943"/>
                  <a:pt x="446" y="936"/>
                </a:cubicBezTo>
                <a:cubicBezTo>
                  <a:pt x="424" y="936"/>
                  <a:pt x="395" y="936"/>
                  <a:pt x="365" y="936"/>
                </a:cubicBezTo>
                <a:cubicBezTo>
                  <a:pt x="365" y="935"/>
                  <a:pt x="365" y="934"/>
                  <a:pt x="365" y="933"/>
                </a:cubicBezTo>
                <a:cubicBezTo>
                  <a:pt x="375" y="927"/>
                  <a:pt x="384" y="922"/>
                  <a:pt x="393" y="917"/>
                </a:cubicBezTo>
                <a:cubicBezTo>
                  <a:pt x="368" y="908"/>
                  <a:pt x="342" y="899"/>
                  <a:pt x="316" y="890"/>
                </a:cubicBezTo>
                <a:cubicBezTo>
                  <a:pt x="351" y="893"/>
                  <a:pt x="382" y="912"/>
                  <a:pt x="421" y="898"/>
                </a:cubicBezTo>
                <a:cubicBezTo>
                  <a:pt x="404" y="896"/>
                  <a:pt x="389" y="897"/>
                  <a:pt x="376" y="892"/>
                </a:cubicBezTo>
                <a:cubicBezTo>
                  <a:pt x="364" y="889"/>
                  <a:pt x="343" y="894"/>
                  <a:pt x="347" y="869"/>
                </a:cubicBezTo>
                <a:cubicBezTo>
                  <a:pt x="339" y="869"/>
                  <a:pt x="332" y="868"/>
                  <a:pt x="320" y="867"/>
                </a:cubicBezTo>
                <a:cubicBezTo>
                  <a:pt x="325" y="863"/>
                  <a:pt x="328" y="861"/>
                  <a:pt x="332" y="858"/>
                </a:cubicBezTo>
                <a:cubicBezTo>
                  <a:pt x="320" y="858"/>
                  <a:pt x="309" y="857"/>
                  <a:pt x="292" y="856"/>
                </a:cubicBezTo>
                <a:cubicBezTo>
                  <a:pt x="300" y="850"/>
                  <a:pt x="305" y="847"/>
                  <a:pt x="310" y="843"/>
                </a:cubicBezTo>
                <a:cubicBezTo>
                  <a:pt x="308" y="840"/>
                  <a:pt x="306" y="836"/>
                  <a:pt x="303" y="831"/>
                </a:cubicBezTo>
                <a:cubicBezTo>
                  <a:pt x="284" y="839"/>
                  <a:pt x="280" y="838"/>
                  <a:pt x="280" y="820"/>
                </a:cubicBezTo>
                <a:cubicBezTo>
                  <a:pt x="262" y="822"/>
                  <a:pt x="244" y="826"/>
                  <a:pt x="226" y="826"/>
                </a:cubicBezTo>
                <a:cubicBezTo>
                  <a:pt x="213" y="826"/>
                  <a:pt x="200" y="821"/>
                  <a:pt x="187" y="819"/>
                </a:cubicBezTo>
                <a:cubicBezTo>
                  <a:pt x="181" y="819"/>
                  <a:pt x="174" y="822"/>
                  <a:pt x="168" y="823"/>
                </a:cubicBezTo>
                <a:cubicBezTo>
                  <a:pt x="161" y="823"/>
                  <a:pt x="154" y="821"/>
                  <a:pt x="148" y="821"/>
                </a:cubicBezTo>
                <a:cubicBezTo>
                  <a:pt x="150" y="815"/>
                  <a:pt x="152" y="810"/>
                  <a:pt x="155" y="801"/>
                </a:cubicBezTo>
                <a:cubicBezTo>
                  <a:pt x="146" y="799"/>
                  <a:pt x="136" y="797"/>
                  <a:pt x="126" y="795"/>
                </a:cubicBezTo>
                <a:cubicBezTo>
                  <a:pt x="126" y="793"/>
                  <a:pt x="126" y="792"/>
                  <a:pt x="126" y="790"/>
                </a:cubicBezTo>
                <a:cubicBezTo>
                  <a:pt x="182" y="776"/>
                  <a:pt x="238" y="762"/>
                  <a:pt x="294" y="747"/>
                </a:cubicBezTo>
                <a:cubicBezTo>
                  <a:pt x="294" y="746"/>
                  <a:pt x="294" y="745"/>
                  <a:pt x="293" y="743"/>
                </a:cubicBezTo>
                <a:cubicBezTo>
                  <a:pt x="273" y="735"/>
                  <a:pt x="252" y="728"/>
                  <a:pt x="232" y="720"/>
                </a:cubicBezTo>
                <a:cubicBezTo>
                  <a:pt x="232" y="718"/>
                  <a:pt x="233" y="716"/>
                  <a:pt x="233" y="714"/>
                </a:cubicBezTo>
                <a:cubicBezTo>
                  <a:pt x="239" y="715"/>
                  <a:pt x="244" y="716"/>
                  <a:pt x="252" y="717"/>
                </a:cubicBezTo>
                <a:cubicBezTo>
                  <a:pt x="247" y="712"/>
                  <a:pt x="244" y="708"/>
                  <a:pt x="238" y="701"/>
                </a:cubicBezTo>
                <a:cubicBezTo>
                  <a:pt x="253" y="705"/>
                  <a:pt x="265" y="708"/>
                  <a:pt x="278" y="712"/>
                </a:cubicBezTo>
                <a:cubicBezTo>
                  <a:pt x="273" y="704"/>
                  <a:pt x="269" y="699"/>
                  <a:pt x="266" y="695"/>
                </a:cubicBezTo>
                <a:cubicBezTo>
                  <a:pt x="272" y="691"/>
                  <a:pt x="279" y="689"/>
                  <a:pt x="285" y="686"/>
                </a:cubicBezTo>
                <a:cubicBezTo>
                  <a:pt x="274" y="677"/>
                  <a:pt x="265" y="669"/>
                  <a:pt x="256" y="662"/>
                </a:cubicBezTo>
                <a:cubicBezTo>
                  <a:pt x="262" y="658"/>
                  <a:pt x="268" y="655"/>
                  <a:pt x="278" y="648"/>
                </a:cubicBezTo>
                <a:cubicBezTo>
                  <a:pt x="260" y="645"/>
                  <a:pt x="245" y="641"/>
                  <a:pt x="230" y="641"/>
                </a:cubicBezTo>
                <a:cubicBezTo>
                  <a:pt x="217" y="641"/>
                  <a:pt x="210" y="639"/>
                  <a:pt x="204" y="626"/>
                </a:cubicBezTo>
                <a:cubicBezTo>
                  <a:pt x="201" y="617"/>
                  <a:pt x="190" y="611"/>
                  <a:pt x="182" y="606"/>
                </a:cubicBezTo>
                <a:cubicBezTo>
                  <a:pt x="164" y="595"/>
                  <a:pt x="164" y="596"/>
                  <a:pt x="179" y="578"/>
                </a:cubicBezTo>
                <a:cubicBezTo>
                  <a:pt x="173" y="576"/>
                  <a:pt x="168" y="575"/>
                  <a:pt x="164" y="573"/>
                </a:cubicBezTo>
                <a:cubicBezTo>
                  <a:pt x="185" y="546"/>
                  <a:pt x="205" y="519"/>
                  <a:pt x="243" y="512"/>
                </a:cubicBezTo>
                <a:cubicBezTo>
                  <a:pt x="242" y="510"/>
                  <a:pt x="241" y="508"/>
                  <a:pt x="240" y="506"/>
                </a:cubicBezTo>
                <a:cubicBezTo>
                  <a:pt x="210" y="509"/>
                  <a:pt x="180" y="515"/>
                  <a:pt x="150" y="513"/>
                </a:cubicBezTo>
                <a:cubicBezTo>
                  <a:pt x="123" y="511"/>
                  <a:pt x="91" y="522"/>
                  <a:pt x="69" y="493"/>
                </a:cubicBezTo>
                <a:cubicBezTo>
                  <a:pt x="53" y="514"/>
                  <a:pt x="37" y="498"/>
                  <a:pt x="23" y="495"/>
                </a:cubicBezTo>
                <a:cubicBezTo>
                  <a:pt x="20" y="488"/>
                  <a:pt x="17" y="482"/>
                  <a:pt x="16" y="476"/>
                </a:cubicBezTo>
                <a:cubicBezTo>
                  <a:pt x="13" y="465"/>
                  <a:pt x="12" y="452"/>
                  <a:pt x="25" y="448"/>
                </a:cubicBezTo>
                <a:cubicBezTo>
                  <a:pt x="37" y="445"/>
                  <a:pt x="35" y="437"/>
                  <a:pt x="32" y="432"/>
                </a:cubicBezTo>
                <a:cubicBezTo>
                  <a:pt x="20" y="414"/>
                  <a:pt x="34" y="407"/>
                  <a:pt x="44" y="398"/>
                </a:cubicBezTo>
                <a:cubicBezTo>
                  <a:pt x="52" y="404"/>
                  <a:pt x="61" y="410"/>
                  <a:pt x="69" y="416"/>
                </a:cubicBezTo>
                <a:cubicBezTo>
                  <a:pt x="71" y="415"/>
                  <a:pt x="72" y="414"/>
                  <a:pt x="74" y="413"/>
                </a:cubicBezTo>
                <a:cubicBezTo>
                  <a:pt x="72" y="407"/>
                  <a:pt x="71" y="397"/>
                  <a:pt x="68" y="396"/>
                </a:cubicBezTo>
                <a:cubicBezTo>
                  <a:pt x="61" y="395"/>
                  <a:pt x="52" y="398"/>
                  <a:pt x="44" y="398"/>
                </a:cubicBezTo>
                <a:close/>
                <a:moveTo>
                  <a:pt x="3086" y="869"/>
                </a:moveTo>
                <a:cubicBezTo>
                  <a:pt x="3086" y="868"/>
                  <a:pt x="3085" y="868"/>
                  <a:pt x="3085" y="867"/>
                </a:cubicBezTo>
                <a:cubicBezTo>
                  <a:pt x="3069" y="865"/>
                  <a:pt x="3054" y="863"/>
                  <a:pt x="3038" y="862"/>
                </a:cubicBezTo>
                <a:cubicBezTo>
                  <a:pt x="2981" y="857"/>
                  <a:pt x="2923" y="866"/>
                  <a:pt x="2866" y="860"/>
                </a:cubicBezTo>
                <a:cubicBezTo>
                  <a:pt x="2847" y="858"/>
                  <a:pt x="2828" y="863"/>
                  <a:pt x="2810" y="862"/>
                </a:cubicBezTo>
                <a:cubicBezTo>
                  <a:pt x="2774" y="860"/>
                  <a:pt x="2739" y="855"/>
                  <a:pt x="2703" y="854"/>
                </a:cubicBezTo>
                <a:cubicBezTo>
                  <a:pt x="2630" y="851"/>
                  <a:pt x="2558" y="850"/>
                  <a:pt x="2485" y="849"/>
                </a:cubicBezTo>
                <a:cubicBezTo>
                  <a:pt x="2474" y="848"/>
                  <a:pt x="2462" y="847"/>
                  <a:pt x="2451" y="846"/>
                </a:cubicBezTo>
                <a:cubicBezTo>
                  <a:pt x="2459" y="852"/>
                  <a:pt x="2469" y="854"/>
                  <a:pt x="2478" y="854"/>
                </a:cubicBezTo>
                <a:cubicBezTo>
                  <a:pt x="2521" y="856"/>
                  <a:pt x="2564" y="858"/>
                  <a:pt x="2607" y="860"/>
                </a:cubicBezTo>
                <a:cubicBezTo>
                  <a:pt x="2647" y="863"/>
                  <a:pt x="2688" y="867"/>
                  <a:pt x="2728" y="869"/>
                </a:cubicBezTo>
                <a:cubicBezTo>
                  <a:pt x="2799" y="871"/>
                  <a:pt x="2870" y="873"/>
                  <a:pt x="2942" y="875"/>
                </a:cubicBezTo>
                <a:cubicBezTo>
                  <a:pt x="2976" y="876"/>
                  <a:pt x="3011" y="877"/>
                  <a:pt x="3045" y="876"/>
                </a:cubicBezTo>
                <a:cubicBezTo>
                  <a:pt x="3059" y="876"/>
                  <a:pt x="3073" y="872"/>
                  <a:pt x="3086" y="869"/>
                </a:cubicBezTo>
                <a:close/>
                <a:moveTo>
                  <a:pt x="1567" y="812"/>
                </a:moveTo>
                <a:cubicBezTo>
                  <a:pt x="1567" y="812"/>
                  <a:pt x="1567" y="811"/>
                  <a:pt x="1566" y="810"/>
                </a:cubicBezTo>
                <a:cubicBezTo>
                  <a:pt x="1402" y="814"/>
                  <a:pt x="1237" y="818"/>
                  <a:pt x="1072" y="822"/>
                </a:cubicBezTo>
                <a:cubicBezTo>
                  <a:pt x="1098" y="827"/>
                  <a:pt x="1123" y="831"/>
                  <a:pt x="1148" y="832"/>
                </a:cubicBezTo>
                <a:cubicBezTo>
                  <a:pt x="1199" y="832"/>
                  <a:pt x="1249" y="829"/>
                  <a:pt x="1299" y="829"/>
                </a:cubicBezTo>
                <a:cubicBezTo>
                  <a:pt x="1358" y="828"/>
                  <a:pt x="1417" y="831"/>
                  <a:pt x="1476" y="828"/>
                </a:cubicBezTo>
                <a:cubicBezTo>
                  <a:pt x="1506" y="827"/>
                  <a:pt x="1536" y="818"/>
                  <a:pt x="1567" y="812"/>
                </a:cubicBezTo>
                <a:close/>
                <a:moveTo>
                  <a:pt x="3131" y="849"/>
                </a:moveTo>
                <a:cubicBezTo>
                  <a:pt x="3162" y="858"/>
                  <a:pt x="3196" y="839"/>
                  <a:pt x="3228" y="860"/>
                </a:cubicBezTo>
                <a:cubicBezTo>
                  <a:pt x="3183" y="862"/>
                  <a:pt x="3142" y="864"/>
                  <a:pt x="3102" y="866"/>
                </a:cubicBezTo>
                <a:cubicBezTo>
                  <a:pt x="3102" y="868"/>
                  <a:pt x="3102" y="869"/>
                  <a:pt x="3102" y="871"/>
                </a:cubicBezTo>
                <a:cubicBezTo>
                  <a:pt x="3198" y="871"/>
                  <a:pt x="3294" y="871"/>
                  <a:pt x="3390" y="871"/>
                </a:cubicBezTo>
                <a:cubicBezTo>
                  <a:pt x="3390" y="868"/>
                  <a:pt x="3390" y="865"/>
                  <a:pt x="3390" y="861"/>
                </a:cubicBezTo>
                <a:cubicBezTo>
                  <a:pt x="3348" y="861"/>
                  <a:pt x="3305" y="861"/>
                  <a:pt x="3263" y="861"/>
                </a:cubicBezTo>
                <a:cubicBezTo>
                  <a:pt x="3263" y="858"/>
                  <a:pt x="3263" y="855"/>
                  <a:pt x="3263" y="852"/>
                </a:cubicBezTo>
                <a:cubicBezTo>
                  <a:pt x="3294" y="852"/>
                  <a:pt x="3325" y="852"/>
                  <a:pt x="3357" y="852"/>
                </a:cubicBezTo>
                <a:cubicBezTo>
                  <a:pt x="3282" y="846"/>
                  <a:pt x="3207" y="825"/>
                  <a:pt x="3131" y="849"/>
                </a:cubicBezTo>
                <a:close/>
                <a:moveTo>
                  <a:pt x="1026" y="782"/>
                </a:moveTo>
                <a:cubicBezTo>
                  <a:pt x="1093" y="779"/>
                  <a:pt x="1164" y="775"/>
                  <a:pt x="1235" y="772"/>
                </a:cubicBezTo>
                <a:cubicBezTo>
                  <a:pt x="1228" y="768"/>
                  <a:pt x="1220" y="765"/>
                  <a:pt x="1212" y="765"/>
                </a:cubicBezTo>
                <a:cubicBezTo>
                  <a:pt x="1198" y="765"/>
                  <a:pt x="1184" y="768"/>
                  <a:pt x="1171" y="767"/>
                </a:cubicBezTo>
                <a:cubicBezTo>
                  <a:pt x="1125" y="766"/>
                  <a:pt x="1080" y="764"/>
                  <a:pt x="1034" y="764"/>
                </a:cubicBezTo>
                <a:cubicBezTo>
                  <a:pt x="1015" y="763"/>
                  <a:pt x="995" y="765"/>
                  <a:pt x="975" y="766"/>
                </a:cubicBezTo>
                <a:cubicBezTo>
                  <a:pt x="975" y="768"/>
                  <a:pt x="975" y="770"/>
                  <a:pt x="976" y="772"/>
                </a:cubicBezTo>
                <a:cubicBezTo>
                  <a:pt x="994" y="773"/>
                  <a:pt x="1013" y="775"/>
                  <a:pt x="1031" y="776"/>
                </a:cubicBezTo>
                <a:cubicBezTo>
                  <a:pt x="1031" y="778"/>
                  <a:pt x="1031" y="780"/>
                  <a:pt x="1031" y="781"/>
                </a:cubicBezTo>
                <a:cubicBezTo>
                  <a:pt x="1028" y="782"/>
                  <a:pt x="1025" y="782"/>
                  <a:pt x="1026" y="782"/>
                </a:cubicBezTo>
                <a:close/>
                <a:moveTo>
                  <a:pt x="1715" y="582"/>
                </a:moveTo>
                <a:cubicBezTo>
                  <a:pt x="1715" y="585"/>
                  <a:pt x="1715" y="587"/>
                  <a:pt x="1715" y="590"/>
                </a:cubicBezTo>
                <a:cubicBezTo>
                  <a:pt x="1775" y="590"/>
                  <a:pt x="1834" y="589"/>
                  <a:pt x="1893" y="590"/>
                </a:cubicBezTo>
                <a:cubicBezTo>
                  <a:pt x="1930" y="591"/>
                  <a:pt x="1968" y="583"/>
                  <a:pt x="2004" y="598"/>
                </a:cubicBezTo>
                <a:cubicBezTo>
                  <a:pt x="2013" y="601"/>
                  <a:pt x="2023" y="599"/>
                  <a:pt x="2033" y="600"/>
                </a:cubicBezTo>
                <a:cubicBezTo>
                  <a:pt x="2033" y="599"/>
                  <a:pt x="2033" y="598"/>
                  <a:pt x="2033" y="597"/>
                </a:cubicBezTo>
                <a:cubicBezTo>
                  <a:pt x="2024" y="596"/>
                  <a:pt x="2015" y="594"/>
                  <a:pt x="2006" y="593"/>
                </a:cubicBezTo>
                <a:cubicBezTo>
                  <a:pt x="2006" y="592"/>
                  <a:pt x="2006" y="590"/>
                  <a:pt x="2006" y="589"/>
                </a:cubicBezTo>
                <a:cubicBezTo>
                  <a:pt x="2032" y="588"/>
                  <a:pt x="2058" y="586"/>
                  <a:pt x="2084" y="585"/>
                </a:cubicBezTo>
                <a:cubicBezTo>
                  <a:pt x="2084" y="584"/>
                  <a:pt x="2084" y="583"/>
                  <a:pt x="2084" y="582"/>
                </a:cubicBezTo>
                <a:cubicBezTo>
                  <a:pt x="1961" y="582"/>
                  <a:pt x="1838" y="582"/>
                  <a:pt x="1715" y="582"/>
                </a:cubicBezTo>
                <a:close/>
                <a:moveTo>
                  <a:pt x="1860" y="846"/>
                </a:moveTo>
                <a:cubicBezTo>
                  <a:pt x="1973" y="858"/>
                  <a:pt x="2082" y="850"/>
                  <a:pt x="2190" y="852"/>
                </a:cubicBezTo>
                <a:cubicBezTo>
                  <a:pt x="2190" y="850"/>
                  <a:pt x="2190" y="848"/>
                  <a:pt x="2190" y="846"/>
                </a:cubicBezTo>
                <a:cubicBezTo>
                  <a:pt x="2082" y="846"/>
                  <a:pt x="1974" y="846"/>
                  <a:pt x="1860" y="846"/>
                </a:cubicBezTo>
                <a:close/>
                <a:moveTo>
                  <a:pt x="2732" y="497"/>
                </a:moveTo>
                <a:cubicBezTo>
                  <a:pt x="2732" y="499"/>
                  <a:pt x="2733" y="501"/>
                  <a:pt x="2733" y="503"/>
                </a:cubicBezTo>
                <a:cubicBezTo>
                  <a:pt x="2815" y="505"/>
                  <a:pt x="2897" y="507"/>
                  <a:pt x="2979" y="503"/>
                </a:cubicBezTo>
                <a:cubicBezTo>
                  <a:pt x="2979" y="501"/>
                  <a:pt x="2979" y="499"/>
                  <a:pt x="2979" y="497"/>
                </a:cubicBezTo>
                <a:cubicBezTo>
                  <a:pt x="2897" y="497"/>
                  <a:pt x="2815" y="497"/>
                  <a:pt x="2732" y="497"/>
                </a:cubicBezTo>
                <a:close/>
                <a:moveTo>
                  <a:pt x="1642" y="871"/>
                </a:moveTo>
                <a:cubicBezTo>
                  <a:pt x="1622" y="871"/>
                  <a:pt x="1604" y="871"/>
                  <a:pt x="1586" y="871"/>
                </a:cubicBezTo>
                <a:cubicBezTo>
                  <a:pt x="1586" y="871"/>
                  <a:pt x="1586" y="872"/>
                  <a:pt x="1586" y="873"/>
                </a:cubicBezTo>
                <a:cubicBezTo>
                  <a:pt x="1593" y="874"/>
                  <a:pt x="1600" y="874"/>
                  <a:pt x="1607" y="874"/>
                </a:cubicBezTo>
                <a:cubicBezTo>
                  <a:pt x="1607" y="876"/>
                  <a:pt x="1607" y="878"/>
                  <a:pt x="1607" y="879"/>
                </a:cubicBezTo>
                <a:cubicBezTo>
                  <a:pt x="1578" y="879"/>
                  <a:pt x="1548" y="879"/>
                  <a:pt x="1519" y="879"/>
                </a:cubicBezTo>
                <a:cubicBezTo>
                  <a:pt x="1519" y="881"/>
                  <a:pt x="1519" y="883"/>
                  <a:pt x="1519" y="885"/>
                </a:cubicBezTo>
                <a:cubicBezTo>
                  <a:pt x="1534" y="885"/>
                  <a:pt x="1550" y="885"/>
                  <a:pt x="1565" y="885"/>
                </a:cubicBezTo>
                <a:cubicBezTo>
                  <a:pt x="1565" y="886"/>
                  <a:pt x="1565" y="887"/>
                  <a:pt x="1565" y="889"/>
                </a:cubicBezTo>
                <a:cubicBezTo>
                  <a:pt x="1558" y="890"/>
                  <a:pt x="1551" y="891"/>
                  <a:pt x="1544" y="892"/>
                </a:cubicBezTo>
                <a:cubicBezTo>
                  <a:pt x="1544" y="893"/>
                  <a:pt x="1544" y="894"/>
                  <a:pt x="1544" y="895"/>
                </a:cubicBezTo>
                <a:cubicBezTo>
                  <a:pt x="1590" y="890"/>
                  <a:pt x="1636" y="885"/>
                  <a:pt x="1682" y="880"/>
                </a:cubicBezTo>
                <a:cubicBezTo>
                  <a:pt x="1682" y="879"/>
                  <a:pt x="1682" y="878"/>
                  <a:pt x="1682" y="877"/>
                </a:cubicBezTo>
                <a:cubicBezTo>
                  <a:pt x="1666" y="877"/>
                  <a:pt x="1651" y="877"/>
                  <a:pt x="1633" y="877"/>
                </a:cubicBezTo>
                <a:cubicBezTo>
                  <a:pt x="1637" y="874"/>
                  <a:pt x="1639" y="873"/>
                  <a:pt x="1642" y="871"/>
                </a:cubicBezTo>
                <a:close/>
                <a:moveTo>
                  <a:pt x="3146" y="164"/>
                </a:moveTo>
                <a:cubicBezTo>
                  <a:pt x="3146" y="166"/>
                  <a:pt x="3146" y="167"/>
                  <a:pt x="3146" y="168"/>
                </a:cubicBezTo>
                <a:cubicBezTo>
                  <a:pt x="3185" y="168"/>
                  <a:pt x="3224" y="168"/>
                  <a:pt x="3263" y="168"/>
                </a:cubicBezTo>
                <a:cubicBezTo>
                  <a:pt x="3237" y="156"/>
                  <a:pt x="3211" y="142"/>
                  <a:pt x="3180" y="155"/>
                </a:cubicBezTo>
                <a:cubicBezTo>
                  <a:pt x="3191" y="158"/>
                  <a:pt x="3202" y="160"/>
                  <a:pt x="3213" y="162"/>
                </a:cubicBezTo>
                <a:cubicBezTo>
                  <a:pt x="3213" y="163"/>
                  <a:pt x="3213" y="164"/>
                  <a:pt x="3212" y="164"/>
                </a:cubicBezTo>
                <a:cubicBezTo>
                  <a:pt x="3190" y="164"/>
                  <a:pt x="3168" y="164"/>
                  <a:pt x="3146" y="164"/>
                </a:cubicBezTo>
                <a:close/>
                <a:moveTo>
                  <a:pt x="2203" y="745"/>
                </a:moveTo>
                <a:cubicBezTo>
                  <a:pt x="2204" y="744"/>
                  <a:pt x="2204" y="742"/>
                  <a:pt x="2204" y="741"/>
                </a:cubicBezTo>
                <a:cubicBezTo>
                  <a:pt x="2221" y="743"/>
                  <a:pt x="2238" y="744"/>
                  <a:pt x="2256" y="746"/>
                </a:cubicBezTo>
                <a:cubicBezTo>
                  <a:pt x="2256" y="743"/>
                  <a:pt x="2256" y="741"/>
                  <a:pt x="2256" y="738"/>
                </a:cubicBezTo>
                <a:cubicBezTo>
                  <a:pt x="2212" y="738"/>
                  <a:pt x="2169" y="738"/>
                  <a:pt x="2125" y="738"/>
                </a:cubicBezTo>
                <a:cubicBezTo>
                  <a:pt x="2125" y="739"/>
                  <a:pt x="2125" y="740"/>
                  <a:pt x="2125" y="742"/>
                </a:cubicBezTo>
                <a:cubicBezTo>
                  <a:pt x="2157" y="744"/>
                  <a:pt x="2190" y="747"/>
                  <a:pt x="2222" y="750"/>
                </a:cubicBezTo>
                <a:cubicBezTo>
                  <a:pt x="2222" y="748"/>
                  <a:pt x="2223" y="747"/>
                  <a:pt x="2223" y="745"/>
                </a:cubicBezTo>
                <a:cubicBezTo>
                  <a:pt x="2216" y="745"/>
                  <a:pt x="2210" y="745"/>
                  <a:pt x="2203" y="745"/>
                </a:cubicBezTo>
                <a:close/>
                <a:moveTo>
                  <a:pt x="2500" y="797"/>
                </a:moveTo>
                <a:cubicBezTo>
                  <a:pt x="2500" y="796"/>
                  <a:pt x="2500" y="795"/>
                  <a:pt x="2500" y="794"/>
                </a:cubicBezTo>
                <a:cubicBezTo>
                  <a:pt x="2483" y="794"/>
                  <a:pt x="2466" y="794"/>
                  <a:pt x="2448" y="794"/>
                </a:cubicBezTo>
                <a:cubicBezTo>
                  <a:pt x="2431" y="794"/>
                  <a:pt x="2414" y="793"/>
                  <a:pt x="2397" y="793"/>
                </a:cubicBezTo>
                <a:cubicBezTo>
                  <a:pt x="2379" y="792"/>
                  <a:pt x="2362" y="791"/>
                  <a:pt x="2345" y="791"/>
                </a:cubicBezTo>
                <a:cubicBezTo>
                  <a:pt x="2329" y="791"/>
                  <a:pt x="2313" y="793"/>
                  <a:pt x="2296" y="794"/>
                </a:cubicBezTo>
                <a:cubicBezTo>
                  <a:pt x="2297" y="795"/>
                  <a:pt x="2297" y="796"/>
                  <a:pt x="2297" y="797"/>
                </a:cubicBezTo>
                <a:cubicBezTo>
                  <a:pt x="2364" y="797"/>
                  <a:pt x="2432" y="797"/>
                  <a:pt x="2500" y="797"/>
                </a:cubicBezTo>
                <a:close/>
                <a:moveTo>
                  <a:pt x="2362" y="737"/>
                </a:moveTo>
                <a:cubicBezTo>
                  <a:pt x="2363" y="736"/>
                  <a:pt x="2364" y="735"/>
                  <a:pt x="2364" y="733"/>
                </a:cubicBezTo>
                <a:cubicBezTo>
                  <a:pt x="2331" y="733"/>
                  <a:pt x="2299" y="733"/>
                  <a:pt x="2268" y="733"/>
                </a:cubicBezTo>
                <a:cubicBezTo>
                  <a:pt x="2287" y="757"/>
                  <a:pt x="2312" y="745"/>
                  <a:pt x="2335" y="744"/>
                </a:cubicBezTo>
                <a:cubicBezTo>
                  <a:pt x="2334" y="742"/>
                  <a:pt x="2332" y="741"/>
                  <a:pt x="2328" y="737"/>
                </a:cubicBezTo>
                <a:cubicBezTo>
                  <a:pt x="2341" y="737"/>
                  <a:pt x="2352" y="737"/>
                  <a:pt x="2362" y="737"/>
                </a:cubicBezTo>
                <a:close/>
                <a:moveTo>
                  <a:pt x="509" y="791"/>
                </a:moveTo>
                <a:cubicBezTo>
                  <a:pt x="482" y="772"/>
                  <a:pt x="449" y="774"/>
                  <a:pt x="433" y="791"/>
                </a:cubicBezTo>
                <a:cubicBezTo>
                  <a:pt x="456" y="791"/>
                  <a:pt x="480" y="791"/>
                  <a:pt x="509" y="791"/>
                </a:cubicBezTo>
                <a:close/>
                <a:moveTo>
                  <a:pt x="1394" y="774"/>
                </a:moveTo>
                <a:cubicBezTo>
                  <a:pt x="1394" y="773"/>
                  <a:pt x="1394" y="771"/>
                  <a:pt x="1394" y="769"/>
                </a:cubicBezTo>
                <a:cubicBezTo>
                  <a:pt x="1359" y="769"/>
                  <a:pt x="1324" y="769"/>
                  <a:pt x="1289" y="769"/>
                </a:cubicBezTo>
                <a:cubicBezTo>
                  <a:pt x="1289" y="771"/>
                  <a:pt x="1289" y="773"/>
                  <a:pt x="1289" y="774"/>
                </a:cubicBezTo>
                <a:cubicBezTo>
                  <a:pt x="1324" y="774"/>
                  <a:pt x="1359" y="774"/>
                  <a:pt x="1394" y="774"/>
                </a:cubicBezTo>
                <a:close/>
                <a:moveTo>
                  <a:pt x="2394" y="834"/>
                </a:moveTo>
                <a:cubicBezTo>
                  <a:pt x="2394" y="832"/>
                  <a:pt x="2394" y="829"/>
                  <a:pt x="2394" y="827"/>
                </a:cubicBezTo>
                <a:cubicBezTo>
                  <a:pt x="2364" y="825"/>
                  <a:pt x="2334" y="823"/>
                  <a:pt x="2304" y="820"/>
                </a:cubicBezTo>
                <a:cubicBezTo>
                  <a:pt x="2303" y="823"/>
                  <a:pt x="2303" y="826"/>
                  <a:pt x="2303" y="829"/>
                </a:cubicBezTo>
                <a:cubicBezTo>
                  <a:pt x="2333" y="831"/>
                  <a:pt x="2364" y="833"/>
                  <a:pt x="2394" y="834"/>
                </a:cubicBezTo>
                <a:close/>
                <a:moveTo>
                  <a:pt x="2941" y="921"/>
                </a:moveTo>
                <a:cubicBezTo>
                  <a:pt x="2941" y="922"/>
                  <a:pt x="2941" y="924"/>
                  <a:pt x="2941" y="925"/>
                </a:cubicBezTo>
                <a:cubicBezTo>
                  <a:pt x="2984" y="925"/>
                  <a:pt x="3027" y="925"/>
                  <a:pt x="3069" y="925"/>
                </a:cubicBezTo>
                <a:cubicBezTo>
                  <a:pt x="3069" y="924"/>
                  <a:pt x="3069" y="922"/>
                  <a:pt x="3069" y="921"/>
                </a:cubicBezTo>
                <a:cubicBezTo>
                  <a:pt x="3027" y="921"/>
                  <a:pt x="2984" y="921"/>
                  <a:pt x="2941" y="921"/>
                </a:cubicBezTo>
                <a:close/>
                <a:moveTo>
                  <a:pt x="1277" y="670"/>
                </a:moveTo>
                <a:cubicBezTo>
                  <a:pt x="1277" y="668"/>
                  <a:pt x="1277" y="667"/>
                  <a:pt x="1277" y="666"/>
                </a:cubicBezTo>
                <a:cubicBezTo>
                  <a:pt x="1242" y="666"/>
                  <a:pt x="1206" y="666"/>
                  <a:pt x="1171" y="666"/>
                </a:cubicBezTo>
                <a:cubicBezTo>
                  <a:pt x="1171" y="667"/>
                  <a:pt x="1171" y="668"/>
                  <a:pt x="1171" y="670"/>
                </a:cubicBezTo>
                <a:cubicBezTo>
                  <a:pt x="1206" y="670"/>
                  <a:pt x="1242" y="670"/>
                  <a:pt x="1277" y="670"/>
                </a:cubicBezTo>
                <a:close/>
                <a:moveTo>
                  <a:pt x="2225" y="905"/>
                </a:moveTo>
                <a:cubicBezTo>
                  <a:pt x="2225" y="907"/>
                  <a:pt x="2225" y="909"/>
                  <a:pt x="2225" y="910"/>
                </a:cubicBezTo>
                <a:cubicBezTo>
                  <a:pt x="2257" y="910"/>
                  <a:pt x="2289" y="910"/>
                  <a:pt x="2321" y="910"/>
                </a:cubicBezTo>
                <a:cubicBezTo>
                  <a:pt x="2321" y="909"/>
                  <a:pt x="2321" y="907"/>
                  <a:pt x="2321" y="905"/>
                </a:cubicBezTo>
                <a:cubicBezTo>
                  <a:pt x="2289" y="905"/>
                  <a:pt x="2257" y="905"/>
                  <a:pt x="2225" y="905"/>
                </a:cubicBezTo>
                <a:close/>
                <a:moveTo>
                  <a:pt x="2738" y="874"/>
                </a:moveTo>
                <a:cubicBezTo>
                  <a:pt x="2738" y="876"/>
                  <a:pt x="2737" y="879"/>
                  <a:pt x="2737" y="881"/>
                </a:cubicBezTo>
                <a:cubicBezTo>
                  <a:pt x="2769" y="886"/>
                  <a:pt x="2801" y="891"/>
                  <a:pt x="2834" y="896"/>
                </a:cubicBezTo>
                <a:cubicBezTo>
                  <a:pt x="2834" y="894"/>
                  <a:pt x="2834" y="893"/>
                  <a:pt x="2835" y="891"/>
                </a:cubicBezTo>
                <a:cubicBezTo>
                  <a:pt x="2821" y="890"/>
                  <a:pt x="2807" y="889"/>
                  <a:pt x="2793" y="886"/>
                </a:cubicBezTo>
                <a:cubicBezTo>
                  <a:pt x="2775" y="883"/>
                  <a:pt x="2756" y="878"/>
                  <a:pt x="2738" y="874"/>
                </a:cubicBezTo>
                <a:close/>
                <a:moveTo>
                  <a:pt x="1637" y="745"/>
                </a:moveTo>
                <a:cubicBezTo>
                  <a:pt x="1637" y="746"/>
                  <a:pt x="1637" y="748"/>
                  <a:pt x="1637" y="749"/>
                </a:cubicBezTo>
                <a:cubicBezTo>
                  <a:pt x="1672" y="749"/>
                  <a:pt x="1706" y="749"/>
                  <a:pt x="1741" y="749"/>
                </a:cubicBezTo>
                <a:cubicBezTo>
                  <a:pt x="1741" y="748"/>
                  <a:pt x="1741" y="746"/>
                  <a:pt x="1741" y="745"/>
                </a:cubicBezTo>
                <a:cubicBezTo>
                  <a:pt x="1706" y="745"/>
                  <a:pt x="1671" y="745"/>
                  <a:pt x="1637" y="745"/>
                </a:cubicBezTo>
                <a:close/>
                <a:moveTo>
                  <a:pt x="3074" y="946"/>
                </a:moveTo>
                <a:cubicBezTo>
                  <a:pt x="3054" y="925"/>
                  <a:pt x="3036" y="935"/>
                  <a:pt x="3019" y="935"/>
                </a:cubicBezTo>
                <a:cubicBezTo>
                  <a:pt x="3019" y="938"/>
                  <a:pt x="3019" y="940"/>
                  <a:pt x="3019" y="942"/>
                </a:cubicBezTo>
                <a:cubicBezTo>
                  <a:pt x="3036" y="944"/>
                  <a:pt x="3053" y="945"/>
                  <a:pt x="3074" y="946"/>
                </a:cubicBezTo>
                <a:close/>
                <a:moveTo>
                  <a:pt x="1219" y="846"/>
                </a:moveTo>
                <a:cubicBezTo>
                  <a:pt x="1219" y="847"/>
                  <a:pt x="1219" y="848"/>
                  <a:pt x="1219" y="848"/>
                </a:cubicBezTo>
                <a:cubicBezTo>
                  <a:pt x="1261" y="848"/>
                  <a:pt x="1302" y="848"/>
                  <a:pt x="1344" y="848"/>
                </a:cubicBezTo>
                <a:cubicBezTo>
                  <a:pt x="1344" y="848"/>
                  <a:pt x="1344" y="847"/>
                  <a:pt x="1344" y="846"/>
                </a:cubicBezTo>
                <a:cubicBezTo>
                  <a:pt x="1302" y="846"/>
                  <a:pt x="1261" y="846"/>
                  <a:pt x="1219" y="846"/>
                </a:cubicBezTo>
                <a:close/>
                <a:moveTo>
                  <a:pt x="3055" y="502"/>
                </a:moveTo>
                <a:cubicBezTo>
                  <a:pt x="3055" y="500"/>
                  <a:pt x="3055" y="498"/>
                  <a:pt x="3055" y="497"/>
                </a:cubicBezTo>
                <a:cubicBezTo>
                  <a:pt x="3038" y="497"/>
                  <a:pt x="3022" y="497"/>
                  <a:pt x="3005" y="497"/>
                </a:cubicBezTo>
                <a:cubicBezTo>
                  <a:pt x="3005" y="499"/>
                  <a:pt x="3006" y="502"/>
                  <a:pt x="3006" y="504"/>
                </a:cubicBezTo>
                <a:cubicBezTo>
                  <a:pt x="3022" y="504"/>
                  <a:pt x="3039" y="503"/>
                  <a:pt x="3055" y="502"/>
                </a:cubicBezTo>
                <a:close/>
                <a:moveTo>
                  <a:pt x="653" y="768"/>
                </a:moveTo>
                <a:cubicBezTo>
                  <a:pt x="653" y="771"/>
                  <a:pt x="654" y="774"/>
                  <a:pt x="654" y="776"/>
                </a:cubicBezTo>
                <a:cubicBezTo>
                  <a:pt x="686" y="775"/>
                  <a:pt x="718" y="773"/>
                  <a:pt x="750" y="771"/>
                </a:cubicBezTo>
                <a:cubicBezTo>
                  <a:pt x="750" y="770"/>
                  <a:pt x="750" y="769"/>
                  <a:pt x="750" y="768"/>
                </a:cubicBezTo>
                <a:cubicBezTo>
                  <a:pt x="717" y="768"/>
                  <a:pt x="685" y="768"/>
                  <a:pt x="653" y="768"/>
                </a:cubicBezTo>
                <a:close/>
                <a:moveTo>
                  <a:pt x="281" y="794"/>
                </a:moveTo>
                <a:cubicBezTo>
                  <a:pt x="282" y="797"/>
                  <a:pt x="283" y="800"/>
                  <a:pt x="283" y="802"/>
                </a:cubicBezTo>
                <a:cubicBezTo>
                  <a:pt x="302" y="798"/>
                  <a:pt x="320" y="794"/>
                  <a:pt x="338" y="790"/>
                </a:cubicBezTo>
                <a:cubicBezTo>
                  <a:pt x="338" y="788"/>
                  <a:pt x="338" y="786"/>
                  <a:pt x="337" y="784"/>
                </a:cubicBezTo>
                <a:cubicBezTo>
                  <a:pt x="318" y="787"/>
                  <a:pt x="300" y="791"/>
                  <a:pt x="281" y="794"/>
                </a:cubicBezTo>
                <a:close/>
                <a:moveTo>
                  <a:pt x="2788" y="721"/>
                </a:moveTo>
                <a:cubicBezTo>
                  <a:pt x="2762" y="704"/>
                  <a:pt x="2742" y="715"/>
                  <a:pt x="2722" y="721"/>
                </a:cubicBezTo>
                <a:cubicBezTo>
                  <a:pt x="2742" y="721"/>
                  <a:pt x="2762" y="721"/>
                  <a:pt x="2788" y="721"/>
                </a:cubicBezTo>
                <a:close/>
                <a:moveTo>
                  <a:pt x="3306" y="717"/>
                </a:moveTo>
                <a:cubicBezTo>
                  <a:pt x="3306" y="718"/>
                  <a:pt x="3305" y="720"/>
                  <a:pt x="3305" y="721"/>
                </a:cubicBezTo>
                <a:cubicBezTo>
                  <a:pt x="3332" y="724"/>
                  <a:pt x="3358" y="726"/>
                  <a:pt x="3384" y="728"/>
                </a:cubicBezTo>
                <a:cubicBezTo>
                  <a:pt x="3384" y="726"/>
                  <a:pt x="3384" y="724"/>
                  <a:pt x="3385" y="723"/>
                </a:cubicBezTo>
                <a:cubicBezTo>
                  <a:pt x="3358" y="721"/>
                  <a:pt x="3332" y="719"/>
                  <a:pt x="3306" y="717"/>
                </a:cubicBezTo>
                <a:close/>
                <a:moveTo>
                  <a:pt x="2322" y="606"/>
                </a:moveTo>
                <a:cubicBezTo>
                  <a:pt x="2322" y="604"/>
                  <a:pt x="2322" y="602"/>
                  <a:pt x="2322" y="601"/>
                </a:cubicBezTo>
                <a:cubicBezTo>
                  <a:pt x="2295" y="599"/>
                  <a:pt x="2268" y="598"/>
                  <a:pt x="2241" y="597"/>
                </a:cubicBezTo>
                <a:cubicBezTo>
                  <a:pt x="2241" y="598"/>
                  <a:pt x="2241" y="600"/>
                  <a:pt x="2241" y="601"/>
                </a:cubicBezTo>
                <a:cubicBezTo>
                  <a:pt x="2268" y="603"/>
                  <a:pt x="2295" y="604"/>
                  <a:pt x="2322" y="606"/>
                </a:cubicBezTo>
                <a:close/>
                <a:moveTo>
                  <a:pt x="2164" y="590"/>
                </a:moveTo>
                <a:cubicBezTo>
                  <a:pt x="2163" y="592"/>
                  <a:pt x="2163" y="593"/>
                  <a:pt x="2163" y="595"/>
                </a:cubicBezTo>
                <a:cubicBezTo>
                  <a:pt x="2173" y="597"/>
                  <a:pt x="2183" y="600"/>
                  <a:pt x="2193" y="600"/>
                </a:cubicBezTo>
                <a:cubicBezTo>
                  <a:pt x="2204" y="600"/>
                  <a:pt x="2214" y="598"/>
                  <a:pt x="2225" y="597"/>
                </a:cubicBezTo>
                <a:cubicBezTo>
                  <a:pt x="2225" y="596"/>
                  <a:pt x="2225" y="595"/>
                  <a:pt x="2225" y="595"/>
                </a:cubicBezTo>
                <a:cubicBezTo>
                  <a:pt x="2204" y="593"/>
                  <a:pt x="2184" y="592"/>
                  <a:pt x="2164" y="590"/>
                </a:cubicBezTo>
                <a:close/>
                <a:moveTo>
                  <a:pt x="2123" y="903"/>
                </a:moveTo>
                <a:cubicBezTo>
                  <a:pt x="2123" y="904"/>
                  <a:pt x="2123" y="905"/>
                  <a:pt x="2123" y="906"/>
                </a:cubicBezTo>
                <a:cubicBezTo>
                  <a:pt x="2152" y="906"/>
                  <a:pt x="2182" y="906"/>
                  <a:pt x="2211" y="906"/>
                </a:cubicBezTo>
                <a:cubicBezTo>
                  <a:pt x="2211" y="905"/>
                  <a:pt x="2211" y="904"/>
                  <a:pt x="2211" y="903"/>
                </a:cubicBezTo>
                <a:cubicBezTo>
                  <a:pt x="2182" y="903"/>
                  <a:pt x="2152" y="903"/>
                  <a:pt x="2123" y="903"/>
                </a:cubicBezTo>
                <a:close/>
                <a:moveTo>
                  <a:pt x="2261" y="828"/>
                </a:moveTo>
                <a:cubicBezTo>
                  <a:pt x="2261" y="827"/>
                  <a:pt x="2261" y="826"/>
                  <a:pt x="2261" y="825"/>
                </a:cubicBezTo>
                <a:cubicBezTo>
                  <a:pt x="2230" y="825"/>
                  <a:pt x="2199" y="825"/>
                  <a:pt x="2168" y="825"/>
                </a:cubicBezTo>
                <a:cubicBezTo>
                  <a:pt x="2168" y="826"/>
                  <a:pt x="2168" y="827"/>
                  <a:pt x="2168" y="828"/>
                </a:cubicBezTo>
                <a:cubicBezTo>
                  <a:pt x="2199" y="828"/>
                  <a:pt x="2230" y="828"/>
                  <a:pt x="2261" y="828"/>
                </a:cubicBezTo>
                <a:close/>
                <a:moveTo>
                  <a:pt x="955" y="661"/>
                </a:moveTo>
                <a:cubicBezTo>
                  <a:pt x="954" y="662"/>
                  <a:pt x="954" y="662"/>
                  <a:pt x="954" y="663"/>
                </a:cubicBezTo>
                <a:cubicBezTo>
                  <a:pt x="979" y="663"/>
                  <a:pt x="1004" y="663"/>
                  <a:pt x="1028" y="663"/>
                </a:cubicBezTo>
                <a:cubicBezTo>
                  <a:pt x="1028" y="661"/>
                  <a:pt x="1028" y="659"/>
                  <a:pt x="1028" y="657"/>
                </a:cubicBezTo>
                <a:cubicBezTo>
                  <a:pt x="1004" y="658"/>
                  <a:pt x="979" y="660"/>
                  <a:pt x="955" y="661"/>
                </a:cubicBezTo>
                <a:close/>
                <a:moveTo>
                  <a:pt x="1762" y="685"/>
                </a:moveTo>
                <a:cubicBezTo>
                  <a:pt x="1762" y="684"/>
                  <a:pt x="1762" y="683"/>
                  <a:pt x="1762" y="681"/>
                </a:cubicBezTo>
                <a:cubicBezTo>
                  <a:pt x="1742" y="681"/>
                  <a:pt x="1723" y="681"/>
                  <a:pt x="1703" y="681"/>
                </a:cubicBezTo>
                <a:cubicBezTo>
                  <a:pt x="1703" y="683"/>
                  <a:pt x="1703" y="684"/>
                  <a:pt x="1704" y="685"/>
                </a:cubicBezTo>
                <a:cubicBezTo>
                  <a:pt x="1723" y="685"/>
                  <a:pt x="1743" y="685"/>
                  <a:pt x="1762" y="685"/>
                </a:cubicBezTo>
                <a:close/>
                <a:moveTo>
                  <a:pt x="1364" y="872"/>
                </a:moveTo>
                <a:cubicBezTo>
                  <a:pt x="1365" y="875"/>
                  <a:pt x="1365" y="877"/>
                  <a:pt x="1365" y="880"/>
                </a:cubicBezTo>
                <a:cubicBezTo>
                  <a:pt x="1381" y="878"/>
                  <a:pt x="1398" y="877"/>
                  <a:pt x="1414" y="875"/>
                </a:cubicBezTo>
                <a:cubicBezTo>
                  <a:pt x="1414" y="874"/>
                  <a:pt x="1414" y="873"/>
                  <a:pt x="1414" y="872"/>
                </a:cubicBezTo>
                <a:cubicBezTo>
                  <a:pt x="1397" y="872"/>
                  <a:pt x="1381" y="872"/>
                  <a:pt x="1364" y="872"/>
                </a:cubicBezTo>
                <a:close/>
                <a:moveTo>
                  <a:pt x="2329" y="844"/>
                </a:moveTo>
                <a:cubicBezTo>
                  <a:pt x="2329" y="843"/>
                  <a:pt x="2329" y="841"/>
                  <a:pt x="2329" y="840"/>
                </a:cubicBezTo>
                <a:cubicBezTo>
                  <a:pt x="2312" y="840"/>
                  <a:pt x="2295" y="840"/>
                  <a:pt x="2278" y="840"/>
                </a:cubicBezTo>
                <a:cubicBezTo>
                  <a:pt x="2278" y="841"/>
                  <a:pt x="2278" y="843"/>
                  <a:pt x="2278" y="844"/>
                </a:cubicBezTo>
                <a:cubicBezTo>
                  <a:pt x="2295" y="844"/>
                  <a:pt x="2312" y="844"/>
                  <a:pt x="2329" y="844"/>
                </a:cubicBezTo>
                <a:close/>
                <a:moveTo>
                  <a:pt x="1447" y="801"/>
                </a:moveTo>
                <a:cubicBezTo>
                  <a:pt x="1447" y="802"/>
                  <a:pt x="1447" y="803"/>
                  <a:pt x="1447" y="804"/>
                </a:cubicBezTo>
                <a:cubicBezTo>
                  <a:pt x="1474" y="804"/>
                  <a:pt x="1501" y="804"/>
                  <a:pt x="1529" y="804"/>
                </a:cubicBezTo>
                <a:cubicBezTo>
                  <a:pt x="1529" y="803"/>
                  <a:pt x="1529" y="802"/>
                  <a:pt x="1529" y="801"/>
                </a:cubicBezTo>
                <a:cubicBezTo>
                  <a:pt x="1501" y="801"/>
                  <a:pt x="1474" y="801"/>
                  <a:pt x="1447" y="801"/>
                </a:cubicBezTo>
                <a:close/>
                <a:moveTo>
                  <a:pt x="2649" y="874"/>
                </a:moveTo>
                <a:cubicBezTo>
                  <a:pt x="2649" y="876"/>
                  <a:pt x="2650" y="879"/>
                  <a:pt x="2650" y="882"/>
                </a:cubicBezTo>
                <a:cubicBezTo>
                  <a:pt x="2664" y="880"/>
                  <a:pt x="2678" y="878"/>
                  <a:pt x="2691" y="876"/>
                </a:cubicBezTo>
                <a:cubicBezTo>
                  <a:pt x="2691" y="874"/>
                  <a:pt x="2691" y="873"/>
                  <a:pt x="2691" y="871"/>
                </a:cubicBezTo>
                <a:cubicBezTo>
                  <a:pt x="2677" y="872"/>
                  <a:pt x="2663" y="873"/>
                  <a:pt x="2649" y="874"/>
                </a:cubicBezTo>
                <a:close/>
                <a:moveTo>
                  <a:pt x="2434" y="678"/>
                </a:moveTo>
                <a:cubicBezTo>
                  <a:pt x="2434" y="677"/>
                  <a:pt x="2434" y="675"/>
                  <a:pt x="2434" y="674"/>
                </a:cubicBezTo>
                <a:cubicBezTo>
                  <a:pt x="2409" y="675"/>
                  <a:pt x="2384" y="677"/>
                  <a:pt x="2360" y="678"/>
                </a:cubicBezTo>
                <a:cubicBezTo>
                  <a:pt x="2360" y="680"/>
                  <a:pt x="2360" y="681"/>
                  <a:pt x="2360" y="682"/>
                </a:cubicBezTo>
                <a:cubicBezTo>
                  <a:pt x="2385" y="681"/>
                  <a:pt x="2410" y="679"/>
                  <a:pt x="2434" y="678"/>
                </a:cubicBezTo>
                <a:close/>
                <a:moveTo>
                  <a:pt x="2441" y="598"/>
                </a:moveTo>
                <a:cubicBezTo>
                  <a:pt x="2441" y="596"/>
                  <a:pt x="2441" y="594"/>
                  <a:pt x="2441" y="593"/>
                </a:cubicBezTo>
                <a:cubicBezTo>
                  <a:pt x="2423" y="593"/>
                  <a:pt x="2404" y="593"/>
                  <a:pt x="2386" y="593"/>
                </a:cubicBezTo>
                <a:cubicBezTo>
                  <a:pt x="2386" y="594"/>
                  <a:pt x="2386" y="596"/>
                  <a:pt x="2386" y="598"/>
                </a:cubicBezTo>
                <a:cubicBezTo>
                  <a:pt x="2405" y="598"/>
                  <a:pt x="2423" y="598"/>
                  <a:pt x="2441" y="598"/>
                </a:cubicBezTo>
                <a:close/>
              </a:path>
            </a:pathLst>
          </a:custGeom>
          <a:solidFill>
            <a:srgbClr val="CEE7FA"/>
          </a:solidFill>
          <a:ln>
            <a:noFill/>
          </a:ln>
        </p:spPr>
        <p:txBody>
          <a:bodyPr vert="horz" wrap="square" lIns="100600" tIns="36000" rIns="100600" bIns="50300" numCol="1" anchor="ctr" anchorCtr="0" compatLnSpc="1">
            <a:prstTxWarp prst="textNoShape">
              <a:avLst/>
            </a:prstTxWarp>
          </a:bodyPr>
          <a:lstStyle/>
          <a:p>
            <a:pPr algn="ctr"/>
            <a:r>
              <a:rPr lang="en-US" altLang="zh-CN" dirty="0">
                <a:solidFill>
                  <a:prstClr val="black"/>
                </a:solidFill>
                <a:latin typeface="Times New Roman" panose="02020603050405020304" pitchFamily="18" charset="0"/>
                <a:cs typeface="Times New Roman" panose="02020603050405020304" pitchFamily="18" charset="0"/>
              </a:rPr>
              <a:t>Monte Carlo</a:t>
            </a:r>
          </a:p>
          <a:p>
            <a:pPr algn="ctr"/>
            <a:r>
              <a:rPr lang="en-US" altLang="zh-CN" dirty="0">
                <a:solidFill>
                  <a:prstClr val="black"/>
                </a:solidFill>
                <a:latin typeface="Times New Roman" panose="02020603050405020304" pitchFamily="18" charset="0"/>
                <a:cs typeface="Times New Roman" panose="02020603050405020304" pitchFamily="18" charset="0"/>
              </a:rPr>
              <a:t>Sampling</a:t>
            </a:r>
          </a:p>
        </p:txBody>
      </p:sp>
      <p:sp>
        <p:nvSpPr>
          <p:cNvPr id="30" name="Freeform 34">
            <a:extLst>
              <a:ext uri="{FF2B5EF4-FFF2-40B4-BE49-F238E27FC236}">
                <a16:creationId xmlns:a16="http://schemas.microsoft.com/office/drawing/2014/main" id="{1D0BBF81-602C-6B82-4778-2D5F67DB2686}"/>
              </a:ext>
            </a:extLst>
          </p:cNvPr>
          <p:cNvSpPr>
            <a:spLocks noEditPoints="1"/>
          </p:cNvSpPr>
          <p:nvPr/>
        </p:nvSpPr>
        <p:spPr bwMode="auto">
          <a:xfrm>
            <a:off x="1975888" y="1510730"/>
            <a:ext cx="1626027" cy="797436"/>
          </a:xfrm>
          <a:custGeom>
            <a:avLst/>
            <a:gdLst>
              <a:gd name="T0" fmla="*/ 26 w 3711"/>
              <a:gd name="T1" fmla="*/ 284 h 969"/>
              <a:gd name="T2" fmla="*/ 283 w 3711"/>
              <a:gd name="T3" fmla="*/ 144 h 969"/>
              <a:gd name="T4" fmla="*/ 394 w 3711"/>
              <a:gd name="T5" fmla="*/ 65 h 969"/>
              <a:gd name="T6" fmla="*/ 1140 w 3711"/>
              <a:gd name="T7" fmla="*/ 13 h 969"/>
              <a:gd name="T8" fmla="*/ 2918 w 3711"/>
              <a:gd name="T9" fmla="*/ 66 h 969"/>
              <a:gd name="T10" fmla="*/ 3387 w 3711"/>
              <a:gd name="T11" fmla="*/ 146 h 969"/>
              <a:gd name="T12" fmla="*/ 3587 w 3711"/>
              <a:gd name="T13" fmla="*/ 188 h 969"/>
              <a:gd name="T14" fmla="*/ 3562 w 3711"/>
              <a:gd name="T15" fmla="*/ 303 h 969"/>
              <a:gd name="T16" fmla="*/ 3630 w 3711"/>
              <a:gd name="T17" fmla="*/ 389 h 969"/>
              <a:gd name="T18" fmla="*/ 3463 w 3711"/>
              <a:gd name="T19" fmla="*/ 519 h 969"/>
              <a:gd name="T20" fmla="*/ 3667 w 3711"/>
              <a:gd name="T21" fmla="*/ 614 h 969"/>
              <a:gd name="T22" fmla="*/ 3484 w 3711"/>
              <a:gd name="T23" fmla="*/ 637 h 969"/>
              <a:gd name="T24" fmla="*/ 3566 w 3711"/>
              <a:gd name="T25" fmla="*/ 718 h 969"/>
              <a:gd name="T26" fmla="*/ 3512 w 3711"/>
              <a:gd name="T27" fmla="*/ 815 h 969"/>
              <a:gd name="T28" fmla="*/ 3417 w 3711"/>
              <a:gd name="T29" fmla="*/ 880 h 969"/>
              <a:gd name="T30" fmla="*/ 3543 w 3711"/>
              <a:gd name="T31" fmla="*/ 941 h 969"/>
              <a:gd name="T32" fmla="*/ 3315 w 3711"/>
              <a:gd name="T33" fmla="*/ 958 h 969"/>
              <a:gd name="T34" fmla="*/ 2731 w 3711"/>
              <a:gd name="T35" fmla="*/ 934 h 969"/>
              <a:gd name="T36" fmla="*/ 2742 w 3711"/>
              <a:gd name="T37" fmla="*/ 924 h 969"/>
              <a:gd name="T38" fmla="*/ 2035 w 3711"/>
              <a:gd name="T39" fmla="*/ 918 h 969"/>
              <a:gd name="T40" fmla="*/ 1396 w 3711"/>
              <a:gd name="T41" fmla="*/ 894 h 969"/>
              <a:gd name="T42" fmla="*/ 1581 w 3711"/>
              <a:gd name="T43" fmla="*/ 860 h 969"/>
              <a:gd name="T44" fmla="*/ 1284 w 3711"/>
              <a:gd name="T45" fmla="*/ 903 h 969"/>
              <a:gd name="T46" fmla="*/ 1054 w 3711"/>
              <a:gd name="T47" fmla="*/ 913 h 969"/>
              <a:gd name="T48" fmla="*/ 612 w 3711"/>
              <a:gd name="T49" fmla="*/ 927 h 969"/>
              <a:gd name="T50" fmla="*/ 365 w 3711"/>
              <a:gd name="T51" fmla="*/ 933 h 969"/>
              <a:gd name="T52" fmla="*/ 292 w 3711"/>
              <a:gd name="T53" fmla="*/ 856 h 969"/>
              <a:gd name="T54" fmla="*/ 155 w 3711"/>
              <a:gd name="T55" fmla="*/ 801 h 969"/>
              <a:gd name="T56" fmla="*/ 238 w 3711"/>
              <a:gd name="T57" fmla="*/ 701 h 969"/>
              <a:gd name="T58" fmla="*/ 182 w 3711"/>
              <a:gd name="T59" fmla="*/ 606 h 969"/>
              <a:gd name="T60" fmla="*/ 16 w 3711"/>
              <a:gd name="T61" fmla="*/ 476 h 969"/>
              <a:gd name="T62" fmla="*/ 3086 w 3711"/>
              <a:gd name="T63" fmla="*/ 869 h 969"/>
              <a:gd name="T64" fmla="*/ 2478 w 3711"/>
              <a:gd name="T65" fmla="*/ 854 h 969"/>
              <a:gd name="T66" fmla="*/ 1072 w 3711"/>
              <a:gd name="T67" fmla="*/ 822 h 969"/>
              <a:gd name="T68" fmla="*/ 3102 w 3711"/>
              <a:gd name="T69" fmla="*/ 871 h 969"/>
              <a:gd name="T70" fmla="*/ 1235 w 3711"/>
              <a:gd name="T71" fmla="*/ 772 h 969"/>
              <a:gd name="T72" fmla="*/ 1026 w 3711"/>
              <a:gd name="T73" fmla="*/ 782 h 969"/>
              <a:gd name="T74" fmla="*/ 2006 w 3711"/>
              <a:gd name="T75" fmla="*/ 589 h 969"/>
              <a:gd name="T76" fmla="*/ 2732 w 3711"/>
              <a:gd name="T77" fmla="*/ 497 h 969"/>
              <a:gd name="T78" fmla="*/ 1607 w 3711"/>
              <a:gd name="T79" fmla="*/ 874 h 969"/>
              <a:gd name="T80" fmla="*/ 1682 w 3711"/>
              <a:gd name="T81" fmla="*/ 880 h 969"/>
              <a:gd name="T82" fmla="*/ 3213 w 3711"/>
              <a:gd name="T83" fmla="*/ 162 h 969"/>
              <a:gd name="T84" fmla="*/ 2125 w 3711"/>
              <a:gd name="T85" fmla="*/ 742 h 969"/>
              <a:gd name="T86" fmla="*/ 2345 w 3711"/>
              <a:gd name="T87" fmla="*/ 791 h 969"/>
              <a:gd name="T88" fmla="*/ 2328 w 3711"/>
              <a:gd name="T89" fmla="*/ 737 h 969"/>
              <a:gd name="T90" fmla="*/ 1289 w 3711"/>
              <a:gd name="T91" fmla="*/ 774 h 969"/>
              <a:gd name="T92" fmla="*/ 2941 w 3711"/>
              <a:gd name="T93" fmla="*/ 925 h 969"/>
              <a:gd name="T94" fmla="*/ 1277 w 3711"/>
              <a:gd name="T95" fmla="*/ 670 h 969"/>
              <a:gd name="T96" fmla="*/ 2834 w 3711"/>
              <a:gd name="T97" fmla="*/ 896 h 969"/>
              <a:gd name="T98" fmla="*/ 1637 w 3711"/>
              <a:gd name="T99" fmla="*/ 745 h 969"/>
              <a:gd name="T100" fmla="*/ 1344 w 3711"/>
              <a:gd name="T101" fmla="*/ 846 h 969"/>
              <a:gd name="T102" fmla="*/ 654 w 3711"/>
              <a:gd name="T103" fmla="*/ 776 h 969"/>
              <a:gd name="T104" fmla="*/ 281 w 3711"/>
              <a:gd name="T105" fmla="*/ 794 h 969"/>
              <a:gd name="T106" fmla="*/ 3306 w 3711"/>
              <a:gd name="T107" fmla="*/ 717 h 969"/>
              <a:gd name="T108" fmla="*/ 2193 w 3711"/>
              <a:gd name="T109" fmla="*/ 600 h 969"/>
              <a:gd name="T110" fmla="*/ 2123 w 3711"/>
              <a:gd name="T111" fmla="*/ 903 h 969"/>
              <a:gd name="T112" fmla="*/ 1028 w 3711"/>
              <a:gd name="T113" fmla="*/ 663 h 969"/>
              <a:gd name="T114" fmla="*/ 1364 w 3711"/>
              <a:gd name="T115" fmla="*/ 872 h 969"/>
              <a:gd name="T116" fmla="*/ 2278 w 3711"/>
              <a:gd name="T117" fmla="*/ 844 h 969"/>
              <a:gd name="T118" fmla="*/ 2650 w 3711"/>
              <a:gd name="T119" fmla="*/ 882 h 969"/>
              <a:gd name="T120" fmla="*/ 2434 w 3711"/>
              <a:gd name="T121" fmla="*/ 67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11" h="969">
                <a:moveTo>
                  <a:pt x="44" y="398"/>
                </a:moveTo>
                <a:cubicBezTo>
                  <a:pt x="37" y="398"/>
                  <a:pt x="30" y="398"/>
                  <a:pt x="23" y="398"/>
                </a:cubicBezTo>
                <a:cubicBezTo>
                  <a:pt x="16" y="399"/>
                  <a:pt x="10" y="399"/>
                  <a:pt x="3" y="400"/>
                </a:cubicBezTo>
                <a:cubicBezTo>
                  <a:pt x="2" y="397"/>
                  <a:pt x="1" y="394"/>
                  <a:pt x="0" y="392"/>
                </a:cubicBezTo>
                <a:cubicBezTo>
                  <a:pt x="12" y="383"/>
                  <a:pt x="24" y="374"/>
                  <a:pt x="36" y="365"/>
                </a:cubicBezTo>
                <a:cubicBezTo>
                  <a:pt x="35" y="365"/>
                  <a:pt x="32" y="364"/>
                  <a:pt x="28" y="362"/>
                </a:cubicBezTo>
                <a:cubicBezTo>
                  <a:pt x="53" y="350"/>
                  <a:pt x="77" y="338"/>
                  <a:pt x="104" y="326"/>
                </a:cubicBezTo>
                <a:cubicBezTo>
                  <a:pt x="77" y="311"/>
                  <a:pt x="53" y="298"/>
                  <a:pt x="26" y="284"/>
                </a:cubicBezTo>
                <a:cubicBezTo>
                  <a:pt x="34" y="276"/>
                  <a:pt x="41" y="269"/>
                  <a:pt x="47" y="262"/>
                </a:cubicBezTo>
                <a:cubicBezTo>
                  <a:pt x="50" y="257"/>
                  <a:pt x="52" y="250"/>
                  <a:pt x="52" y="244"/>
                </a:cubicBezTo>
                <a:cubicBezTo>
                  <a:pt x="53" y="231"/>
                  <a:pt x="59" y="224"/>
                  <a:pt x="72" y="220"/>
                </a:cubicBezTo>
                <a:cubicBezTo>
                  <a:pt x="89" y="216"/>
                  <a:pt x="107" y="213"/>
                  <a:pt x="123" y="206"/>
                </a:cubicBezTo>
                <a:cubicBezTo>
                  <a:pt x="133" y="202"/>
                  <a:pt x="139" y="193"/>
                  <a:pt x="149" y="184"/>
                </a:cubicBezTo>
                <a:cubicBezTo>
                  <a:pt x="161" y="179"/>
                  <a:pt x="177" y="171"/>
                  <a:pt x="194" y="165"/>
                </a:cubicBezTo>
                <a:cubicBezTo>
                  <a:pt x="212" y="158"/>
                  <a:pt x="231" y="149"/>
                  <a:pt x="250" y="148"/>
                </a:cubicBezTo>
                <a:cubicBezTo>
                  <a:pt x="261" y="148"/>
                  <a:pt x="271" y="148"/>
                  <a:pt x="283" y="144"/>
                </a:cubicBezTo>
                <a:cubicBezTo>
                  <a:pt x="279" y="141"/>
                  <a:pt x="277" y="139"/>
                  <a:pt x="270" y="133"/>
                </a:cubicBezTo>
                <a:cubicBezTo>
                  <a:pt x="287" y="135"/>
                  <a:pt x="298" y="136"/>
                  <a:pt x="309" y="138"/>
                </a:cubicBezTo>
                <a:cubicBezTo>
                  <a:pt x="282" y="124"/>
                  <a:pt x="254" y="130"/>
                  <a:pt x="225" y="131"/>
                </a:cubicBezTo>
                <a:cubicBezTo>
                  <a:pt x="228" y="129"/>
                  <a:pt x="232" y="127"/>
                  <a:pt x="238" y="123"/>
                </a:cubicBezTo>
                <a:cubicBezTo>
                  <a:pt x="229" y="120"/>
                  <a:pt x="224" y="119"/>
                  <a:pt x="217" y="117"/>
                </a:cubicBezTo>
                <a:cubicBezTo>
                  <a:pt x="241" y="104"/>
                  <a:pt x="269" y="127"/>
                  <a:pt x="297" y="107"/>
                </a:cubicBezTo>
                <a:cubicBezTo>
                  <a:pt x="274" y="101"/>
                  <a:pt x="252" y="102"/>
                  <a:pt x="254" y="72"/>
                </a:cubicBezTo>
                <a:cubicBezTo>
                  <a:pt x="300" y="70"/>
                  <a:pt x="347" y="67"/>
                  <a:pt x="394" y="65"/>
                </a:cubicBezTo>
                <a:cubicBezTo>
                  <a:pt x="440" y="63"/>
                  <a:pt x="486" y="62"/>
                  <a:pt x="532" y="59"/>
                </a:cubicBezTo>
                <a:cubicBezTo>
                  <a:pt x="541" y="59"/>
                  <a:pt x="550" y="55"/>
                  <a:pt x="559" y="52"/>
                </a:cubicBezTo>
                <a:cubicBezTo>
                  <a:pt x="559" y="50"/>
                  <a:pt x="559" y="49"/>
                  <a:pt x="558" y="47"/>
                </a:cubicBezTo>
                <a:cubicBezTo>
                  <a:pt x="535" y="48"/>
                  <a:pt x="512" y="50"/>
                  <a:pt x="489" y="51"/>
                </a:cubicBezTo>
                <a:cubicBezTo>
                  <a:pt x="489" y="51"/>
                  <a:pt x="489" y="50"/>
                  <a:pt x="489" y="50"/>
                </a:cubicBezTo>
                <a:cubicBezTo>
                  <a:pt x="495" y="48"/>
                  <a:pt x="500" y="45"/>
                  <a:pt x="506" y="45"/>
                </a:cubicBezTo>
                <a:cubicBezTo>
                  <a:pt x="577" y="39"/>
                  <a:pt x="647" y="32"/>
                  <a:pt x="718" y="28"/>
                </a:cubicBezTo>
                <a:cubicBezTo>
                  <a:pt x="859" y="22"/>
                  <a:pt x="1000" y="18"/>
                  <a:pt x="1140" y="13"/>
                </a:cubicBezTo>
                <a:cubicBezTo>
                  <a:pt x="1214" y="11"/>
                  <a:pt x="1289" y="9"/>
                  <a:pt x="1363" y="8"/>
                </a:cubicBezTo>
                <a:cubicBezTo>
                  <a:pt x="1525" y="5"/>
                  <a:pt x="1688" y="1"/>
                  <a:pt x="1851" y="1"/>
                </a:cubicBezTo>
                <a:cubicBezTo>
                  <a:pt x="1982" y="0"/>
                  <a:pt x="2114" y="0"/>
                  <a:pt x="2245" y="4"/>
                </a:cubicBezTo>
                <a:cubicBezTo>
                  <a:pt x="2376" y="8"/>
                  <a:pt x="2506" y="16"/>
                  <a:pt x="2636" y="24"/>
                </a:cubicBezTo>
                <a:cubicBezTo>
                  <a:pt x="2706" y="29"/>
                  <a:pt x="2775" y="36"/>
                  <a:pt x="2844" y="46"/>
                </a:cubicBezTo>
                <a:cubicBezTo>
                  <a:pt x="2833" y="48"/>
                  <a:pt x="2822" y="50"/>
                  <a:pt x="2811" y="52"/>
                </a:cubicBezTo>
                <a:cubicBezTo>
                  <a:pt x="2811" y="53"/>
                  <a:pt x="2811" y="55"/>
                  <a:pt x="2811" y="56"/>
                </a:cubicBezTo>
                <a:cubicBezTo>
                  <a:pt x="2845" y="59"/>
                  <a:pt x="2879" y="62"/>
                  <a:pt x="2918" y="66"/>
                </a:cubicBezTo>
                <a:cubicBezTo>
                  <a:pt x="2905" y="88"/>
                  <a:pt x="2884" y="66"/>
                  <a:pt x="2873" y="78"/>
                </a:cubicBezTo>
                <a:cubicBezTo>
                  <a:pt x="2875" y="79"/>
                  <a:pt x="2879" y="81"/>
                  <a:pt x="2883" y="82"/>
                </a:cubicBezTo>
                <a:cubicBezTo>
                  <a:pt x="2878" y="85"/>
                  <a:pt x="2875" y="87"/>
                  <a:pt x="2867" y="90"/>
                </a:cubicBezTo>
                <a:cubicBezTo>
                  <a:pt x="2919" y="96"/>
                  <a:pt x="2968" y="102"/>
                  <a:pt x="3016" y="107"/>
                </a:cubicBezTo>
                <a:cubicBezTo>
                  <a:pt x="3068" y="113"/>
                  <a:pt x="3120" y="120"/>
                  <a:pt x="3172" y="125"/>
                </a:cubicBezTo>
                <a:cubicBezTo>
                  <a:pt x="3219" y="130"/>
                  <a:pt x="3265" y="133"/>
                  <a:pt x="3312" y="136"/>
                </a:cubicBezTo>
                <a:cubicBezTo>
                  <a:pt x="3332" y="138"/>
                  <a:pt x="3353" y="137"/>
                  <a:pt x="3374" y="138"/>
                </a:cubicBezTo>
                <a:cubicBezTo>
                  <a:pt x="3378" y="139"/>
                  <a:pt x="3382" y="144"/>
                  <a:pt x="3387" y="146"/>
                </a:cubicBezTo>
                <a:cubicBezTo>
                  <a:pt x="3386" y="148"/>
                  <a:pt x="3385" y="150"/>
                  <a:pt x="3384" y="152"/>
                </a:cubicBezTo>
                <a:cubicBezTo>
                  <a:pt x="3366" y="151"/>
                  <a:pt x="3348" y="150"/>
                  <a:pt x="3330" y="149"/>
                </a:cubicBezTo>
                <a:cubicBezTo>
                  <a:pt x="3351" y="163"/>
                  <a:pt x="3373" y="159"/>
                  <a:pt x="3395" y="158"/>
                </a:cubicBezTo>
                <a:cubicBezTo>
                  <a:pt x="3418" y="158"/>
                  <a:pt x="3442" y="159"/>
                  <a:pt x="3465" y="160"/>
                </a:cubicBezTo>
                <a:cubicBezTo>
                  <a:pt x="3486" y="161"/>
                  <a:pt x="3507" y="162"/>
                  <a:pt x="3527" y="164"/>
                </a:cubicBezTo>
                <a:cubicBezTo>
                  <a:pt x="3532" y="165"/>
                  <a:pt x="3537" y="169"/>
                  <a:pt x="3542" y="169"/>
                </a:cubicBezTo>
                <a:cubicBezTo>
                  <a:pt x="3553" y="169"/>
                  <a:pt x="3564" y="168"/>
                  <a:pt x="3578" y="167"/>
                </a:cubicBezTo>
                <a:cubicBezTo>
                  <a:pt x="3580" y="171"/>
                  <a:pt x="3583" y="179"/>
                  <a:pt x="3587" y="188"/>
                </a:cubicBezTo>
                <a:cubicBezTo>
                  <a:pt x="3593" y="188"/>
                  <a:pt x="3600" y="188"/>
                  <a:pt x="3607" y="189"/>
                </a:cubicBezTo>
                <a:cubicBezTo>
                  <a:pt x="3607" y="189"/>
                  <a:pt x="3609" y="190"/>
                  <a:pt x="3609" y="191"/>
                </a:cubicBezTo>
                <a:cubicBezTo>
                  <a:pt x="3622" y="211"/>
                  <a:pt x="3628" y="229"/>
                  <a:pt x="3596" y="236"/>
                </a:cubicBezTo>
                <a:cubicBezTo>
                  <a:pt x="3595" y="236"/>
                  <a:pt x="3593" y="243"/>
                  <a:pt x="3594" y="244"/>
                </a:cubicBezTo>
                <a:cubicBezTo>
                  <a:pt x="3598" y="248"/>
                  <a:pt x="3603" y="251"/>
                  <a:pt x="3608" y="253"/>
                </a:cubicBezTo>
                <a:cubicBezTo>
                  <a:pt x="3628" y="259"/>
                  <a:pt x="3648" y="266"/>
                  <a:pt x="3670" y="273"/>
                </a:cubicBezTo>
                <a:cubicBezTo>
                  <a:pt x="3632" y="281"/>
                  <a:pt x="3596" y="289"/>
                  <a:pt x="3561" y="297"/>
                </a:cubicBezTo>
                <a:cubicBezTo>
                  <a:pt x="3561" y="299"/>
                  <a:pt x="3562" y="301"/>
                  <a:pt x="3562" y="303"/>
                </a:cubicBezTo>
                <a:cubicBezTo>
                  <a:pt x="3572" y="304"/>
                  <a:pt x="3582" y="305"/>
                  <a:pt x="3594" y="307"/>
                </a:cubicBezTo>
                <a:cubicBezTo>
                  <a:pt x="3591" y="311"/>
                  <a:pt x="3589" y="312"/>
                  <a:pt x="3589" y="313"/>
                </a:cubicBezTo>
                <a:cubicBezTo>
                  <a:pt x="3616" y="320"/>
                  <a:pt x="3644" y="326"/>
                  <a:pt x="3672" y="333"/>
                </a:cubicBezTo>
                <a:cubicBezTo>
                  <a:pt x="3676" y="349"/>
                  <a:pt x="3676" y="349"/>
                  <a:pt x="3701" y="349"/>
                </a:cubicBezTo>
                <a:cubicBezTo>
                  <a:pt x="3711" y="363"/>
                  <a:pt x="3710" y="371"/>
                  <a:pt x="3690" y="372"/>
                </a:cubicBezTo>
                <a:cubicBezTo>
                  <a:pt x="3666" y="372"/>
                  <a:pt x="3642" y="374"/>
                  <a:pt x="3618" y="375"/>
                </a:cubicBezTo>
                <a:cubicBezTo>
                  <a:pt x="3613" y="375"/>
                  <a:pt x="3609" y="377"/>
                  <a:pt x="3603" y="382"/>
                </a:cubicBezTo>
                <a:cubicBezTo>
                  <a:pt x="3612" y="384"/>
                  <a:pt x="3622" y="385"/>
                  <a:pt x="3630" y="389"/>
                </a:cubicBezTo>
                <a:cubicBezTo>
                  <a:pt x="3650" y="399"/>
                  <a:pt x="3670" y="410"/>
                  <a:pt x="3689" y="422"/>
                </a:cubicBezTo>
                <a:cubicBezTo>
                  <a:pt x="3694" y="426"/>
                  <a:pt x="3699" y="439"/>
                  <a:pt x="3697" y="441"/>
                </a:cubicBezTo>
                <a:cubicBezTo>
                  <a:pt x="3690" y="449"/>
                  <a:pt x="3680" y="454"/>
                  <a:pt x="3671" y="458"/>
                </a:cubicBezTo>
                <a:cubicBezTo>
                  <a:pt x="3659" y="463"/>
                  <a:pt x="3647" y="466"/>
                  <a:pt x="3635" y="469"/>
                </a:cubicBezTo>
                <a:cubicBezTo>
                  <a:pt x="3626" y="471"/>
                  <a:pt x="3616" y="471"/>
                  <a:pt x="3607" y="473"/>
                </a:cubicBezTo>
                <a:cubicBezTo>
                  <a:pt x="3599" y="474"/>
                  <a:pt x="3586" y="469"/>
                  <a:pt x="3587" y="487"/>
                </a:cubicBezTo>
                <a:cubicBezTo>
                  <a:pt x="3561" y="472"/>
                  <a:pt x="3533" y="482"/>
                  <a:pt x="3515" y="495"/>
                </a:cubicBezTo>
                <a:cubicBezTo>
                  <a:pt x="3498" y="506"/>
                  <a:pt x="3474" y="498"/>
                  <a:pt x="3463" y="519"/>
                </a:cubicBezTo>
                <a:cubicBezTo>
                  <a:pt x="3493" y="517"/>
                  <a:pt x="3522" y="515"/>
                  <a:pt x="3551" y="513"/>
                </a:cubicBezTo>
                <a:cubicBezTo>
                  <a:pt x="3507" y="541"/>
                  <a:pt x="3457" y="544"/>
                  <a:pt x="3408" y="551"/>
                </a:cubicBezTo>
                <a:cubicBezTo>
                  <a:pt x="3484" y="565"/>
                  <a:pt x="3559" y="578"/>
                  <a:pt x="3634" y="591"/>
                </a:cubicBezTo>
                <a:cubicBezTo>
                  <a:pt x="3634" y="593"/>
                  <a:pt x="3634" y="595"/>
                  <a:pt x="3634" y="597"/>
                </a:cubicBezTo>
                <a:cubicBezTo>
                  <a:pt x="3615" y="598"/>
                  <a:pt x="3597" y="600"/>
                  <a:pt x="3578" y="601"/>
                </a:cubicBezTo>
                <a:cubicBezTo>
                  <a:pt x="3578" y="603"/>
                  <a:pt x="3578" y="604"/>
                  <a:pt x="3578" y="606"/>
                </a:cubicBezTo>
                <a:cubicBezTo>
                  <a:pt x="3592" y="606"/>
                  <a:pt x="3606" y="607"/>
                  <a:pt x="3620" y="608"/>
                </a:cubicBezTo>
                <a:cubicBezTo>
                  <a:pt x="3636" y="609"/>
                  <a:pt x="3652" y="611"/>
                  <a:pt x="3667" y="614"/>
                </a:cubicBezTo>
                <a:cubicBezTo>
                  <a:pt x="3670" y="614"/>
                  <a:pt x="3674" y="619"/>
                  <a:pt x="3674" y="621"/>
                </a:cubicBezTo>
                <a:cubicBezTo>
                  <a:pt x="3674" y="624"/>
                  <a:pt x="3670" y="628"/>
                  <a:pt x="3667" y="629"/>
                </a:cubicBezTo>
                <a:cubicBezTo>
                  <a:pt x="3658" y="630"/>
                  <a:pt x="3649" y="632"/>
                  <a:pt x="3639" y="632"/>
                </a:cubicBezTo>
                <a:cubicBezTo>
                  <a:pt x="3593" y="629"/>
                  <a:pt x="3547" y="626"/>
                  <a:pt x="3502" y="623"/>
                </a:cubicBezTo>
                <a:cubicBezTo>
                  <a:pt x="3501" y="625"/>
                  <a:pt x="3501" y="628"/>
                  <a:pt x="3501" y="630"/>
                </a:cubicBezTo>
                <a:cubicBezTo>
                  <a:pt x="3510" y="631"/>
                  <a:pt x="3519" y="633"/>
                  <a:pt x="3528" y="634"/>
                </a:cubicBezTo>
                <a:cubicBezTo>
                  <a:pt x="3528" y="635"/>
                  <a:pt x="3528" y="636"/>
                  <a:pt x="3528" y="637"/>
                </a:cubicBezTo>
                <a:cubicBezTo>
                  <a:pt x="3513" y="637"/>
                  <a:pt x="3498" y="637"/>
                  <a:pt x="3484" y="637"/>
                </a:cubicBezTo>
                <a:cubicBezTo>
                  <a:pt x="3508" y="647"/>
                  <a:pt x="3531" y="659"/>
                  <a:pt x="3556" y="667"/>
                </a:cubicBezTo>
                <a:cubicBezTo>
                  <a:pt x="3571" y="671"/>
                  <a:pt x="3588" y="670"/>
                  <a:pt x="3605" y="672"/>
                </a:cubicBezTo>
                <a:cubicBezTo>
                  <a:pt x="3603" y="675"/>
                  <a:pt x="3599" y="681"/>
                  <a:pt x="3595" y="688"/>
                </a:cubicBezTo>
                <a:cubicBezTo>
                  <a:pt x="3612" y="690"/>
                  <a:pt x="3628" y="691"/>
                  <a:pt x="3646" y="692"/>
                </a:cubicBezTo>
                <a:cubicBezTo>
                  <a:pt x="3645" y="702"/>
                  <a:pt x="3652" y="713"/>
                  <a:pt x="3637" y="719"/>
                </a:cubicBezTo>
                <a:cubicBezTo>
                  <a:pt x="3635" y="721"/>
                  <a:pt x="3636" y="732"/>
                  <a:pt x="3636" y="742"/>
                </a:cubicBezTo>
                <a:cubicBezTo>
                  <a:pt x="3625" y="738"/>
                  <a:pt x="3616" y="734"/>
                  <a:pt x="3605" y="731"/>
                </a:cubicBezTo>
                <a:cubicBezTo>
                  <a:pt x="3592" y="726"/>
                  <a:pt x="3579" y="722"/>
                  <a:pt x="3566" y="718"/>
                </a:cubicBezTo>
                <a:cubicBezTo>
                  <a:pt x="3555" y="715"/>
                  <a:pt x="3547" y="718"/>
                  <a:pt x="3548" y="732"/>
                </a:cubicBezTo>
                <a:cubicBezTo>
                  <a:pt x="3540" y="731"/>
                  <a:pt x="3532" y="731"/>
                  <a:pt x="3524" y="730"/>
                </a:cubicBezTo>
                <a:cubicBezTo>
                  <a:pt x="3526" y="745"/>
                  <a:pt x="3532" y="749"/>
                  <a:pt x="3546" y="747"/>
                </a:cubicBezTo>
                <a:cubicBezTo>
                  <a:pt x="3564" y="745"/>
                  <a:pt x="3582" y="746"/>
                  <a:pt x="3600" y="746"/>
                </a:cubicBezTo>
                <a:cubicBezTo>
                  <a:pt x="3600" y="748"/>
                  <a:pt x="3600" y="750"/>
                  <a:pt x="3600" y="752"/>
                </a:cubicBezTo>
                <a:cubicBezTo>
                  <a:pt x="3574" y="754"/>
                  <a:pt x="3547" y="757"/>
                  <a:pt x="3521" y="759"/>
                </a:cubicBezTo>
                <a:cubicBezTo>
                  <a:pt x="3527" y="780"/>
                  <a:pt x="3527" y="780"/>
                  <a:pt x="3549" y="794"/>
                </a:cubicBezTo>
                <a:cubicBezTo>
                  <a:pt x="3543" y="811"/>
                  <a:pt x="3543" y="811"/>
                  <a:pt x="3512" y="815"/>
                </a:cubicBezTo>
                <a:cubicBezTo>
                  <a:pt x="3520" y="818"/>
                  <a:pt x="3527" y="820"/>
                  <a:pt x="3539" y="825"/>
                </a:cubicBezTo>
                <a:cubicBezTo>
                  <a:pt x="3531" y="827"/>
                  <a:pt x="3527" y="828"/>
                  <a:pt x="3522" y="830"/>
                </a:cubicBezTo>
                <a:cubicBezTo>
                  <a:pt x="3526" y="833"/>
                  <a:pt x="3529" y="835"/>
                  <a:pt x="3537" y="840"/>
                </a:cubicBezTo>
                <a:cubicBezTo>
                  <a:pt x="3521" y="841"/>
                  <a:pt x="3511" y="842"/>
                  <a:pt x="3498" y="844"/>
                </a:cubicBezTo>
                <a:cubicBezTo>
                  <a:pt x="3508" y="857"/>
                  <a:pt x="3522" y="851"/>
                  <a:pt x="3535" y="856"/>
                </a:cubicBezTo>
                <a:cubicBezTo>
                  <a:pt x="3489" y="862"/>
                  <a:pt x="3442" y="842"/>
                  <a:pt x="3400" y="873"/>
                </a:cubicBezTo>
                <a:cubicBezTo>
                  <a:pt x="3409" y="874"/>
                  <a:pt x="3417" y="874"/>
                  <a:pt x="3429" y="875"/>
                </a:cubicBezTo>
                <a:cubicBezTo>
                  <a:pt x="3425" y="877"/>
                  <a:pt x="3423" y="878"/>
                  <a:pt x="3417" y="880"/>
                </a:cubicBezTo>
                <a:cubicBezTo>
                  <a:pt x="3467" y="890"/>
                  <a:pt x="3513" y="900"/>
                  <a:pt x="3560" y="909"/>
                </a:cubicBezTo>
                <a:cubicBezTo>
                  <a:pt x="3560" y="911"/>
                  <a:pt x="3559" y="913"/>
                  <a:pt x="3559" y="915"/>
                </a:cubicBezTo>
                <a:cubicBezTo>
                  <a:pt x="3555" y="915"/>
                  <a:pt x="3551" y="915"/>
                  <a:pt x="3548" y="914"/>
                </a:cubicBezTo>
                <a:cubicBezTo>
                  <a:pt x="3547" y="915"/>
                  <a:pt x="3547" y="916"/>
                  <a:pt x="3547" y="917"/>
                </a:cubicBezTo>
                <a:cubicBezTo>
                  <a:pt x="3553" y="920"/>
                  <a:pt x="3560" y="923"/>
                  <a:pt x="3566" y="926"/>
                </a:cubicBezTo>
                <a:cubicBezTo>
                  <a:pt x="3541" y="923"/>
                  <a:pt x="3516" y="921"/>
                  <a:pt x="3490" y="919"/>
                </a:cubicBezTo>
                <a:cubicBezTo>
                  <a:pt x="3490" y="921"/>
                  <a:pt x="3490" y="924"/>
                  <a:pt x="3489" y="926"/>
                </a:cubicBezTo>
                <a:cubicBezTo>
                  <a:pt x="3505" y="931"/>
                  <a:pt x="3521" y="935"/>
                  <a:pt x="3543" y="941"/>
                </a:cubicBezTo>
                <a:cubicBezTo>
                  <a:pt x="3510" y="941"/>
                  <a:pt x="3483" y="941"/>
                  <a:pt x="3456" y="941"/>
                </a:cubicBezTo>
                <a:cubicBezTo>
                  <a:pt x="3455" y="942"/>
                  <a:pt x="3455" y="943"/>
                  <a:pt x="3455" y="945"/>
                </a:cubicBezTo>
                <a:cubicBezTo>
                  <a:pt x="3466" y="947"/>
                  <a:pt x="3476" y="949"/>
                  <a:pt x="3491" y="952"/>
                </a:cubicBezTo>
                <a:cubicBezTo>
                  <a:pt x="3459" y="954"/>
                  <a:pt x="3432" y="957"/>
                  <a:pt x="3404" y="959"/>
                </a:cubicBezTo>
                <a:cubicBezTo>
                  <a:pt x="3404" y="960"/>
                  <a:pt x="3403" y="962"/>
                  <a:pt x="3402" y="964"/>
                </a:cubicBezTo>
                <a:cubicBezTo>
                  <a:pt x="3405" y="965"/>
                  <a:pt x="3407" y="966"/>
                  <a:pt x="3414" y="969"/>
                </a:cubicBezTo>
                <a:cubicBezTo>
                  <a:pt x="3378" y="966"/>
                  <a:pt x="3346" y="963"/>
                  <a:pt x="3315" y="960"/>
                </a:cubicBezTo>
                <a:cubicBezTo>
                  <a:pt x="3315" y="959"/>
                  <a:pt x="3315" y="959"/>
                  <a:pt x="3315" y="958"/>
                </a:cubicBezTo>
                <a:cubicBezTo>
                  <a:pt x="3327" y="958"/>
                  <a:pt x="3340" y="957"/>
                  <a:pt x="3352" y="957"/>
                </a:cubicBezTo>
                <a:cubicBezTo>
                  <a:pt x="3352" y="956"/>
                  <a:pt x="3352" y="955"/>
                  <a:pt x="3352" y="954"/>
                </a:cubicBezTo>
                <a:cubicBezTo>
                  <a:pt x="3318" y="954"/>
                  <a:pt x="3284" y="954"/>
                  <a:pt x="3246" y="954"/>
                </a:cubicBezTo>
                <a:cubicBezTo>
                  <a:pt x="3254" y="958"/>
                  <a:pt x="3258" y="961"/>
                  <a:pt x="3265" y="964"/>
                </a:cubicBezTo>
                <a:cubicBezTo>
                  <a:pt x="3233" y="964"/>
                  <a:pt x="3202" y="964"/>
                  <a:pt x="3172" y="964"/>
                </a:cubicBezTo>
                <a:cubicBezTo>
                  <a:pt x="3172" y="964"/>
                  <a:pt x="3172" y="963"/>
                  <a:pt x="3172" y="962"/>
                </a:cubicBezTo>
                <a:cubicBezTo>
                  <a:pt x="3184" y="960"/>
                  <a:pt x="3197" y="958"/>
                  <a:pt x="3210" y="956"/>
                </a:cubicBezTo>
                <a:cubicBezTo>
                  <a:pt x="3050" y="953"/>
                  <a:pt x="2890" y="959"/>
                  <a:pt x="2731" y="934"/>
                </a:cubicBezTo>
                <a:cubicBezTo>
                  <a:pt x="2802" y="934"/>
                  <a:pt x="2874" y="934"/>
                  <a:pt x="2943" y="934"/>
                </a:cubicBezTo>
                <a:cubicBezTo>
                  <a:pt x="2924" y="913"/>
                  <a:pt x="2896" y="920"/>
                  <a:pt x="2869" y="919"/>
                </a:cubicBezTo>
                <a:cubicBezTo>
                  <a:pt x="2826" y="916"/>
                  <a:pt x="2782" y="911"/>
                  <a:pt x="2738" y="913"/>
                </a:cubicBezTo>
                <a:cubicBezTo>
                  <a:pt x="2703" y="915"/>
                  <a:pt x="2671" y="901"/>
                  <a:pt x="2634" y="902"/>
                </a:cubicBezTo>
                <a:cubicBezTo>
                  <a:pt x="2638" y="905"/>
                  <a:pt x="2640" y="906"/>
                  <a:pt x="2644" y="909"/>
                </a:cubicBezTo>
                <a:cubicBezTo>
                  <a:pt x="2612" y="909"/>
                  <a:pt x="2582" y="909"/>
                  <a:pt x="2553" y="909"/>
                </a:cubicBezTo>
                <a:cubicBezTo>
                  <a:pt x="2552" y="911"/>
                  <a:pt x="2552" y="912"/>
                  <a:pt x="2552" y="914"/>
                </a:cubicBezTo>
                <a:cubicBezTo>
                  <a:pt x="2616" y="917"/>
                  <a:pt x="2679" y="921"/>
                  <a:pt x="2742" y="924"/>
                </a:cubicBezTo>
                <a:cubicBezTo>
                  <a:pt x="2742" y="925"/>
                  <a:pt x="2742" y="926"/>
                  <a:pt x="2742" y="926"/>
                </a:cubicBezTo>
                <a:cubicBezTo>
                  <a:pt x="2712" y="926"/>
                  <a:pt x="2682" y="926"/>
                  <a:pt x="2652" y="926"/>
                </a:cubicBezTo>
                <a:cubicBezTo>
                  <a:pt x="2645" y="926"/>
                  <a:pt x="2638" y="926"/>
                  <a:pt x="2630" y="926"/>
                </a:cubicBezTo>
                <a:cubicBezTo>
                  <a:pt x="2607" y="926"/>
                  <a:pt x="2582" y="940"/>
                  <a:pt x="2560" y="920"/>
                </a:cubicBezTo>
                <a:cubicBezTo>
                  <a:pt x="2562" y="922"/>
                  <a:pt x="2563" y="924"/>
                  <a:pt x="2566" y="929"/>
                </a:cubicBezTo>
                <a:cubicBezTo>
                  <a:pt x="2535" y="929"/>
                  <a:pt x="2506" y="929"/>
                  <a:pt x="2476" y="929"/>
                </a:cubicBezTo>
                <a:cubicBezTo>
                  <a:pt x="2402" y="928"/>
                  <a:pt x="2328" y="927"/>
                  <a:pt x="2254" y="926"/>
                </a:cubicBezTo>
                <a:cubicBezTo>
                  <a:pt x="2181" y="924"/>
                  <a:pt x="2108" y="921"/>
                  <a:pt x="2035" y="918"/>
                </a:cubicBezTo>
                <a:cubicBezTo>
                  <a:pt x="1997" y="916"/>
                  <a:pt x="1960" y="910"/>
                  <a:pt x="1922" y="908"/>
                </a:cubicBezTo>
                <a:cubicBezTo>
                  <a:pt x="1893" y="906"/>
                  <a:pt x="1865" y="910"/>
                  <a:pt x="1836" y="910"/>
                </a:cubicBezTo>
                <a:cubicBezTo>
                  <a:pt x="1817" y="910"/>
                  <a:pt x="1798" y="905"/>
                  <a:pt x="1779" y="904"/>
                </a:cubicBezTo>
                <a:cubicBezTo>
                  <a:pt x="1700" y="903"/>
                  <a:pt x="1620" y="902"/>
                  <a:pt x="1540" y="901"/>
                </a:cubicBezTo>
                <a:cubicBezTo>
                  <a:pt x="1524" y="901"/>
                  <a:pt x="1507" y="901"/>
                  <a:pt x="1490" y="901"/>
                </a:cubicBezTo>
                <a:cubicBezTo>
                  <a:pt x="1490" y="899"/>
                  <a:pt x="1489" y="896"/>
                  <a:pt x="1489" y="894"/>
                </a:cubicBezTo>
                <a:cubicBezTo>
                  <a:pt x="1495" y="892"/>
                  <a:pt x="1501" y="891"/>
                  <a:pt x="1507" y="890"/>
                </a:cubicBezTo>
                <a:cubicBezTo>
                  <a:pt x="1484" y="880"/>
                  <a:pt x="1422" y="882"/>
                  <a:pt x="1396" y="894"/>
                </a:cubicBezTo>
                <a:cubicBezTo>
                  <a:pt x="1416" y="893"/>
                  <a:pt x="1432" y="891"/>
                  <a:pt x="1449" y="890"/>
                </a:cubicBezTo>
                <a:cubicBezTo>
                  <a:pt x="1438" y="902"/>
                  <a:pt x="1438" y="903"/>
                  <a:pt x="1404" y="900"/>
                </a:cubicBezTo>
                <a:cubicBezTo>
                  <a:pt x="1388" y="899"/>
                  <a:pt x="1372" y="894"/>
                  <a:pt x="1354" y="890"/>
                </a:cubicBezTo>
                <a:cubicBezTo>
                  <a:pt x="1355" y="896"/>
                  <a:pt x="1355" y="900"/>
                  <a:pt x="1356" y="904"/>
                </a:cubicBezTo>
                <a:cubicBezTo>
                  <a:pt x="1325" y="898"/>
                  <a:pt x="1295" y="892"/>
                  <a:pt x="1265" y="886"/>
                </a:cubicBezTo>
                <a:cubicBezTo>
                  <a:pt x="1269" y="885"/>
                  <a:pt x="1274" y="883"/>
                  <a:pt x="1282" y="880"/>
                </a:cubicBezTo>
                <a:cubicBezTo>
                  <a:pt x="1267" y="877"/>
                  <a:pt x="1255" y="874"/>
                  <a:pt x="1239" y="870"/>
                </a:cubicBezTo>
                <a:cubicBezTo>
                  <a:pt x="1355" y="867"/>
                  <a:pt x="1468" y="863"/>
                  <a:pt x="1581" y="860"/>
                </a:cubicBezTo>
                <a:cubicBezTo>
                  <a:pt x="1581" y="858"/>
                  <a:pt x="1581" y="857"/>
                  <a:pt x="1580" y="855"/>
                </a:cubicBezTo>
                <a:cubicBezTo>
                  <a:pt x="1405" y="854"/>
                  <a:pt x="1230" y="865"/>
                  <a:pt x="1055" y="865"/>
                </a:cubicBezTo>
                <a:cubicBezTo>
                  <a:pt x="1065" y="873"/>
                  <a:pt x="1075" y="881"/>
                  <a:pt x="1084" y="888"/>
                </a:cubicBezTo>
                <a:cubicBezTo>
                  <a:pt x="1083" y="891"/>
                  <a:pt x="1083" y="893"/>
                  <a:pt x="1082" y="896"/>
                </a:cubicBezTo>
                <a:cubicBezTo>
                  <a:pt x="1104" y="892"/>
                  <a:pt x="1126" y="887"/>
                  <a:pt x="1148" y="887"/>
                </a:cubicBezTo>
                <a:cubicBezTo>
                  <a:pt x="1165" y="886"/>
                  <a:pt x="1181" y="893"/>
                  <a:pt x="1198" y="894"/>
                </a:cubicBezTo>
                <a:cubicBezTo>
                  <a:pt x="1225" y="896"/>
                  <a:pt x="1253" y="895"/>
                  <a:pt x="1280" y="896"/>
                </a:cubicBezTo>
                <a:cubicBezTo>
                  <a:pt x="1282" y="896"/>
                  <a:pt x="1283" y="897"/>
                  <a:pt x="1284" y="903"/>
                </a:cubicBezTo>
                <a:cubicBezTo>
                  <a:pt x="1242" y="903"/>
                  <a:pt x="1199" y="903"/>
                  <a:pt x="1151" y="903"/>
                </a:cubicBezTo>
                <a:cubicBezTo>
                  <a:pt x="1157" y="909"/>
                  <a:pt x="1158" y="911"/>
                  <a:pt x="1163" y="916"/>
                </a:cubicBezTo>
                <a:cubicBezTo>
                  <a:pt x="1137" y="918"/>
                  <a:pt x="1114" y="920"/>
                  <a:pt x="1091" y="923"/>
                </a:cubicBezTo>
                <a:cubicBezTo>
                  <a:pt x="1091" y="921"/>
                  <a:pt x="1091" y="920"/>
                  <a:pt x="1091" y="919"/>
                </a:cubicBezTo>
                <a:cubicBezTo>
                  <a:pt x="1104" y="916"/>
                  <a:pt x="1117" y="914"/>
                  <a:pt x="1130" y="912"/>
                </a:cubicBezTo>
                <a:cubicBezTo>
                  <a:pt x="1130" y="911"/>
                  <a:pt x="1130" y="911"/>
                  <a:pt x="1130" y="910"/>
                </a:cubicBezTo>
                <a:cubicBezTo>
                  <a:pt x="1106" y="909"/>
                  <a:pt x="1082" y="907"/>
                  <a:pt x="1059" y="907"/>
                </a:cubicBezTo>
                <a:cubicBezTo>
                  <a:pt x="1057" y="906"/>
                  <a:pt x="1053" y="911"/>
                  <a:pt x="1054" y="913"/>
                </a:cubicBezTo>
                <a:cubicBezTo>
                  <a:pt x="1054" y="915"/>
                  <a:pt x="1058" y="917"/>
                  <a:pt x="1060" y="920"/>
                </a:cubicBezTo>
                <a:cubicBezTo>
                  <a:pt x="1023" y="920"/>
                  <a:pt x="985" y="919"/>
                  <a:pt x="947" y="921"/>
                </a:cubicBezTo>
                <a:cubicBezTo>
                  <a:pt x="928" y="921"/>
                  <a:pt x="909" y="926"/>
                  <a:pt x="889" y="927"/>
                </a:cubicBezTo>
                <a:cubicBezTo>
                  <a:pt x="876" y="929"/>
                  <a:pt x="861" y="931"/>
                  <a:pt x="849" y="928"/>
                </a:cubicBezTo>
                <a:cubicBezTo>
                  <a:pt x="808" y="916"/>
                  <a:pt x="767" y="925"/>
                  <a:pt x="726" y="927"/>
                </a:cubicBezTo>
                <a:cubicBezTo>
                  <a:pt x="715" y="927"/>
                  <a:pt x="705" y="926"/>
                  <a:pt x="693" y="923"/>
                </a:cubicBezTo>
                <a:cubicBezTo>
                  <a:pt x="667" y="916"/>
                  <a:pt x="638" y="921"/>
                  <a:pt x="608" y="921"/>
                </a:cubicBezTo>
                <a:cubicBezTo>
                  <a:pt x="610" y="925"/>
                  <a:pt x="611" y="927"/>
                  <a:pt x="612" y="927"/>
                </a:cubicBezTo>
                <a:cubicBezTo>
                  <a:pt x="636" y="931"/>
                  <a:pt x="661" y="934"/>
                  <a:pt x="686" y="937"/>
                </a:cubicBezTo>
                <a:cubicBezTo>
                  <a:pt x="686" y="940"/>
                  <a:pt x="686" y="942"/>
                  <a:pt x="686" y="944"/>
                </a:cubicBezTo>
                <a:cubicBezTo>
                  <a:pt x="664" y="944"/>
                  <a:pt x="643" y="944"/>
                  <a:pt x="622" y="944"/>
                </a:cubicBezTo>
                <a:cubicBezTo>
                  <a:pt x="589" y="944"/>
                  <a:pt x="557" y="945"/>
                  <a:pt x="524" y="943"/>
                </a:cubicBezTo>
                <a:cubicBezTo>
                  <a:pt x="504" y="942"/>
                  <a:pt x="483" y="937"/>
                  <a:pt x="464" y="948"/>
                </a:cubicBezTo>
                <a:cubicBezTo>
                  <a:pt x="462" y="949"/>
                  <a:pt x="456" y="943"/>
                  <a:pt x="446" y="936"/>
                </a:cubicBezTo>
                <a:cubicBezTo>
                  <a:pt x="424" y="936"/>
                  <a:pt x="395" y="936"/>
                  <a:pt x="365" y="936"/>
                </a:cubicBezTo>
                <a:cubicBezTo>
                  <a:pt x="365" y="935"/>
                  <a:pt x="365" y="934"/>
                  <a:pt x="365" y="933"/>
                </a:cubicBezTo>
                <a:cubicBezTo>
                  <a:pt x="375" y="927"/>
                  <a:pt x="384" y="922"/>
                  <a:pt x="393" y="917"/>
                </a:cubicBezTo>
                <a:cubicBezTo>
                  <a:pt x="368" y="908"/>
                  <a:pt x="342" y="899"/>
                  <a:pt x="316" y="890"/>
                </a:cubicBezTo>
                <a:cubicBezTo>
                  <a:pt x="351" y="893"/>
                  <a:pt x="382" y="912"/>
                  <a:pt x="421" y="898"/>
                </a:cubicBezTo>
                <a:cubicBezTo>
                  <a:pt x="404" y="896"/>
                  <a:pt x="389" y="897"/>
                  <a:pt x="376" y="892"/>
                </a:cubicBezTo>
                <a:cubicBezTo>
                  <a:pt x="364" y="889"/>
                  <a:pt x="343" y="894"/>
                  <a:pt x="347" y="869"/>
                </a:cubicBezTo>
                <a:cubicBezTo>
                  <a:pt x="339" y="869"/>
                  <a:pt x="332" y="868"/>
                  <a:pt x="320" y="867"/>
                </a:cubicBezTo>
                <a:cubicBezTo>
                  <a:pt x="325" y="863"/>
                  <a:pt x="328" y="861"/>
                  <a:pt x="332" y="858"/>
                </a:cubicBezTo>
                <a:cubicBezTo>
                  <a:pt x="320" y="858"/>
                  <a:pt x="309" y="857"/>
                  <a:pt x="292" y="856"/>
                </a:cubicBezTo>
                <a:cubicBezTo>
                  <a:pt x="300" y="850"/>
                  <a:pt x="305" y="847"/>
                  <a:pt x="310" y="843"/>
                </a:cubicBezTo>
                <a:cubicBezTo>
                  <a:pt x="308" y="840"/>
                  <a:pt x="306" y="836"/>
                  <a:pt x="303" y="831"/>
                </a:cubicBezTo>
                <a:cubicBezTo>
                  <a:pt x="284" y="839"/>
                  <a:pt x="280" y="838"/>
                  <a:pt x="280" y="820"/>
                </a:cubicBezTo>
                <a:cubicBezTo>
                  <a:pt x="262" y="822"/>
                  <a:pt x="244" y="826"/>
                  <a:pt x="226" y="826"/>
                </a:cubicBezTo>
                <a:cubicBezTo>
                  <a:pt x="213" y="826"/>
                  <a:pt x="200" y="821"/>
                  <a:pt x="187" y="819"/>
                </a:cubicBezTo>
                <a:cubicBezTo>
                  <a:pt x="181" y="819"/>
                  <a:pt x="174" y="822"/>
                  <a:pt x="168" y="823"/>
                </a:cubicBezTo>
                <a:cubicBezTo>
                  <a:pt x="161" y="823"/>
                  <a:pt x="154" y="821"/>
                  <a:pt x="148" y="821"/>
                </a:cubicBezTo>
                <a:cubicBezTo>
                  <a:pt x="150" y="815"/>
                  <a:pt x="152" y="810"/>
                  <a:pt x="155" y="801"/>
                </a:cubicBezTo>
                <a:cubicBezTo>
                  <a:pt x="146" y="799"/>
                  <a:pt x="136" y="797"/>
                  <a:pt x="126" y="795"/>
                </a:cubicBezTo>
                <a:cubicBezTo>
                  <a:pt x="126" y="793"/>
                  <a:pt x="126" y="792"/>
                  <a:pt x="126" y="790"/>
                </a:cubicBezTo>
                <a:cubicBezTo>
                  <a:pt x="182" y="776"/>
                  <a:pt x="238" y="762"/>
                  <a:pt x="294" y="747"/>
                </a:cubicBezTo>
                <a:cubicBezTo>
                  <a:pt x="294" y="746"/>
                  <a:pt x="294" y="745"/>
                  <a:pt x="293" y="743"/>
                </a:cubicBezTo>
                <a:cubicBezTo>
                  <a:pt x="273" y="735"/>
                  <a:pt x="252" y="728"/>
                  <a:pt x="232" y="720"/>
                </a:cubicBezTo>
                <a:cubicBezTo>
                  <a:pt x="232" y="718"/>
                  <a:pt x="233" y="716"/>
                  <a:pt x="233" y="714"/>
                </a:cubicBezTo>
                <a:cubicBezTo>
                  <a:pt x="239" y="715"/>
                  <a:pt x="244" y="716"/>
                  <a:pt x="252" y="717"/>
                </a:cubicBezTo>
                <a:cubicBezTo>
                  <a:pt x="247" y="712"/>
                  <a:pt x="244" y="708"/>
                  <a:pt x="238" y="701"/>
                </a:cubicBezTo>
                <a:cubicBezTo>
                  <a:pt x="253" y="705"/>
                  <a:pt x="265" y="708"/>
                  <a:pt x="278" y="712"/>
                </a:cubicBezTo>
                <a:cubicBezTo>
                  <a:pt x="273" y="704"/>
                  <a:pt x="269" y="699"/>
                  <a:pt x="266" y="695"/>
                </a:cubicBezTo>
                <a:cubicBezTo>
                  <a:pt x="272" y="691"/>
                  <a:pt x="279" y="689"/>
                  <a:pt x="285" y="686"/>
                </a:cubicBezTo>
                <a:cubicBezTo>
                  <a:pt x="274" y="677"/>
                  <a:pt x="265" y="669"/>
                  <a:pt x="256" y="662"/>
                </a:cubicBezTo>
                <a:cubicBezTo>
                  <a:pt x="262" y="658"/>
                  <a:pt x="268" y="655"/>
                  <a:pt x="278" y="648"/>
                </a:cubicBezTo>
                <a:cubicBezTo>
                  <a:pt x="260" y="645"/>
                  <a:pt x="245" y="641"/>
                  <a:pt x="230" y="641"/>
                </a:cubicBezTo>
                <a:cubicBezTo>
                  <a:pt x="217" y="641"/>
                  <a:pt x="210" y="639"/>
                  <a:pt x="204" y="626"/>
                </a:cubicBezTo>
                <a:cubicBezTo>
                  <a:pt x="201" y="617"/>
                  <a:pt x="190" y="611"/>
                  <a:pt x="182" y="606"/>
                </a:cubicBezTo>
                <a:cubicBezTo>
                  <a:pt x="164" y="595"/>
                  <a:pt x="164" y="596"/>
                  <a:pt x="179" y="578"/>
                </a:cubicBezTo>
                <a:cubicBezTo>
                  <a:pt x="173" y="576"/>
                  <a:pt x="168" y="575"/>
                  <a:pt x="164" y="573"/>
                </a:cubicBezTo>
                <a:cubicBezTo>
                  <a:pt x="185" y="546"/>
                  <a:pt x="205" y="519"/>
                  <a:pt x="243" y="512"/>
                </a:cubicBezTo>
                <a:cubicBezTo>
                  <a:pt x="242" y="510"/>
                  <a:pt x="241" y="508"/>
                  <a:pt x="240" y="506"/>
                </a:cubicBezTo>
                <a:cubicBezTo>
                  <a:pt x="210" y="509"/>
                  <a:pt x="180" y="515"/>
                  <a:pt x="150" y="513"/>
                </a:cubicBezTo>
                <a:cubicBezTo>
                  <a:pt x="123" y="511"/>
                  <a:pt x="91" y="522"/>
                  <a:pt x="69" y="493"/>
                </a:cubicBezTo>
                <a:cubicBezTo>
                  <a:pt x="53" y="514"/>
                  <a:pt x="37" y="498"/>
                  <a:pt x="23" y="495"/>
                </a:cubicBezTo>
                <a:cubicBezTo>
                  <a:pt x="20" y="488"/>
                  <a:pt x="17" y="482"/>
                  <a:pt x="16" y="476"/>
                </a:cubicBezTo>
                <a:cubicBezTo>
                  <a:pt x="13" y="465"/>
                  <a:pt x="12" y="452"/>
                  <a:pt x="25" y="448"/>
                </a:cubicBezTo>
                <a:cubicBezTo>
                  <a:pt x="37" y="445"/>
                  <a:pt x="35" y="437"/>
                  <a:pt x="32" y="432"/>
                </a:cubicBezTo>
                <a:cubicBezTo>
                  <a:pt x="20" y="414"/>
                  <a:pt x="34" y="407"/>
                  <a:pt x="44" y="398"/>
                </a:cubicBezTo>
                <a:cubicBezTo>
                  <a:pt x="52" y="404"/>
                  <a:pt x="61" y="410"/>
                  <a:pt x="69" y="416"/>
                </a:cubicBezTo>
                <a:cubicBezTo>
                  <a:pt x="71" y="415"/>
                  <a:pt x="72" y="414"/>
                  <a:pt x="74" y="413"/>
                </a:cubicBezTo>
                <a:cubicBezTo>
                  <a:pt x="72" y="407"/>
                  <a:pt x="71" y="397"/>
                  <a:pt x="68" y="396"/>
                </a:cubicBezTo>
                <a:cubicBezTo>
                  <a:pt x="61" y="395"/>
                  <a:pt x="52" y="398"/>
                  <a:pt x="44" y="398"/>
                </a:cubicBezTo>
                <a:close/>
                <a:moveTo>
                  <a:pt x="3086" y="869"/>
                </a:moveTo>
                <a:cubicBezTo>
                  <a:pt x="3086" y="868"/>
                  <a:pt x="3085" y="868"/>
                  <a:pt x="3085" y="867"/>
                </a:cubicBezTo>
                <a:cubicBezTo>
                  <a:pt x="3069" y="865"/>
                  <a:pt x="3054" y="863"/>
                  <a:pt x="3038" y="862"/>
                </a:cubicBezTo>
                <a:cubicBezTo>
                  <a:pt x="2981" y="857"/>
                  <a:pt x="2923" y="866"/>
                  <a:pt x="2866" y="860"/>
                </a:cubicBezTo>
                <a:cubicBezTo>
                  <a:pt x="2847" y="858"/>
                  <a:pt x="2828" y="863"/>
                  <a:pt x="2810" y="862"/>
                </a:cubicBezTo>
                <a:cubicBezTo>
                  <a:pt x="2774" y="860"/>
                  <a:pt x="2739" y="855"/>
                  <a:pt x="2703" y="854"/>
                </a:cubicBezTo>
                <a:cubicBezTo>
                  <a:pt x="2630" y="851"/>
                  <a:pt x="2558" y="850"/>
                  <a:pt x="2485" y="849"/>
                </a:cubicBezTo>
                <a:cubicBezTo>
                  <a:pt x="2474" y="848"/>
                  <a:pt x="2462" y="847"/>
                  <a:pt x="2451" y="846"/>
                </a:cubicBezTo>
                <a:cubicBezTo>
                  <a:pt x="2459" y="852"/>
                  <a:pt x="2469" y="854"/>
                  <a:pt x="2478" y="854"/>
                </a:cubicBezTo>
                <a:cubicBezTo>
                  <a:pt x="2521" y="856"/>
                  <a:pt x="2564" y="858"/>
                  <a:pt x="2607" y="860"/>
                </a:cubicBezTo>
                <a:cubicBezTo>
                  <a:pt x="2647" y="863"/>
                  <a:pt x="2688" y="867"/>
                  <a:pt x="2728" y="869"/>
                </a:cubicBezTo>
                <a:cubicBezTo>
                  <a:pt x="2799" y="871"/>
                  <a:pt x="2870" y="873"/>
                  <a:pt x="2942" y="875"/>
                </a:cubicBezTo>
                <a:cubicBezTo>
                  <a:pt x="2976" y="876"/>
                  <a:pt x="3011" y="877"/>
                  <a:pt x="3045" y="876"/>
                </a:cubicBezTo>
                <a:cubicBezTo>
                  <a:pt x="3059" y="876"/>
                  <a:pt x="3073" y="872"/>
                  <a:pt x="3086" y="869"/>
                </a:cubicBezTo>
                <a:close/>
                <a:moveTo>
                  <a:pt x="1567" y="812"/>
                </a:moveTo>
                <a:cubicBezTo>
                  <a:pt x="1567" y="812"/>
                  <a:pt x="1567" y="811"/>
                  <a:pt x="1566" y="810"/>
                </a:cubicBezTo>
                <a:cubicBezTo>
                  <a:pt x="1402" y="814"/>
                  <a:pt x="1237" y="818"/>
                  <a:pt x="1072" y="822"/>
                </a:cubicBezTo>
                <a:cubicBezTo>
                  <a:pt x="1098" y="827"/>
                  <a:pt x="1123" y="831"/>
                  <a:pt x="1148" y="832"/>
                </a:cubicBezTo>
                <a:cubicBezTo>
                  <a:pt x="1199" y="832"/>
                  <a:pt x="1249" y="829"/>
                  <a:pt x="1299" y="829"/>
                </a:cubicBezTo>
                <a:cubicBezTo>
                  <a:pt x="1358" y="828"/>
                  <a:pt x="1417" y="831"/>
                  <a:pt x="1476" y="828"/>
                </a:cubicBezTo>
                <a:cubicBezTo>
                  <a:pt x="1506" y="827"/>
                  <a:pt x="1536" y="818"/>
                  <a:pt x="1567" y="812"/>
                </a:cubicBezTo>
                <a:close/>
                <a:moveTo>
                  <a:pt x="3131" y="849"/>
                </a:moveTo>
                <a:cubicBezTo>
                  <a:pt x="3162" y="858"/>
                  <a:pt x="3196" y="839"/>
                  <a:pt x="3228" y="860"/>
                </a:cubicBezTo>
                <a:cubicBezTo>
                  <a:pt x="3183" y="862"/>
                  <a:pt x="3142" y="864"/>
                  <a:pt x="3102" y="866"/>
                </a:cubicBezTo>
                <a:cubicBezTo>
                  <a:pt x="3102" y="868"/>
                  <a:pt x="3102" y="869"/>
                  <a:pt x="3102" y="871"/>
                </a:cubicBezTo>
                <a:cubicBezTo>
                  <a:pt x="3198" y="871"/>
                  <a:pt x="3294" y="871"/>
                  <a:pt x="3390" y="871"/>
                </a:cubicBezTo>
                <a:cubicBezTo>
                  <a:pt x="3390" y="868"/>
                  <a:pt x="3390" y="865"/>
                  <a:pt x="3390" y="861"/>
                </a:cubicBezTo>
                <a:cubicBezTo>
                  <a:pt x="3348" y="861"/>
                  <a:pt x="3305" y="861"/>
                  <a:pt x="3263" y="861"/>
                </a:cubicBezTo>
                <a:cubicBezTo>
                  <a:pt x="3263" y="858"/>
                  <a:pt x="3263" y="855"/>
                  <a:pt x="3263" y="852"/>
                </a:cubicBezTo>
                <a:cubicBezTo>
                  <a:pt x="3294" y="852"/>
                  <a:pt x="3325" y="852"/>
                  <a:pt x="3357" y="852"/>
                </a:cubicBezTo>
                <a:cubicBezTo>
                  <a:pt x="3282" y="846"/>
                  <a:pt x="3207" y="825"/>
                  <a:pt x="3131" y="849"/>
                </a:cubicBezTo>
                <a:close/>
                <a:moveTo>
                  <a:pt x="1026" y="782"/>
                </a:moveTo>
                <a:cubicBezTo>
                  <a:pt x="1093" y="779"/>
                  <a:pt x="1164" y="775"/>
                  <a:pt x="1235" y="772"/>
                </a:cubicBezTo>
                <a:cubicBezTo>
                  <a:pt x="1228" y="768"/>
                  <a:pt x="1220" y="765"/>
                  <a:pt x="1212" y="765"/>
                </a:cubicBezTo>
                <a:cubicBezTo>
                  <a:pt x="1198" y="765"/>
                  <a:pt x="1184" y="768"/>
                  <a:pt x="1171" y="767"/>
                </a:cubicBezTo>
                <a:cubicBezTo>
                  <a:pt x="1125" y="766"/>
                  <a:pt x="1080" y="764"/>
                  <a:pt x="1034" y="764"/>
                </a:cubicBezTo>
                <a:cubicBezTo>
                  <a:pt x="1015" y="763"/>
                  <a:pt x="995" y="765"/>
                  <a:pt x="975" y="766"/>
                </a:cubicBezTo>
                <a:cubicBezTo>
                  <a:pt x="975" y="768"/>
                  <a:pt x="975" y="770"/>
                  <a:pt x="976" y="772"/>
                </a:cubicBezTo>
                <a:cubicBezTo>
                  <a:pt x="994" y="773"/>
                  <a:pt x="1013" y="775"/>
                  <a:pt x="1031" y="776"/>
                </a:cubicBezTo>
                <a:cubicBezTo>
                  <a:pt x="1031" y="778"/>
                  <a:pt x="1031" y="780"/>
                  <a:pt x="1031" y="781"/>
                </a:cubicBezTo>
                <a:cubicBezTo>
                  <a:pt x="1028" y="782"/>
                  <a:pt x="1025" y="782"/>
                  <a:pt x="1026" y="782"/>
                </a:cubicBezTo>
                <a:close/>
                <a:moveTo>
                  <a:pt x="1715" y="582"/>
                </a:moveTo>
                <a:cubicBezTo>
                  <a:pt x="1715" y="585"/>
                  <a:pt x="1715" y="587"/>
                  <a:pt x="1715" y="590"/>
                </a:cubicBezTo>
                <a:cubicBezTo>
                  <a:pt x="1775" y="590"/>
                  <a:pt x="1834" y="589"/>
                  <a:pt x="1893" y="590"/>
                </a:cubicBezTo>
                <a:cubicBezTo>
                  <a:pt x="1930" y="591"/>
                  <a:pt x="1968" y="583"/>
                  <a:pt x="2004" y="598"/>
                </a:cubicBezTo>
                <a:cubicBezTo>
                  <a:pt x="2013" y="601"/>
                  <a:pt x="2023" y="599"/>
                  <a:pt x="2033" y="600"/>
                </a:cubicBezTo>
                <a:cubicBezTo>
                  <a:pt x="2033" y="599"/>
                  <a:pt x="2033" y="598"/>
                  <a:pt x="2033" y="597"/>
                </a:cubicBezTo>
                <a:cubicBezTo>
                  <a:pt x="2024" y="596"/>
                  <a:pt x="2015" y="594"/>
                  <a:pt x="2006" y="593"/>
                </a:cubicBezTo>
                <a:cubicBezTo>
                  <a:pt x="2006" y="592"/>
                  <a:pt x="2006" y="590"/>
                  <a:pt x="2006" y="589"/>
                </a:cubicBezTo>
                <a:cubicBezTo>
                  <a:pt x="2032" y="588"/>
                  <a:pt x="2058" y="586"/>
                  <a:pt x="2084" y="585"/>
                </a:cubicBezTo>
                <a:cubicBezTo>
                  <a:pt x="2084" y="584"/>
                  <a:pt x="2084" y="583"/>
                  <a:pt x="2084" y="582"/>
                </a:cubicBezTo>
                <a:cubicBezTo>
                  <a:pt x="1961" y="582"/>
                  <a:pt x="1838" y="582"/>
                  <a:pt x="1715" y="582"/>
                </a:cubicBezTo>
                <a:close/>
                <a:moveTo>
                  <a:pt x="1860" y="846"/>
                </a:moveTo>
                <a:cubicBezTo>
                  <a:pt x="1973" y="858"/>
                  <a:pt x="2082" y="850"/>
                  <a:pt x="2190" y="852"/>
                </a:cubicBezTo>
                <a:cubicBezTo>
                  <a:pt x="2190" y="850"/>
                  <a:pt x="2190" y="848"/>
                  <a:pt x="2190" y="846"/>
                </a:cubicBezTo>
                <a:cubicBezTo>
                  <a:pt x="2082" y="846"/>
                  <a:pt x="1974" y="846"/>
                  <a:pt x="1860" y="846"/>
                </a:cubicBezTo>
                <a:close/>
                <a:moveTo>
                  <a:pt x="2732" y="497"/>
                </a:moveTo>
                <a:cubicBezTo>
                  <a:pt x="2732" y="499"/>
                  <a:pt x="2733" y="501"/>
                  <a:pt x="2733" y="503"/>
                </a:cubicBezTo>
                <a:cubicBezTo>
                  <a:pt x="2815" y="505"/>
                  <a:pt x="2897" y="507"/>
                  <a:pt x="2979" y="503"/>
                </a:cubicBezTo>
                <a:cubicBezTo>
                  <a:pt x="2979" y="501"/>
                  <a:pt x="2979" y="499"/>
                  <a:pt x="2979" y="497"/>
                </a:cubicBezTo>
                <a:cubicBezTo>
                  <a:pt x="2897" y="497"/>
                  <a:pt x="2815" y="497"/>
                  <a:pt x="2732" y="497"/>
                </a:cubicBezTo>
                <a:close/>
                <a:moveTo>
                  <a:pt x="1642" y="871"/>
                </a:moveTo>
                <a:cubicBezTo>
                  <a:pt x="1622" y="871"/>
                  <a:pt x="1604" y="871"/>
                  <a:pt x="1586" y="871"/>
                </a:cubicBezTo>
                <a:cubicBezTo>
                  <a:pt x="1586" y="871"/>
                  <a:pt x="1586" y="872"/>
                  <a:pt x="1586" y="873"/>
                </a:cubicBezTo>
                <a:cubicBezTo>
                  <a:pt x="1593" y="874"/>
                  <a:pt x="1600" y="874"/>
                  <a:pt x="1607" y="874"/>
                </a:cubicBezTo>
                <a:cubicBezTo>
                  <a:pt x="1607" y="876"/>
                  <a:pt x="1607" y="878"/>
                  <a:pt x="1607" y="879"/>
                </a:cubicBezTo>
                <a:cubicBezTo>
                  <a:pt x="1578" y="879"/>
                  <a:pt x="1548" y="879"/>
                  <a:pt x="1519" y="879"/>
                </a:cubicBezTo>
                <a:cubicBezTo>
                  <a:pt x="1519" y="881"/>
                  <a:pt x="1519" y="883"/>
                  <a:pt x="1519" y="885"/>
                </a:cubicBezTo>
                <a:cubicBezTo>
                  <a:pt x="1534" y="885"/>
                  <a:pt x="1550" y="885"/>
                  <a:pt x="1565" y="885"/>
                </a:cubicBezTo>
                <a:cubicBezTo>
                  <a:pt x="1565" y="886"/>
                  <a:pt x="1565" y="887"/>
                  <a:pt x="1565" y="889"/>
                </a:cubicBezTo>
                <a:cubicBezTo>
                  <a:pt x="1558" y="890"/>
                  <a:pt x="1551" y="891"/>
                  <a:pt x="1544" y="892"/>
                </a:cubicBezTo>
                <a:cubicBezTo>
                  <a:pt x="1544" y="893"/>
                  <a:pt x="1544" y="894"/>
                  <a:pt x="1544" y="895"/>
                </a:cubicBezTo>
                <a:cubicBezTo>
                  <a:pt x="1590" y="890"/>
                  <a:pt x="1636" y="885"/>
                  <a:pt x="1682" y="880"/>
                </a:cubicBezTo>
                <a:cubicBezTo>
                  <a:pt x="1682" y="879"/>
                  <a:pt x="1682" y="878"/>
                  <a:pt x="1682" y="877"/>
                </a:cubicBezTo>
                <a:cubicBezTo>
                  <a:pt x="1666" y="877"/>
                  <a:pt x="1651" y="877"/>
                  <a:pt x="1633" y="877"/>
                </a:cubicBezTo>
                <a:cubicBezTo>
                  <a:pt x="1637" y="874"/>
                  <a:pt x="1639" y="873"/>
                  <a:pt x="1642" y="871"/>
                </a:cubicBezTo>
                <a:close/>
                <a:moveTo>
                  <a:pt x="3146" y="164"/>
                </a:moveTo>
                <a:cubicBezTo>
                  <a:pt x="3146" y="166"/>
                  <a:pt x="3146" y="167"/>
                  <a:pt x="3146" y="168"/>
                </a:cubicBezTo>
                <a:cubicBezTo>
                  <a:pt x="3185" y="168"/>
                  <a:pt x="3224" y="168"/>
                  <a:pt x="3263" y="168"/>
                </a:cubicBezTo>
                <a:cubicBezTo>
                  <a:pt x="3237" y="156"/>
                  <a:pt x="3211" y="142"/>
                  <a:pt x="3180" y="155"/>
                </a:cubicBezTo>
                <a:cubicBezTo>
                  <a:pt x="3191" y="158"/>
                  <a:pt x="3202" y="160"/>
                  <a:pt x="3213" y="162"/>
                </a:cubicBezTo>
                <a:cubicBezTo>
                  <a:pt x="3213" y="163"/>
                  <a:pt x="3213" y="164"/>
                  <a:pt x="3212" y="164"/>
                </a:cubicBezTo>
                <a:cubicBezTo>
                  <a:pt x="3190" y="164"/>
                  <a:pt x="3168" y="164"/>
                  <a:pt x="3146" y="164"/>
                </a:cubicBezTo>
                <a:close/>
                <a:moveTo>
                  <a:pt x="2203" y="745"/>
                </a:moveTo>
                <a:cubicBezTo>
                  <a:pt x="2204" y="744"/>
                  <a:pt x="2204" y="742"/>
                  <a:pt x="2204" y="741"/>
                </a:cubicBezTo>
                <a:cubicBezTo>
                  <a:pt x="2221" y="743"/>
                  <a:pt x="2238" y="744"/>
                  <a:pt x="2256" y="746"/>
                </a:cubicBezTo>
                <a:cubicBezTo>
                  <a:pt x="2256" y="743"/>
                  <a:pt x="2256" y="741"/>
                  <a:pt x="2256" y="738"/>
                </a:cubicBezTo>
                <a:cubicBezTo>
                  <a:pt x="2212" y="738"/>
                  <a:pt x="2169" y="738"/>
                  <a:pt x="2125" y="738"/>
                </a:cubicBezTo>
                <a:cubicBezTo>
                  <a:pt x="2125" y="739"/>
                  <a:pt x="2125" y="740"/>
                  <a:pt x="2125" y="742"/>
                </a:cubicBezTo>
                <a:cubicBezTo>
                  <a:pt x="2157" y="744"/>
                  <a:pt x="2190" y="747"/>
                  <a:pt x="2222" y="750"/>
                </a:cubicBezTo>
                <a:cubicBezTo>
                  <a:pt x="2222" y="748"/>
                  <a:pt x="2223" y="747"/>
                  <a:pt x="2223" y="745"/>
                </a:cubicBezTo>
                <a:cubicBezTo>
                  <a:pt x="2216" y="745"/>
                  <a:pt x="2210" y="745"/>
                  <a:pt x="2203" y="745"/>
                </a:cubicBezTo>
                <a:close/>
                <a:moveTo>
                  <a:pt x="2500" y="797"/>
                </a:moveTo>
                <a:cubicBezTo>
                  <a:pt x="2500" y="796"/>
                  <a:pt x="2500" y="795"/>
                  <a:pt x="2500" y="794"/>
                </a:cubicBezTo>
                <a:cubicBezTo>
                  <a:pt x="2483" y="794"/>
                  <a:pt x="2466" y="794"/>
                  <a:pt x="2448" y="794"/>
                </a:cubicBezTo>
                <a:cubicBezTo>
                  <a:pt x="2431" y="794"/>
                  <a:pt x="2414" y="793"/>
                  <a:pt x="2397" y="793"/>
                </a:cubicBezTo>
                <a:cubicBezTo>
                  <a:pt x="2379" y="792"/>
                  <a:pt x="2362" y="791"/>
                  <a:pt x="2345" y="791"/>
                </a:cubicBezTo>
                <a:cubicBezTo>
                  <a:pt x="2329" y="791"/>
                  <a:pt x="2313" y="793"/>
                  <a:pt x="2296" y="794"/>
                </a:cubicBezTo>
                <a:cubicBezTo>
                  <a:pt x="2297" y="795"/>
                  <a:pt x="2297" y="796"/>
                  <a:pt x="2297" y="797"/>
                </a:cubicBezTo>
                <a:cubicBezTo>
                  <a:pt x="2364" y="797"/>
                  <a:pt x="2432" y="797"/>
                  <a:pt x="2500" y="797"/>
                </a:cubicBezTo>
                <a:close/>
                <a:moveTo>
                  <a:pt x="2362" y="737"/>
                </a:moveTo>
                <a:cubicBezTo>
                  <a:pt x="2363" y="736"/>
                  <a:pt x="2364" y="735"/>
                  <a:pt x="2364" y="733"/>
                </a:cubicBezTo>
                <a:cubicBezTo>
                  <a:pt x="2331" y="733"/>
                  <a:pt x="2299" y="733"/>
                  <a:pt x="2268" y="733"/>
                </a:cubicBezTo>
                <a:cubicBezTo>
                  <a:pt x="2287" y="757"/>
                  <a:pt x="2312" y="745"/>
                  <a:pt x="2335" y="744"/>
                </a:cubicBezTo>
                <a:cubicBezTo>
                  <a:pt x="2334" y="742"/>
                  <a:pt x="2332" y="741"/>
                  <a:pt x="2328" y="737"/>
                </a:cubicBezTo>
                <a:cubicBezTo>
                  <a:pt x="2341" y="737"/>
                  <a:pt x="2352" y="737"/>
                  <a:pt x="2362" y="737"/>
                </a:cubicBezTo>
                <a:close/>
                <a:moveTo>
                  <a:pt x="509" y="791"/>
                </a:moveTo>
                <a:cubicBezTo>
                  <a:pt x="482" y="772"/>
                  <a:pt x="449" y="774"/>
                  <a:pt x="433" y="791"/>
                </a:cubicBezTo>
                <a:cubicBezTo>
                  <a:pt x="456" y="791"/>
                  <a:pt x="480" y="791"/>
                  <a:pt x="509" y="791"/>
                </a:cubicBezTo>
                <a:close/>
                <a:moveTo>
                  <a:pt x="1394" y="774"/>
                </a:moveTo>
                <a:cubicBezTo>
                  <a:pt x="1394" y="773"/>
                  <a:pt x="1394" y="771"/>
                  <a:pt x="1394" y="769"/>
                </a:cubicBezTo>
                <a:cubicBezTo>
                  <a:pt x="1359" y="769"/>
                  <a:pt x="1324" y="769"/>
                  <a:pt x="1289" y="769"/>
                </a:cubicBezTo>
                <a:cubicBezTo>
                  <a:pt x="1289" y="771"/>
                  <a:pt x="1289" y="773"/>
                  <a:pt x="1289" y="774"/>
                </a:cubicBezTo>
                <a:cubicBezTo>
                  <a:pt x="1324" y="774"/>
                  <a:pt x="1359" y="774"/>
                  <a:pt x="1394" y="774"/>
                </a:cubicBezTo>
                <a:close/>
                <a:moveTo>
                  <a:pt x="2394" y="834"/>
                </a:moveTo>
                <a:cubicBezTo>
                  <a:pt x="2394" y="832"/>
                  <a:pt x="2394" y="829"/>
                  <a:pt x="2394" y="827"/>
                </a:cubicBezTo>
                <a:cubicBezTo>
                  <a:pt x="2364" y="825"/>
                  <a:pt x="2334" y="823"/>
                  <a:pt x="2304" y="820"/>
                </a:cubicBezTo>
                <a:cubicBezTo>
                  <a:pt x="2303" y="823"/>
                  <a:pt x="2303" y="826"/>
                  <a:pt x="2303" y="829"/>
                </a:cubicBezTo>
                <a:cubicBezTo>
                  <a:pt x="2333" y="831"/>
                  <a:pt x="2364" y="833"/>
                  <a:pt x="2394" y="834"/>
                </a:cubicBezTo>
                <a:close/>
                <a:moveTo>
                  <a:pt x="2941" y="921"/>
                </a:moveTo>
                <a:cubicBezTo>
                  <a:pt x="2941" y="922"/>
                  <a:pt x="2941" y="924"/>
                  <a:pt x="2941" y="925"/>
                </a:cubicBezTo>
                <a:cubicBezTo>
                  <a:pt x="2984" y="925"/>
                  <a:pt x="3027" y="925"/>
                  <a:pt x="3069" y="925"/>
                </a:cubicBezTo>
                <a:cubicBezTo>
                  <a:pt x="3069" y="924"/>
                  <a:pt x="3069" y="922"/>
                  <a:pt x="3069" y="921"/>
                </a:cubicBezTo>
                <a:cubicBezTo>
                  <a:pt x="3027" y="921"/>
                  <a:pt x="2984" y="921"/>
                  <a:pt x="2941" y="921"/>
                </a:cubicBezTo>
                <a:close/>
                <a:moveTo>
                  <a:pt x="1277" y="670"/>
                </a:moveTo>
                <a:cubicBezTo>
                  <a:pt x="1277" y="668"/>
                  <a:pt x="1277" y="667"/>
                  <a:pt x="1277" y="666"/>
                </a:cubicBezTo>
                <a:cubicBezTo>
                  <a:pt x="1242" y="666"/>
                  <a:pt x="1206" y="666"/>
                  <a:pt x="1171" y="666"/>
                </a:cubicBezTo>
                <a:cubicBezTo>
                  <a:pt x="1171" y="667"/>
                  <a:pt x="1171" y="668"/>
                  <a:pt x="1171" y="670"/>
                </a:cubicBezTo>
                <a:cubicBezTo>
                  <a:pt x="1206" y="670"/>
                  <a:pt x="1242" y="670"/>
                  <a:pt x="1277" y="670"/>
                </a:cubicBezTo>
                <a:close/>
                <a:moveTo>
                  <a:pt x="2225" y="905"/>
                </a:moveTo>
                <a:cubicBezTo>
                  <a:pt x="2225" y="907"/>
                  <a:pt x="2225" y="909"/>
                  <a:pt x="2225" y="910"/>
                </a:cubicBezTo>
                <a:cubicBezTo>
                  <a:pt x="2257" y="910"/>
                  <a:pt x="2289" y="910"/>
                  <a:pt x="2321" y="910"/>
                </a:cubicBezTo>
                <a:cubicBezTo>
                  <a:pt x="2321" y="909"/>
                  <a:pt x="2321" y="907"/>
                  <a:pt x="2321" y="905"/>
                </a:cubicBezTo>
                <a:cubicBezTo>
                  <a:pt x="2289" y="905"/>
                  <a:pt x="2257" y="905"/>
                  <a:pt x="2225" y="905"/>
                </a:cubicBezTo>
                <a:close/>
                <a:moveTo>
                  <a:pt x="2738" y="874"/>
                </a:moveTo>
                <a:cubicBezTo>
                  <a:pt x="2738" y="876"/>
                  <a:pt x="2737" y="879"/>
                  <a:pt x="2737" y="881"/>
                </a:cubicBezTo>
                <a:cubicBezTo>
                  <a:pt x="2769" y="886"/>
                  <a:pt x="2801" y="891"/>
                  <a:pt x="2834" y="896"/>
                </a:cubicBezTo>
                <a:cubicBezTo>
                  <a:pt x="2834" y="894"/>
                  <a:pt x="2834" y="893"/>
                  <a:pt x="2835" y="891"/>
                </a:cubicBezTo>
                <a:cubicBezTo>
                  <a:pt x="2821" y="890"/>
                  <a:pt x="2807" y="889"/>
                  <a:pt x="2793" y="886"/>
                </a:cubicBezTo>
                <a:cubicBezTo>
                  <a:pt x="2775" y="883"/>
                  <a:pt x="2756" y="878"/>
                  <a:pt x="2738" y="874"/>
                </a:cubicBezTo>
                <a:close/>
                <a:moveTo>
                  <a:pt x="1637" y="745"/>
                </a:moveTo>
                <a:cubicBezTo>
                  <a:pt x="1637" y="746"/>
                  <a:pt x="1637" y="748"/>
                  <a:pt x="1637" y="749"/>
                </a:cubicBezTo>
                <a:cubicBezTo>
                  <a:pt x="1672" y="749"/>
                  <a:pt x="1706" y="749"/>
                  <a:pt x="1741" y="749"/>
                </a:cubicBezTo>
                <a:cubicBezTo>
                  <a:pt x="1741" y="748"/>
                  <a:pt x="1741" y="746"/>
                  <a:pt x="1741" y="745"/>
                </a:cubicBezTo>
                <a:cubicBezTo>
                  <a:pt x="1706" y="745"/>
                  <a:pt x="1671" y="745"/>
                  <a:pt x="1637" y="745"/>
                </a:cubicBezTo>
                <a:close/>
                <a:moveTo>
                  <a:pt x="3074" y="946"/>
                </a:moveTo>
                <a:cubicBezTo>
                  <a:pt x="3054" y="925"/>
                  <a:pt x="3036" y="935"/>
                  <a:pt x="3019" y="935"/>
                </a:cubicBezTo>
                <a:cubicBezTo>
                  <a:pt x="3019" y="938"/>
                  <a:pt x="3019" y="940"/>
                  <a:pt x="3019" y="942"/>
                </a:cubicBezTo>
                <a:cubicBezTo>
                  <a:pt x="3036" y="944"/>
                  <a:pt x="3053" y="945"/>
                  <a:pt x="3074" y="946"/>
                </a:cubicBezTo>
                <a:close/>
                <a:moveTo>
                  <a:pt x="1219" y="846"/>
                </a:moveTo>
                <a:cubicBezTo>
                  <a:pt x="1219" y="847"/>
                  <a:pt x="1219" y="848"/>
                  <a:pt x="1219" y="848"/>
                </a:cubicBezTo>
                <a:cubicBezTo>
                  <a:pt x="1261" y="848"/>
                  <a:pt x="1302" y="848"/>
                  <a:pt x="1344" y="848"/>
                </a:cubicBezTo>
                <a:cubicBezTo>
                  <a:pt x="1344" y="848"/>
                  <a:pt x="1344" y="847"/>
                  <a:pt x="1344" y="846"/>
                </a:cubicBezTo>
                <a:cubicBezTo>
                  <a:pt x="1302" y="846"/>
                  <a:pt x="1261" y="846"/>
                  <a:pt x="1219" y="846"/>
                </a:cubicBezTo>
                <a:close/>
                <a:moveTo>
                  <a:pt x="3055" y="502"/>
                </a:moveTo>
                <a:cubicBezTo>
                  <a:pt x="3055" y="500"/>
                  <a:pt x="3055" y="498"/>
                  <a:pt x="3055" y="497"/>
                </a:cubicBezTo>
                <a:cubicBezTo>
                  <a:pt x="3038" y="497"/>
                  <a:pt x="3022" y="497"/>
                  <a:pt x="3005" y="497"/>
                </a:cubicBezTo>
                <a:cubicBezTo>
                  <a:pt x="3005" y="499"/>
                  <a:pt x="3006" y="502"/>
                  <a:pt x="3006" y="504"/>
                </a:cubicBezTo>
                <a:cubicBezTo>
                  <a:pt x="3022" y="504"/>
                  <a:pt x="3039" y="503"/>
                  <a:pt x="3055" y="502"/>
                </a:cubicBezTo>
                <a:close/>
                <a:moveTo>
                  <a:pt x="653" y="768"/>
                </a:moveTo>
                <a:cubicBezTo>
                  <a:pt x="653" y="771"/>
                  <a:pt x="654" y="774"/>
                  <a:pt x="654" y="776"/>
                </a:cubicBezTo>
                <a:cubicBezTo>
                  <a:pt x="686" y="775"/>
                  <a:pt x="718" y="773"/>
                  <a:pt x="750" y="771"/>
                </a:cubicBezTo>
                <a:cubicBezTo>
                  <a:pt x="750" y="770"/>
                  <a:pt x="750" y="769"/>
                  <a:pt x="750" y="768"/>
                </a:cubicBezTo>
                <a:cubicBezTo>
                  <a:pt x="717" y="768"/>
                  <a:pt x="685" y="768"/>
                  <a:pt x="653" y="768"/>
                </a:cubicBezTo>
                <a:close/>
                <a:moveTo>
                  <a:pt x="281" y="794"/>
                </a:moveTo>
                <a:cubicBezTo>
                  <a:pt x="282" y="797"/>
                  <a:pt x="283" y="800"/>
                  <a:pt x="283" y="802"/>
                </a:cubicBezTo>
                <a:cubicBezTo>
                  <a:pt x="302" y="798"/>
                  <a:pt x="320" y="794"/>
                  <a:pt x="338" y="790"/>
                </a:cubicBezTo>
                <a:cubicBezTo>
                  <a:pt x="338" y="788"/>
                  <a:pt x="338" y="786"/>
                  <a:pt x="337" y="784"/>
                </a:cubicBezTo>
                <a:cubicBezTo>
                  <a:pt x="318" y="787"/>
                  <a:pt x="300" y="791"/>
                  <a:pt x="281" y="794"/>
                </a:cubicBezTo>
                <a:close/>
                <a:moveTo>
                  <a:pt x="2788" y="721"/>
                </a:moveTo>
                <a:cubicBezTo>
                  <a:pt x="2762" y="704"/>
                  <a:pt x="2742" y="715"/>
                  <a:pt x="2722" y="721"/>
                </a:cubicBezTo>
                <a:cubicBezTo>
                  <a:pt x="2742" y="721"/>
                  <a:pt x="2762" y="721"/>
                  <a:pt x="2788" y="721"/>
                </a:cubicBezTo>
                <a:close/>
                <a:moveTo>
                  <a:pt x="3306" y="717"/>
                </a:moveTo>
                <a:cubicBezTo>
                  <a:pt x="3306" y="718"/>
                  <a:pt x="3305" y="720"/>
                  <a:pt x="3305" y="721"/>
                </a:cubicBezTo>
                <a:cubicBezTo>
                  <a:pt x="3332" y="724"/>
                  <a:pt x="3358" y="726"/>
                  <a:pt x="3384" y="728"/>
                </a:cubicBezTo>
                <a:cubicBezTo>
                  <a:pt x="3384" y="726"/>
                  <a:pt x="3384" y="724"/>
                  <a:pt x="3385" y="723"/>
                </a:cubicBezTo>
                <a:cubicBezTo>
                  <a:pt x="3358" y="721"/>
                  <a:pt x="3332" y="719"/>
                  <a:pt x="3306" y="717"/>
                </a:cubicBezTo>
                <a:close/>
                <a:moveTo>
                  <a:pt x="2322" y="606"/>
                </a:moveTo>
                <a:cubicBezTo>
                  <a:pt x="2322" y="604"/>
                  <a:pt x="2322" y="602"/>
                  <a:pt x="2322" y="601"/>
                </a:cubicBezTo>
                <a:cubicBezTo>
                  <a:pt x="2295" y="599"/>
                  <a:pt x="2268" y="598"/>
                  <a:pt x="2241" y="597"/>
                </a:cubicBezTo>
                <a:cubicBezTo>
                  <a:pt x="2241" y="598"/>
                  <a:pt x="2241" y="600"/>
                  <a:pt x="2241" y="601"/>
                </a:cubicBezTo>
                <a:cubicBezTo>
                  <a:pt x="2268" y="603"/>
                  <a:pt x="2295" y="604"/>
                  <a:pt x="2322" y="606"/>
                </a:cubicBezTo>
                <a:close/>
                <a:moveTo>
                  <a:pt x="2164" y="590"/>
                </a:moveTo>
                <a:cubicBezTo>
                  <a:pt x="2163" y="592"/>
                  <a:pt x="2163" y="593"/>
                  <a:pt x="2163" y="595"/>
                </a:cubicBezTo>
                <a:cubicBezTo>
                  <a:pt x="2173" y="597"/>
                  <a:pt x="2183" y="600"/>
                  <a:pt x="2193" y="600"/>
                </a:cubicBezTo>
                <a:cubicBezTo>
                  <a:pt x="2204" y="600"/>
                  <a:pt x="2214" y="598"/>
                  <a:pt x="2225" y="597"/>
                </a:cubicBezTo>
                <a:cubicBezTo>
                  <a:pt x="2225" y="596"/>
                  <a:pt x="2225" y="595"/>
                  <a:pt x="2225" y="595"/>
                </a:cubicBezTo>
                <a:cubicBezTo>
                  <a:pt x="2204" y="593"/>
                  <a:pt x="2184" y="592"/>
                  <a:pt x="2164" y="590"/>
                </a:cubicBezTo>
                <a:close/>
                <a:moveTo>
                  <a:pt x="2123" y="903"/>
                </a:moveTo>
                <a:cubicBezTo>
                  <a:pt x="2123" y="904"/>
                  <a:pt x="2123" y="905"/>
                  <a:pt x="2123" y="906"/>
                </a:cubicBezTo>
                <a:cubicBezTo>
                  <a:pt x="2152" y="906"/>
                  <a:pt x="2182" y="906"/>
                  <a:pt x="2211" y="906"/>
                </a:cubicBezTo>
                <a:cubicBezTo>
                  <a:pt x="2211" y="905"/>
                  <a:pt x="2211" y="904"/>
                  <a:pt x="2211" y="903"/>
                </a:cubicBezTo>
                <a:cubicBezTo>
                  <a:pt x="2182" y="903"/>
                  <a:pt x="2152" y="903"/>
                  <a:pt x="2123" y="903"/>
                </a:cubicBezTo>
                <a:close/>
                <a:moveTo>
                  <a:pt x="2261" y="828"/>
                </a:moveTo>
                <a:cubicBezTo>
                  <a:pt x="2261" y="827"/>
                  <a:pt x="2261" y="826"/>
                  <a:pt x="2261" y="825"/>
                </a:cubicBezTo>
                <a:cubicBezTo>
                  <a:pt x="2230" y="825"/>
                  <a:pt x="2199" y="825"/>
                  <a:pt x="2168" y="825"/>
                </a:cubicBezTo>
                <a:cubicBezTo>
                  <a:pt x="2168" y="826"/>
                  <a:pt x="2168" y="827"/>
                  <a:pt x="2168" y="828"/>
                </a:cubicBezTo>
                <a:cubicBezTo>
                  <a:pt x="2199" y="828"/>
                  <a:pt x="2230" y="828"/>
                  <a:pt x="2261" y="828"/>
                </a:cubicBezTo>
                <a:close/>
                <a:moveTo>
                  <a:pt x="955" y="661"/>
                </a:moveTo>
                <a:cubicBezTo>
                  <a:pt x="954" y="662"/>
                  <a:pt x="954" y="662"/>
                  <a:pt x="954" y="663"/>
                </a:cubicBezTo>
                <a:cubicBezTo>
                  <a:pt x="979" y="663"/>
                  <a:pt x="1004" y="663"/>
                  <a:pt x="1028" y="663"/>
                </a:cubicBezTo>
                <a:cubicBezTo>
                  <a:pt x="1028" y="661"/>
                  <a:pt x="1028" y="659"/>
                  <a:pt x="1028" y="657"/>
                </a:cubicBezTo>
                <a:cubicBezTo>
                  <a:pt x="1004" y="658"/>
                  <a:pt x="979" y="660"/>
                  <a:pt x="955" y="661"/>
                </a:cubicBezTo>
                <a:close/>
                <a:moveTo>
                  <a:pt x="1762" y="685"/>
                </a:moveTo>
                <a:cubicBezTo>
                  <a:pt x="1762" y="684"/>
                  <a:pt x="1762" y="683"/>
                  <a:pt x="1762" y="681"/>
                </a:cubicBezTo>
                <a:cubicBezTo>
                  <a:pt x="1742" y="681"/>
                  <a:pt x="1723" y="681"/>
                  <a:pt x="1703" y="681"/>
                </a:cubicBezTo>
                <a:cubicBezTo>
                  <a:pt x="1703" y="683"/>
                  <a:pt x="1703" y="684"/>
                  <a:pt x="1704" y="685"/>
                </a:cubicBezTo>
                <a:cubicBezTo>
                  <a:pt x="1723" y="685"/>
                  <a:pt x="1743" y="685"/>
                  <a:pt x="1762" y="685"/>
                </a:cubicBezTo>
                <a:close/>
                <a:moveTo>
                  <a:pt x="1364" y="872"/>
                </a:moveTo>
                <a:cubicBezTo>
                  <a:pt x="1365" y="875"/>
                  <a:pt x="1365" y="877"/>
                  <a:pt x="1365" y="880"/>
                </a:cubicBezTo>
                <a:cubicBezTo>
                  <a:pt x="1381" y="878"/>
                  <a:pt x="1398" y="877"/>
                  <a:pt x="1414" y="875"/>
                </a:cubicBezTo>
                <a:cubicBezTo>
                  <a:pt x="1414" y="874"/>
                  <a:pt x="1414" y="873"/>
                  <a:pt x="1414" y="872"/>
                </a:cubicBezTo>
                <a:cubicBezTo>
                  <a:pt x="1397" y="872"/>
                  <a:pt x="1381" y="872"/>
                  <a:pt x="1364" y="872"/>
                </a:cubicBezTo>
                <a:close/>
                <a:moveTo>
                  <a:pt x="2329" y="844"/>
                </a:moveTo>
                <a:cubicBezTo>
                  <a:pt x="2329" y="843"/>
                  <a:pt x="2329" y="841"/>
                  <a:pt x="2329" y="840"/>
                </a:cubicBezTo>
                <a:cubicBezTo>
                  <a:pt x="2312" y="840"/>
                  <a:pt x="2295" y="840"/>
                  <a:pt x="2278" y="840"/>
                </a:cubicBezTo>
                <a:cubicBezTo>
                  <a:pt x="2278" y="841"/>
                  <a:pt x="2278" y="843"/>
                  <a:pt x="2278" y="844"/>
                </a:cubicBezTo>
                <a:cubicBezTo>
                  <a:pt x="2295" y="844"/>
                  <a:pt x="2312" y="844"/>
                  <a:pt x="2329" y="844"/>
                </a:cubicBezTo>
                <a:close/>
                <a:moveTo>
                  <a:pt x="1447" y="801"/>
                </a:moveTo>
                <a:cubicBezTo>
                  <a:pt x="1447" y="802"/>
                  <a:pt x="1447" y="803"/>
                  <a:pt x="1447" y="804"/>
                </a:cubicBezTo>
                <a:cubicBezTo>
                  <a:pt x="1474" y="804"/>
                  <a:pt x="1501" y="804"/>
                  <a:pt x="1529" y="804"/>
                </a:cubicBezTo>
                <a:cubicBezTo>
                  <a:pt x="1529" y="803"/>
                  <a:pt x="1529" y="802"/>
                  <a:pt x="1529" y="801"/>
                </a:cubicBezTo>
                <a:cubicBezTo>
                  <a:pt x="1501" y="801"/>
                  <a:pt x="1474" y="801"/>
                  <a:pt x="1447" y="801"/>
                </a:cubicBezTo>
                <a:close/>
                <a:moveTo>
                  <a:pt x="2649" y="874"/>
                </a:moveTo>
                <a:cubicBezTo>
                  <a:pt x="2649" y="876"/>
                  <a:pt x="2650" y="879"/>
                  <a:pt x="2650" y="882"/>
                </a:cubicBezTo>
                <a:cubicBezTo>
                  <a:pt x="2664" y="880"/>
                  <a:pt x="2678" y="878"/>
                  <a:pt x="2691" y="876"/>
                </a:cubicBezTo>
                <a:cubicBezTo>
                  <a:pt x="2691" y="874"/>
                  <a:pt x="2691" y="873"/>
                  <a:pt x="2691" y="871"/>
                </a:cubicBezTo>
                <a:cubicBezTo>
                  <a:pt x="2677" y="872"/>
                  <a:pt x="2663" y="873"/>
                  <a:pt x="2649" y="874"/>
                </a:cubicBezTo>
                <a:close/>
                <a:moveTo>
                  <a:pt x="2434" y="678"/>
                </a:moveTo>
                <a:cubicBezTo>
                  <a:pt x="2434" y="677"/>
                  <a:pt x="2434" y="675"/>
                  <a:pt x="2434" y="674"/>
                </a:cubicBezTo>
                <a:cubicBezTo>
                  <a:pt x="2409" y="675"/>
                  <a:pt x="2384" y="677"/>
                  <a:pt x="2360" y="678"/>
                </a:cubicBezTo>
                <a:cubicBezTo>
                  <a:pt x="2360" y="680"/>
                  <a:pt x="2360" y="681"/>
                  <a:pt x="2360" y="682"/>
                </a:cubicBezTo>
                <a:cubicBezTo>
                  <a:pt x="2385" y="681"/>
                  <a:pt x="2410" y="679"/>
                  <a:pt x="2434" y="678"/>
                </a:cubicBezTo>
                <a:close/>
                <a:moveTo>
                  <a:pt x="2441" y="598"/>
                </a:moveTo>
                <a:cubicBezTo>
                  <a:pt x="2441" y="596"/>
                  <a:pt x="2441" y="594"/>
                  <a:pt x="2441" y="593"/>
                </a:cubicBezTo>
                <a:cubicBezTo>
                  <a:pt x="2423" y="593"/>
                  <a:pt x="2404" y="593"/>
                  <a:pt x="2386" y="593"/>
                </a:cubicBezTo>
                <a:cubicBezTo>
                  <a:pt x="2386" y="594"/>
                  <a:pt x="2386" y="596"/>
                  <a:pt x="2386" y="598"/>
                </a:cubicBezTo>
                <a:cubicBezTo>
                  <a:pt x="2405" y="598"/>
                  <a:pt x="2423" y="598"/>
                  <a:pt x="2441" y="598"/>
                </a:cubicBezTo>
                <a:close/>
              </a:path>
            </a:pathLst>
          </a:custGeom>
          <a:solidFill>
            <a:srgbClr val="CEE7FA"/>
          </a:solidFill>
          <a:ln>
            <a:noFill/>
          </a:ln>
        </p:spPr>
        <p:txBody>
          <a:bodyPr vert="horz" wrap="square" lIns="100600" tIns="36000" rIns="100600" bIns="50300" numCol="1" anchor="ctr" anchorCtr="0" compatLnSpc="1">
            <a:prstTxWarp prst="textNoShape">
              <a:avLst/>
            </a:prstTxWarp>
          </a:bodyPr>
          <a:lstStyle/>
          <a:p>
            <a:pPr algn="ctr"/>
            <a:r>
              <a:rPr lang="en-US" altLang="zh-CN" dirty="0">
                <a:solidFill>
                  <a:prstClr val="black"/>
                </a:solidFill>
                <a:latin typeface="Times New Roman" panose="02020603050405020304" pitchFamily="18" charset="0"/>
                <a:cs typeface="Times New Roman" panose="02020603050405020304" pitchFamily="18" charset="0"/>
              </a:rPr>
              <a:t>Deterministic Push</a:t>
            </a:r>
          </a:p>
        </p:txBody>
      </p:sp>
      <p:sp>
        <p:nvSpPr>
          <p:cNvPr id="31" name="Freeform 34">
            <a:extLst>
              <a:ext uri="{FF2B5EF4-FFF2-40B4-BE49-F238E27FC236}">
                <a16:creationId xmlns:a16="http://schemas.microsoft.com/office/drawing/2014/main" id="{135DCCC2-C5C0-C869-9B94-B99D34D12D8B}"/>
              </a:ext>
            </a:extLst>
          </p:cNvPr>
          <p:cNvSpPr>
            <a:spLocks noEditPoints="1"/>
          </p:cNvSpPr>
          <p:nvPr/>
        </p:nvSpPr>
        <p:spPr bwMode="auto">
          <a:xfrm>
            <a:off x="3780451" y="1510730"/>
            <a:ext cx="1626027" cy="797436"/>
          </a:xfrm>
          <a:custGeom>
            <a:avLst/>
            <a:gdLst>
              <a:gd name="T0" fmla="*/ 26 w 3711"/>
              <a:gd name="T1" fmla="*/ 284 h 969"/>
              <a:gd name="T2" fmla="*/ 283 w 3711"/>
              <a:gd name="T3" fmla="*/ 144 h 969"/>
              <a:gd name="T4" fmla="*/ 394 w 3711"/>
              <a:gd name="T5" fmla="*/ 65 h 969"/>
              <a:gd name="T6" fmla="*/ 1140 w 3711"/>
              <a:gd name="T7" fmla="*/ 13 h 969"/>
              <a:gd name="T8" fmla="*/ 2918 w 3711"/>
              <a:gd name="T9" fmla="*/ 66 h 969"/>
              <a:gd name="T10" fmla="*/ 3387 w 3711"/>
              <a:gd name="T11" fmla="*/ 146 h 969"/>
              <a:gd name="T12" fmla="*/ 3587 w 3711"/>
              <a:gd name="T13" fmla="*/ 188 h 969"/>
              <a:gd name="T14" fmla="*/ 3562 w 3711"/>
              <a:gd name="T15" fmla="*/ 303 h 969"/>
              <a:gd name="T16" fmla="*/ 3630 w 3711"/>
              <a:gd name="T17" fmla="*/ 389 h 969"/>
              <a:gd name="T18" fmla="*/ 3463 w 3711"/>
              <a:gd name="T19" fmla="*/ 519 h 969"/>
              <a:gd name="T20" fmla="*/ 3667 w 3711"/>
              <a:gd name="T21" fmla="*/ 614 h 969"/>
              <a:gd name="T22" fmla="*/ 3484 w 3711"/>
              <a:gd name="T23" fmla="*/ 637 h 969"/>
              <a:gd name="T24" fmla="*/ 3566 w 3711"/>
              <a:gd name="T25" fmla="*/ 718 h 969"/>
              <a:gd name="T26" fmla="*/ 3512 w 3711"/>
              <a:gd name="T27" fmla="*/ 815 h 969"/>
              <a:gd name="T28" fmla="*/ 3417 w 3711"/>
              <a:gd name="T29" fmla="*/ 880 h 969"/>
              <a:gd name="T30" fmla="*/ 3543 w 3711"/>
              <a:gd name="T31" fmla="*/ 941 h 969"/>
              <a:gd name="T32" fmla="*/ 3315 w 3711"/>
              <a:gd name="T33" fmla="*/ 958 h 969"/>
              <a:gd name="T34" fmla="*/ 2731 w 3711"/>
              <a:gd name="T35" fmla="*/ 934 h 969"/>
              <a:gd name="T36" fmla="*/ 2742 w 3711"/>
              <a:gd name="T37" fmla="*/ 924 h 969"/>
              <a:gd name="T38" fmla="*/ 2035 w 3711"/>
              <a:gd name="T39" fmla="*/ 918 h 969"/>
              <a:gd name="T40" fmla="*/ 1396 w 3711"/>
              <a:gd name="T41" fmla="*/ 894 h 969"/>
              <a:gd name="T42" fmla="*/ 1581 w 3711"/>
              <a:gd name="T43" fmla="*/ 860 h 969"/>
              <a:gd name="T44" fmla="*/ 1284 w 3711"/>
              <a:gd name="T45" fmla="*/ 903 h 969"/>
              <a:gd name="T46" fmla="*/ 1054 w 3711"/>
              <a:gd name="T47" fmla="*/ 913 h 969"/>
              <a:gd name="T48" fmla="*/ 612 w 3711"/>
              <a:gd name="T49" fmla="*/ 927 h 969"/>
              <a:gd name="T50" fmla="*/ 365 w 3711"/>
              <a:gd name="T51" fmla="*/ 933 h 969"/>
              <a:gd name="T52" fmla="*/ 292 w 3711"/>
              <a:gd name="T53" fmla="*/ 856 h 969"/>
              <a:gd name="T54" fmla="*/ 155 w 3711"/>
              <a:gd name="T55" fmla="*/ 801 h 969"/>
              <a:gd name="T56" fmla="*/ 238 w 3711"/>
              <a:gd name="T57" fmla="*/ 701 h 969"/>
              <a:gd name="T58" fmla="*/ 182 w 3711"/>
              <a:gd name="T59" fmla="*/ 606 h 969"/>
              <a:gd name="T60" fmla="*/ 16 w 3711"/>
              <a:gd name="T61" fmla="*/ 476 h 969"/>
              <a:gd name="T62" fmla="*/ 3086 w 3711"/>
              <a:gd name="T63" fmla="*/ 869 h 969"/>
              <a:gd name="T64" fmla="*/ 2478 w 3711"/>
              <a:gd name="T65" fmla="*/ 854 h 969"/>
              <a:gd name="T66" fmla="*/ 1072 w 3711"/>
              <a:gd name="T67" fmla="*/ 822 h 969"/>
              <a:gd name="T68" fmla="*/ 3102 w 3711"/>
              <a:gd name="T69" fmla="*/ 871 h 969"/>
              <a:gd name="T70" fmla="*/ 1235 w 3711"/>
              <a:gd name="T71" fmla="*/ 772 h 969"/>
              <a:gd name="T72" fmla="*/ 1026 w 3711"/>
              <a:gd name="T73" fmla="*/ 782 h 969"/>
              <a:gd name="T74" fmla="*/ 2006 w 3711"/>
              <a:gd name="T75" fmla="*/ 589 h 969"/>
              <a:gd name="T76" fmla="*/ 2732 w 3711"/>
              <a:gd name="T77" fmla="*/ 497 h 969"/>
              <a:gd name="T78" fmla="*/ 1607 w 3711"/>
              <a:gd name="T79" fmla="*/ 874 h 969"/>
              <a:gd name="T80" fmla="*/ 1682 w 3711"/>
              <a:gd name="T81" fmla="*/ 880 h 969"/>
              <a:gd name="T82" fmla="*/ 3213 w 3711"/>
              <a:gd name="T83" fmla="*/ 162 h 969"/>
              <a:gd name="T84" fmla="*/ 2125 w 3711"/>
              <a:gd name="T85" fmla="*/ 742 h 969"/>
              <a:gd name="T86" fmla="*/ 2345 w 3711"/>
              <a:gd name="T87" fmla="*/ 791 h 969"/>
              <a:gd name="T88" fmla="*/ 2328 w 3711"/>
              <a:gd name="T89" fmla="*/ 737 h 969"/>
              <a:gd name="T90" fmla="*/ 1289 w 3711"/>
              <a:gd name="T91" fmla="*/ 774 h 969"/>
              <a:gd name="T92" fmla="*/ 2941 w 3711"/>
              <a:gd name="T93" fmla="*/ 925 h 969"/>
              <a:gd name="T94" fmla="*/ 1277 w 3711"/>
              <a:gd name="T95" fmla="*/ 670 h 969"/>
              <a:gd name="T96" fmla="*/ 2834 w 3711"/>
              <a:gd name="T97" fmla="*/ 896 h 969"/>
              <a:gd name="T98" fmla="*/ 1637 w 3711"/>
              <a:gd name="T99" fmla="*/ 745 h 969"/>
              <a:gd name="T100" fmla="*/ 1344 w 3711"/>
              <a:gd name="T101" fmla="*/ 846 h 969"/>
              <a:gd name="T102" fmla="*/ 654 w 3711"/>
              <a:gd name="T103" fmla="*/ 776 h 969"/>
              <a:gd name="T104" fmla="*/ 281 w 3711"/>
              <a:gd name="T105" fmla="*/ 794 h 969"/>
              <a:gd name="T106" fmla="*/ 3306 w 3711"/>
              <a:gd name="T107" fmla="*/ 717 h 969"/>
              <a:gd name="T108" fmla="*/ 2193 w 3711"/>
              <a:gd name="T109" fmla="*/ 600 h 969"/>
              <a:gd name="T110" fmla="*/ 2123 w 3711"/>
              <a:gd name="T111" fmla="*/ 903 h 969"/>
              <a:gd name="T112" fmla="*/ 1028 w 3711"/>
              <a:gd name="T113" fmla="*/ 663 h 969"/>
              <a:gd name="T114" fmla="*/ 1364 w 3711"/>
              <a:gd name="T115" fmla="*/ 872 h 969"/>
              <a:gd name="T116" fmla="*/ 2278 w 3711"/>
              <a:gd name="T117" fmla="*/ 844 h 969"/>
              <a:gd name="T118" fmla="*/ 2650 w 3711"/>
              <a:gd name="T119" fmla="*/ 882 h 969"/>
              <a:gd name="T120" fmla="*/ 2434 w 3711"/>
              <a:gd name="T121" fmla="*/ 67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11" h="969">
                <a:moveTo>
                  <a:pt x="44" y="398"/>
                </a:moveTo>
                <a:cubicBezTo>
                  <a:pt x="37" y="398"/>
                  <a:pt x="30" y="398"/>
                  <a:pt x="23" y="398"/>
                </a:cubicBezTo>
                <a:cubicBezTo>
                  <a:pt x="16" y="399"/>
                  <a:pt x="10" y="399"/>
                  <a:pt x="3" y="400"/>
                </a:cubicBezTo>
                <a:cubicBezTo>
                  <a:pt x="2" y="397"/>
                  <a:pt x="1" y="394"/>
                  <a:pt x="0" y="392"/>
                </a:cubicBezTo>
                <a:cubicBezTo>
                  <a:pt x="12" y="383"/>
                  <a:pt x="24" y="374"/>
                  <a:pt x="36" y="365"/>
                </a:cubicBezTo>
                <a:cubicBezTo>
                  <a:pt x="35" y="365"/>
                  <a:pt x="32" y="364"/>
                  <a:pt x="28" y="362"/>
                </a:cubicBezTo>
                <a:cubicBezTo>
                  <a:pt x="53" y="350"/>
                  <a:pt x="77" y="338"/>
                  <a:pt x="104" y="326"/>
                </a:cubicBezTo>
                <a:cubicBezTo>
                  <a:pt x="77" y="311"/>
                  <a:pt x="53" y="298"/>
                  <a:pt x="26" y="284"/>
                </a:cubicBezTo>
                <a:cubicBezTo>
                  <a:pt x="34" y="276"/>
                  <a:pt x="41" y="269"/>
                  <a:pt x="47" y="262"/>
                </a:cubicBezTo>
                <a:cubicBezTo>
                  <a:pt x="50" y="257"/>
                  <a:pt x="52" y="250"/>
                  <a:pt x="52" y="244"/>
                </a:cubicBezTo>
                <a:cubicBezTo>
                  <a:pt x="53" y="231"/>
                  <a:pt x="59" y="224"/>
                  <a:pt x="72" y="220"/>
                </a:cubicBezTo>
                <a:cubicBezTo>
                  <a:pt x="89" y="216"/>
                  <a:pt x="107" y="213"/>
                  <a:pt x="123" y="206"/>
                </a:cubicBezTo>
                <a:cubicBezTo>
                  <a:pt x="133" y="202"/>
                  <a:pt x="139" y="193"/>
                  <a:pt x="149" y="184"/>
                </a:cubicBezTo>
                <a:cubicBezTo>
                  <a:pt x="161" y="179"/>
                  <a:pt x="177" y="171"/>
                  <a:pt x="194" y="165"/>
                </a:cubicBezTo>
                <a:cubicBezTo>
                  <a:pt x="212" y="158"/>
                  <a:pt x="231" y="149"/>
                  <a:pt x="250" y="148"/>
                </a:cubicBezTo>
                <a:cubicBezTo>
                  <a:pt x="261" y="148"/>
                  <a:pt x="271" y="148"/>
                  <a:pt x="283" y="144"/>
                </a:cubicBezTo>
                <a:cubicBezTo>
                  <a:pt x="279" y="141"/>
                  <a:pt x="277" y="139"/>
                  <a:pt x="270" y="133"/>
                </a:cubicBezTo>
                <a:cubicBezTo>
                  <a:pt x="287" y="135"/>
                  <a:pt x="298" y="136"/>
                  <a:pt x="309" y="138"/>
                </a:cubicBezTo>
                <a:cubicBezTo>
                  <a:pt x="282" y="124"/>
                  <a:pt x="254" y="130"/>
                  <a:pt x="225" y="131"/>
                </a:cubicBezTo>
                <a:cubicBezTo>
                  <a:pt x="228" y="129"/>
                  <a:pt x="232" y="127"/>
                  <a:pt x="238" y="123"/>
                </a:cubicBezTo>
                <a:cubicBezTo>
                  <a:pt x="229" y="120"/>
                  <a:pt x="224" y="119"/>
                  <a:pt x="217" y="117"/>
                </a:cubicBezTo>
                <a:cubicBezTo>
                  <a:pt x="241" y="104"/>
                  <a:pt x="269" y="127"/>
                  <a:pt x="297" y="107"/>
                </a:cubicBezTo>
                <a:cubicBezTo>
                  <a:pt x="274" y="101"/>
                  <a:pt x="252" y="102"/>
                  <a:pt x="254" y="72"/>
                </a:cubicBezTo>
                <a:cubicBezTo>
                  <a:pt x="300" y="70"/>
                  <a:pt x="347" y="67"/>
                  <a:pt x="394" y="65"/>
                </a:cubicBezTo>
                <a:cubicBezTo>
                  <a:pt x="440" y="63"/>
                  <a:pt x="486" y="62"/>
                  <a:pt x="532" y="59"/>
                </a:cubicBezTo>
                <a:cubicBezTo>
                  <a:pt x="541" y="59"/>
                  <a:pt x="550" y="55"/>
                  <a:pt x="559" y="52"/>
                </a:cubicBezTo>
                <a:cubicBezTo>
                  <a:pt x="559" y="50"/>
                  <a:pt x="559" y="49"/>
                  <a:pt x="558" y="47"/>
                </a:cubicBezTo>
                <a:cubicBezTo>
                  <a:pt x="535" y="48"/>
                  <a:pt x="512" y="50"/>
                  <a:pt x="489" y="51"/>
                </a:cubicBezTo>
                <a:cubicBezTo>
                  <a:pt x="489" y="51"/>
                  <a:pt x="489" y="50"/>
                  <a:pt x="489" y="50"/>
                </a:cubicBezTo>
                <a:cubicBezTo>
                  <a:pt x="495" y="48"/>
                  <a:pt x="500" y="45"/>
                  <a:pt x="506" y="45"/>
                </a:cubicBezTo>
                <a:cubicBezTo>
                  <a:pt x="577" y="39"/>
                  <a:pt x="647" y="32"/>
                  <a:pt x="718" y="28"/>
                </a:cubicBezTo>
                <a:cubicBezTo>
                  <a:pt x="859" y="22"/>
                  <a:pt x="1000" y="18"/>
                  <a:pt x="1140" y="13"/>
                </a:cubicBezTo>
                <a:cubicBezTo>
                  <a:pt x="1214" y="11"/>
                  <a:pt x="1289" y="9"/>
                  <a:pt x="1363" y="8"/>
                </a:cubicBezTo>
                <a:cubicBezTo>
                  <a:pt x="1525" y="5"/>
                  <a:pt x="1688" y="1"/>
                  <a:pt x="1851" y="1"/>
                </a:cubicBezTo>
                <a:cubicBezTo>
                  <a:pt x="1982" y="0"/>
                  <a:pt x="2114" y="0"/>
                  <a:pt x="2245" y="4"/>
                </a:cubicBezTo>
                <a:cubicBezTo>
                  <a:pt x="2376" y="8"/>
                  <a:pt x="2506" y="16"/>
                  <a:pt x="2636" y="24"/>
                </a:cubicBezTo>
                <a:cubicBezTo>
                  <a:pt x="2706" y="29"/>
                  <a:pt x="2775" y="36"/>
                  <a:pt x="2844" y="46"/>
                </a:cubicBezTo>
                <a:cubicBezTo>
                  <a:pt x="2833" y="48"/>
                  <a:pt x="2822" y="50"/>
                  <a:pt x="2811" y="52"/>
                </a:cubicBezTo>
                <a:cubicBezTo>
                  <a:pt x="2811" y="53"/>
                  <a:pt x="2811" y="55"/>
                  <a:pt x="2811" y="56"/>
                </a:cubicBezTo>
                <a:cubicBezTo>
                  <a:pt x="2845" y="59"/>
                  <a:pt x="2879" y="62"/>
                  <a:pt x="2918" y="66"/>
                </a:cubicBezTo>
                <a:cubicBezTo>
                  <a:pt x="2905" y="88"/>
                  <a:pt x="2884" y="66"/>
                  <a:pt x="2873" y="78"/>
                </a:cubicBezTo>
                <a:cubicBezTo>
                  <a:pt x="2875" y="79"/>
                  <a:pt x="2879" y="81"/>
                  <a:pt x="2883" y="82"/>
                </a:cubicBezTo>
                <a:cubicBezTo>
                  <a:pt x="2878" y="85"/>
                  <a:pt x="2875" y="87"/>
                  <a:pt x="2867" y="90"/>
                </a:cubicBezTo>
                <a:cubicBezTo>
                  <a:pt x="2919" y="96"/>
                  <a:pt x="2968" y="102"/>
                  <a:pt x="3016" y="107"/>
                </a:cubicBezTo>
                <a:cubicBezTo>
                  <a:pt x="3068" y="113"/>
                  <a:pt x="3120" y="120"/>
                  <a:pt x="3172" y="125"/>
                </a:cubicBezTo>
                <a:cubicBezTo>
                  <a:pt x="3219" y="130"/>
                  <a:pt x="3265" y="133"/>
                  <a:pt x="3312" y="136"/>
                </a:cubicBezTo>
                <a:cubicBezTo>
                  <a:pt x="3332" y="138"/>
                  <a:pt x="3353" y="137"/>
                  <a:pt x="3374" y="138"/>
                </a:cubicBezTo>
                <a:cubicBezTo>
                  <a:pt x="3378" y="139"/>
                  <a:pt x="3382" y="144"/>
                  <a:pt x="3387" y="146"/>
                </a:cubicBezTo>
                <a:cubicBezTo>
                  <a:pt x="3386" y="148"/>
                  <a:pt x="3385" y="150"/>
                  <a:pt x="3384" y="152"/>
                </a:cubicBezTo>
                <a:cubicBezTo>
                  <a:pt x="3366" y="151"/>
                  <a:pt x="3348" y="150"/>
                  <a:pt x="3330" y="149"/>
                </a:cubicBezTo>
                <a:cubicBezTo>
                  <a:pt x="3351" y="163"/>
                  <a:pt x="3373" y="159"/>
                  <a:pt x="3395" y="158"/>
                </a:cubicBezTo>
                <a:cubicBezTo>
                  <a:pt x="3418" y="158"/>
                  <a:pt x="3442" y="159"/>
                  <a:pt x="3465" y="160"/>
                </a:cubicBezTo>
                <a:cubicBezTo>
                  <a:pt x="3486" y="161"/>
                  <a:pt x="3507" y="162"/>
                  <a:pt x="3527" y="164"/>
                </a:cubicBezTo>
                <a:cubicBezTo>
                  <a:pt x="3532" y="165"/>
                  <a:pt x="3537" y="169"/>
                  <a:pt x="3542" y="169"/>
                </a:cubicBezTo>
                <a:cubicBezTo>
                  <a:pt x="3553" y="169"/>
                  <a:pt x="3564" y="168"/>
                  <a:pt x="3578" y="167"/>
                </a:cubicBezTo>
                <a:cubicBezTo>
                  <a:pt x="3580" y="171"/>
                  <a:pt x="3583" y="179"/>
                  <a:pt x="3587" y="188"/>
                </a:cubicBezTo>
                <a:cubicBezTo>
                  <a:pt x="3593" y="188"/>
                  <a:pt x="3600" y="188"/>
                  <a:pt x="3607" y="189"/>
                </a:cubicBezTo>
                <a:cubicBezTo>
                  <a:pt x="3607" y="189"/>
                  <a:pt x="3609" y="190"/>
                  <a:pt x="3609" y="191"/>
                </a:cubicBezTo>
                <a:cubicBezTo>
                  <a:pt x="3622" y="211"/>
                  <a:pt x="3628" y="229"/>
                  <a:pt x="3596" y="236"/>
                </a:cubicBezTo>
                <a:cubicBezTo>
                  <a:pt x="3595" y="236"/>
                  <a:pt x="3593" y="243"/>
                  <a:pt x="3594" y="244"/>
                </a:cubicBezTo>
                <a:cubicBezTo>
                  <a:pt x="3598" y="248"/>
                  <a:pt x="3603" y="251"/>
                  <a:pt x="3608" y="253"/>
                </a:cubicBezTo>
                <a:cubicBezTo>
                  <a:pt x="3628" y="259"/>
                  <a:pt x="3648" y="266"/>
                  <a:pt x="3670" y="273"/>
                </a:cubicBezTo>
                <a:cubicBezTo>
                  <a:pt x="3632" y="281"/>
                  <a:pt x="3596" y="289"/>
                  <a:pt x="3561" y="297"/>
                </a:cubicBezTo>
                <a:cubicBezTo>
                  <a:pt x="3561" y="299"/>
                  <a:pt x="3562" y="301"/>
                  <a:pt x="3562" y="303"/>
                </a:cubicBezTo>
                <a:cubicBezTo>
                  <a:pt x="3572" y="304"/>
                  <a:pt x="3582" y="305"/>
                  <a:pt x="3594" y="307"/>
                </a:cubicBezTo>
                <a:cubicBezTo>
                  <a:pt x="3591" y="311"/>
                  <a:pt x="3589" y="312"/>
                  <a:pt x="3589" y="313"/>
                </a:cubicBezTo>
                <a:cubicBezTo>
                  <a:pt x="3616" y="320"/>
                  <a:pt x="3644" y="326"/>
                  <a:pt x="3672" y="333"/>
                </a:cubicBezTo>
                <a:cubicBezTo>
                  <a:pt x="3676" y="349"/>
                  <a:pt x="3676" y="349"/>
                  <a:pt x="3701" y="349"/>
                </a:cubicBezTo>
                <a:cubicBezTo>
                  <a:pt x="3711" y="363"/>
                  <a:pt x="3710" y="371"/>
                  <a:pt x="3690" y="372"/>
                </a:cubicBezTo>
                <a:cubicBezTo>
                  <a:pt x="3666" y="372"/>
                  <a:pt x="3642" y="374"/>
                  <a:pt x="3618" y="375"/>
                </a:cubicBezTo>
                <a:cubicBezTo>
                  <a:pt x="3613" y="375"/>
                  <a:pt x="3609" y="377"/>
                  <a:pt x="3603" y="382"/>
                </a:cubicBezTo>
                <a:cubicBezTo>
                  <a:pt x="3612" y="384"/>
                  <a:pt x="3622" y="385"/>
                  <a:pt x="3630" y="389"/>
                </a:cubicBezTo>
                <a:cubicBezTo>
                  <a:pt x="3650" y="399"/>
                  <a:pt x="3670" y="410"/>
                  <a:pt x="3689" y="422"/>
                </a:cubicBezTo>
                <a:cubicBezTo>
                  <a:pt x="3694" y="426"/>
                  <a:pt x="3699" y="439"/>
                  <a:pt x="3697" y="441"/>
                </a:cubicBezTo>
                <a:cubicBezTo>
                  <a:pt x="3690" y="449"/>
                  <a:pt x="3680" y="454"/>
                  <a:pt x="3671" y="458"/>
                </a:cubicBezTo>
                <a:cubicBezTo>
                  <a:pt x="3659" y="463"/>
                  <a:pt x="3647" y="466"/>
                  <a:pt x="3635" y="469"/>
                </a:cubicBezTo>
                <a:cubicBezTo>
                  <a:pt x="3626" y="471"/>
                  <a:pt x="3616" y="471"/>
                  <a:pt x="3607" y="473"/>
                </a:cubicBezTo>
                <a:cubicBezTo>
                  <a:pt x="3599" y="474"/>
                  <a:pt x="3586" y="469"/>
                  <a:pt x="3587" y="487"/>
                </a:cubicBezTo>
                <a:cubicBezTo>
                  <a:pt x="3561" y="472"/>
                  <a:pt x="3533" y="482"/>
                  <a:pt x="3515" y="495"/>
                </a:cubicBezTo>
                <a:cubicBezTo>
                  <a:pt x="3498" y="506"/>
                  <a:pt x="3474" y="498"/>
                  <a:pt x="3463" y="519"/>
                </a:cubicBezTo>
                <a:cubicBezTo>
                  <a:pt x="3493" y="517"/>
                  <a:pt x="3522" y="515"/>
                  <a:pt x="3551" y="513"/>
                </a:cubicBezTo>
                <a:cubicBezTo>
                  <a:pt x="3507" y="541"/>
                  <a:pt x="3457" y="544"/>
                  <a:pt x="3408" y="551"/>
                </a:cubicBezTo>
                <a:cubicBezTo>
                  <a:pt x="3484" y="565"/>
                  <a:pt x="3559" y="578"/>
                  <a:pt x="3634" y="591"/>
                </a:cubicBezTo>
                <a:cubicBezTo>
                  <a:pt x="3634" y="593"/>
                  <a:pt x="3634" y="595"/>
                  <a:pt x="3634" y="597"/>
                </a:cubicBezTo>
                <a:cubicBezTo>
                  <a:pt x="3615" y="598"/>
                  <a:pt x="3597" y="600"/>
                  <a:pt x="3578" y="601"/>
                </a:cubicBezTo>
                <a:cubicBezTo>
                  <a:pt x="3578" y="603"/>
                  <a:pt x="3578" y="604"/>
                  <a:pt x="3578" y="606"/>
                </a:cubicBezTo>
                <a:cubicBezTo>
                  <a:pt x="3592" y="606"/>
                  <a:pt x="3606" y="607"/>
                  <a:pt x="3620" y="608"/>
                </a:cubicBezTo>
                <a:cubicBezTo>
                  <a:pt x="3636" y="609"/>
                  <a:pt x="3652" y="611"/>
                  <a:pt x="3667" y="614"/>
                </a:cubicBezTo>
                <a:cubicBezTo>
                  <a:pt x="3670" y="614"/>
                  <a:pt x="3674" y="619"/>
                  <a:pt x="3674" y="621"/>
                </a:cubicBezTo>
                <a:cubicBezTo>
                  <a:pt x="3674" y="624"/>
                  <a:pt x="3670" y="628"/>
                  <a:pt x="3667" y="629"/>
                </a:cubicBezTo>
                <a:cubicBezTo>
                  <a:pt x="3658" y="630"/>
                  <a:pt x="3649" y="632"/>
                  <a:pt x="3639" y="632"/>
                </a:cubicBezTo>
                <a:cubicBezTo>
                  <a:pt x="3593" y="629"/>
                  <a:pt x="3547" y="626"/>
                  <a:pt x="3502" y="623"/>
                </a:cubicBezTo>
                <a:cubicBezTo>
                  <a:pt x="3501" y="625"/>
                  <a:pt x="3501" y="628"/>
                  <a:pt x="3501" y="630"/>
                </a:cubicBezTo>
                <a:cubicBezTo>
                  <a:pt x="3510" y="631"/>
                  <a:pt x="3519" y="633"/>
                  <a:pt x="3528" y="634"/>
                </a:cubicBezTo>
                <a:cubicBezTo>
                  <a:pt x="3528" y="635"/>
                  <a:pt x="3528" y="636"/>
                  <a:pt x="3528" y="637"/>
                </a:cubicBezTo>
                <a:cubicBezTo>
                  <a:pt x="3513" y="637"/>
                  <a:pt x="3498" y="637"/>
                  <a:pt x="3484" y="637"/>
                </a:cubicBezTo>
                <a:cubicBezTo>
                  <a:pt x="3508" y="647"/>
                  <a:pt x="3531" y="659"/>
                  <a:pt x="3556" y="667"/>
                </a:cubicBezTo>
                <a:cubicBezTo>
                  <a:pt x="3571" y="671"/>
                  <a:pt x="3588" y="670"/>
                  <a:pt x="3605" y="672"/>
                </a:cubicBezTo>
                <a:cubicBezTo>
                  <a:pt x="3603" y="675"/>
                  <a:pt x="3599" y="681"/>
                  <a:pt x="3595" y="688"/>
                </a:cubicBezTo>
                <a:cubicBezTo>
                  <a:pt x="3612" y="690"/>
                  <a:pt x="3628" y="691"/>
                  <a:pt x="3646" y="692"/>
                </a:cubicBezTo>
                <a:cubicBezTo>
                  <a:pt x="3645" y="702"/>
                  <a:pt x="3652" y="713"/>
                  <a:pt x="3637" y="719"/>
                </a:cubicBezTo>
                <a:cubicBezTo>
                  <a:pt x="3635" y="721"/>
                  <a:pt x="3636" y="732"/>
                  <a:pt x="3636" y="742"/>
                </a:cubicBezTo>
                <a:cubicBezTo>
                  <a:pt x="3625" y="738"/>
                  <a:pt x="3616" y="734"/>
                  <a:pt x="3605" y="731"/>
                </a:cubicBezTo>
                <a:cubicBezTo>
                  <a:pt x="3592" y="726"/>
                  <a:pt x="3579" y="722"/>
                  <a:pt x="3566" y="718"/>
                </a:cubicBezTo>
                <a:cubicBezTo>
                  <a:pt x="3555" y="715"/>
                  <a:pt x="3547" y="718"/>
                  <a:pt x="3548" y="732"/>
                </a:cubicBezTo>
                <a:cubicBezTo>
                  <a:pt x="3540" y="731"/>
                  <a:pt x="3532" y="731"/>
                  <a:pt x="3524" y="730"/>
                </a:cubicBezTo>
                <a:cubicBezTo>
                  <a:pt x="3526" y="745"/>
                  <a:pt x="3532" y="749"/>
                  <a:pt x="3546" y="747"/>
                </a:cubicBezTo>
                <a:cubicBezTo>
                  <a:pt x="3564" y="745"/>
                  <a:pt x="3582" y="746"/>
                  <a:pt x="3600" y="746"/>
                </a:cubicBezTo>
                <a:cubicBezTo>
                  <a:pt x="3600" y="748"/>
                  <a:pt x="3600" y="750"/>
                  <a:pt x="3600" y="752"/>
                </a:cubicBezTo>
                <a:cubicBezTo>
                  <a:pt x="3574" y="754"/>
                  <a:pt x="3547" y="757"/>
                  <a:pt x="3521" y="759"/>
                </a:cubicBezTo>
                <a:cubicBezTo>
                  <a:pt x="3527" y="780"/>
                  <a:pt x="3527" y="780"/>
                  <a:pt x="3549" y="794"/>
                </a:cubicBezTo>
                <a:cubicBezTo>
                  <a:pt x="3543" y="811"/>
                  <a:pt x="3543" y="811"/>
                  <a:pt x="3512" y="815"/>
                </a:cubicBezTo>
                <a:cubicBezTo>
                  <a:pt x="3520" y="818"/>
                  <a:pt x="3527" y="820"/>
                  <a:pt x="3539" y="825"/>
                </a:cubicBezTo>
                <a:cubicBezTo>
                  <a:pt x="3531" y="827"/>
                  <a:pt x="3527" y="828"/>
                  <a:pt x="3522" y="830"/>
                </a:cubicBezTo>
                <a:cubicBezTo>
                  <a:pt x="3526" y="833"/>
                  <a:pt x="3529" y="835"/>
                  <a:pt x="3537" y="840"/>
                </a:cubicBezTo>
                <a:cubicBezTo>
                  <a:pt x="3521" y="841"/>
                  <a:pt x="3511" y="842"/>
                  <a:pt x="3498" y="844"/>
                </a:cubicBezTo>
                <a:cubicBezTo>
                  <a:pt x="3508" y="857"/>
                  <a:pt x="3522" y="851"/>
                  <a:pt x="3535" y="856"/>
                </a:cubicBezTo>
                <a:cubicBezTo>
                  <a:pt x="3489" y="862"/>
                  <a:pt x="3442" y="842"/>
                  <a:pt x="3400" y="873"/>
                </a:cubicBezTo>
                <a:cubicBezTo>
                  <a:pt x="3409" y="874"/>
                  <a:pt x="3417" y="874"/>
                  <a:pt x="3429" y="875"/>
                </a:cubicBezTo>
                <a:cubicBezTo>
                  <a:pt x="3425" y="877"/>
                  <a:pt x="3423" y="878"/>
                  <a:pt x="3417" y="880"/>
                </a:cubicBezTo>
                <a:cubicBezTo>
                  <a:pt x="3467" y="890"/>
                  <a:pt x="3513" y="900"/>
                  <a:pt x="3560" y="909"/>
                </a:cubicBezTo>
                <a:cubicBezTo>
                  <a:pt x="3560" y="911"/>
                  <a:pt x="3559" y="913"/>
                  <a:pt x="3559" y="915"/>
                </a:cubicBezTo>
                <a:cubicBezTo>
                  <a:pt x="3555" y="915"/>
                  <a:pt x="3551" y="915"/>
                  <a:pt x="3548" y="914"/>
                </a:cubicBezTo>
                <a:cubicBezTo>
                  <a:pt x="3547" y="915"/>
                  <a:pt x="3547" y="916"/>
                  <a:pt x="3547" y="917"/>
                </a:cubicBezTo>
                <a:cubicBezTo>
                  <a:pt x="3553" y="920"/>
                  <a:pt x="3560" y="923"/>
                  <a:pt x="3566" y="926"/>
                </a:cubicBezTo>
                <a:cubicBezTo>
                  <a:pt x="3541" y="923"/>
                  <a:pt x="3516" y="921"/>
                  <a:pt x="3490" y="919"/>
                </a:cubicBezTo>
                <a:cubicBezTo>
                  <a:pt x="3490" y="921"/>
                  <a:pt x="3490" y="924"/>
                  <a:pt x="3489" y="926"/>
                </a:cubicBezTo>
                <a:cubicBezTo>
                  <a:pt x="3505" y="931"/>
                  <a:pt x="3521" y="935"/>
                  <a:pt x="3543" y="941"/>
                </a:cubicBezTo>
                <a:cubicBezTo>
                  <a:pt x="3510" y="941"/>
                  <a:pt x="3483" y="941"/>
                  <a:pt x="3456" y="941"/>
                </a:cubicBezTo>
                <a:cubicBezTo>
                  <a:pt x="3455" y="942"/>
                  <a:pt x="3455" y="943"/>
                  <a:pt x="3455" y="945"/>
                </a:cubicBezTo>
                <a:cubicBezTo>
                  <a:pt x="3466" y="947"/>
                  <a:pt x="3476" y="949"/>
                  <a:pt x="3491" y="952"/>
                </a:cubicBezTo>
                <a:cubicBezTo>
                  <a:pt x="3459" y="954"/>
                  <a:pt x="3432" y="957"/>
                  <a:pt x="3404" y="959"/>
                </a:cubicBezTo>
                <a:cubicBezTo>
                  <a:pt x="3404" y="960"/>
                  <a:pt x="3403" y="962"/>
                  <a:pt x="3402" y="964"/>
                </a:cubicBezTo>
                <a:cubicBezTo>
                  <a:pt x="3405" y="965"/>
                  <a:pt x="3407" y="966"/>
                  <a:pt x="3414" y="969"/>
                </a:cubicBezTo>
                <a:cubicBezTo>
                  <a:pt x="3378" y="966"/>
                  <a:pt x="3346" y="963"/>
                  <a:pt x="3315" y="960"/>
                </a:cubicBezTo>
                <a:cubicBezTo>
                  <a:pt x="3315" y="959"/>
                  <a:pt x="3315" y="959"/>
                  <a:pt x="3315" y="958"/>
                </a:cubicBezTo>
                <a:cubicBezTo>
                  <a:pt x="3327" y="958"/>
                  <a:pt x="3340" y="957"/>
                  <a:pt x="3352" y="957"/>
                </a:cubicBezTo>
                <a:cubicBezTo>
                  <a:pt x="3352" y="956"/>
                  <a:pt x="3352" y="955"/>
                  <a:pt x="3352" y="954"/>
                </a:cubicBezTo>
                <a:cubicBezTo>
                  <a:pt x="3318" y="954"/>
                  <a:pt x="3284" y="954"/>
                  <a:pt x="3246" y="954"/>
                </a:cubicBezTo>
                <a:cubicBezTo>
                  <a:pt x="3254" y="958"/>
                  <a:pt x="3258" y="961"/>
                  <a:pt x="3265" y="964"/>
                </a:cubicBezTo>
                <a:cubicBezTo>
                  <a:pt x="3233" y="964"/>
                  <a:pt x="3202" y="964"/>
                  <a:pt x="3172" y="964"/>
                </a:cubicBezTo>
                <a:cubicBezTo>
                  <a:pt x="3172" y="964"/>
                  <a:pt x="3172" y="963"/>
                  <a:pt x="3172" y="962"/>
                </a:cubicBezTo>
                <a:cubicBezTo>
                  <a:pt x="3184" y="960"/>
                  <a:pt x="3197" y="958"/>
                  <a:pt x="3210" y="956"/>
                </a:cubicBezTo>
                <a:cubicBezTo>
                  <a:pt x="3050" y="953"/>
                  <a:pt x="2890" y="959"/>
                  <a:pt x="2731" y="934"/>
                </a:cubicBezTo>
                <a:cubicBezTo>
                  <a:pt x="2802" y="934"/>
                  <a:pt x="2874" y="934"/>
                  <a:pt x="2943" y="934"/>
                </a:cubicBezTo>
                <a:cubicBezTo>
                  <a:pt x="2924" y="913"/>
                  <a:pt x="2896" y="920"/>
                  <a:pt x="2869" y="919"/>
                </a:cubicBezTo>
                <a:cubicBezTo>
                  <a:pt x="2826" y="916"/>
                  <a:pt x="2782" y="911"/>
                  <a:pt x="2738" y="913"/>
                </a:cubicBezTo>
                <a:cubicBezTo>
                  <a:pt x="2703" y="915"/>
                  <a:pt x="2671" y="901"/>
                  <a:pt x="2634" y="902"/>
                </a:cubicBezTo>
                <a:cubicBezTo>
                  <a:pt x="2638" y="905"/>
                  <a:pt x="2640" y="906"/>
                  <a:pt x="2644" y="909"/>
                </a:cubicBezTo>
                <a:cubicBezTo>
                  <a:pt x="2612" y="909"/>
                  <a:pt x="2582" y="909"/>
                  <a:pt x="2553" y="909"/>
                </a:cubicBezTo>
                <a:cubicBezTo>
                  <a:pt x="2552" y="911"/>
                  <a:pt x="2552" y="912"/>
                  <a:pt x="2552" y="914"/>
                </a:cubicBezTo>
                <a:cubicBezTo>
                  <a:pt x="2616" y="917"/>
                  <a:pt x="2679" y="921"/>
                  <a:pt x="2742" y="924"/>
                </a:cubicBezTo>
                <a:cubicBezTo>
                  <a:pt x="2742" y="925"/>
                  <a:pt x="2742" y="926"/>
                  <a:pt x="2742" y="926"/>
                </a:cubicBezTo>
                <a:cubicBezTo>
                  <a:pt x="2712" y="926"/>
                  <a:pt x="2682" y="926"/>
                  <a:pt x="2652" y="926"/>
                </a:cubicBezTo>
                <a:cubicBezTo>
                  <a:pt x="2645" y="926"/>
                  <a:pt x="2638" y="926"/>
                  <a:pt x="2630" y="926"/>
                </a:cubicBezTo>
                <a:cubicBezTo>
                  <a:pt x="2607" y="926"/>
                  <a:pt x="2582" y="940"/>
                  <a:pt x="2560" y="920"/>
                </a:cubicBezTo>
                <a:cubicBezTo>
                  <a:pt x="2562" y="922"/>
                  <a:pt x="2563" y="924"/>
                  <a:pt x="2566" y="929"/>
                </a:cubicBezTo>
                <a:cubicBezTo>
                  <a:pt x="2535" y="929"/>
                  <a:pt x="2506" y="929"/>
                  <a:pt x="2476" y="929"/>
                </a:cubicBezTo>
                <a:cubicBezTo>
                  <a:pt x="2402" y="928"/>
                  <a:pt x="2328" y="927"/>
                  <a:pt x="2254" y="926"/>
                </a:cubicBezTo>
                <a:cubicBezTo>
                  <a:pt x="2181" y="924"/>
                  <a:pt x="2108" y="921"/>
                  <a:pt x="2035" y="918"/>
                </a:cubicBezTo>
                <a:cubicBezTo>
                  <a:pt x="1997" y="916"/>
                  <a:pt x="1960" y="910"/>
                  <a:pt x="1922" y="908"/>
                </a:cubicBezTo>
                <a:cubicBezTo>
                  <a:pt x="1893" y="906"/>
                  <a:pt x="1865" y="910"/>
                  <a:pt x="1836" y="910"/>
                </a:cubicBezTo>
                <a:cubicBezTo>
                  <a:pt x="1817" y="910"/>
                  <a:pt x="1798" y="905"/>
                  <a:pt x="1779" y="904"/>
                </a:cubicBezTo>
                <a:cubicBezTo>
                  <a:pt x="1700" y="903"/>
                  <a:pt x="1620" y="902"/>
                  <a:pt x="1540" y="901"/>
                </a:cubicBezTo>
                <a:cubicBezTo>
                  <a:pt x="1524" y="901"/>
                  <a:pt x="1507" y="901"/>
                  <a:pt x="1490" y="901"/>
                </a:cubicBezTo>
                <a:cubicBezTo>
                  <a:pt x="1490" y="899"/>
                  <a:pt x="1489" y="896"/>
                  <a:pt x="1489" y="894"/>
                </a:cubicBezTo>
                <a:cubicBezTo>
                  <a:pt x="1495" y="892"/>
                  <a:pt x="1501" y="891"/>
                  <a:pt x="1507" y="890"/>
                </a:cubicBezTo>
                <a:cubicBezTo>
                  <a:pt x="1484" y="880"/>
                  <a:pt x="1422" y="882"/>
                  <a:pt x="1396" y="894"/>
                </a:cubicBezTo>
                <a:cubicBezTo>
                  <a:pt x="1416" y="893"/>
                  <a:pt x="1432" y="891"/>
                  <a:pt x="1449" y="890"/>
                </a:cubicBezTo>
                <a:cubicBezTo>
                  <a:pt x="1438" y="902"/>
                  <a:pt x="1438" y="903"/>
                  <a:pt x="1404" y="900"/>
                </a:cubicBezTo>
                <a:cubicBezTo>
                  <a:pt x="1388" y="899"/>
                  <a:pt x="1372" y="894"/>
                  <a:pt x="1354" y="890"/>
                </a:cubicBezTo>
                <a:cubicBezTo>
                  <a:pt x="1355" y="896"/>
                  <a:pt x="1355" y="900"/>
                  <a:pt x="1356" y="904"/>
                </a:cubicBezTo>
                <a:cubicBezTo>
                  <a:pt x="1325" y="898"/>
                  <a:pt x="1295" y="892"/>
                  <a:pt x="1265" y="886"/>
                </a:cubicBezTo>
                <a:cubicBezTo>
                  <a:pt x="1269" y="885"/>
                  <a:pt x="1274" y="883"/>
                  <a:pt x="1282" y="880"/>
                </a:cubicBezTo>
                <a:cubicBezTo>
                  <a:pt x="1267" y="877"/>
                  <a:pt x="1255" y="874"/>
                  <a:pt x="1239" y="870"/>
                </a:cubicBezTo>
                <a:cubicBezTo>
                  <a:pt x="1355" y="867"/>
                  <a:pt x="1468" y="863"/>
                  <a:pt x="1581" y="860"/>
                </a:cubicBezTo>
                <a:cubicBezTo>
                  <a:pt x="1581" y="858"/>
                  <a:pt x="1581" y="857"/>
                  <a:pt x="1580" y="855"/>
                </a:cubicBezTo>
                <a:cubicBezTo>
                  <a:pt x="1405" y="854"/>
                  <a:pt x="1230" y="865"/>
                  <a:pt x="1055" y="865"/>
                </a:cubicBezTo>
                <a:cubicBezTo>
                  <a:pt x="1065" y="873"/>
                  <a:pt x="1075" y="881"/>
                  <a:pt x="1084" y="888"/>
                </a:cubicBezTo>
                <a:cubicBezTo>
                  <a:pt x="1083" y="891"/>
                  <a:pt x="1083" y="893"/>
                  <a:pt x="1082" y="896"/>
                </a:cubicBezTo>
                <a:cubicBezTo>
                  <a:pt x="1104" y="892"/>
                  <a:pt x="1126" y="887"/>
                  <a:pt x="1148" y="887"/>
                </a:cubicBezTo>
                <a:cubicBezTo>
                  <a:pt x="1165" y="886"/>
                  <a:pt x="1181" y="893"/>
                  <a:pt x="1198" y="894"/>
                </a:cubicBezTo>
                <a:cubicBezTo>
                  <a:pt x="1225" y="896"/>
                  <a:pt x="1253" y="895"/>
                  <a:pt x="1280" y="896"/>
                </a:cubicBezTo>
                <a:cubicBezTo>
                  <a:pt x="1282" y="896"/>
                  <a:pt x="1283" y="897"/>
                  <a:pt x="1284" y="903"/>
                </a:cubicBezTo>
                <a:cubicBezTo>
                  <a:pt x="1242" y="903"/>
                  <a:pt x="1199" y="903"/>
                  <a:pt x="1151" y="903"/>
                </a:cubicBezTo>
                <a:cubicBezTo>
                  <a:pt x="1157" y="909"/>
                  <a:pt x="1158" y="911"/>
                  <a:pt x="1163" y="916"/>
                </a:cubicBezTo>
                <a:cubicBezTo>
                  <a:pt x="1137" y="918"/>
                  <a:pt x="1114" y="920"/>
                  <a:pt x="1091" y="923"/>
                </a:cubicBezTo>
                <a:cubicBezTo>
                  <a:pt x="1091" y="921"/>
                  <a:pt x="1091" y="920"/>
                  <a:pt x="1091" y="919"/>
                </a:cubicBezTo>
                <a:cubicBezTo>
                  <a:pt x="1104" y="916"/>
                  <a:pt x="1117" y="914"/>
                  <a:pt x="1130" y="912"/>
                </a:cubicBezTo>
                <a:cubicBezTo>
                  <a:pt x="1130" y="911"/>
                  <a:pt x="1130" y="911"/>
                  <a:pt x="1130" y="910"/>
                </a:cubicBezTo>
                <a:cubicBezTo>
                  <a:pt x="1106" y="909"/>
                  <a:pt x="1082" y="907"/>
                  <a:pt x="1059" y="907"/>
                </a:cubicBezTo>
                <a:cubicBezTo>
                  <a:pt x="1057" y="906"/>
                  <a:pt x="1053" y="911"/>
                  <a:pt x="1054" y="913"/>
                </a:cubicBezTo>
                <a:cubicBezTo>
                  <a:pt x="1054" y="915"/>
                  <a:pt x="1058" y="917"/>
                  <a:pt x="1060" y="920"/>
                </a:cubicBezTo>
                <a:cubicBezTo>
                  <a:pt x="1023" y="920"/>
                  <a:pt x="985" y="919"/>
                  <a:pt x="947" y="921"/>
                </a:cubicBezTo>
                <a:cubicBezTo>
                  <a:pt x="928" y="921"/>
                  <a:pt x="909" y="926"/>
                  <a:pt x="889" y="927"/>
                </a:cubicBezTo>
                <a:cubicBezTo>
                  <a:pt x="876" y="929"/>
                  <a:pt x="861" y="931"/>
                  <a:pt x="849" y="928"/>
                </a:cubicBezTo>
                <a:cubicBezTo>
                  <a:pt x="808" y="916"/>
                  <a:pt x="767" y="925"/>
                  <a:pt x="726" y="927"/>
                </a:cubicBezTo>
                <a:cubicBezTo>
                  <a:pt x="715" y="927"/>
                  <a:pt x="705" y="926"/>
                  <a:pt x="693" y="923"/>
                </a:cubicBezTo>
                <a:cubicBezTo>
                  <a:pt x="667" y="916"/>
                  <a:pt x="638" y="921"/>
                  <a:pt x="608" y="921"/>
                </a:cubicBezTo>
                <a:cubicBezTo>
                  <a:pt x="610" y="925"/>
                  <a:pt x="611" y="927"/>
                  <a:pt x="612" y="927"/>
                </a:cubicBezTo>
                <a:cubicBezTo>
                  <a:pt x="636" y="931"/>
                  <a:pt x="661" y="934"/>
                  <a:pt x="686" y="937"/>
                </a:cubicBezTo>
                <a:cubicBezTo>
                  <a:pt x="686" y="940"/>
                  <a:pt x="686" y="942"/>
                  <a:pt x="686" y="944"/>
                </a:cubicBezTo>
                <a:cubicBezTo>
                  <a:pt x="664" y="944"/>
                  <a:pt x="643" y="944"/>
                  <a:pt x="622" y="944"/>
                </a:cubicBezTo>
                <a:cubicBezTo>
                  <a:pt x="589" y="944"/>
                  <a:pt x="557" y="945"/>
                  <a:pt x="524" y="943"/>
                </a:cubicBezTo>
                <a:cubicBezTo>
                  <a:pt x="504" y="942"/>
                  <a:pt x="483" y="937"/>
                  <a:pt x="464" y="948"/>
                </a:cubicBezTo>
                <a:cubicBezTo>
                  <a:pt x="462" y="949"/>
                  <a:pt x="456" y="943"/>
                  <a:pt x="446" y="936"/>
                </a:cubicBezTo>
                <a:cubicBezTo>
                  <a:pt x="424" y="936"/>
                  <a:pt x="395" y="936"/>
                  <a:pt x="365" y="936"/>
                </a:cubicBezTo>
                <a:cubicBezTo>
                  <a:pt x="365" y="935"/>
                  <a:pt x="365" y="934"/>
                  <a:pt x="365" y="933"/>
                </a:cubicBezTo>
                <a:cubicBezTo>
                  <a:pt x="375" y="927"/>
                  <a:pt x="384" y="922"/>
                  <a:pt x="393" y="917"/>
                </a:cubicBezTo>
                <a:cubicBezTo>
                  <a:pt x="368" y="908"/>
                  <a:pt x="342" y="899"/>
                  <a:pt x="316" y="890"/>
                </a:cubicBezTo>
                <a:cubicBezTo>
                  <a:pt x="351" y="893"/>
                  <a:pt x="382" y="912"/>
                  <a:pt x="421" y="898"/>
                </a:cubicBezTo>
                <a:cubicBezTo>
                  <a:pt x="404" y="896"/>
                  <a:pt x="389" y="897"/>
                  <a:pt x="376" y="892"/>
                </a:cubicBezTo>
                <a:cubicBezTo>
                  <a:pt x="364" y="889"/>
                  <a:pt x="343" y="894"/>
                  <a:pt x="347" y="869"/>
                </a:cubicBezTo>
                <a:cubicBezTo>
                  <a:pt x="339" y="869"/>
                  <a:pt x="332" y="868"/>
                  <a:pt x="320" y="867"/>
                </a:cubicBezTo>
                <a:cubicBezTo>
                  <a:pt x="325" y="863"/>
                  <a:pt x="328" y="861"/>
                  <a:pt x="332" y="858"/>
                </a:cubicBezTo>
                <a:cubicBezTo>
                  <a:pt x="320" y="858"/>
                  <a:pt x="309" y="857"/>
                  <a:pt x="292" y="856"/>
                </a:cubicBezTo>
                <a:cubicBezTo>
                  <a:pt x="300" y="850"/>
                  <a:pt x="305" y="847"/>
                  <a:pt x="310" y="843"/>
                </a:cubicBezTo>
                <a:cubicBezTo>
                  <a:pt x="308" y="840"/>
                  <a:pt x="306" y="836"/>
                  <a:pt x="303" y="831"/>
                </a:cubicBezTo>
                <a:cubicBezTo>
                  <a:pt x="284" y="839"/>
                  <a:pt x="280" y="838"/>
                  <a:pt x="280" y="820"/>
                </a:cubicBezTo>
                <a:cubicBezTo>
                  <a:pt x="262" y="822"/>
                  <a:pt x="244" y="826"/>
                  <a:pt x="226" y="826"/>
                </a:cubicBezTo>
                <a:cubicBezTo>
                  <a:pt x="213" y="826"/>
                  <a:pt x="200" y="821"/>
                  <a:pt x="187" y="819"/>
                </a:cubicBezTo>
                <a:cubicBezTo>
                  <a:pt x="181" y="819"/>
                  <a:pt x="174" y="822"/>
                  <a:pt x="168" y="823"/>
                </a:cubicBezTo>
                <a:cubicBezTo>
                  <a:pt x="161" y="823"/>
                  <a:pt x="154" y="821"/>
                  <a:pt x="148" y="821"/>
                </a:cubicBezTo>
                <a:cubicBezTo>
                  <a:pt x="150" y="815"/>
                  <a:pt x="152" y="810"/>
                  <a:pt x="155" y="801"/>
                </a:cubicBezTo>
                <a:cubicBezTo>
                  <a:pt x="146" y="799"/>
                  <a:pt x="136" y="797"/>
                  <a:pt x="126" y="795"/>
                </a:cubicBezTo>
                <a:cubicBezTo>
                  <a:pt x="126" y="793"/>
                  <a:pt x="126" y="792"/>
                  <a:pt x="126" y="790"/>
                </a:cubicBezTo>
                <a:cubicBezTo>
                  <a:pt x="182" y="776"/>
                  <a:pt x="238" y="762"/>
                  <a:pt x="294" y="747"/>
                </a:cubicBezTo>
                <a:cubicBezTo>
                  <a:pt x="294" y="746"/>
                  <a:pt x="294" y="745"/>
                  <a:pt x="293" y="743"/>
                </a:cubicBezTo>
                <a:cubicBezTo>
                  <a:pt x="273" y="735"/>
                  <a:pt x="252" y="728"/>
                  <a:pt x="232" y="720"/>
                </a:cubicBezTo>
                <a:cubicBezTo>
                  <a:pt x="232" y="718"/>
                  <a:pt x="233" y="716"/>
                  <a:pt x="233" y="714"/>
                </a:cubicBezTo>
                <a:cubicBezTo>
                  <a:pt x="239" y="715"/>
                  <a:pt x="244" y="716"/>
                  <a:pt x="252" y="717"/>
                </a:cubicBezTo>
                <a:cubicBezTo>
                  <a:pt x="247" y="712"/>
                  <a:pt x="244" y="708"/>
                  <a:pt x="238" y="701"/>
                </a:cubicBezTo>
                <a:cubicBezTo>
                  <a:pt x="253" y="705"/>
                  <a:pt x="265" y="708"/>
                  <a:pt x="278" y="712"/>
                </a:cubicBezTo>
                <a:cubicBezTo>
                  <a:pt x="273" y="704"/>
                  <a:pt x="269" y="699"/>
                  <a:pt x="266" y="695"/>
                </a:cubicBezTo>
                <a:cubicBezTo>
                  <a:pt x="272" y="691"/>
                  <a:pt x="279" y="689"/>
                  <a:pt x="285" y="686"/>
                </a:cubicBezTo>
                <a:cubicBezTo>
                  <a:pt x="274" y="677"/>
                  <a:pt x="265" y="669"/>
                  <a:pt x="256" y="662"/>
                </a:cubicBezTo>
                <a:cubicBezTo>
                  <a:pt x="262" y="658"/>
                  <a:pt x="268" y="655"/>
                  <a:pt x="278" y="648"/>
                </a:cubicBezTo>
                <a:cubicBezTo>
                  <a:pt x="260" y="645"/>
                  <a:pt x="245" y="641"/>
                  <a:pt x="230" y="641"/>
                </a:cubicBezTo>
                <a:cubicBezTo>
                  <a:pt x="217" y="641"/>
                  <a:pt x="210" y="639"/>
                  <a:pt x="204" y="626"/>
                </a:cubicBezTo>
                <a:cubicBezTo>
                  <a:pt x="201" y="617"/>
                  <a:pt x="190" y="611"/>
                  <a:pt x="182" y="606"/>
                </a:cubicBezTo>
                <a:cubicBezTo>
                  <a:pt x="164" y="595"/>
                  <a:pt x="164" y="596"/>
                  <a:pt x="179" y="578"/>
                </a:cubicBezTo>
                <a:cubicBezTo>
                  <a:pt x="173" y="576"/>
                  <a:pt x="168" y="575"/>
                  <a:pt x="164" y="573"/>
                </a:cubicBezTo>
                <a:cubicBezTo>
                  <a:pt x="185" y="546"/>
                  <a:pt x="205" y="519"/>
                  <a:pt x="243" y="512"/>
                </a:cubicBezTo>
                <a:cubicBezTo>
                  <a:pt x="242" y="510"/>
                  <a:pt x="241" y="508"/>
                  <a:pt x="240" y="506"/>
                </a:cubicBezTo>
                <a:cubicBezTo>
                  <a:pt x="210" y="509"/>
                  <a:pt x="180" y="515"/>
                  <a:pt x="150" y="513"/>
                </a:cubicBezTo>
                <a:cubicBezTo>
                  <a:pt x="123" y="511"/>
                  <a:pt x="91" y="522"/>
                  <a:pt x="69" y="493"/>
                </a:cubicBezTo>
                <a:cubicBezTo>
                  <a:pt x="53" y="514"/>
                  <a:pt x="37" y="498"/>
                  <a:pt x="23" y="495"/>
                </a:cubicBezTo>
                <a:cubicBezTo>
                  <a:pt x="20" y="488"/>
                  <a:pt x="17" y="482"/>
                  <a:pt x="16" y="476"/>
                </a:cubicBezTo>
                <a:cubicBezTo>
                  <a:pt x="13" y="465"/>
                  <a:pt x="12" y="452"/>
                  <a:pt x="25" y="448"/>
                </a:cubicBezTo>
                <a:cubicBezTo>
                  <a:pt x="37" y="445"/>
                  <a:pt x="35" y="437"/>
                  <a:pt x="32" y="432"/>
                </a:cubicBezTo>
                <a:cubicBezTo>
                  <a:pt x="20" y="414"/>
                  <a:pt x="34" y="407"/>
                  <a:pt x="44" y="398"/>
                </a:cubicBezTo>
                <a:cubicBezTo>
                  <a:pt x="52" y="404"/>
                  <a:pt x="61" y="410"/>
                  <a:pt x="69" y="416"/>
                </a:cubicBezTo>
                <a:cubicBezTo>
                  <a:pt x="71" y="415"/>
                  <a:pt x="72" y="414"/>
                  <a:pt x="74" y="413"/>
                </a:cubicBezTo>
                <a:cubicBezTo>
                  <a:pt x="72" y="407"/>
                  <a:pt x="71" y="397"/>
                  <a:pt x="68" y="396"/>
                </a:cubicBezTo>
                <a:cubicBezTo>
                  <a:pt x="61" y="395"/>
                  <a:pt x="52" y="398"/>
                  <a:pt x="44" y="398"/>
                </a:cubicBezTo>
                <a:close/>
                <a:moveTo>
                  <a:pt x="3086" y="869"/>
                </a:moveTo>
                <a:cubicBezTo>
                  <a:pt x="3086" y="868"/>
                  <a:pt x="3085" y="868"/>
                  <a:pt x="3085" y="867"/>
                </a:cubicBezTo>
                <a:cubicBezTo>
                  <a:pt x="3069" y="865"/>
                  <a:pt x="3054" y="863"/>
                  <a:pt x="3038" y="862"/>
                </a:cubicBezTo>
                <a:cubicBezTo>
                  <a:pt x="2981" y="857"/>
                  <a:pt x="2923" y="866"/>
                  <a:pt x="2866" y="860"/>
                </a:cubicBezTo>
                <a:cubicBezTo>
                  <a:pt x="2847" y="858"/>
                  <a:pt x="2828" y="863"/>
                  <a:pt x="2810" y="862"/>
                </a:cubicBezTo>
                <a:cubicBezTo>
                  <a:pt x="2774" y="860"/>
                  <a:pt x="2739" y="855"/>
                  <a:pt x="2703" y="854"/>
                </a:cubicBezTo>
                <a:cubicBezTo>
                  <a:pt x="2630" y="851"/>
                  <a:pt x="2558" y="850"/>
                  <a:pt x="2485" y="849"/>
                </a:cubicBezTo>
                <a:cubicBezTo>
                  <a:pt x="2474" y="848"/>
                  <a:pt x="2462" y="847"/>
                  <a:pt x="2451" y="846"/>
                </a:cubicBezTo>
                <a:cubicBezTo>
                  <a:pt x="2459" y="852"/>
                  <a:pt x="2469" y="854"/>
                  <a:pt x="2478" y="854"/>
                </a:cubicBezTo>
                <a:cubicBezTo>
                  <a:pt x="2521" y="856"/>
                  <a:pt x="2564" y="858"/>
                  <a:pt x="2607" y="860"/>
                </a:cubicBezTo>
                <a:cubicBezTo>
                  <a:pt x="2647" y="863"/>
                  <a:pt x="2688" y="867"/>
                  <a:pt x="2728" y="869"/>
                </a:cubicBezTo>
                <a:cubicBezTo>
                  <a:pt x="2799" y="871"/>
                  <a:pt x="2870" y="873"/>
                  <a:pt x="2942" y="875"/>
                </a:cubicBezTo>
                <a:cubicBezTo>
                  <a:pt x="2976" y="876"/>
                  <a:pt x="3011" y="877"/>
                  <a:pt x="3045" y="876"/>
                </a:cubicBezTo>
                <a:cubicBezTo>
                  <a:pt x="3059" y="876"/>
                  <a:pt x="3073" y="872"/>
                  <a:pt x="3086" y="869"/>
                </a:cubicBezTo>
                <a:close/>
                <a:moveTo>
                  <a:pt x="1567" y="812"/>
                </a:moveTo>
                <a:cubicBezTo>
                  <a:pt x="1567" y="812"/>
                  <a:pt x="1567" y="811"/>
                  <a:pt x="1566" y="810"/>
                </a:cubicBezTo>
                <a:cubicBezTo>
                  <a:pt x="1402" y="814"/>
                  <a:pt x="1237" y="818"/>
                  <a:pt x="1072" y="822"/>
                </a:cubicBezTo>
                <a:cubicBezTo>
                  <a:pt x="1098" y="827"/>
                  <a:pt x="1123" y="831"/>
                  <a:pt x="1148" y="832"/>
                </a:cubicBezTo>
                <a:cubicBezTo>
                  <a:pt x="1199" y="832"/>
                  <a:pt x="1249" y="829"/>
                  <a:pt x="1299" y="829"/>
                </a:cubicBezTo>
                <a:cubicBezTo>
                  <a:pt x="1358" y="828"/>
                  <a:pt x="1417" y="831"/>
                  <a:pt x="1476" y="828"/>
                </a:cubicBezTo>
                <a:cubicBezTo>
                  <a:pt x="1506" y="827"/>
                  <a:pt x="1536" y="818"/>
                  <a:pt x="1567" y="812"/>
                </a:cubicBezTo>
                <a:close/>
                <a:moveTo>
                  <a:pt x="3131" y="849"/>
                </a:moveTo>
                <a:cubicBezTo>
                  <a:pt x="3162" y="858"/>
                  <a:pt x="3196" y="839"/>
                  <a:pt x="3228" y="860"/>
                </a:cubicBezTo>
                <a:cubicBezTo>
                  <a:pt x="3183" y="862"/>
                  <a:pt x="3142" y="864"/>
                  <a:pt x="3102" y="866"/>
                </a:cubicBezTo>
                <a:cubicBezTo>
                  <a:pt x="3102" y="868"/>
                  <a:pt x="3102" y="869"/>
                  <a:pt x="3102" y="871"/>
                </a:cubicBezTo>
                <a:cubicBezTo>
                  <a:pt x="3198" y="871"/>
                  <a:pt x="3294" y="871"/>
                  <a:pt x="3390" y="871"/>
                </a:cubicBezTo>
                <a:cubicBezTo>
                  <a:pt x="3390" y="868"/>
                  <a:pt x="3390" y="865"/>
                  <a:pt x="3390" y="861"/>
                </a:cubicBezTo>
                <a:cubicBezTo>
                  <a:pt x="3348" y="861"/>
                  <a:pt x="3305" y="861"/>
                  <a:pt x="3263" y="861"/>
                </a:cubicBezTo>
                <a:cubicBezTo>
                  <a:pt x="3263" y="858"/>
                  <a:pt x="3263" y="855"/>
                  <a:pt x="3263" y="852"/>
                </a:cubicBezTo>
                <a:cubicBezTo>
                  <a:pt x="3294" y="852"/>
                  <a:pt x="3325" y="852"/>
                  <a:pt x="3357" y="852"/>
                </a:cubicBezTo>
                <a:cubicBezTo>
                  <a:pt x="3282" y="846"/>
                  <a:pt x="3207" y="825"/>
                  <a:pt x="3131" y="849"/>
                </a:cubicBezTo>
                <a:close/>
                <a:moveTo>
                  <a:pt x="1026" y="782"/>
                </a:moveTo>
                <a:cubicBezTo>
                  <a:pt x="1093" y="779"/>
                  <a:pt x="1164" y="775"/>
                  <a:pt x="1235" y="772"/>
                </a:cubicBezTo>
                <a:cubicBezTo>
                  <a:pt x="1228" y="768"/>
                  <a:pt x="1220" y="765"/>
                  <a:pt x="1212" y="765"/>
                </a:cubicBezTo>
                <a:cubicBezTo>
                  <a:pt x="1198" y="765"/>
                  <a:pt x="1184" y="768"/>
                  <a:pt x="1171" y="767"/>
                </a:cubicBezTo>
                <a:cubicBezTo>
                  <a:pt x="1125" y="766"/>
                  <a:pt x="1080" y="764"/>
                  <a:pt x="1034" y="764"/>
                </a:cubicBezTo>
                <a:cubicBezTo>
                  <a:pt x="1015" y="763"/>
                  <a:pt x="995" y="765"/>
                  <a:pt x="975" y="766"/>
                </a:cubicBezTo>
                <a:cubicBezTo>
                  <a:pt x="975" y="768"/>
                  <a:pt x="975" y="770"/>
                  <a:pt x="976" y="772"/>
                </a:cubicBezTo>
                <a:cubicBezTo>
                  <a:pt x="994" y="773"/>
                  <a:pt x="1013" y="775"/>
                  <a:pt x="1031" y="776"/>
                </a:cubicBezTo>
                <a:cubicBezTo>
                  <a:pt x="1031" y="778"/>
                  <a:pt x="1031" y="780"/>
                  <a:pt x="1031" y="781"/>
                </a:cubicBezTo>
                <a:cubicBezTo>
                  <a:pt x="1028" y="782"/>
                  <a:pt x="1025" y="782"/>
                  <a:pt x="1026" y="782"/>
                </a:cubicBezTo>
                <a:close/>
                <a:moveTo>
                  <a:pt x="1715" y="582"/>
                </a:moveTo>
                <a:cubicBezTo>
                  <a:pt x="1715" y="585"/>
                  <a:pt x="1715" y="587"/>
                  <a:pt x="1715" y="590"/>
                </a:cubicBezTo>
                <a:cubicBezTo>
                  <a:pt x="1775" y="590"/>
                  <a:pt x="1834" y="589"/>
                  <a:pt x="1893" y="590"/>
                </a:cubicBezTo>
                <a:cubicBezTo>
                  <a:pt x="1930" y="591"/>
                  <a:pt x="1968" y="583"/>
                  <a:pt x="2004" y="598"/>
                </a:cubicBezTo>
                <a:cubicBezTo>
                  <a:pt x="2013" y="601"/>
                  <a:pt x="2023" y="599"/>
                  <a:pt x="2033" y="600"/>
                </a:cubicBezTo>
                <a:cubicBezTo>
                  <a:pt x="2033" y="599"/>
                  <a:pt x="2033" y="598"/>
                  <a:pt x="2033" y="597"/>
                </a:cubicBezTo>
                <a:cubicBezTo>
                  <a:pt x="2024" y="596"/>
                  <a:pt x="2015" y="594"/>
                  <a:pt x="2006" y="593"/>
                </a:cubicBezTo>
                <a:cubicBezTo>
                  <a:pt x="2006" y="592"/>
                  <a:pt x="2006" y="590"/>
                  <a:pt x="2006" y="589"/>
                </a:cubicBezTo>
                <a:cubicBezTo>
                  <a:pt x="2032" y="588"/>
                  <a:pt x="2058" y="586"/>
                  <a:pt x="2084" y="585"/>
                </a:cubicBezTo>
                <a:cubicBezTo>
                  <a:pt x="2084" y="584"/>
                  <a:pt x="2084" y="583"/>
                  <a:pt x="2084" y="582"/>
                </a:cubicBezTo>
                <a:cubicBezTo>
                  <a:pt x="1961" y="582"/>
                  <a:pt x="1838" y="582"/>
                  <a:pt x="1715" y="582"/>
                </a:cubicBezTo>
                <a:close/>
                <a:moveTo>
                  <a:pt x="1860" y="846"/>
                </a:moveTo>
                <a:cubicBezTo>
                  <a:pt x="1973" y="858"/>
                  <a:pt x="2082" y="850"/>
                  <a:pt x="2190" y="852"/>
                </a:cubicBezTo>
                <a:cubicBezTo>
                  <a:pt x="2190" y="850"/>
                  <a:pt x="2190" y="848"/>
                  <a:pt x="2190" y="846"/>
                </a:cubicBezTo>
                <a:cubicBezTo>
                  <a:pt x="2082" y="846"/>
                  <a:pt x="1974" y="846"/>
                  <a:pt x="1860" y="846"/>
                </a:cubicBezTo>
                <a:close/>
                <a:moveTo>
                  <a:pt x="2732" y="497"/>
                </a:moveTo>
                <a:cubicBezTo>
                  <a:pt x="2732" y="499"/>
                  <a:pt x="2733" y="501"/>
                  <a:pt x="2733" y="503"/>
                </a:cubicBezTo>
                <a:cubicBezTo>
                  <a:pt x="2815" y="505"/>
                  <a:pt x="2897" y="507"/>
                  <a:pt x="2979" y="503"/>
                </a:cubicBezTo>
                <a:cubicBezTo>
                  <a:pt x="2979" y="501"/>
                  <a:pt x="2979" y="499"/>
                  <a:pt x="2979" y="497"/>
                </a:cubicBezTo>
                <a:cubicBezTo>
                  <a:pt x="2897" y="497"/>
                  <a:pt x="2815" y="497"/>
                  <a:pt x="2732" y="497"/>
                </a:cubicBezTo>
                <a:close/>
                <a:moveTo>
                  <a:pt x="1642" y="871"/>
                </a:moveTo>
                <a:cubicBezTo>
                  <a:pt x="1622" y="871"/>
                  <a:pt x="1604" y="871"/>
                  <a:pt x="1586" y="871"/>
                </a:cubicBezTo>
                <a:cubicBezTo>
                  <a:pt x="1586" y="871"/>
                  <a:pt x="1586" y="872"/>
                  <a:pt x="1586" y="873"/>
                </a:cubicBezTo>
                <a:cubicBezTo>
                  <a:pt x="1593" y="874"/>
                  <a:pt x="1600" y="874"/>
                  <a:pt x="1607" y="874"/>
                </a:cubicBezTo>
                <a:cubicBezTo>
                  <a:pt x="1607" y="876"/>
                  <a:pt x="1607" y="878"/>
                  <a:pt x="1607" y="879"/>
                </a:cubicBezTo>
                <a:cubicBezTo>
                  <a:pt x="1578" y="879"/>
                  <a:pt x="1548" y="879"/>
                  <a:pt x="1519" y="879"/>
                </a:cubicBezTo>
                <a:cubicBezTo>
                  <a:pt x="1519" y="881"/>
                  <a:pt x="1519" y="883"/>
                  <a:pt x="1519" y="885"/>
                </a:cubicBezTo>
                <a:cubicBezTo>
                  <a:pt x="1534" y="885"/>
                  <a:pt x="1550" y="885"/>
                  <a:pt x="1565" y="885"/>
                </a:cubicBezTo>
                <a:cubicBezTo>
                  <a:pt x="1565" y="886"/>
                  <a:pt x="1565" y="887"/>
                  <a:pt x="1565" y="889"/>
                </a:cubicBezTo>
                <a:cubicBezTo>
                  <a:pt x="1558" y="890"/>
                  <a:pt x="1551" y="891"/>
                  <a:pt x="1544" y="892"/>
                </a:cubicBezTo>
                <a:cubicBezTo>
                  <a:pt x="1544" y="893"/>
                  <a:pt x="1544" y="894"/>
                  <a:pt x="1544" y="895"/>
                </a:cubicBezTo>
                <a:cubicBezTo>
                  <a:pt x="1590" y="890"/>
                  <a:pt x="1636" y="885"/>
                  <a:pt x="1682" y="880"/>
                </a:cubicBezTo>
                <a:cubicBezTo>
                  <a:pt x="1682" y="879"/>
                  <a:pt x="1682" y="878"/>
                  <a:pt x="1682" y="877"/>
                </a:cubicBezTo>
                <a:cubicBezTo>
                  <a:pt x="1666" y="877"/>
                  <a:pt x="1651" y="877"/>
                  <a:pt x="1633" y="877"/>
                </a:cubicBezTo>
                <a:cubicBezTo>
                  <a:pt x="1637" y="874"/>
                  <a:pt x="1639" y="873"/>
                  <a:pt x="1642" y="871"/>
                </a:cubicBezTo>
                <a:close/>
                <a:moveTo>
                  <a:pt x="3146" y="164"/>
                </a:moveTo>
                <a:cubicBezTo>
                  <a:pt x="3146" y="166"/>
                  <a:pt x="3146" y="167"/>
                  <a:pt x="3146" y="168"/>
                </a:cubicBezTo>
                <a:cubicBezTo>
                  <a:pt x="3185" y="168"/>
                  <a:pt x="3224" y="168"/>
                  <a:pt x="3263" y="168"/>
                </a:cubicBezTo>
                <a:cubicBezTo>
                  <a:pt x="3237" y="156"/>
                  <a:pt x="3211" y="142"/>
                  <a:pt x="3180" y="155"/>
                </a:cubicBezTo>
                <a:cubicBezTo>
                  <a:pt x="3191" y="158"/>
                  <a:pt x="3202" y="160"/>
                  <a:pt x="3213" y="162"/>
                </a:cubicBezTo>
                <a:cubicBezTo>
                  <a:pt x="3213" y="163"/>
                  <a:pt x="3213" y="164"/>
                  <a:pt x="3212" y="164"/>
                </a:cubicBezTo>
                <a:cubicBezTo>
                  <a:pt x="3190" y="164"/>
                  <a:pt x="3168" y="164"/>
                  <a:pt x="3146" y="164"/>
                </a:cubicBezTo>
                <a:close/>
                <a:moveTo>
                  <a:pt x="2203" y="745"/>
                </a:moveTo>
                <a:cubicBezTo>
                  <a:pt x="2204" y="744"/>
                  <a:pt x="2204" y="742"/>
                  <a:pt x="2204" y="741"/>
                </a:cubicBezTo>
                <a:cubicBezTo>
                  <a:pt x="2221" y="743"/>
                  <a:pt x="2238" y="744"/>
                  <a:pt x="2256" y="746"/>
                </a:cubicBezTo>
                <a:cubicBezTo>
                  <a:pt x="2256" y="743"/>
                  <a:pt x="2256" y="741"/>
                  <a:pt x="2256" y="738"/>
                </a:cubicBezTo>
                <a:cubicBezTo>
                  <a:pt x="2212" y="738"/>
                  <a:pt x="2169" y="738"/>
                  <a:pt x="2125" y="738"/>
                </a:cubicBezTo>
                <a:cubicBezTo>
                  <a:pt x="2125" y="739"/>
                  <a:pt x="2125" y="740"/>
                  <a:pt x="2125" y="742"/>
                </a:cubicBezTo>
                <a:cubicBezTo>
                  <a:pt x="2157" y="744"/>
                  <a:pt x="2190" y="747"/>
                  <a:pt x="2222" y="750"/>
                </a:cubicBezTo>
                <a:cubicBezTo>
                  <a:pt x="2222" y="748"/>
                  <a:pt x="2223" y="747"/>
                  <a:pt x="2223" y="745"/>
                </a:cubicBezTo>
                <a:cubicBezTo>
                  <a:pt x="2216" y="745"/>
                  <a:pt x="2210" y="745"/>
                  <a:pt x="2203" y="745"/>
                </a:cubicBezTo>
                <a:close/>
                <a:moveTo>
                  <a:pt x="2500" y="797"/>
                </a:moveTo>
                <a:cubicBezTo>
                  <a:pt x="2500" y="796"/>
                  <a:pt x="2500" y="795"/>
                  <a:pt x="2500" y="794"/>
                </a:cubicBezTo>
                <a:cubicBezTo>
                  <a:pt x="2483" y="794"/>
                  <a:pt x="2466" y="794"/>
                  <a:pt x="2448" y="794"/>
                </a:cubicBezTo>
                <a:cubicBezTo>
                  <a:pt x="2431" y="794"/>
                  <a:pt x="2414" y="793"/>
                  <a:pt x="2397" y="793"/>
                </a:cubicBezTo>
                <a:cubicBezTo>
                  <a:pt x="2379" y="792"/>
                  <a:pt x="2362" y="791"/>
                  <a:pt x="2345" y="791"/>
                </a:cubicBezTo>
                <a:cubicBezTo>
                  <a:pt x="2329" y="791"/>
                  <a:pt x="2313" y="793"/>
                  <a:pt x="2296" y="794"/>
                </a:cubicBezTo>
                <a:cubicBezTo>
                  <a:pt x="2297" y="795"/>
                  <a:pt x="2297" y="796"/>
                  <a:pt x="2297" y="797"/>
                </a:cubicBezTo>
                <a:cubicBezTo>
                  <a:pt x="2364" y="797"/>
                  <a:pt x="2432" y="797"/>
                  <a:pt x="2500" y="797"/>
                </a:cubicBezTo>
                <a:close/>
                <a:moveTo>
                  <a:pt x="2362" y="737"/>
                </a:moveTo>
                <a:cubicBezTo>
                  <a:pt x="2363" y="736"/>
                  <a:pt x="2364" y="735"/>
                  <a:pt x="2364" y="733"/>
                </a:cubicBezTo>
                <a:cubicBezTo>
                  <a:pt x="2331" y="733"/>
                  <a:pt x="2299" y="733"/>
                  <a:pt x="2268" y="733"/>
                </a:cubicBezTo>
                <a:cubicBezTo>
                  <a:pt x="2287" y="757"/>
                  <a:pt x="2312" y="745"/>
                  <a:pt x="2335" y="744"/>
                </a:cubicBezTo>
                <a:cubicBezTo>
                  <a:pt x="2334" y="742"/>
                  <a:pt x="2332" y="741"/>
                  <a:pt x="2328" y="737"/>
                </a:cubicBezTo>
                <a:cubicBezTo>
                  <a:pt x="2341" y="737"/>
                  <a:pt x="2352" y="737"/>
                  <a:pt x="2362" y="737"/>
                </a:cubicBezTo>
                <a:close/>
                <a:moveTo>
                  <a:pt x="509" y="791"/>
                </a:moveTo>
                <a:cubicBezTo>
                  <a:pt x="482" y="772"/>
                  <a:pt x="449" y="774"/>
                  <a:pt x="433" y="791"/>
                </a:cubicBezTo>
                <a:cubicBezTo>
                  <a:pt x="456" y="791"/>
                  <a:pt x="480" y="791"/>
                  <a:pt x="509" y="791"/>
                </a:cubicBezTo>
                <a:close/>
                <a:moveTo>
                  <a:pt x="1394" y="774"/>
                </a:moveTo>
                <a:cubicBezTo>
                  <a:pt x="1394" y="773"/>
                  <a:pt x="1394" y="771"/>
                  <a:pt x="1394" y="769"/>
                </a:cubicBezTo>
                <a:cubicBezTo>
                  <a:pt x="1359" y="769"/>
                  <a:pt x="1324" y="769"/>
                  <a:pt x="1289" y="769"/>
                </a:cubicBezTo>
                <a:cubicBezTo>
                  <a:pt x="1289" y="771"/>
                  <a:pt x="1289" y="773"/>
                  <a:pt x="1289" y="774"/>
                </a:cubicBezTo>
                <a:cubicBezTo>
                  <a:pt x="1324" y="774"/>
                  <a:pt x="1359" y="774"/>
                  <a:pt x="1394" y="774"/>
                </a:cubicBezTo>
                <a:close/>
                <a:moveTo>
                  <a:pt x="2394" y="834"/>
                </a:moveTo>
                <a:cubicBezTo>
                  <a:pt x="2394" y="832"/>
                  <a:pt x="2394" y="829"/>
                  <a:pt x="2394" y="827"/>
                </a:cubicBezTo>
                <a:cubicBezTo>
                  <a:pt x="2364" y="825"/>
                  <a:pt x="2334" y="823"/>
                  <a:pt x="2304" y="820"/>
                </a:cubicBezTo>
                <a:cubicBezTo>
                  <a:pt x="2303" y="823"/>
                  <a:pt x="2303" y="826"/>
                  <a:pt x="2303" y="829"/>
                </a:cubicBezTo>
                <a:cubicBezTo>
                  <a:pt x="2333" y="831"/>
                  <a:pt x="2364" y="833"/>
                  <a:pt x="2394" y="834"/>
                </a:cubicBezTo>
                <a:close/>
                <a:moveTo>
                  <a:pt x="2941" y="921"/>
                </a:moveTo>
                <a:cubicBezTo>
                  <a:pt x="2941" y="922"/>
                  <a:pt x="2941" y="924"/>
                  <a:pt x="2941" y="925"/>
                </a:cubicBezTo>
                <a:cubicBezTo>
                  <a:pt x="2984" y="925"/>
                  <a:pt x="3027" y="925"/>
                  <a:pt x="3069" y="925"/>
                </a:cubicBezTo>
                <a:cubicBezTo>
                  <a:pt x="3069" y="924"/>
                  <a:pt x="3069" y="922"/>
                  <a:pt x="3069" y="921"/>
                </a:cubicBezTo>
                <a:cubicBezTo>
                  <a:pt x="3027" y="921"/>
                  <a:pt x="2984" y="921"/>
                  <a:pt x="2941" y="921"/>
                </a:cubicBezTo>
                <a:close/>
                <a:moveTo>
                  <a:pt x="1277" y="670"/>
                </a:moveTo>
                <a:cubicBezTo>
                  <a:pt x="1277" y="668"/>
                  <a:pt x="1277" y="667"/>
                  <a:pt x="1277" y="666"/>
                </a:cubicBezTo>
                <a:cubicBezTo>
                  <a:pt x="1242" y="666"/>
                  <a:pt x="1206" y="666"/>
                  <a:pt x="1171" y="666"/>
                </a:cubicBezTo>
                <a:cubicBezTo>
                  <a:pt x="1171" y="667"/>
                  <a:pt x="1171" y="668"/>
                  <a:pt x="1171" y="670"/>
                </a:cubicBezTo>
                <a:cubicBezTo>
                  <a:pt x="1206" y="670"/>
                  <a:pt x="1242" y="670"/>
                  <a:pt x="1277" y="670"/>
                </a:cubicBezTo>
                <a:close/>
                <a:moveTo>
                  <a:pt x="2225" y="905"/>
                </a:moveTo>
                <a:cubicBezTo>
                  <a:pt x="2225" y="907"/>
                  <a:pt x="2225" y="909"/>
                  <a:pt x="2225" y="910"/>
                </a:cubicBezTo>
                <a:cubicBezTo>
                  <a:pt x="2257" y="910"/>
                  <a:pt x="2289" y="910"/>
                  <a:pt x="2321" y="910"/>
                </a:cubicBezTo>
                <a:cubicBezTo>
                  <a:pt x="2321" y="909"/>
                  <a:pt x="2321" y="907"/>
                  <a:pt x="2321" y="905"/>
                </a:cubicBezTo>
                <a:cubicBezTo>
                  <a:pt x="2289" y="905"/>
                  <a:pt x="2257" y="905"/>
                  <a:pt x="2225" y="905"/>
                </a:cubicBezTo>
                <a:close/>
                <a:moveTo>
                  <a:pt x="2738" y="874"/>
                </a:moveTo>
                <a:cubicBezTo>
                  <a:pt x="2738" y="876"/>
                  <a:pt x="2737" y="879"/>
                  <a:pt x="2737" y="881"/>
                </a:cubicBezTo>
                <a:cubicBezTo>
                  <a:pt x="2769" y="886"/>
                  <a:pt x="2801" y="891"/>
                  <a:pt x="2834" y="896"/>
                </a:cubicBezTo>
                <a:cubicBezTo>
                  <a:pt x="2834" y="894"/>
                  <a:pt x="2834" y="893"/>
                  <a:pt x="2835" y="891"/>
                </a:cubicBezTo>
                <a:cubicBezTo>
                  <a:pt x="2821" y="890"/>
                  <a:pt x="2807" y="889"/>
                  <a:pt x="2793" y="886"/>
                </a:cubicBezTo>
                <a:cubicBezTo>
                  <a:pt x="2775" y="883"/>
                  <a:pt x="2756" y="878"/>
                  <a:pt x="2738" y="874"/>
                </a:cubicBezTo>
                <a:close/>
                <a:moveTo>
                  <a:pt x="1637" y="745"/>
                </a:moveTo>
                <a:cubicBezTo>
                  <a:pt x="1637" y="746"/>
                  <a:pt x="1637" y="748"/>
                  <a:pt x="1637" y="749"/>
                </a:cubicBezTo>
                <a:cubicBezTo>
                  <a:pt x="1672" y="749"/>
                  <a:pt x="1706" y="749"/>
                  <a:pt x="1741" y="749"/>
                </a:cubicBezTo>
                <a:cubicBezTo>
                  <a:pt x="1741" y="748"/>
                  <a:pt x="1741" y="746"/>
                  <a:pt x="1741" y="745"/>
                </a:cubicBezTo>
                <a:cubicBezTo>
                  <a:pt x="1706" y="745"/>
                  <a:pt x="1671" y="745"/>
                  <a:pt x="1637" y="745"/>
                </a:cubicBezTo>
                <a:close/>
                <a:moveTo>
                  <a:pt x="3074" y="946"/>
                </a:moveTo>
                <a:cubicBezTo>
                  <a:pt x="3054" y="925"/>
                  <a:pt x="3036" y="935"/>
                  <a:pt x="3019" y="935"/>
                </a:cubicBezTo>
                <a:cubicBezTo>
                  <a:pt x="3019" y="938"/>
                  <a:pt x="3019" y="940"/>
                  <a:pt x="3019" y="942"/>
                </a:cubicBezTo>
                <a:cubicBezTo>
                  <a:pt x="3036" y="944"/>
                  <a:pt x="3053" y="945"/>
                  <a:pt x="3074" y="946"/>
                </a:cubicBezTo>
                <a:close/>
                <a:moveTo>
                  <a:pt x="1219" y="846"/>
                </a:moveTo>
                <a:cubicBezTo>
                  <a:pt x="1219" y="847"/>
                  <a:pt x="1219" y="848"/>
                  <a:pt x="1219" y="848"/>
                </a:cubicBezTo>
                <a:cubicBezTo>
                  <a:pt x="1261" y="848"/>
                  <a:pt x="1302" y="848"/>
                  <a:pt x="1344" y="848"/>
                </a:cubicBezTo>
                <a:cubicBezTo>
                  <a:pt x="1344" y="848"/>
                  <a:pt x="1344" y="847"/>
                  <a:pt x="1344" y="846"/>
                </a:cubicBezTo>
                <a:cubicBezTo>
                  <a:pt x="1302" y="846"/>
                  <a:pt x="1261" y="846"/>
                  <a:pt x="1219" y="846"/>
                </a:cubicBezTo>
                <a:close/>
                <a:moveTo>
                  <a:pt x="3055" y="502"/>
                </a:moveTo>
                <a:cubicBezTo>
                  <a:pt x="3055" y="500"/>
                  <a:pt x="3055" y="498"/>
                  <a:pt x="3055" y="497"/>
                </a:cubicBezTo>
                <a:cubicBezTo>
                  <a:pt x="3038" y="497"/>
                  <a:pt x="3022" y="497"/>
                  <a:pt x="3005" y="497"/>
                </a:cubicBezTo>
                <a:cubicBezTo>
                  <a:pt x="3005" y="499"/>
                  <a:pt x="3006" y="502"/>
                  <a:pt x="3006" y="504"/>
                </a:cubicBezTo>
                <a:cubicBezTo>
                  <a:pt x="3022" y="504"/>
                  <a:pt x="3039" y="503"/>
                  <a:pt x="3055" y="502"/>
                </a:cubicBezTo>
                <a:close/>
                <a:moveTo>
                  <a:pt x="653" y="768"/>
                </a:moveTo>
                <a:cubicBezTo>
                  <a:pt x="653" y="771"/>
                  <a:pt x="654" y="774"/>
                  <a:pt x="654" y="776"/>
                </a:cubicBezTo>
                <a:cubicBezTo>
                  <a:pt x="686" y="775"/>
                  <a:pt x="718" y="773"/>
                  <a:pt x="750" y="771"/>
                </a:cubicBezTo>
                <a:cubicBezTo>
                  <a:pt x="750" y="770"/>
                  <a:pt x="750" y="769"/>
                  <a:pt x="750" y="768"/>
                </a:cubicBezTo>
                <a:cubicBezTo>
                  <a:pt x="717" y="768"/>
                  <a:pt x="685" y="768"/>
                  <a:pt x="653" y="768"/>
                </a:cubicBezTo>
                <a:close/>
                <a:moveTo>
                  <a:pt x="281" y="794"/>
                </a:moveTo>
                <a:cubicBezTo>
                  <a:pt x="282" y="797"/>
                  <a:pt x="283" y="800"/>
                  <a:pt x="283" y="802"/>
                </a:cubicBezTo>
                <a:cubicBezTo>
                  <a:pt x="302" y="798"/>
                  <a:pt x="320" y="794"/>
                  <a:pt x="338" y="790"/>
                </a:cubicBezTo>
                <a:cubicBezTo>
                  <a:pt x="338" y="788"/>
                  <a:pt x="338" y="786"/>
                  <a:pt x="337" y="784"/>
                </a:cubicBezTo>
                <a:cubicBezTo>
                  <a:pt x="318" y="787"/>
                  <a:pt x="300" y="791"/>
                  <a:pt x="281" y="794"/>
                </a:cubicBezTo>
                <a:close/>
                <a:moveTo>
                  <a:pt x="2788" y="721"/>
                </a:moveTo>
                <a:cubicBezTo>
                  <a:pt x="2762" y="704"/>
                  <a:pt x="2742" y="715"/>
                  <a:pt x="2722" y="721"/>
                </a:cubicBezTo>
                <a:cubicBezTo>
                  <a:pt x="2742" y="721"/>
                  <a:pt x="2762" y="721"/>
                  <a:pt x="2788" y="721"/>
                </a:cubicBezTo>
                <a:close/>
                <a:moveTo>
                  <a:pt x="3306" y="717"/>
                </a:moveTo>
                <a:cubicBezTo>
                  <a:pt x="3306" y="718"/>
                  <a:pt x="3305" y="720"/>
                  <a:pt x="3305" y="721"/>
                </a:cubicBezTo>
                <a:cubicBezTo>
                  <a:pt x="3332" y="724"/>
                  <a:pt x="3358" y="726"/>
                  <a:pt x="3384" y="728"/>
                </a:cubicBezTo>
                <a:cubicBezTo>
                  <a:pt x="3384" y="726"/>
                  <a:pt x="3384" y="724"/>
                  <a:pt x="3385" y="723"/>
                </a:cubicBezTo>
                <a:cubicBezTo>
                  <a:pt x="3358" y="721"/>
                  <a:pt x="3332" y="719"/>
                  <a:pt x="3306" y="717"/>
                </a:cubicBezTo>
                <a:close/>
                <a:moveTo>
                  <a:pt x="2322" y="606"/>
                </a:moveTo>
                <a:cubicBezTo>
                  <a:pt x="2322" y="604"/>
                  <a:pt x="2322" y="602"/>
                  <a:pt x="2322" y="601"/>
                </a:cubicBezTo>
                <a:cubicBezTo>
                  <a:pt x="2295" y="599"/>
                  <a:pt x="2268" y="598"/>
                  <a:pt x="2241" y="597"/>
                </a:cubicBezTo>
                <a:cubicBezTo>
                  <a:pt x="2241" y="598"/>
                  <a:pt x="2241" y="600"/>
                  <a:pt x="2241" y="601"/>
                </a:cubicBezTo>
                <a:cubicBezTo>
                  <a:pt x="2268" y="603"/>
                  <a:pt x="2295" y="604"/>
                  <a:pt x="2322" y="606"/>
                </a:cubicBezTo>
                <a:close/>
                <a:moveTo>
                  <a:pt x="2164" y="590"/>
                </a:moveTo>
                <a:cubicBezTo>
                  <a:pt x="2163" y="592"/>
                  <a:pt x="2163" y="593"/>
                  <a:pt x="2163" y="595"/>
                </a:cubicBezTo>
                <a:cubicBezTo>
                  <a:pt x="2173" y="597"/>
                  <a:pt x="2183" y="600"/>
                  <a:pt x="2193" y="600"/>
                </a:cubicBezTo>
                <a:cubicBezTo>
                  <a:pt x="2204" y="600"/>
                  <a:pt x="2214" y="598"/>
                  <a:pt x="2225" y="597"/>
                </a:cubicBezTo>
                <a:cubicBezTo>
                  <a:pt x="2225" y="596"/>
                  <a:pt x="2225" y="595"/>
                  <a:pt x="2225" y="595"/>
                </a:cubicBezTo>
                <a:cubicBezTo>
                  <a:pt x="2204" y="593"/>
                  <a:pt x="2184" y="592"/>
                  <a:pt x="2164" y="590"/>
                </a:cubicBezTo>
                <a:close/>
                <a:moveTo>
                  <a:pt x="2123" y="903"/>
                </a:moveTo>
                <a:cubicBezTo>
                  <a:pt x="2123" y="904"/>
                  <a:pt x="2123" y="905"/>
                  <a:pt x="2123" y="906"/>
                </a:cubicBezTo>
                <a:cubicBezTo>
                  <a:pt x="2152" y="906"/>
                  <a:pt x="2182" y="906"/>
                  <a:pt x="2211" y="906"/>
                </a:cubicBezTo>
                <a:cubicBezTo>
                  <a:pt x="2211" y="905"/>
                  <a:pt x="2211" y="904"/>
                  <a:pt x="2211" y="903"/>
                </a:cubicBezTo>
                <a:cubicBezTo>
                  <a:pt x="2182" y="903"/>
                  <a:pt x="2152" y="903"/>
                  <a:pt x="2123" y="903"/>
                </a:cubicBezTo>
                <a:close/>
                <a:moveTo>
                  <a:pt x="2261" y="828"/>
                </a:moveTo>
                <a:cubicBezTo>
                  <a:pt x="2261" y="827"/>
                  <a:pt x="2261" y="826"/>
                  <a:pt x="2261" y="825"/>
                </a:cubicBezTo>
                <a:cubicBezTo>
                  <a:pt x="2230" y="825"/>
                  <a:pt x="2199" y="825"/>
                  <a:pt x="2168" y="825"/>
                </a:cubicBezTo>
                <a:cubicBezTo>
                  <a:pt x="2168" y="826"/>
                  <a:pt x="2168" y="827"/>
                  <a:pt x="2168" y="828"/>
                </a:cubicBezTo>
                <a:cubicBezTo>
                  <a:pt x="2199" y="828"/>
                  <a:pt x="2230" y="828"/>
                  <a:pt x="2261" y="828"/>
                </a:cubicBezTo>
                <a:close/>
                <a:moveTo>
                  <a:pt x="955" y="661"/>
                </a:moveTo>
                <a:cubicBezTo>
                  <a:pt x="954" y="662"/>
                  <a:pt x="954" y="662"/>
                  <a:pt x="954" y="663"/>
                </a:cubicBezTo>
                <a:cubicBezTo>
                  <a:pt x="979" y="663"/>
                  <a:pt x="1004" y="663"/>
                  <a:pt x="1028" y="663"/>
                </a:cubicBezTo>
                <a:cubicBezTo>
                  <a:pt x="1028" y="661"/>
                  <a:pt x="1028" y="659"/>
                  <a:pt x="1028" y="657"/>
                </a:cubicBezTo>
                <a:cubicBezTo>
                  <a:pt x="1004" y="658"/>
                  <a:pt x="979" y="660"/>
                  <a:pt x="955" y="661"/>
                </a:cubicBezTo>
                <a:close/>
                <a:moveTo>
                  <a:pt x="1762" y="685"/>
                </a:moveTo>
                <a:cubicBezTo>
                  <a:pt x="1762" y="684"/>
                  <a:pt x="1762" y="683"/>
                  <a:pt x="1762" y="681"/>
                </a:cubicBezTo>
                <a:cubicBezTo>
                  <a:pt x="1742" y="681"/>
                  <a:pt x="1723" y="681"/>
                  <a:pt x="1703" y="681"/>
                </a:cubicBezTo>
                <a:cubicBezTo>
                  <a:pt x="1703" y="683"/>
                  <a:pt x="1703" y="684"/>
                  <a:pt x="1704" y="685"/>
                </a:cubicBezTo>
                <a:cubicBezTo>
                  <a:pt x="1723" y="685"/>
                  <a:pt x="1743" y="685"/>
                  <a:pt x="1762" y="685"/>
                </a:cubicBezTo>
                <a:close/>
                <a:moveTo>
                  <a:pt x="1364" y="872"/>
                </a:moveTo>
                <a:cubicBezTo>
                  <a:pt x="1365" y="875"/>
                  <a:pt x="1365" y="877"/>
                  <a:pt x="1365" y="880"/>
                </a:cubicBezTo>
                <a:cubicBezTo>
                  <a:pt x="1381" y="878"/>
                  <a:pt x="1398" y="877"/>
                  <a:pt x="1414" y="875"/>
                </a:cubicBezTo>
                <a:cubicBezTo>
                  <a:pt x="1414" y="874"/>
                  <a:pt x="1414" y="873"/>
                  <a:pt x="1414" y="872"/>
                </a:cubicBezTo>
                <a:cubicBezTo>
                  <a:pt x="1397" y="872"/>
                  <a:pt x="1381" y="872"/>
                  <a:pt x="1364" y="872"/>
                </a:cubicBezTo>
                <a:close/>
                <a:moveTo>
                  <a:pt x="2329" y="844"/>
                </a:moveTo>
                <a:cubicBezTo>
                  <a:pt x="2329" y="843"/>
                  <a:pt x="2329" y="841"/>
                  <a:pt x="2329" y="840"/>
                </a:cubicBezTo>
                <a:cubicBezTo>
                  <a:pt x="2312" y="840"/>
                  <a:pt x="2295" y="840"/>
                  <a:pt x="2278" y="840"/>
                </a:cubicBezTo>
                <a:cubicBezTo>
                  <a:pt x="2278" y="841"/>
                  <a:pt x="2278" y="843"/>
                  <a:pt x="2278" y="844"/>
                </a:cubicBezTo>
                <a:cubicBezTo>
                  <a:pt x="2295" y="844"/>
                  <a:pt x="2312" y="844"/>
                  <a:pt x="2329" y="844"/>
                </a:cubicBezTo>
                <a:close/>
                <a:moveTo>
                  <a:pt x="1447" y="801"/>
                </a:moveTo>
                <a:cubicBezTo>
                  <a:pt x="1447" y="802"/>
                  <a:pt x="1447" y="803"/>
                  <a:pt x="1447" y="804"/>
                </a:cubicBezTo>
                <a:cubicBezTo>
                  <a:pt x="1474" y="804"/>
                  <a:pt x="1501" y="804"/>
                  <a:pt x="1529" y="804"/>
                </a:cubicBezTo>
                <a:cubicBezTo>
                  <a:pt x="1529" y="803"/>
                  <a:pt x="1529" y="802"/>
                  <a:pt x="1529" y="801"/>
                </a:cubicBezTo>
                <a:cubicBezTo>
                  <a:pt x="1501" y="801"/>
                  <a:pt x="1474" y="801"/>
                  <a:pt x="1447" y="801"/>
                </a:cubicBezTo>
                <a:close/>
                <a:moveTo>
                  <a:pt x="2649" y="874"/>
                </a:moveTo>
                <a:cubicBezTo>
                  <a:pt x="2649" y="876"/>
                  <a:pt x="2650" y="879"/>
                  <a:pt x="2650" y="882"/>
                </a:cubicBezTo>
                <a:cubicBezTo>
                  <a:pt x="2664" y="880"/>
                  <a:pt x="2678" y="878"/>
                  <a:pt x="2691" y="876"/>
                </a:cubicBezTo>
                <a:cubicBezTo>
                  <a:pt x="2691" y="874"/>
                  <a:pt x="2691" y="873"/>
                  <a:pt x="2691" y="871"/>
                </a:cubicBezTo>
                <a:cubicBezTo>
                  <a:pt x="2677" y="872"/>
                  <a:pt x="2663" y="873"/>
                  <a:pt x="2649" y="874"/>
                </a:cubicBezTo>
                <a:close/>
                <a:moveTo>
                  <a:pt x="2434" y="678"/>
                </a:moveTo>
                <a:cubicBezTo>
                  <a:pt x="2434" y="677"/>
                  <a:pt x="2434" y="675"/>
                  <a:pt x="2434" y="674"/>
                </a:cubicBezTo>
                <a:cubicBezTo>
                  <a:pt x="2409" y="675"/>
                  <a:pt x="2384" y="677"/>
                  <a:pt x="2360" y="678"/>
                </a:cubicBezTo>
                <a:cubicBezTo>
                  <a:pt x="2360" y="680"/>
                  <a:pt x="2360" y="681"/>
                  <a:pt x="2360" y="682"/>
                </a:cubicBezTo>
                <a:cubicBezTo>
                  <a:pt x="2385" y="681"/>
                  <a:pt x="2410" y="679"/>
                  <a:pt x="2434" y="678"/>
                </a:cubicBezTo>
                <a:close/>
                <a:moveTo>
                  <a:pt x="2441" y="598"/>
                </a:moveTo>
                <a:cubicBezTo>
                  <a:pt x="2441" y="596"/>
                  <a:pt x="2441" y="594"/>
                  <a:pt x="2441" y="593"/>
                </a:cubicBezTo>
                <a:cubicBezTo>
                  <a:pt x="2423" y="593"/>
                  <a:pt x="2404" y="593"/>
                  <a:pt x="2386" y="593"/>
                </a:cubicBezTo>
                <a:cubicBezTo>
                  <a:pt x="2386" y="594"/>
                  <a:pt x="2386" y="596"/>
                  <a:pt x="2386" y="598"/>
                </a:cubicBezTo>
                <a:cubicBezTo>
                  <a:pt x="2405" y="598"/>
                  <a:pt x="2423" y="598"/>
                  <a:pt x="2441" y="598"/>
                </a:cubicBezTo>
                <a:close/>
              </a:path>
            </a:pathLst>
          </a:custGeom>
          <a:solidFill>
            <a:srgbClr val="CEE7FA"/>
          </a:solidFill>
          <a:ln>
            <a:noFill/>
          </a:ln>
        </p:spPr>
        <p:txBody>
          <a:bodyPr vert="horz" wrap="square" lIns="100600" tIns="36000" rIns="100600" bIns="50300" numCol="1" anchor="ctr" anchorCtr="0" compatLnSpc="1">
            <a:prstTxWarp prst="textNoShape">
              <a:avLst/>
            </a:prstTxWarp>
          </a:bodyPr>
          <a:lstStyle/>
          <a:p>
            <a:pPr algn="ctr"/>
            <a:r>
              <a:rPr lang="en-US" altLang="zh-CN" dirty="0">
                <a:solidFill>
                  <a:prstClr val="black"/>
                </a:solidFill>
                <a:latin typeface="Times New Roman" panose="02020603050405020304" pitchFamily="18" charset="0"/>
                <a:cs typeface="Times New Roman" panose="02020603050405020304" pitchFamily="18" charset="0"/>
              </a:rPr>
              <a:t>Monte Carlo</a:t>
            </a:r>
          </a:p>
          <a:p>
            <a:pPr algn="ctr"/>
            <a:r>
              <a:rPr lang="en-US" altLang="zh-CN" dirty="0">
                <a:solidFill>
                  <a:prstClr val="black"/>
                </a:solidFill>
                <a:latin typeface="Times New Roman" panose="02020603050405020304" pitchFamily="18" charset="0"/>
                <a:cs typeface="Times New Roman" panose="02020603050405020304" pitchFamily="18" charset="0"/>
              </a:rPr>
              <a:t>+ Push</a:t>
            </a:r>
          </a:p>
        </p:txBody>
      </p:sp>
      <p:sp>
        <p:nvSpPr>
          <p:cNvPr id="39" name="Freeform 34">
            <a:extLst>
              <a:ext uri="{FF2B5EF4-FFF2-40B4-BE49-F238E27FC236}">
                <a16:creationId xmlns:a16="http://schemas.microsoft.com/office/drawing/2014/main" id="{D05950CA-5129-A5C1-E1EC-938A5D397BFF}"/>
              </a:ext>
            </a:extLst>
          </p:cNvPr>
          <p:cNvSpPr>
            <a:spLocks noEditPoints="1"/>
          </p:cNvSpPr>
          <p:nvPr/>
        </p:nvSpPr>
        <p:spPr bwMode="auto">
          <a:xfrm>
            <a:off x="5675968" y="1510730"/>
            <a:ext cx="1626027" cy="797436"/>
          </a:xfrm>
          <a:custGeom>
            <a:avLst/>
            <a:gdLst>
              <a:gd name="T0" fmla="*/ 26 w 3711"/>
              <a:gd name="T1" fmla="*/ 284 h 969"/>
              <a:gd name="T2" fmla="*/ 283 w 3711"/>
              <a:gd name="T3" fmla="*/ 144 h 969"/>
              <a:gd name="T4" fmla="*/ 394 w 3711"/>
              <a:gd name="T5" fmla="*/ 65 h 969"/>
              <a:gd name="T6" fmla="*/ 1140 w 3711"/>
              <a:gd name="T7" fmla="*/ 13 h 969"/>
              <a:gd name="T8" fmla="*/ 2918 w 3711"/>
              <a:gd name="T9" fmla="*/ 66 h 969"/>
              <a:gd name="T10" fmla="*/ 3387 w 3711"/>
              <a:gd name="T11" fmla="*/ 146 h 969"/>
              <a:gd name="T12" fmla="*/ 3587 w 3711"/>
              <a:gd name="T13" fmla="*/ 188 h 969"/>
              <a:gd name="T14" fmla="*/ 3562 w 3711"/>
              <a:gd name="T15" fmla="*/ 303 h 969"/>
              <a:gd name="T16" fmla="*/ 3630 w 3711"/>
              <a:gd name="T17" fmla="*/ 389 h 969"/>
              <a:gd name="T18" fmla="*/ 3463 w 3711"/>
              <a:gd name="T19" fmla="*/ 519 h 969"/>
              <a:gd name="T20" fmla="*/ 3667 w 3711"/>
              <a:gd name="T21" fmla="*/ 614 h 969"/>
              <a:gd name="T22" fmla="*/ 3484 w 3711"/>
              <a:gd name="T23" fmla="*/ 637 h 969"/>
              <a:gd name="T24" fmla="*/ 3566 w 3711"/>
              <a:gd name="T25" fmla="*/ 718 h 969"/>
              <a:gd name="T26" fmla="*/ 3512 w 3711"/>
              <a:gd name="T27" fmla="*/ 815 h 969"/>
              <a:gd name="T28" fmla="*/ 3417 w 3711"/>
              <a:gd name="T29" fmla="*/ 880 h 969"/>
              <a:gd name="T30" fmla="*/ 3543 w 3711"/>
              <a:gd name="T31" fmla="*/ 941 h 969"/>
              <a:gd name="T32" fmla="*/ 3315 w 3711"/>
              <a:gd name="T33" fmla="*/ 958 h 969"/>
              <a:gd name="T34" fmla="*/ 2731 w 3711"/>
              <a:gd name="T35" fmla="*/ 934 h 969"/>
              <a:gd name="T36" fmla="*/ 2742 w 3711"/>
              <a:gd name="T37" fmla="*/ 924 h 969"/>
              <a:gd name="T38" fmla="*/ 2035 w 3711"/>
              <a:gd name="T39" fmla="*/ 918 h 969"/>
              <a:gd name="T40" fmla="*/ 1396 w 3711"/>
              <a:gd name="T41" fmla="*/ 894 h 969"/>
              <a:gd name="T42" fmla="*/ 1581 w 3711"/>
              <a:gd name="T43" fmla="*/ 860 h 969"/>
              <a:gd name="T44" fmla="*/ 1284 w 3711"/>
              <a:gd name="T45" fmla="*/ 903 h 969"/>
              <a:gd name="T46" fmla="*/ 1054 w 3711"/>
              <a:gd name="T47" fmla="*/ 913 h 969"/>
              <a:gd name="T48" fmla="*/ 612 w 3711"/>
              <a:gd name="T49" fmla="*/ 927 h 969"/>
              <a:gd name="T50" fmla="*/ 365 w 3711"/>
              <a:gd name="T51" fmla="*/ 933 h 969"/>
              <a:gd name="T52" fmla="*/ 292 w 3711"/>
              <a:gd name="T53" fmla="*/ 856 h 969"/>
              <a:gd name="T54" fmla="*/ 155 w 3711"/>
              <a:gd name="T55" fmla="*/ 801 h 969"/>
              <a:gd name="T56" fmla="*/ 238 w 3711"/>
              <a:gd name="T57" fmla="*/ 701 h 969"/>
              <a:gd name="T58" fmla="*/ 182 w 3711"/>
              <a:gd name="T59" fmla="*/ 606 h 969"/>
              <a:gd name="T60" fmla="*/ 16 w 3711"/>
              <a:gd name="T61" fmla="*/ 476 h 969"/>
              <a:gd name="T62" fmla="*/ 3086 w 3711"/>
              <a:gd name="T63" fmla="*/ 869 h 969"/>
              <a:gd name="T64" fmla="*/ 2478 w 3711"/>
              <a:gd name="T65" fmla="*/ 854 h 969"/>
              <a:gd name="T66" fmla="*/ 1072 w 3711"/>
              <a:gd name="T67" fmla="*/ 822 h 969"/>
              <a:gd name="T68" fmla="*/ 3102 w 3711"/>
              <a:gd name="T69" fmla="*/ 871 h 969"/>
              <a:gd name="T70" fmla="*/ 1235 w 3711"/>
              <a:gd name="T71" fmla="*/ 772 h 969"/>
              <a:gd name="T72" fmla="*/ 1026 w 3711"/>
              <a:gd name="T73" fmla="*/ 782 h 969"/>
              <a:gd name="T74" fmla="*/ 2006 w 3711"/>
              <a:gd name="T75" fmla="*/ 589 h 969"/>
              <a:gd name="T76" fmla="*/ 2732 w 3711"/>
              <a:gd name="T77" fmla="*/ 497 h 969"/>
              <a:gd name="T78" fmla="*/ 1607 w 3711"/>
              <a:gd name="T79" fmla="*/ 874 h 969"/>
              <a:gd name="T80" fmla="*/ 1682 w 3711"/>
              <a:gd name="T81" fmla="*/ 880 h 969"/>
              <a:gd name="T82" fmla="*/ 3213 w 3711"/>
              <a:gd name="T83" fmla="*/ 162 h 969"/>
              <a:gd name="T84" fmla="*/ 2125 w 3711"/>
              <a:gd name="T85" fmla="*/ 742 h 969"/>
              <a:gd name="T86" fmla="*/ 2345 w 3711"/>
              <a:gd name="T87" fmla="*/ 791 h 969"/>
              <a:gd name="T88" fmla="*/ 2328 w 3711"/>
              <a:gd name="T89" fmla="*/ 737 h 969"/>
              <a:gd name="T90" fmla="*/ 1289 w 3711"/>
              <a:gd name="T91" fmla="*/ 774 h 969"/>
              <a:gd name="T92" fmla="*/ 2941 w 3711"/>
              <a:gd name="T93" fmla="*/ 925 h 969"/>
              <a:gd name="T94" fmla="*/ 1277 w 3711"/>
              <a:gd name="T95" fmla="*/ 670 h 969"/>
              <a:gd name="T96" fmla="*/ 2834 w 3711"/>
              <a:gd name="T97" fmla="*/ 896 h 969"/>
              <a:gd name="T98" fmla="*/ 1637 w 3711"/>
              <a:gd name="T99" fmla="*/ 745 h 969"/>
              <a:gd name="T100" fmla="*/ 1344 w 3711"/>
              <a:gd name="T101" fmla="*/ 846 h 969"/>
              <a:gd name="T102" fmla="*/ 654 w 3711"/>
              <a:gd name="T103" fmla="*/ 776 h 969"/>
              <a:gd name="T104" fmla="*/ 281 w 3711"/>
              <a:gd name="T105" fmla="*/ 794 h 969"/>
              <a:gd name="T106" fmla="*/ 3306 w 3711"/>
              <a:gd name="T107" fmla="*/ 717 h 969"/>
              <a:gd name="T108" fmla="*/ 2193 w 3711"/>
              <a:gd name="T109" fmla="*/ 600 h 969"/>
              <a:gd name="T110" fmla="*/ 2123 w 3711"/>
              <a:gd name="T111" fmla="*/ 903 h 969"/>
              <a:gd name="T112" fmla="*/ 1028 w 3711"/>
              <a:gd name="T113" fmla="*/ 663 h 969"/>
              <a:gd name="T114" fmla="*/ 1364 w 3711"/>
              <a:gd name="T115" fmla="*/ 872 h 969"/>
              <a:gd name="T116" fmla="*/ 2278 w 3711"/>
              <a:gd name="T117" fmla="*/ 844 h 969"/>
              <a:gd name="T118" fmla="*/ 2650 w 3711"/>
              <a:gd name="T119" fmla="*/ 882 h 969"/>
              <a:gd name="T120" fmla="*/ 2434 w 3711"/>
              <a:gd name="T121" fmla="*/ 67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11" h="969">
                <a:moveTo>
                  <a:pt x="44" y="398"/>
                </a:moveTo>
                <a:cubicBezTo>
                  <a:pt x="37" y="398"/>
                  <a:pt x="30" y="398"/>
                  <a:pt x="23" y="398"/>
                </a:cubicBezTo>
                <a:cubicBezTo>
                  <a:pt x="16" y="399"/>
                  <a:pt x="10" y="399"/>
                  <a:pt x="3" y="400"/>
                </a:cubicBezTo>
                <a:cubicBezTo>
                  <a:pt x="2" y="397"/>
                  <a:pt x="1" y="394"/>
                  <a:pt x="0" y="392"/>
                </a:cubicBezTo>
                <a:cubicBezTo>
                  <a:pt x="12" y="383"/>
                  <a:pt x="24" y="374"/>
                  <a:pt x="36" y="365"/>
                </a:cubicBezTo>
                <a:cubicBezTo>
                  <a:pt x="35" y="365"/>
                  <a:pt x="32" y="364"/>
                  <a:pt x="28" y="362"/>
                </a:cubicBezTo>
                <a:cubicBezTo>
                  <a:pt x="53" y="350"/>
                  <a:pt x="77" y="338"/>
                  <a:pt x="104" y="326"/>
                </a:cubicBezTo>
                <a:cubicBezTo>
                  <a:pt x="77" y="311"/>
                  <a:pt x="53" y="298"/>
                  <a:pt x="26" y="284"/>
                </a:cubicBezTo>
                <a:cubicBezTo>
                  <a:pt x="34" y="276"/>
                  <a:pt x="41" y="269"/>
                  <a:pt x="47" y="262"/>
                </a:cubicBezTo>
                <a:cubicBezTo>
                  <a:pt x="50" y="257"/>
                  <a:pt x="52" y="250"/>
                  <a:pt x="52" y="244"/>
                </a:cubicBezTo>
                <a:cubicBezTo>
                  <a:pt x="53" y="231"/>
                  <a:pt x="59" y="224"/>
                  <a:pt x="72" y="220"/>
                </a:cubicBezTo>
                <a:cubicBezTo>
                  <a:pt x="89" y="216"/>
                  <a:pt x="107" y="213"/>
                  <a:pt x="123" y="206"/>
                </a:cubicBezTo>
                <a:cubicBezTo>
                  <a:pt x="133" y="202"/>
                  <a:pt x="139" y="193"/>
                  <a:pt x="149" y="184"/>
                </a:cubicBezTo>
                <a:cubicBezTo>
                  <a:pt x="161" y="179"/>
                  <a:pt x="177" y="171"/>
                  <a:pt x="194" y="165"/>
                </a:cubicBezTo>
                <a:cubicBezTo>
                  <a:pt x="212" y="158"/>
                  <a:pt x="231" y="149"/>
                  <a:pt x="250" y="148"/>
                </a:cubicBezTo>
                <a:cubicBezTo>
                  <a:pt x="261" y="148"/>
                  <a:pt x="271" y="148"/>
                  <a:pt x="283" y="144"/>
                </a:cubicBezTo>
                <a:cubicBezTo>
                  <a:pt x="279" y="141"/>
                  <a:pt x="277" y="139"/>
                  <a:pt x="270" y="133"/>
                </a:cubicBezTo>
                <a:cubicBezTo>
                  <a:pt x="287" y="135"/>
                  <a:pt x="298" y="136"/>
                  <a:pt x="309" y="138"/>
                </a:cubicBezTo>
                <a:cubicBezTo>
                  <a:pt x="282" y="124"/>
                  <a:pt x="254" y="130"/>
                  <a:pt x="225" y="131"/>
                </a:cubicBezTo>
                <a:cubicBezTo>
                  <a:pt x="228" y="129"/>
                  <a:pt x="232" y="127"/>
                  <a:pt x="238" y="123"/>
                </a:cubicBezTo>
                <a:cubicBezTo>
                  <a:pt x="229" y="120"/>
                  <a:pt x="224" y="119"/>
                  <a:pt x="217" y="117"/>
                </a:cubicBezTo>
                <a:cubicBezTo>
                  <a:pt x="241" y="104"/>
                  <a:pt x="269" y="127"/>
                  <a:pt x="297" y="107"/>
                </a:cubicBezTo>
                <a:cubicBezTo>
                  <a:pt x="274" y="101"/>
                  <a:pt x="252" y="102"/>
                  <a:pt x="254" y="72"/>
                </a:cubicBezTo>
                <a:cubicBezTo>
                  <a:pt x="300" y="70"/>
                  <a:pt x="347" y="67"/>
                  <a:pt x="394" y="65"/>
                </a:cubicBezTo>
                <a:cubicBezTo>
                  <a:pt x="440" y="63"/>
                  <a:pt x="486" y="62"/>
                  <a:pt x="532" y="59"/>
                </a:cubicBezTo>
                <a:cubicBezTo>
                  <a:pt x="541" y="59"/>
                  <a:pt x="550" y="55"/>
                  <a:pt x="559" y="52"/>
                </a:cubicBezTo>
                <a:cubicBezTo>
                  <a:pt x="559" y="50"/>
                  <a:pt x="559" y="49"/>
                  <a:pt x="558" y="47"/>
                </a:cubicBezTo>
                <a:cubicBezTo>
                  <a:pt x="535" y="48"/>
                  <a:pt x="512" y="50"/>
                  <a:pt x="489" y="51"/>
                </a:cubicBezTo>
                <a:cubicBezTo>
                  <a:pt x="489" y="51"/>
                  <a:pt x="489" y="50"/>
                  <a:pt x="489" y="50"/>
                </a:cubicBezTo>
                <a:cubicBezTo>
                  <a:pt x="495" y="48"/>
                  <a:pt x="500" y="45"/>
                  <a:pt x="506" y="45"/>
                </a:cubicBezTo>
                <a:cubicBezTo>
                  <a:pt x="577" y="39"/>
                  <a:pt x="647" y="32"/>
                  <a:pt x="718" y="28"/>
                </a:cubicBezTo>
                <a:cubicBezTo>
                  <a:pt x="859" y="22"/>
                  <a:pt x="1000" y="18"/>
                  <a:pt x="1140" y="13"/>
                </a:cubicBezTo>
                <a:cubicBezTo>
                  <a:pt x="1214" y="11"/>
                  <a:pt x="1289" y="9"/>
                  <a:pt x="1363" y="8"/>
                </a:cubicBezTo>
                <a:cubicBezTo>
                  <a:pt x="1525" y="5"/>
                  <a:pt x="1688" y="1"/>
                  <a:pt x="1851" y="1"/>
                </a:cubicBezTo>
                <a:cubicBezTo>
                  <a:pt x="1982" y="0"/>
                  <a:pt x="2114" y="0"/>
                  <a:pt x="2245" y="4"/>
                </a:cubicBezTo>
                <a:cubicBezTo>
                  <a:pt x="2376" y="8"/>
                  <a:pt x="2506" y="16"/>
                  <a:pt x="2636" y="24"/>
                </a:cubicBezTo>
                <a:cubicBezTo>
                  <a:pt x="2706" y="29"/>
                  <a:pt x="2775" y="36"/>
                  <a:pt x="2844" y="46"/>
                </a:cubicBezTo>
                <a:cubicBezTo>
                  <a:pt x="2833" y="48"/>
                  <a:pt x="2822" y="50"/>
                  <a:pt x="2811" y="52"/>
                </a:cubicBezTo>
                <a:cubicBezTo>
                  <a:pt x="2811" y="53"/>
                  <a:pt x="2811" y="55"/>
                  <a:pt x="2811" y="56"/>
                </a:cubicBezTo>
                <a:cubicBezTo>
                  <a:pt x="2845" y="59"/>
                  <a:pt x="2879" y="62"/>
                  <a:pt x="2918" y="66"/>
                </a:cubicBezTo>
                <a:cubicBezTo>
                  <a:pt x="2905" y="88"/>
                  <a:pt x="2884" y="66"/>
                  <a:pt x="2873" y="78"/>
                </a:cubicBezTo>
                <a:cubicBezTo>
                  <a:pt x="2875" y="79"/>
                  <a:pt x="2879" y="81"/>
                  <a:pt x="2883" y="82"/>
                </a:cubicBezTo>
                <a:cubicBezTo>
                  <a:pt x="2878" y="85"/>
                  <a:pt x="2875" y="87"/>
                  <a:pt x="2867" y="90"/>
                </a:cubicBezTo>
                <a:cubicBezTo>
                  <a:pt x="2919" y="96"/>
                  <a:pt x="2968" y="102"/>
                  <a:pt x="3016" y="107"/>
                </a:cubicBezTo>
                <a:cubicBezTo>
                  <a:pt x="3068" y="113"/>
                  <a:pt x="3120" y="120"/>
                  <a:pt x="3172" y="125"/>
                </a:cubicBezTo>
                <a:cubicBezTo>
                  <a:pt x="3219" y="130"/>
                  <a:pt x="3265" y="133"/>
                  <a:pt x="3312" y="136"/>
                </a:cubicBezTo>
                <a:cubicBezTo>
                  <a:pt x="3332" y="138"/>
                  <a:pt x="3353" y="137"/>
                  <a:pt x="3374" y="138"/>
                </a:cubicBezTo>
                <a:cubicBezTo>
                  <a:pt x="3378" y="139"/>
                  <a:pt x="3382" y="144"/>
                  <a:pt x="3387" y="146"/>
                </a:cubicBezTo>
                <a:cubicBezTo>
                  <a:pt x="3386" y="148"/>
                  <a:pt x="3385" y="150"/>
                  <a:pt x="3384" y="152"/>
                </a:cubicBezTo>
                <a:cubicBezTo>
                  <a:pt x="3366" y="151"/>
                  <a:pt x="3348" y="150"/>
                  <a:pt x="3330" y="149"/>
                </a:cubicBezTo>
                <a:cubicBezTo>
                  <a:pt x="3351" y="163"/>
                  <a:pt x="3373" y="159"/>
                  <a:pt x="3395" y="158"/>
                </a:cubicBezTo>
                <a:cubicBezTo>
                  <a:pt x="3418" y="158"/>
                  <a:pt x="3442" y="159"/>
                  <a:pt x="3465" y="160"/>
                </a:cubicBezTo>
                <a:cubicBezTo>
                  <a:pt x="3486" y="161"/>
                  <a:pt x="3507" y="162"/>
                  <a:pt x="3527" y="164"/>
                </a:cubicBezTo>
                <a:cubicBezTo>
                  <a:pt x="3532" y="165"/>
                  <a:pt x="3537" y="169"/>
                  <a:pt x="3542" y="169"/>
                </a:cubicBezTo>
                <a:cubicBezTo>
                  <a:pt x="3553" y="169"/>
                  <a:pt x="3564" y="168"/>
                  <a:pt x="3578" y="167"/>
                </a:cubicBezTo>
                <a:cubicBezTo>
                  <a:pt x="3580" y="171"/>
                  <a:pt x="3583" y="179"/>
                  <a:pt x="3587" y="188"/>
                </a:cubicBezTo>
                <a:cubicBezTo>
                  <a:pt x="3593" y="188"/>
                  <a:pt x="3600" y="188"/>
                  <a:pt x="3607" y="189"/>
                </a:cubicBezTo>
                <a:cubicBezTo>
                  <a:pt x="3607" y="189"/>
                  <a:pt x="3609" y="190"/>
                  <a:pt x="3609" y="191"/>
                </a:cubicBezTo>
                <a:cubicBezTo>
                  <a:pt x="3622" y="211"/>
                  <a:pt x="3628" y="229"/>
                  <a:pt x="3596" y="236"/>
                </a:cubicBezTo>
                <a:cubicBezTo>
                  <a:pt x="3595" y="236"/>
                  <a:pt x="3593" y="243"/>
                  <a:pt x="3594" y="244"/>
                </a:cubicBezTo>
                <a:cubicBezTo>
                  <a:pt x="3598" y="248"/>
                  <a:pt x="3603" y="251"/>
                  <a:pt x="3608" y="253"/>
                </a:cubicBezTo>
                <a:cubicBezTo>
                  <a:pt x="3628" y="259"/>
                  <a:pt x="3648" y="266"/>
                  <a:pt x="3670" y="273"/>
                </a:cubicBezTo>
                <a:cubicBezTo>
                  <a:pt x="3632" y="281"/>
                  <a:pt x="3596" y="289"/>
                  <a:pt x="3561" y="297"/>
                </a:cubicBezTo>
                <a:cubicBezTo>
                  <a:pt x="3561" y="299"/>
                  <a:pt x="3562" y="301"/>
                  <a:pt x="3562" y="303"/>
                </a:cubicBezTo>
                <a:cubicBezTo>
                  <a:pt x="3572" y="304"/>
                  <a:pt x="3582" y="305"/>
                  <a:pt x="3594" y="307"/>
                </a:cubicBezTo>
                <a:cubicBezTo>
                  <a:pt x="3591" y="311"/>
                  <a:pt x="3589" y="312"/>
                  <a:pt x="3589" y="313"/>
                </a:cubicBezTo>
                <a:cubicBezTo>
                  <a:pt x="3616" y="320"/>
                  <a:pt x="3644" y="326"/>
                  <a:pt x="3672" y="333"/>
                </a:cubicBezTo>
                <a:cubicBezTo>
                  <a:pt x="3676" y="349"/>
                  <a:pt x="3676" y="349"/>
                  <a:pt x="3701" y="349"/>
                </a:cubicBezTo>
                <a:cubicBezTo>
                  <a:pt x="3711" y="363"/>
                  <a:pt x="3710" y="371"/>
                  <a:pt x="3690" y="372"/>
                </a:cubicBezTo>
                <a:cubicBezTo>
                  <a:pt x="3666" y="372"/>
                  <a:pt x="3642" y="374"/>
                  <a:pt x="3618" y="375"/>
                </a:cubicBezTo>
                <a:cubicBezTo>
                  <a:pt x="3613" y="375"/>
                  <a:pt x="3609" y="377"/>
                  <a:pt x="3603" y="382"/>
                </a:cubicBezTo>
                <a:cubicBezTo>
                  <a:pt x="3612" y="384"/>
                  <a:pt x="3622" y="385"/>
                  <a:pt x="3630" y="389"/>
                </a:cubicBezTo>
                <a:cubicBezTo>
                  <a:pt x="3650" y="399"/>
                  <a:pt x="3670" y="410"/>
                  <a:pt x="3689" y="422"/>
                </a:cubicBezTo>
                <a:cubicBezTo>
                  <a:pt x="3694" y="426"/>
                  <a:pt x="3699" y="439"/>
                  <a:pt x="3697" y="441"/>
                </a:cubicBezTo>
                <a:cubicBezTo>
                  <a:pt x="3690" y="449"/>
                  <a:pt x="3680" y="454"/>
                  <a:pt x="3671" y="458"/>
                </a:cubicBezTo>
                <a:cubicBezTo>
                  <a:pt x="3659" y="463"/>
                  <a:pt x="3647" y="466"/>
                  <a:pt x="3635" y="469"/>
                </a:cubicBezTo>
                <a:cubicBezTo>
                  <a:pt x="3626" y="471"/>
                  <a:pt x="3616" y="471"/>
                  <a:pt x="3607" y="473"/>
                </a:cubicBezTo>
                <a:cubicBezTo>
                  <a:pt x="3599" y="474"/>
                  <a:pt x="3586" y="469"/>
                  <a:pt x="3587" y="487"/>
                </a:cubicBezTo>
                <a:cubicBezTo>
                  <a:pt x="3561" y="472"/>
                  <a:pt x="3533" y="482"/>
                  <a:pt x="3515" y="495"/>
                </a:cubicBezTo>
                <a:cubicBezTo>
                  <a:pt x="3498" y="506"/>
                  <a:pt x="3474" y="498"/>
                  <a:pt x="3463" y="519"/>
                </a:cubicBezTo>
                <a:cubicBezTo>
                  <a:pt x="3493" y="517"/>
                  <a:pt x="3522" y="515"/>
                  <a:pt x="3551" y="513"/>
                </a:cubicBezTo>
                <a:cubicBezTo>
                  <a:pt x="3507" y="541"/>
                  <a:pt x="3457" y="544"/>
                  <a:pt x="3408" y="551"/>
                </a:cubicBezTo>
                <a:cubicBezTo>
                  <a:pt x="3484" y="565"/>
                  <a:pt x="3559" y="578"/>
                  <a:pt x="3634" y="591"/>
                </a:cubicBezTo>
                <a:cubicBezTo>
                  <a:pt x="3634" y="593"/>
                  <a:pt x="3634" y="595"/>
                  <a:pt x="3634" y="597"/>
                </a:cubicBezTo>
                <a:cubicBezTo>
                  <a:pt x="3615" y="598"/>
                  <a:pt x="3597" y="600"/>
                  <a:pt x="3578" y="601"/>
                </a:cubicBezTo>
                <a:cubicBezTo>
                  <a:pt x="3578" y="603"/>
                  <a:pt x="3578" y="604"/>
                  <a:pt x="3578" y="606"/>
                </a:cubicBezTo>
                <a:cubicBezTo>
                  <a:pt x="3592" y="606"/>
                  <a:pt x="3606" y="607"/>
                  <a:pt x="3620" y="608"/>
                </a:cubicBezTo>
                <a:cubicBezTo>
                  <a:pt x="3636" y="609"/>
                  <a:pt x="3652" y="611"/>
                  <a:pt x="3667" y="614"/>
                </a:cubicBezTo>
                <a:cubicBezTo>
                  <a:pt x="3670" y="614"/>
                  <a:pt x="3674" y="619"/>
                  <a:pt x="3674" y="621"/>
                </a:cubicBezTo>
                <a:cubicBezTo>
                  <a:pt x="3674" y="624"/>
                  <a:pt x="3670" y="628"/>
                  <a:pt x="3667" y="629"/>
                </a:cubicBezTo>
                <a:cubicBezTo>
                  <a:pt x="3658" y="630"/>
                  <a:pt x="3649" y="632"/>
                  <a:pt x="3639" y="632"/>
                </a:cubicBezTo>
                <a:cubicBezTo>
                  <a:pt x="3593" y="629"/>
                  <a:pt x="3547" y="626"/>
                  <a:pt x="3502" y="623"/>
                </a:cubicBezTo>
                <a:cubicBezTo>
                  <a:pt x="3501" y="625"/>
                  <a:pt x="3501" y="628"/>
                  <a:pt x="3501" y="630"/>
                </a:cubicBezTo>
                <a:cubicBezTo>
                  <a:pt x="3510" y="631"/>
                  <a:pt x="3519" y="633"/>
                  <a:pt x="3528" y="634"/>
                </a:cubicBezTo>
                <a:cubicBezTo>
                  <a:pt x="3528" y="635"/>
                  <a:pt x="3528" y="636"/>
                  <a:pt x="3528" y="637"/>
                </a:cubicBezTo>
                <a:cubicBezTo>
                  <a:pt x="3513" y="637"/>
                  <a:pt x="3498" y="637"/>
                  <a:pt x="3484" y="637"/>
                </a:cubicBezTo>
                <a:cubicBezTo>
                  <a:pt x="3508" y="647"/>
                  <a:pt x="3531" y="659"/>
                  <a:pt x="3556" y="667"/>
                </a:cubicBezTo>
                <a:cubicBezTo>
                  <a:pt x="3571" y="671"/>
                  <a:pt x="3588" y="670"/>
                  <a:pt x="3605" y="672"/>
                </a:cubicBezTo>
                <a:cubicBezTo>
                  <a:pt x="3603" y="675"/>
                  <a:pt x="3599" y="681"/>
                  <a:pt x="3595" y="688"/>
                </a:cubicBezTo>
                <a:cubicBezTo>
                  <a:pt x="3612" y="690"/>
                  <a:pt x="3628" y="691"/>
                  <a:pt x="3646" y="692"/>
                </a:cubicBezTo>
                <a:cubicBezTo>
                  <a:pt x="3645" y="702"/>
                  <a:pt x="3652" y="713"/>
                  <a:pt x="3637" y="719"/>
                </a:cubicBezTo>
                <a:cubicBezTo>
                  <a:pt x="3635" y="721"/>
                  <a:pt x="3636" y="732"/>
                  <a:pt x="3636" y="742"/>
                </a:cubicBezTo>
                <a:cubicBezTo>
                  <a:pt x="3625" y="738"/>
                  <a:pt x="3616" y="734"/>
                  <a:pt x="3605" y="731"/>
                </a:cubicBezTo>
                <a:cubicBezTo>
                  <a:pt x="3592" y="726"/>
                  <a:pt x="3579" y="722"/>
                  <a:pt x="3566" y="718"/>
                </a:cubicBezTo>
                <a:cubicBezTo>
                  <a:pt x="3555" y="715"/>
                  <a:pt x="3547" y="718"/>
                  <a:pt x="3548" y="732"/>
                </a:cubicBezTo>
                <a:cubicBezTo>
                  <a:pt x="3540" y="731"/>
                  <a:pt x="3532" y="731"/>
                  <a:pt x="3524" y="730"/>
                </a:cubicBezTo>
                <a:cubicBezTo>
                  <a:pt x="3526" y="745"/>
                  <a:pt x="3532" y="749"/>
                  <a:pt x="3546" y="747"/>
                </a:cubicBezTo>
                <a:cubicBezTo>
                  <a:pt x="3564" y="745"/>
                  <a:pt x="3582" y="746"/>
                  <a:pt x="3600" y="746"/>
                </a:cubicBezTo>
                <a:cubicBezTo>
                  <a:pt x="3600" y="748"/>
                  <a:pt x="3600" y="750"/>
                  <a:pt x="3600" y="752"/>
                </a:cubicBezTo>
                <a:cubicBezTo>
                  <a:pt x="3574" y="754"/>
                  <a:pt x="3547" y="757"/>
                  <a:pt x="3521" y="759"/>
                </a:cubicBezTo>
                <a:cubicBezTo>
                  <a:pt x="3527" y="780"/>
                  <a:pt x="3527" y="780"/>
                  <a:pt x="3549" y="794"/>
                </a:cubicBezTo>
                <a:cubicBezTo>
                  <a:pt x="3543" y="811"/>
                  <a:pt x="3543" y="811"/>
                  <a:pt x="3512" y="815"/>
                </a:cubicBezTo>
                <a:cubicBezTo>
                  <a:pt x="3520" y="818"/>
                  <a:pt x="3527" y="820"/>
                  <a:pt x="3539" y="825"/>
                </a:cubicBezTo>
                <a:cubicBezTo>
                  <a:pt x="3531" y="827"/>
                  <a:pt x="3527" y="828"/>
                  <a:pt x="3522" y="830"/>
                </a:cubicBezTo>
                <a:cubicBezTo>
                  <a:pt x="3526" y="833"/>
                  <a:pt x="3529" y="835"/>
                  <a:pt x="3537" y="840"/>
                </a:cubicBezTo>
                <a:cubicBezTo>
                  <a:pt x="3521" y="841"/>
                  <a:pt x="3511" y="842"/>
                  <a:pt x="3498" y="844"/>
                </a:cubicBezTo>
                <a:cubicBezTo>
                  <a:pt x="3508" y="857"/>
                  <a:pt x="3522" y="851"/>
                  <a:pt x="3535" y="856"/>
                </a:cubicBezTo>
                <a:cubicBezTo>
                  <a:pt x="3489" y="862"/>
                  <a:pt x="3442" y="842"/>
                  <a:pt x="3400" y="873"/>
                </a:cubicBezTo>
                <a:cubicBezTo>
                  <a:pt x="3409" y="874"/>
                  <a:pt x="3417" y="874"/>
                  <a:pt x="3429" y="875"/>
                </a:cubicBezTo>
                <a:cubicBezTo>
                  <a:pt x="3425" y="877"/>
                  <a:pt x="3423" y="878"/>
                  <a:pt x="3417" y="880"/>
                </a:cubicBezTo>
                <a:cubicBezTo>
                  <a:pt x="3467" y="890"/>
                  <a:pt x="3513" y="900"/>
                  <a:pt x="3560" y="909"/>
                </a:cubicBezTo>
                <a:cubicBezTo>
                  <a:pt x="3560" y="911"/>
                  <a:pt x="3559" y="913"/>
                  <a:pt x="3559" y="915"/>
                </a:cubicBezTo>
                <a:cubicBezTo>
                  <a:pt x="3555" y="915"/>
                  <a:pt x="3551" y="915"/>
                  <a:pt x="3548" y="914"/>
                </a:cubicBezTo>
                <a:cubicBezTo>
                  <a:pt x="3547" y="915"/>
                  <a:pt x="3547" y="916"/>
                  <a:pt x="3547" y="917"/>
                </a:cubicBezTo>
                <a:cubicBezTo>
                  <a:pt x="3553" y="920"/>
                  <a:pt x="3560" y="923"/>
                  <a:pt x="3566" y="926"/>
                </a:cubicBezTo>
                <a:cubicBezTo>
                  <a:pt x="3541" y="923"/>
                  <a:pt x="3516" y="921"/>
                  <a:pt x="3490" y="919"/>
                </a:cubicBezTo>
                <a:cubicBezTo>
                  <a:pt x="3490" y="921"/>
                  <a:pt x="3490" y="924"/>
                  <a:pt x="3489" y="926"/>
                </a:cubicBezTo>
                <a:cubicBezTo>
                  <a:pt x="3505" y="931"/>
                  <a:pt x="3521" y="935"/>
                  <a:pt x="3543" y="941"/>
                </a:cubicBezTo>
                <a:cubicBezTo>
                  <a:pt x="3510" y="941"/>
                  <a:pt x="3483" y="941"/>
                  <a:pt x="3456" y="941"/>
                </a:cubicBezTo>
                <a:cubicBezTo>
                  <a:pt x="3455" y="942"/>
                  <a:pt x="3455" y="943"/>
                  <a:pt x="3455" y="945"/>
                </a:cubicBezTo>
                <a:cubicBezTo>
                  <a:pt x="3466" y="947"/>
                  <a:pt x="3476" y="949"/>
                  <a:pt x="3491" y="952"/>
                </a:cubicBezTo>
                <a:cubicBezTo>
                  <a:pt x="3459" y="954"/>
                  <a:pt x="3432" y="957"/>
                  <a:pt x="3404" y="959"/>
                </a:cubicBezTo>
                <a:cubicBezTo>
                  <a:pt x="3404" y="960"/>
                  <a:pt x="3403" y="962"/>
                  <a:pt x="3402" y="964"/>
                </a:cubicBezTo>
                <a:cubicBezTo>
                  <a:pt x="3405" y="965"/>
                  <a:pt x="3407" y="966"/>
                  <a:pt x="3414" y="969"/>
                </a:cubicBezTo>
                <a:cubicBezTo>
                  <a:pt x="3378" y="966"/>
                  <a:pt x="3346" y="963"/>
                  <a:pt x="3315" y="960"/>
                </a:cubicBezTo>
                <a:cubicBezTo>
                  <a:pt x="3315" y="959"/>
                  <a:pt x="3315" y="959"/>
                  <a:pt x="3315" y="958"/>
                </a:cubicBezTo>
                <a:cubicBezTo>
                  <a:pt x="3327" y="958"/>
                  <a:pt x="3340" y="957"/>
                  <a:pt x="3352" y="957"/>
                </a:cubicBezTo>
                <a:cubicBezTo>
                  <a:pt x="3352" y="956"/>
                  <a:pt x="3352" y="955"/>
                  <a:pt x="3352" y="954"/>
                </a:cubicBezTo>
                <a:cubicBezTo>
                  <a:pt x="3318" y="954"/>
                  <a:pt x="3284" y="954"/>
                  <a:pt x="3246" y="954"/>
                </a:cubicBezTo>
                <a:cubicBezTo>
                  <a:pt x="3254" y="958"/>
                  <a:pt x="3258" y="961"/>
                  <a:pt x="3265" y="964"/>
                </a:cubicBezTo>
                <a:cubicBezTo>
                  <a:pt x="3233" y="964"/>
                  <a:pt x="3202" y="964"/>
                  <a:pt x="3172" y="964"/>
                </a:cubicBezTo>
                <a:cubicBezTo>
                  <a:pt x="3172" y="964"/>
                  <a:pt x="3172" y="963"/>
                  <a:pt x="3172" y="962"/>
                </a:cubicBezTo>
                <a:cubicBezTo>
                  <a:pt x="3184" y="960"/>
                  <a:pt x="3197" y="958"/>
                  <a:pt x="3210" y="956"/>
                </a:cubicBezTo>
                <a:cubicBezTo>
                  <a:pt x="3050" y="953"/>
                  <a:pt x="2890" y="959"/>
                  <a:pt x="2731" y="934"/>
                </a:cubicBezTo>
                <a:cubicBezTo>
                  <a:pt x="2802" y="934"/>
                  <a:pt x="2874" y="934"/>
                  <a:pt x="2943" y="934"/>
                </a:cubicBezTo>
                <a:cubicBezTo>
                  <a:pt x="2924" y="913"/>
                  <a:pt x="2896" y="920"/>
                  <a:pt x="2869" y="919"/>
                </a:cubicBezTo>
                <a:cubicBezTo>
                  <a:pt x="2826" y="916"/>
                  <a:pt x="2782" y="911"/>
                  <a:pt x="2738" y="913"/>
                </a:cubicBezTo>
                <a:cubicBezTo>
                  <a:pt x="2703" y="915"/>
                  <a:pt x="2671" y="901"/>
                  <a:pt x="2634" y="902"/>
                </a:cubicBezTo>
                <a:cubicBezTo>
                  <a:pt x="2638" y="905"/>
                  <a:pt x="2640" y="906"/>
                  <a:pt x="2644" y="909"/>
                </a:cubicBezTo>
                <a:cubicBezTo>
                  <a:pt x="2612" y="909"/>
                  <a:pt x="2582" y="909"/>
                  <a:pt x="2553" y="909"/>
                </a:cubicBezTo>
                <a:cubicBezTo>
                  <a:pt x="2552" y="911"/>
                  <a:pt x="2552" y="912"/>
                  <a:pt x="2552" y="914"/>
                </a:cubicBezTo>
                <a:cubicBezTo>
                  <a:pt x="2616" y="917"/>
                  <a:pt x="2679" y="921"/>
                  <a:pt x="2742" y="924"/>
                </a:cubicBezTo>
                <a:cubicBezTo>
                  <a:pt x="2742" y="925"/>
                  <a:pt x="2742" y="926"/>
                  <a:pt x="2742" y="926"/>
                </a:cubicBezTo>
                <a:cubicBezTo>
                  <a:pt x="2712" y="926"/>
                  <a:pt x="2682" y="926"/>
                  <a:pt x="2652" y="926"/>
                </a:cubicBezTo>
                <a:cubicBezTo>
                  <a:pt x="2645" y="926"/>
                  <a:pt x="2638" y="926"/>
                  <a:pt x="2630" y="926"/>
                </a:cubicBezTo>
                <a:cubicBezTo>
                  <a:pt x="2607" y="926"/>
                  <a:pt x="2582" y="940"/>
                  <a:pt x="2560" y="920"/>
                </a:cubicBezTo>
                <a:cubicBezTo>
                  <a:pt x="2562" y="922"/>
                  <a:pt x="2563" y="924"/>
                  <a:pt x="2566" y="929"/>
                </a:cubicBezTo>
                <a:cubicBezTo>
                  <a:pt x="2535" y="929"/>
                  <a:pt x="2506" y="929"/>
                  <a:pt x="2476" y="929"/>
                </a:cubicBezTo>
                <a:cubicBezTo>
                  <a:pt x="2402" y="928"/>
                  <a:pt x="2328" y="927"/>
                  <a:pt x="2254" y="926"/>
                </a:cubicBezTo>
                <a:cubicBezTo>
                  <a:pt x="2181" y="924"/>
                  <a:pt x="2108" y="921"/>
                  <a:pt x="2035" y="918"/>
                </a:cubicBezTo>
                <a:cubicBezTo>
                  <a:pt x="1997" y="916"/>
                  <a:pt x="1960" y="910"/>
                  <a:pt x="1922" y="908"/>
                </a:cubicBezTo>
                <a:cubicBezTo>
                  <a:pt x="1893" y="906"/>
                  <a:pt x="1865" y="910"/>
                  <a:pt x="1836" y="910"/>
                </a:cubicBezTo>
                <a:cubicBezTo>
                  <a:pt x="1817" y="910"/>
                  <a:pt x="1798" y="905"/>
                  <a:pt x="1779" y="904"/>
                </a:cubicBezTo>
                <a:cubicBezTo>
                  <a:pt x="1700" y="903"/>
                  <a:pt x="1620" y="902"/>
                  <a:pt x="1540" y="901"/>
                </a:cubicBezTo>
                <a:cubicBezTo>
                  <a:pt x="1524" y="901"/>
                  <a:pt x="1507" y="901"/>
                  <a:pt x="1490" y="901"/>
                </a:cubicBezTo>
                <a:cubicBezTo>
                  <a:pt x="1490" y="899"/>
                  <a:pt x="1489" y="896"/>
                  <a:pt x="1489" y="894"/>
                </a:cubicBezTo>
                <a:cubicBezTo>
                  <a:pt x="1495" y="892"/>
                  <a:pt x="1501" y="891"/>
                  <a:pt x="1507" y="890"/>
                </a:cubicBezTo>
                <a:cubicBezTo>
                  <a:pt x="1484" y="880"/>
                  <a:pt x="1422" y="882"/>
                  <a:pt x="1396" y="894"/>
                </a:cubicBezTo>
                <a:cubicBezTo>
                  <a:pt x="1416" y="893"/>
                  <a:pt x="1432" y="891"/>
                  <a:pt x="1449" y="890"/>
                </a:cubicBezTo>
                <a:cubicBezTo>
                  <a:pt x="1438" y="902"/>
                  <a:pt x="1438" y="903"/>
                  <a:pt x="1404" y="900"/>
                </a:cubicBezTo>
                <a:cubicBezTo>
                  <a:pt x="1388" y="899"/>
                  <a:pt x="1372" y="894"/>
                  <a:pt x="1354" y="890"/>
                </a:cubicBezTo>
                <a:cubicBezTo>
                  <a:pt x="1355" y="896"/>
                  <a:pt x="1355" y="900"/>
                  <a:pt x="1356" y="904"/>
                </a:cubicBezTo>
                <a:cubicBezTo>
                  <a:pt x="1325" y="898"/>
                  <a:pt x="1295" y="892"/>
                  <a:pt x="1265" y="886"/>
                </a:cubicBezTo>
                <a:cubicBezTo>
                  <a:pt x="1269" y="885"/>
                  <a:pt x="1274" y="883"/>
                  <a:pt x="1282" y="880"/>
                </a:cubicBezTo>
                <a:cubicBezTo>
                  <a:pt x="1267" y="877"/>
                  <a:pt x="1255" y="874"/>
                  <a:pt x="1239" y="870"/>
                </a:cubicBezTo>
                <a:cubicBezTo>
                  <a:pt x="1355" y="867"/>
                  <a:pt x="1468" y="863"/>
                  <a:pt x="1581" y="860"/>
                </a:cubicBezTo>
                <a:cubicBezTo>
                  <a:pt x="1581" y="858"/>
                  <a:pt x="1581" y="857"/>
                  <a:pt x="1580" y="855"/>
                </a:cubicBezTo>
                <a:cubicBezTo>
                  <a:pt x="1405" y="854"/>
                  <a:pt x="1230" y="865"/>
                  <a:pt x="1055" y="865"/>
                </a:cubicBezTo>
                <a:cubicBezTo>
                  <a:pt x="1065" y="873"/>
                  <a:pt x="1075" y="881"/>
                  <a:pt x="1084" y="888"/>
                </a:cubicBezTo>
                <a:cubicBezTo>
                  <a:pt x="1083" y="891"/>
                  <a:pt x="1083" y="893"/>
                  <a:pt x="1082" y="896"/>
                </a:cubicBezTo>
                <a:cubicBezTo>
                  <a:pt x="1104" y="892"/>
                  <a:pt x="1126" y="887"/>
                  <a:pt x="1148" y="887"/>
                </a:cubicBezTo>
                <a:cubicBezTo>
                  <a:pt x="1165" y="886"/>
                  <a:pt x="1181" y="893"/>
                  <a:pt x="1198" y="894"/>
                </a:cubicBezTo>
                <a:cubicBezTo>
                  <a:pt x="1225" y="896"/>
                  <a:pt x="1253" y="895"/>
                  <a:pt x="1280" y="896"/>
                </a:cubicBezTo>
                <a:cubicBezTo>
                  <a:pt x="1282" y="896"/>
                  <a:pt x="1283" y="897"/>
                  <a:pt x="1284" y="903"/>
                </a:cubicBezTo>
                <a:cubicBezTo>
                  <a:pt x="1242" y="903"/>
                  <a:pt x="1199" y="903"/>
                  <a:pt x="1151" y="903"/>
                </a:cubicBezTo>
                <a:cubicBezTo>
                  <a:pt x="1157" y="909"/>
                  <a:pt x="1158" y="911"/>
                  <a:pt x="1163" y="916"/>
                </a:cubicBezTo>
                <a:cubicBezTo>
                  <a:pt x="1137" y="918"/>
                  <a:pt x="1114" y="920"/>
                  <a:pt x="1091" y="923"/>
                </a:cubicBezTo>
                <a:cubicBezTo>
                  <a:pt x="1091" y="921"/>
                  <a:pt x="1091" y="920"/>
                  <a:pt x="1091" y="919"/>
                </a:cubicBezTo>
                <a:cubicBezTo>
                  <a:pt x="1104" y="916"/>
                  <a:pt x="1117" y="914"/>
                  <a:pt x="1130" y="912"/>
                </a:cubicBezTo>
                <a:cubicBezTo>
                  <a:pt x="1130" y="911"/>
                  <a:pt x="1130" y="911"/>
                  <a:pt x="1130" y="910"/>
                </a:cubicBezTo>
                <a:cubicBezTo>
                  <a:pt x="1106" y="909"/>
                  <a:pt x="1082" y="907"/>
                  <a:pt x="1059" y="907"/>
                </a:cubicBezTo>
                <a:cubicBezTo>
                  <a:pt x="1057" y="906"/>
                  <a:pt x="1053" y="911"/>
                  <a:pt x="1054" y="913"/>
                </a:cubicBezTo>
                <a:cubicBezTo>
                  <a:pt x="1054" y="915"/>
                  <a:pt x="1058" y="917"/>
                  <a:pt x="1060" y="920"/>
                </a:cubicBezTo>
                <a:cubicBezTo>
                  <a:pt x="1023" y="920"/>
                  <a:pt x="985" y="919"/>
                  <a:pt x="947" y="921"/>
                </a:cubicBezTo>
                <a:cubicBezTo>
                  <a:pt x="928" y="921"/>
                  <a:pt x="909" y="926"/>
                  <a:pt x="889" y="927"/>
                </a:cubicBezTo>
                <a:cubicBezTo>
                  <a:pt x="876" y="929"/>
                  <a:pt x="861" y="931"/>
                  <a:pt x="849" y="928"/>
                </a:cubicBezTo>
                <a:cubicBezTo>
                  <a:pt x="808" y="916"/>
                  <a:pt x="767" y="925"/>
                  <a:pt x="726" y="927"/>
                </a:cubicBezTo>
                <a:cubicBezTo>
                  <a:pt x="715" y="927"/>
                  <a:pt x="705" y="926"/>
                  <a:pt x="693" y="923"/>
                </a:cubicBezTo>
                <a:cubicBezTo>
                  <a:pt x="667" y="916"/>
                  <a:pt x="638" y="921"/>
                  <a:pt x="608" y="921"/>
                </a:cubicBezTo>
                <a:cubicBezTo>
                  <a:pt x="610" y="925"/>
                  <a:pt x="611" y="927"/>
                  <a:pt x="612" y="927"/>
                </a:cubicBezTo>
                <a:cubicBezTo>
                  <a:pt x="636" y="931"/>
                  <a:pt x="661" y="934"/>
                  <a:pt x="686" y="937"/>
                </a:cubicBezTo>
                <a:cubicBezTo>
                  <a:pt x="686" y="940"/>
                  <a:pt x="686" y="942"/>
                  <a:pt x="686" y="944"/>
                </a:cubicBezTo>
                <a:cubicBezTo>
                  <a:pt x="664" y="944"/>
                  <a:pt x="643" y="944"/>
                  <a:pt x="622" y="944"/>
                </a:cubicBezTo>
                <a:cubicBezTo>
                  <a:pt x="589" y="944"/>
                  <a:pt x="557" y="945"/>
                  <a:pt x="524" y="943"/>
                </a:cubicBezTo>
                <a:cubicBezTo>
                  <a:pt x="504" y="942"/>
                  <a:pt x="483" y="937"/>
                  <a:pt x="464" y="948"/>
                </a:cubicBezTo>
                <a:cubicBezTo>
                  <a:pt x="462" y="949"/>
                  <a:pt x="456" y="943"/>
                  <a:pt x="446" y="936"/>
                </a:cubicBezTo>
                <a:cubicBezTo>
                  <a:pt x="424" y="936"/>
                  <a:pt x="395" y="936"/>
                  <a:pt x="365" y="936"/>
                </a:cubicBezTo>
                <a:cubicBezTo>
                  <a:pt x="365" y="935"/>
                  <a:pt x="365" y="934"/>
                  <a:pt x="365" y="933"/>
                </a:cubicBezTo>
                <a:cubicBezTo>
                  <a:pt x="375" y="927"/>
                  <a:pt x="384" y="922"/>
                  <a:pt x="393" y="917"/>
                </a:cubicBezTo>
                <a:cubicBezTo>
                  <a:pt x="368" y="908"/>
                  <a:pt x="342" y="899"/>
                  <a:pt x="316" y="890"/>
                </a:cubicBezTo>
                <a:cubicBezTo>
                  <a:pt x="351" y="893"/>
                  <a:pt x="382" y="912"/>
                  <a:pt x="421" y="898"/>
                </a:cubicBezTo>
                <a:cubicBezTo>
                  <a:pt x="404" y="896"/>
                  <a:pt x="389" y="897"/>
                  <a:pt x="376" y="892"/>
                </a:cubicBezTo>
                <a:cubicBezTo>
                  <a:pt x="364" y="889"/>
                  <a:pt x="343" y="894"/>
                  <a:pt x="347" y="869"/>
                </a:cubicBezTo>
                <a:cubicBezTo>
                  <a:pt x="339" y="869"/>
                  <a:pt x="332" y="868"/>
                  <a:pt x="320" y="867"/>
                </a:cubicBezTo>
                <a:cubicBezTo>
                  <a:pt x="325" y="863"/>
                  <a:pt x="328" y="861"/>
                  <a:pt x="332" y="858"/>
                </a:cubicBezTo>
                <a:cubicBezTo>
                  <a:pt x="320" y="858"/>
                  <a:pt x="309" y="857"/>
                  <a:pt x="292" y="856"/>
                </a:cubicBezTo>
                <a:cubicBezTo>
                  <a:pt x="300" y="850"/>
                  <a:pt x="305" y="847"/>
                  <a:pt x="310" y="843"/>
                </a:cubicBezTo>
                <a:cubicBezTo>
                  <a:pt x="308" y="840"/>
                  <a:pt x="306" y="836"/>
                  <a:pt x="303" y="831"/>
                </a:cubicBezTo>
                <a:cubicBezTo>
                  <a:pt x="284" y="839"/>
                  <a:pt x="280" y="838"/>
                  <a:pt x="280" y="820"/>
                </a:cubicBezTo>
                <a:cubicBezTo>
                  <a:pt x="262" y="822"/>
                  <a:pt x="244" y="826"/>
                  <a:pt x="226" y="826"/>
                </a:cubicBezTo>
                <a:cubicBezTo>
                  <a:pt x="213" y="826"/>
                  <a:pt x="200" y="821"/>
                  <a:pt x="187" y="819"/>
                </a:cubicBezTo>
                <a:cubicBezTo>
                  <a:pt x="181" y="819"/>
                  <a:pt x="174" y="822"/>
                  <a:pt x="168" y="823"/>
                </a:cubicBezTo>
                <a:cubicBezTo>
                  <a:pt x="161" y="823"/>
                  <a:pt x="154" y="821"/>
                  <a:pt x="148" y="821"/>
                </a:cubicBezTo>
                <a:cubicBezTo>
                  <a:pt x="150" y="815"/>
                  <a:pt x="152" y="810"/>
                  <a:pt x="155" y="801"/>
                </a:cubicBezTo>
                <a:cubicBezTo>
                  <a:pt x="146" y="799"/>
                  <a:pt x="136" y="797"/>
                  <a:pt x="126" y="795"/>
                </a:cubicBezTo>
                <a:cubicBezTo>
                  <a:pt x="126" y="793"/>
                  <a:pt x="126" y="792"/>
                  <a:pt x="126" y="790"/>
                </a:cubicBezTo>
                <a:cubicBezTo>
                  <a:pt x="182" y="776"/>
                  <a:pt x="238" y="762"/>
                  <a:pt x="294" y="747"/>
                </a:cubicBezTo>
                <a:cubicBezTo>
                  <a:pt x="294" y="746"/>
                  <a:pt x="294" y="745"/>
                  <a:pt x="293" y="743"/>
                </a:cubicBezTo>
                <a:cubicBezTo>
                  <a:pt x="273" y="735"/>
                  <a:pt x="252" y="728"/>
                  <a:pt x="232" y="720"/>
                </a:cubicBezTo>
                <a:cubicBezTo>
                  <a:pt x="232" y="718"/>
                  <a:pt x="233" y="716"/>
                  <a:pt x="233" y="714"/>
                </a:cubicBezTo>
                <a:cubicBezTo>
                  <a:pt x="239" y="715"/>
                  <a:pt x="244" y="716"/>
                  <a:pt x="252" y="717"/>
                </a:cubicBezTo>
                <a:cubicBezTo>
                  <a:pt x="247" y="712"/>
                  <a:pt x="244" y="708"/>
                  <a:pt x="238" y="701"/>
                </a:cubicBezTo>
                <a:cubicBezTo>
                  <a:pt x="253" y="705"/>
                  <a:pt x="265" y="708"/>
                  <a:pt x="278" y="712"/>
                </a:cubicBezTo>
                <a:cubicBezTo>
                  <a:pt x="273" y="704"/>
                  <a:pt x="269" y="699"/>
                  <a:pt x="266" y="695"/>
                </a:cubicBezTo>
                <a:cubicBezTo>
                  <a:pt x="272" y="691"/>
                  <a:pt x="279" y="689"/>
                  <a:pt x="285" y="686"/>
                </a:cubicBezTo>
                <a:cubicBezTo>
                  <a:pt x="274" y="677"/>
                  <a:pt x="265" y="669"/>
                  <a:pt x="256" y="662"/>
                </a:cubicBezTo>
                <a:cubicBezTo>
                  <a:pt x="262" y="658"/>
                  <a:pt x="268" y="655"/>
                  <a:pt x="278" y="648"/>
                </a:cubicBezTo>
                <a:cubicBezTo>
                  <a:pt x="260" y="645"/>
                  <a:pt x="245" y="641"/>
                  <a:pt x="230" y="641"/>
                </a:cubicBezTo>
                <a:cubicBezTo>
                  <a:pt x="217" y="641"/>
                  <a:pt x="210" y="639"/>
                  <a:pt x="204" y="626"/>
                </a:cubicBezTo>
                <a:cubicBezTo>
                  <a:pt x="201" y="617"/>
                  <a:pt x="190" y="611"/>
                  <a:pt x="182" y="606"/>
                </a:cubicBezTo>
                <a:cubicBezTo>
                  <a:pt x="164" y="595"/>
                  <a:pt x="164" y="596"/>
                  <a:pt x="179" y="578"/>
                </a:cubicBezTo>
                <a:cubicBezTo>
                  <a:pt x="173" y="576"/>
                  <a:pt x="168" y="575"/>
                  <a:pt x="164" y="573"/>
                </a:cubicBezTo>
                <a:cubicBezTo>
                  <a:pt x="185" y="546"/>
                  <a:pt x="205" y="519"/>
                  <a:pt x="243" y="512"/>
                </a:cubicBezTo>
                <a:cubicBezTo>
                  <a:pt x="242" y="510"/>
                  <a:pt x="241" y="508"/>
                  <a:pt x="240" y="506"/>
                </a:cubicBezTo>
                <a:cubicBezTo>
                  <a:pt x="210" y="509"/>
                  <a:pt x="180" y="515"/>
                  <a:pt x="150" y="513"/>
                </a:cubicBezTo>
                <a:cubicBezTo>
                  <a:pt x="123" y="511"/>
                  <a:pt x="91" y="522"/>
                  <a:pt x="69" y="493"/>
                </a:cubicBezTo>
                <a:cubicBezTo>
                  <a:pt x="53" y="514"/>
                  <a:pt x="37" y="498"/>
                  <a:pt x="23" y="495"/>
                </a:cubicBezTo>
                <a:cubicBezTo>
                  <a:pt x="20" y="488"/>
                  <a:pt x="17" y="482"/>
                  <a:pt x="16" y="476"/>
                </a:cubicBezTo>
                <a:cubicBezTo>
                  <a:pt x="13" y="465"/>
                  <a:pt x="12" y="452"/>
                  <a:pt x="25" y="448"/>
                </a:cubicBezTo>
                <a:cubicBezTo>
                  <a:pt x="37" y="445"/>
                  <a:pt x="35" y="437"/>
                  <a:pt x="32" y="432"/>
                </a:cubicBezTo>
                <a:cubicBezTo>
                  <a:pt x="20" y="414"/>
                  <a:pt x="34" y="407"/>
                  <a:pt x="44" y="398"/>
                </a:cubicBezTo>
                <a:cubicBezTo>
                  <a:pt x="52" y="404"/>
                  <a:pt x="61" y="410"/>
                  <a:pt x="69" y="416"/>
                </a:cubicBezTo>
                <a:cubicBezTo>
                  <a:pt x="71" y="415"/>
                  <a:pt x="72" y="414"/>
                  <a:pt x="74" y="413"/>
                </a:cubicBezTo>
                <a:cubicBezTo>
                  <a:pt x="72" y="407"/>
                  <a:pt x="71" y="397"/>
                  <a:pt x="68" y="396"/>
                </a:cubicBezTo>
                <a:cubicBezTo>
                  <a:pt x="61" y="395"/>
                  <a:pt x="52" y="398"/>
                  <a:pt x="44" y="398"/>
                </a:cubicBezTo>
                <a:close/>
                <a:moveTo>
                  <a:pt x="3086" y="869"/>
                </a:moveTo>
                <a:cubicBezTo>
                  <a:pt x="3086" y="868"/>
                  <a:pt x="3085" y="868"/>
                  <a:pt x="3085" y="867"/>
                </a:cubicBezTo>
                <a:cubicBezTo>
                  <a:pt x="3069" y="865"/>
                  <a:pt x="3054" y="863"/>
                  <a:pt x="3038" y="862"/>
                </a:cubicBezTo>
                <a:cubicBezTo>
                  <a:pt x="2981" y="857"/>
                  <a:pt x="2923" y="866"/>
                  <a:pt x="2866" y="860"/>
                </a:cubicBezTo>
                <a:cubicBezTo>
                  <a:pt x="2847" y="858"/>
                  <a:pt x="2828" y="863"/>
                  <a:pt x="2810" y="862"/>
                </a:cubicBezTo>
                <a:cubicBezTo>
                  <a:pt x="2774" y="860"/>
                  <a:pt x="2739" y="855"/>
                  <a:pt x="2703" y="854"/>
                </a:cubicBezTo>
                <a:cubicBezTo>
                  <a:pt x="2630" y="851"/>
                  <a:pt x="2558" y="850"/>
                  <a:pt x="2485" y="849"/>
                </a:cubicBezTo>
                <a:cubicBezTo>
                  <a:pt x="2474" y="848"/>
                  <a:pt x="2462" y="847"/>
                  <a:pt x="2451" y="846"/>
                </a:cubicBezTo>
                <a:cubicBezTo>
                  <a:pt x="2459" y="852"/>
                  <a:pt x="2469" y="854"/>
                  <a:pt x="2478" y="854"/>
                </a:cubicBezTo>
                <a:cubicBezTo>
                  <a:pt x="2521" y="856"/>
                  <a:pt x="2564" y="858"/>
                  <a:pt x="2607" y="860"/>
                </a:cubicBezTo>
                <a:cubicBezTo>
                  <a:pt x="2647" y="863"/>
                  <a:pt x="2688" y="867"/>
                  <a:pt x="2728" y="869"/>
                </a:cubicBezTo>
                <a:cubicBezTo>
                  <a:pt x="2799" y="871"/>
                  <a:pt x="2870" y="873"/>
                  <a:pt x="2942" y="875"/>
                </a:cubicBezTo>
                <a:cubicBezTo>
                  <a:pt x="2976" y="876"/>
                  <a:pt x="3011" y="877"/>
                  <a:pt x="3045" y="876"/>
                </a:cubicBezTo>
                <a:cubicBezTo>
                  <a:pt x="3059" y="876"/>
                  <a:pt x="3073" y="872"/>
                  <a:pt x="3086" y="869"/>
                </a:cubicBezTo>
                <a:close/>
                <a:moveTo>
                  <a:pt x="1567" y="812"/>
                </a:moveTo>
                <a:cubicBezTo>
                  <a:pt x="1567" y="812"/>
                  <a:pt x="1567" y="811"/>
                  <a:pt x="1566" y="810"/>
                </a:cubicBezTo>
                <a:cubicBezTo>
                  <a:pt x="1402" y="814"/>
                  <a:pt x="1237" y="818"/>
                  <a:pt x="1072" y="822"/>
                </a:cubicBezTo>
                <a:cubicBezTo>
                  <a:pt x="1098" y="827"/>
                  <a:pt x="1123" y="831"/>
                  <a:pt x="1148" y="832"/>
                </a:cubicBezTo>
                <a:cubicBezTo>
                  <a:pt x="1199" y="832"/>
                  <a:pt x="1249" y="829"/>
                  <a:pt x="1299" y="829"/>
                </a:cubicBezTo>
                <a:cubicBezTo>
                  <a:pt x="1358" y="828"/>
                  <a:pt x="1417" y="831"/>
                  <a:pt x="1476" y="828"/>
                </a:cubicBezTo>
                <a:cubicBezTo>
                  <a:pt x="1506" y="827"/>
                  <a:pt x="1536" y="818"/>
                  <a:pt x="1567" y="812"/>
                </a:cubicBezTo>
                <a:close/>
                <a:moveTo>
                  <a:pt x="3131" y="849"/>
                </a:moveTo>
                <a:cubicBezTo>
                  <a:pt x="3162" y="858"/>
                  <a:pt x="3196" y="839"/>
                  <a:pt x="3228" y="860"/>
                </a:cubicBezTo>
                <a:cubicBezTo>
                  <a:pt x="3183" y="862"/>
                  <a:pt x="3142" y="864"/>
                  <a:pt x="3102" y="866"/>
                </a:cubicBezTo>
                <a:cubicBezTo>
                  <a:pt x="3102" y="868"/>
                  <a:pt x="3102" y="869"/>
                  <a:pt x="3102" y="871"/>
                </a:cubicBezTo>
                <a:cubicBezTo>
                  <a:pt x="3198" y="871"/>
                  <a:pt x="3294" y="871"/>
                  <a:pt x="3390" y="871"/>
                </a:cubicBezTo>
                <a:cubicBezTo>
                  <a:pt x="3390" y="868"/>
                  <a:pt x="3390" y="865"/>
                  <a:pt x="3390" y="861"/>
                </a:cubicBezTo>
                <a:cubicBezTo>
                  <a:pt x="3348" y="861"/>
                  <a:pt x="3305" y="861"/>
                  <a:pt x="3263" y="861"/>
                </a:cubicBezTo>
                <a:cubicBezTo>
                  <a:pt x="3263" y="858"/>
                  <a:pt x="3263" y="855"/>
                  <a:pt x="3263" y="852"/>
                </a:cubicBezTo>
                <a:cubicBezTo>
                  <a:pt x="3294" y="852"/>
                  <a:pt x="3325" y="852"/>
                  <a:pt x="3357" y="852"/>
                </a:cubicBezTo>
                <a:cubicBezTo>
                  <a:pt x="3282" y="846"/>
                  <a:pt x="3207" y="825"/>
                  <a:pt x="3131" y="849"/>
                </a:cubicBezTo>
                <a:close/>
                <a:moveTo>
                  <a:pt x="1026" y="782"/>
                </a:moveTo>
                <a:cubicBezTo>
                  <a:pt x="1093" y="779"/>
                  <a:pt x="1164" y="775"/>
                  <a:pt x="1235" y="772"/>
                </a:cubicBezTo>
                <a:cubicBezTo>
                  <a:pt x="1228" y="768"/>
                  <a:pt x="1220" y="765"/>
                  <a:pt x="1212" y="765"/>
                </a:cubicBezTo>
                <a:cubicBezTo>
                  <a:pt x="1198" y="765"/>
                  <a:pt x="1184" y="768"/>
                  <a:pt x="1171" y="767"/>
                </a:cubicBezTo>
                <a:cubicBezTo>
                  <a:pt x="1125" y="766"/>
                  <a:pt x="1080" y="764"/>
                  <a:pt x="1034" y="764"/>
                </a:cubicBezTo>
                <a:cubicBezTo>
                  <a:pt x="1015" y="763"/>
                  <a:pt x="995" y="765"/>
                  <a:pt x="975" y="766"/>
                </a:cubicBezTo>
                <a:cubicBezTo>
                  <a:pt x="975" y="768"/>
                  <a:pt x="975" y="770"/>
                  <a:pt x="976" y="772"/>
                </a:cubicBezTo>
                <a:cubicBezTo>
                  <a:pt x="994" y="773"/>
                  <a:pt x="1013" y="775"/>
                  <a:pt x="1031" y="776"/>
                </a:cubicBezTo>
                <a:cubicBezTo>
                  <a:pt x="1031" y="778"/>
                  <a:pt x="1031" y="780"/>
                  <a:pt x="1031" y="781"/>
                </a:cubicBezTo>
                <a:cubicBezTo>
                  <a:pt x="1028" y="782"/>
                  <a:pt x="1025" y="782"/>
                  <a:pt x="1026" y="782"/>
                </a:cubicBezTo>
                <a:close/>
                <a:moveTo>
                  <a:pt x="1715" y="582"/>
                </a:moveTo>
                <a:cubicBezTo>
                  <a:pt x="1715" y="585"/>
                  <a:pt x="1715" y="587"/>
                  <a:pt x="1715" y="590"/>
                </a:cubicBezTo>
                <a:cubicBezTo>
                  <a:pt x="1775" y="590"/>
                  <a:pt x="1834" y="589"/>
                  <a:pt x="1893" y="590"/>
                </a:cubicBezTo>
                <a:cubicBezTo>
                  <a:pt x="1930" y="591"/>
                  <a:pt x="1968" y="583"/>
                  <a:pt x="2004" y="598"/>
                </a:cubicBezTo>
                <a:cubicBezTo>
                  <a:pt x="2013" y="601"/>
                  <a:pt x="2023" y="599"/>
                  <a:pt x="2033" y="600"/>
                </a:cubicBezTo>
                <a:cubicBezTo>
                  <a:pt x="2033" y="599"/>
                  <a:pt x="2033" y="598"/>
                  <a:pt x="2033" y="597"/>
                </a:cubicBezTo>
                <a:cubicBezTo>
                  <a:pt x="2024" y="596"/>
                  <a:pt x="2015" y="594"/>
                  <a:pt x="2006" y="593"/>
                </a:cubicBezTo>
                <a:cubicBezTo>
                  <a:pt x="2006" y="592"/>
                  <a:pt x="2006" y="590"/>
                  <a:pt x="2006" y="589"/>
                </a:cubicBezTo>
                <a:cubicBezTo>
                  <a:pt x="2032" y="588"/>
                  <a:pt x="2058" y="586"/>
                  <a:pt x="2084" y="585"/>
                </a:cubicBezTo>
                <a:cubicBezTo>
                  <a:pt x="2084" y="584"/>
                  <a:pt x="2084" y="583"/>
                  <a:pt x="2084" y="582"/>
                </a:cubicBezTo>
                <a:cubicBezTo>
                  <a:pt x="1961" y="582"/>
                  <a:pt x="1838" y="582"/>
                  <a:pt x="1715" y="582"/>
                </a:cubicBezTo>
                <a:close/>
                <a:moveTo>
                  <a:pt x="1860" y="846"/>
                </a:moveTo>
                <a:cubicBezTo>
                  <a:pt x="1973" y="858"/>
                  <a:pt x="2082" y="850"/>
                  <a:pt x="2190" y="852"/>
                </a:cubicBezTo>
                <a:cubicBezTo>
                  <a:pt x="2190" y="850"/>
                  <a:pt x="2190" y="848"/>
                  <a:pt x="2190" y="846"/>
                </a:cubicBezTo>
                <a:cubicBezTo>
                  <a:pt x="2082" y="846"/>
                  <a:pt x="1974" y="846"/>
                  <a:pt x="1860" y="846"/>
                </a:cubicBezTo>
                <a:close/>
                <a:moveTo>
                  <a:pt x="2732" y="497"/>
                </a:moveTo>
                <a:cubicBezTo>
                  <a:pt x="2732" y="499"/>
                  <a:pt x="2733" y="501"/>
                  <a:pt x="2733" y="503"/>
                </a:cubicBezTo>
                <a:cubicBezTo>
                  <a:pt x="2815" y="505"/>
                  <a:pt x="2897" y="507"/>
                  <a:pt x="2979" y="503"/>
                </a:cubicBezTo>
                <a:cubicBezTo>
                  <a:pt x="2979" y="501"/>
                  <a:pt x="2979" y="499"/>
                  <a:pt x="2979" y="497"/>
                </a:cubicBezTo>
                <a:cubicBezTo>
                  <a:pt x="2897" y="497"/>
                  <a:pt x="2815" y="497"/>
                  <a:pt x="2732" y="497"/>
                </a:cubicBezTo>
                <a:close/>
                <a:moveTo>
                  <a:pt x="1642" y="871"/>
                </a:moveTo>
                <a:cubicBezTo>
                  <a:pt x="1622" y="871"/>
                  <a:pt x="1604" y="871"/>
                  <a:pt x="1586" y="871"/>
                </a:cubicBezTo>
                <a:cubicBezTo>
                  <a:pt x="1586" y="871"/>
                  <a:pt x="1586" y="872"/>
                  <a:pt x="1586" y="873"/>
                </a:cubicBezTo>
                <a:cubicBezTo>
                  <a:pt x="1593" y="874"/>
                  <a:pt x="1600" y="874"/>
                  <a:pt x="1607" y="874"/>
                </a:cubicBezTo>
                <a:cubicBezTo>
                  <a:pt x="1607" y="876"/>
                  <a:pt x="1607" y="878"/>
                  <a:pt x="1607" y="879"/>
                </a:cubicBezTo>
                <a:cubicBezTo>
                  <a:pt x="1578" y="879"/>
                  <a:pt x="1548" y="879"/>
                  <a:pt x="1519" y="879"/>
                </a:cubicBezTo>
                <a:cubicBezTo>
                  <a:pt x="1519" y="881"/>
                  <a:pt x="1519" y="883"/>
                  <a:pt x="1519" y="885"/>
                </a:cubicBezTo>
                <a:cubicBezTo>
                  <a:pt x="1534" y="885"/>
                  <a:pt x="1550" y="885"/>
                  <a:pt x="1565" y="885"/>
                </a:cubicBezTo>
                <a:cubicBezTo>
                  <a:pt x="1565" y="886"/>
                  <a:pt x="1565" y="887"/>
                  <a:pt x="1565" y="889"/>
                </a:cubicBezTo>
                <a:cubicBezTo>
                  <a:pt x="1558" y="890"/>
                  <a:pt x="1551" y="891"/>
                  <a:pt x="1544" y="892"/>
                </a:cubicBezTo>
                <a:cubicBezTo>
                  <a:pt x="1544" y="893"/>
                  <a:pt x="1544" y="894"/>
                  <a:pt x="1544" y="895"/>
                </a:cubicBezTo>
                <a:cubicBezTo>
                  <a:pt x="1590" y="890"/>
                  <a:pt x="1636" y="885"/>
                  <a:pt x="1682" y="880"/>
                </a:cubicBezTo>
                <a:cubicBezTo>
                  <a:pt x="1682" y="879"/>
                  <a:pt x="1682" y="878"/>
                  <a:pt x="1682" y="877"/>
                </a:cubicBezTo>
                <a:cubicBezTo>
                  <a:pt x="1666" y="877"/>
                  <a:pt x="1651" y="877"/>
                  <a:pt x="1633" y="877"/>
                </a:cubicBezTo>
                <a:cubicBezTo>
                  <a:pt x="1637" y="874"/>
                  <a:pt x="1639" y="873"/>
                  <a:pt x="1642" y="871"/>
                </a:cubicBezTo>
                <a:close/>
                <a:moveTo>
                  <a:pt x="3146" y="164"/>
                </a:moveTo>
                <a:cubicBezTo>
                  <a:pt x="3146" y="166"/>
                  <a:pt x="3146" y="167"/>
                  <a:pt x="3146" y="168"/>
                </a:cubicBezTo>
                <a:cubicBezTo>
                  <a:pt x="3185" y="168"/>
                  <a:pt x="3224" y="168"/>
                  <a:pt x="3263" y="168"/>
                </a:cubicBezTo>
                <a:cubicBezTo>
                  <a:pt x="3237" y="156"/>
                  <a:pt x="3211" y="142"/>
                  <a:pt x="3180" y="155"/>
                </a:cubicBezTo>
                <a:cubicBezTo>
                  <a:pt x="3191" y="158"/>
                  <a:pt x="3202" y="160"/>
                  <a:pt x="3213" y="162"/>
                </a:cubicBezTo>
                <a:cubicBezTo>
                  <a:pt x="3213" y="163"/>
                  <a:pt x="3213" y="164"/>
                  <a:pt x="3212" y="164"/>
                </a:cubicBezTo>
                <a:cubicBezTo>
                  <a:pt x="3190" y="164"/>
                  <a:pt x="3168" y="164"/>
                  <a:pt x="3146" y="164"/>
                </a:cubicBezTo>
                <a:close/>
                <a:moveTo>
                  <a:pt x="2203" y="745"/>
                </a:moveTo>
                <a:cubicBezTo>
                  <a:pt x="2204" y="744"/>
                  <a:pt x="2204" y="742"/>
                  <a:pt x="2204" y="741"/>
                </a:cubicBezTo>
                <a:cubicBezTo>
                  <a:pt x="2221" y="743"/>
                  <a:pt x="2238" y="744"/>
                  <a:pt x="2256" y="746"/>
                </a:cubicBezTo>
                <a:cubicBezTo>
                  <a:pt x="2256" y="743"/>
                  <a:pt x="2256" y="741"/>
                  <a:pt x="2256" y="738"/>
                </a:cubicBezTo>
                <a:cubicBezTo>
                  <a:pt x="2212" y="738"/>
                  <a:pt x="2169" y="738"/>
                  <a:pt x="2125" y="738"/>
                </a:cubicBezTo>
                <a:cubicBezTo>
                  <a:pt x="2125" y="739"/>
                  <a:pt x="2125" y="740"/>
                  <a:pt x="2125" y="742"/>
                </a:cubicBezTo>
                <a:cubicBezTo>
                  <a:pt x="2157" y="744"/>
                  <a:pt x="2190" y="747"/>
                  <a:pt x="2222" y="750"/>
                </a:cubicBezTo>
                <a:cubicBezTo>
                  <a:pt x="2222" y="748"/>
                  <a:pt x="2223" y="747"/>
                  <a:pt x="2223" y="745"/>
                </a:cubicBezTo>
                <a:cubicBezTo>
                  <a:pt x="2216" y="745"/>
                  <a:pt x="2210" y="745"/>
                  <a:pt x="2203" y="745"/>
                </a:cubicBezTo>
                <a:close/>
                <a:moveTo>
                  <a:pt x="2500" y="797"/>
                </a:moveTo>
                <a:cubicBezTo>
                  <a:pt x="2500" y="796"/>
                  <a:pt x="2500" y="795"/>
                  <a:pt x="2500" y="794"/>
                </a:cubicBezTo>
                <a:cubicBezTo>
                  <a:pt x="2483" y="794"/>
                  <a:pt x="2466" y="794"/>
                  <a:pt x="2448" y="794"/>
                </a:cubicBezTo>
                <a:cubicBezTo>
                  <a:pt x="2431" y="794"/>
                  <a:pt x="2414" y="793"/>
                  <a:pt x="2397" y="793"/>
                </a:cubicBezTo>
                <a:cubicBezTo>
                  <a:pt x="2379" y="792"/>
                  <a:pt x="2362" y="791"/>
                  <a:pt x="2345" y="791"/>
                </a:cubicBezTo>
                <a:cubicBezTo>
                  <a:pt x="2329" y="791"/>
                  <a:pt x="2313" y="793"/>
                  <a:pt x="2296" y="794"/>
                </a:cubicBezTo>
                <a:cubicBezTo>
                  <a:pt x="2297" y="795"/>
                  <a:pt x="2297" y="796"/>
                  <a:pt x="2297" y="797"/>
                </a:cubicBezTo>
                <a:cubicBezTo>
                  <a:pt x="2364" y="797"/>
                  <a:pt x="2432" y="797"/>
                  <a:pt x="2500" y="797"/>
                </a:cubicBezTo>
                <a:close/>
                <a:moveTo>
                  <a:pt x="2362" y="737"/>
                </a:moveTo>
                <a:cubicBezTo>
                  <a:pt x="2363" y="736"/>
                  <a:pt x="2364" y="735"/>
                  <a:pt x="2364" y="733"/>
                </a:cubicBezTo>
                <a:cubicBezTo>
                  <a:pt x="2331" y="733"/>
                  <a:pt x="2299" y="733"/>
                  <a:pt x="2268" y="733"/>
                </a:cubicBezTo>
                <a:cubicBezTo>
                  <a:pt x="2287" y="757"/>
                  <a:pt x="2312" y="745"/>
                  <a:pt x="2335" y="744"/>
                </a:cubicBezTo>
                <a:cubicBezTo>
                  <a:pt x="2334" y="742"/>
                  <a:pt x="2332" y="741"/>
                  <a:pt x="2328" y="737"/>
                </a:cubicBezTo>
                <a:cubicBezTo>
                  <a:pt x="2341" y="737"/>
                  <a:pt x="2352" y="737"/>
                  <a:pt x="2362" y="737"/>
                </a:cubicBezTo>
                <a:close/>
                <a:moveTo>
                  <a:pt x="509" y="791"/>
                </a:moveTo>
                <a:cubicBezTo>
                  <a:pt x="482" y="772"/>
                  <a:pt x="449" y="774"/>
                  <a:pt x="433" y="791"/>
                </a:cubicBezTo>
                <a:cubicBezTo>
                  <a:pt x="456" y="791"/>
                  <a:pt x="480" y="791"/>
                  <a:pt x="509" y="791"/>
                </a:cubicBezTo>
                <a:close/>
                <a:moveTo>
                  <a:pt x="1394" y="774"/>
                </a:moveTo>
                <a:cubicBezTo>
                  <a:pt x="1394" y="773"/>
                  <a:pt x="1394" y="771"/>
                  <a:pt x="1394" y="769"/>
                </a:cubicBezTo>
                <a:cubicBezTo>
                  <a:pt x="1359" y="769"/>
                  <a:pt x="1324" y="769"/>
                  <a:pt x="1289" y="769"/>
                </a:cubicBezTo>
                <a:cubicBezTo>
                  <a:pt x="1289" y="771"/>
                  <a:pt x="1289" y="773"/>
                  <a:pt x="1289" y="774"/>
                </a:cubicBezTo>
                <a:cubicBezTo>
                  <a:pt x="1324" y="774"/>
                  <a:pt x="1359" y="774"/>
                  <a:pt x="1394" y="774"/>
                </a:cubicBezTo>
                <a:close/>
                <a:moveTo>
                  <a:pt x="2394" y="834"/>
                </a:moveTo>
                <a:cubicBezTo>
                  <a:pt x="2394" y="832"/>
                  <a:pt x="2394" y="829"/>
                  <a:pt x="2394" y="827"/>
                </a:cubicBezTo>
                <a:cubicBezTo>
                  <a:pt x="2364" y="825"/>
                  <a:pt x="2334" y="823"/>
                  <a:pt x="2304" y="820"/>
                </a:cubicBezTo>
                <a:cubicBezTo>
                  <a:pt x="2303" y="823"/>
                  <a:pt x="2303" y="826"/>
                  <a:pt x="2303" y="829"/>
                </a:cubicBezTo>
                <a:cubicBezTo>
                  <a:pt x="2333" y="831"/>
                  <a:pt x="2364" y="833"/>
                  <a:pt x="2394" y="834"/>
                </a:cubicBezTo>
                <a:close/>
                <a:moveTo>
                  <a:pt x="2941" y="921"/>
                </a:moveTo>
                <a:cubicBezTo>
                  <a:pt x="2941" y="922"/>
                  <a:pt x="2941" y="924"/>
                  <a:pt x="2941" y="925"/>
                </a:cubicBezTo>
                <a:cubicBezTo>
                  <a:pt x="2984" y="925"/>
                  <a:pt x="3027" y="925"/>
                  <a:pt x="3069" y="925"/>
                </a:cubicBezTo>
                <a:cubicBezTo>
                  <a:pt x="3069" y="924"/>
                  <a:pt x="3069" y="922"/>
                  <a:pt x="3069" y="921"/>
                </a:cubicBezTo>
                <a:cubicBezTo>
                  <a:pt x="3027" y="921"/>
                  <a:pt x="2984" y="921"/>
                  <a:pt x="2941" y="921"/>
                </a:cubicBezTo>
                <a:close/>
                <a:moveTo>
                  <a:pt x="1277" y="670"/>
                </a:moveTo>
                <a:cubicBezTo>
                  <a:pt x="1277" y="668"/>
                  <a:pt x="1277" y="667"/>
                  <a:pt x="1277" y="666"/>
                </a:cubicBezTo>
                <a:cubicBezTo>
                  <a:pt x="1242" y="666"/>
                  <a:pt x="1206" y="666"/>
                  <a:pt x="1171" y="666"/>
                </a:cubicBezTo>
                <a:cubicBezTo>
                  <a:pt x="1171" y="667"/>
                  <a:pt x="1171" y="668"/>
                  <a:pt x="1171" y="670"/>
                </a:cubicBezTo>
                <a:cubicBezTo>
                  <a:pt x="1206" y="670"/>
                  <a:pt x="1242" y="670"/>
                  <a:pt x="1277" y="670"/>
                </a:cubicBezTo>
                <a:close/>
                <a:moveTo>
                  <a:pt x="2225" y="905"/>
                </a:moveTo>
                <a:cubicBezTo>
                  <a:pt x="2225" y="907"/>
                  <a:pt x="2225" y="909"/>
                  <a:pt x="2225" y="910"/>
                </a:cubicBezTo>
                <a:cubicBezTo>
                  <a:pt x="2257" y="910"/>
                  <a:pt x="2289" y="910"/>
                  <a:pt x="2321" y="910"/>
                </a:cubicBezTo>
                <a:cubicBezTo>
                  <a:pt x="2321" y="909"/>
                  <a:pt x="2321" y="907"/>
                  <a:pt x="2321" y="905"/>
                </a:cubicBezTo>
                <a:cubicBezTo>
                  <a:pt x="2289" y="905"/>
                  <a:pt x="2257" y="905"/>
                  <a:pt x="2225" y="905"/>
                </a:cubicBezTo>
                <a:close/>
                <a:moveTo>
                  <a:pt x="2738" y="874"/>
                </a:moveTo>
                <a:cubicBezTo>
                  <a:pt x="2738" y="876"/>
                  <a:pt x="2737" y="879"/>
                  <a:pt x="2737" y="881"/>
                </a:cubicBezTo>
                <a:cubicBezTo>
                  <a:pt x="2769" y="886"/>
                  <a:pt x="2801" y="891"/>
                  <a:pt x="2834" y="896"/>
                </a:cubicBezTo>
                <a:cubicBezTo>
                  <a:pt x="2834" y="894"/>
                  <a:pt x="2834" y="893"/>
                  <a:pt x="2835" y="891"/>
                </a:cubicBezTo>
                <a:cubicBezTo>
                  <a:pt x="2821" y="890"/>
                  <a:pt x="2807" y="889"/>
                  <a:pt x="2793" y="886"/>
                </a:cubicBezTo>
                <a:cubicBezTo>
                  <a:pt x="2775" y="883"/>
                  <a:pt x="2756" y="878"/>
                  <a:pt x="2738" y="874"/>
                </a:cubicBezTo>
                <a:close/>
                <a:moveTo>
                  <a:pt x="1637" y="745"/>
                </a:moveTo>
                <a:cubicBezTo>
                  <a:pt x="1637" y="746"/>
                  <a:pt x="1637" y="748"/>
                  <a:pt x="1637" y="749"/>
                </a:cubicBezTo>
                <a:cubicBezTo>
                  <a:pt x="1672" y="749"/>
                  <a:pt x="1706" y="749"/>
                  <a:pt x="1741" y="749"/>
                </a:cubicBezTo>
                <a:cubicBezTo>
                  <a:pt x="1741" y="748"/>
                  <a:pt x="1741" y="746"/>
                  <a:pt x="1741" y="745"/>
                </a:cubicBezTo>
                <a:cubicBezTo>
                  <a:pt x="1706" y="745"/>
                  <a:pt x="1671" y="745"/>
                  <a:pt x="1637" y="745"/>
                </a:cubicBezTo>
                <a:close/>
                <a:moveTo>
                  <a:pt x="3074" y="946"/>
                </a:moveTo>
                <a:cubicBezTo>
                  <a:pt x="3054" y="925"/>
                  <a:pt x="3036" y="935"/>
                  <a:pt x="3019" y="935"/>
                </a:cubicBezTo>
                <a:cubicBezTo>
                  <a:pt x="3019" y="938"/>
                  <a:pt x="3019" y="940"/>
                  <a:pt x="3019" y="942"/>
                </a:cubicBezTo>
                <a:cubicBezTo>
                  <a:pt x="3036" y="944"/>
                  <a:pt x="3053" y="945"/>
                  <a:pt x="3074" y="946"/>
                </a:cubicBezTo>
                <a:close/>
                <a:moveTo>
                  <a:pt x="1219" y="846"/>
                </a:moveTo>
                <a:cubicBezTo>
                  <a:pt x="1219" y="847"/>
                  <a:pt x="1219" y="848"/>
                  <a:pt x="1219" y="848"/>
                </a:cubicBezTo>
                <a:cubicBezTo>
                  <a:pt x="1261" y="848"/>
                  <a:pt x="1302" y="848"/>
                  <a:pt x="1344" y="848"/>
                </a:cubicBezTo>
                <a:cubicBezTo>
                  <a:pt x="1344" y="848"/>
                  <a:pt x="1344" y="847"/>
                  <a:pt x="1344" y="846"/>
                </a:cubicBezTo>
                <a:cubicBezTo>
                  <a:pt x="1302" y="846"/>
                  <a:pt x="1261" y="846"/>
                  <a:pt x="1219" y="846"/>
                </a:cubicBezTo>
                <a:close/>
                <a:moveTo>
                  <a:pt x="3055" y="502"/>
                </a:moveTo>
                <a:cubicBezTo>
                  <a:pt x="3055" y="500"/>
                  <a:pt x="3055" y="498"/>
                  <a:pt x="3055" y="497"/>
                </a:cubicBezTo>
                <a:cubicBezTo>
                  <a:pt x="3038" y="497"/>
                  <a:pt x="3022" y="497"/>
                  <a:pt x="3005" y="497"/>
                </a:cubicBezTo>
                <a:cubicBezTo>
                  <a:pt x="3005" y="499"/>
                  <a:pt x="3006" y="502"/>
                  <a:pt x="3006" y="504"/>
                </a:cubicBezTo>
                <a:cubicBezTo>
                  <a:pt x="3022" y="504"/>
                  <a:pt x="3039" y="503"/>
                  <a:pt x="3055" y="502"/>
                </a:cubicBezTo>
                <a:close/>
                <a:moveTo>
                  <a:pt x="653" y="768"/>
                </a:moveTo>
                <a:cubicBezTo>
                  <a:pt x="653" y="771"/>
                  <a:pt x="654" y="774"/>
                  <a:pt x="654" y="776"/>
                </a:cubicBezTo>
                <a:cubicBezTo>
                  <a:pt x="686" y="775"/>
                  <a:pt x="718" y="773"/>
                  <a:pt x="750" y="771"/>
                </a:cubicBezTo>
                <a:cubicBezTo>
                  <a:pt x="750" y="770"/>
                  <a:pt x="750" y="769"/>
                  <a:pt x="750" y="768"/>
                </a:cubicBezTo>
                <a:cubicBezTo>
                  <a:pt x="717" y="768"/>
                  <a:pt x="685" y="768"/>
                  <a:pt x="653" y="768"/>
                </a:cubicBezTo>
                <a:close/>
                <a:moveTo>
                  <a:pt x="281" y="794"/>
                </a:moveTo>
                <a:cubicBezTo>
                  <a:pt x="282" y="797"/>
                  <a:pt x="283" y="800"/>
                  <a:pt x="283" y="802"/>
                </a:cubicBezTo>
                <a:cubicBezTo>
                  <a:pt x="302" y="798"/>
                  <a:pt x="320" y="794"/>
                  <a:pt x="338" y="790"/>
                </a:cubicBezTo>
                <a:cubicBezTo>
                  <a:pt x="338" y="788"/>
                  <a:pt x="338" y="786"/>
                  <a:pt x="337" y="784"/>
                </a:cubicBezTo>
                <a:cubicBezTo>
                  <a:pt x="318" y="787"/>
                  <a:pt x="300" y="791"/>
                  <a:pt x="281" y="794"/>
                </a:cubicBezTo>
                <a:close/>
                <a:moveTo>
                  <a:pt x="2788" y="721"/>
                </a:moveTo>
                <a:cubicBezTo>
                  <a:pt x="2762" y="704"/>
                  <a:pt x="2742" y="715"/>
                  <a:pt x="2722" y="721"/>
                </a:cubicBezTo>
                <a:cubicBezTo>
                  <a:pt x="2742" y="721"/>
                  <a:pt x="2762" y="721"/>
                  <a:pt x="2788" y="721"/>
                </a:cubicBezTo>
                <a:close/>
                <a:moveTo>
                  <a:pt x="3306" y="717"/>
                </a:moveTo>
                <a:cubicBezTo>
                  <a:pt x="3306" y="718"/>
                  <a:pt x="3305" y="720"/>
                  <a:pt x="3305" y="721"/>
                </a:cubicBezTo>
                <a:cubicBezTo>
                  <a:pt x="3332" y="724"/>
                  <a:pt x="3358" y="726"/>
                  <a:pt x="3384" y="728"/>
                </a:cubicBezTo>
                <a:cubicBezTo>
                  <a:pt x="3384" y="726"/>
                  <a:pt x="3384" y="724"/>
                  <a:pt x="3385" y="723"/>
                </a:cubicBezTo>
                <a:cubicBezTo>
                  <a:pt x="3358" y="721"/>
                  <a:pt x="3332" y="719"/>
                  <a:pt x="3306" y="717"/>
                </a:cubicBezTo>
                <a:close/>
                <a:moveTo>
                  <a:pt x="2322" y="606"/>
                </a:moveTo>
                <a:cubicBezTo>
                  <a:pt x="2322" y="604"/>
                  <a:pt x="2322" y="602"/>
                  <a:pt x="2322" y="601"/>
                </a:cubicBezTo>
                <a:cubicBezTo>
                  <a:pt x="2295" y="599"/>
                  <a:pt x="2268" y="598"/>
                  <a:pt x="2241" y="597"/>
                </a:cubicBezTo>
                <a:cubicBezTo>
                  <a:pt x="2241" y="598"/>
                  <a:pt x="2241" y="600"/>
                  <a:pt x="2241" y="601"/>
                </a:cubicBezTo>
                <a:cubicBezTo>
                  <a:pt x="2268" y="603"/>
                  <a:pt x="2295" y="604"/>
                  <a:pt x="2322" y="606"/>
                </a:cubicBezTo>
                <a:close/>
                <a:moveTo>
                  <a:pt x="2164" y="590"/>
                </a:moveTo>
                <a:cubicBezTo>
                  <a:pt x="2163" y="592"/>
                  <a:pt x="2163" y="593"/>
                  <a:pt x="2163" y="595"/>
                </a:cubicBezTo>
                <a:cubicBezTo>
                  <a:pt x="2173" y="597"/>
                  <a:pt x="2183" y="600"/>
                  <a:pt x="2193" y="600"/>
                </a:cubicBezTo>
                <a:cubicBezTo>
                  <a:pt x="2204" y="600"/>
                  <a:pt x="2214" y="598"/>
                  <a:pt x="2225" y="597"/>
                </a:cubicBezTo>
                <a:cubicBezTo>
                  <a:pt x="2225" y="596"/>
                  <a:pt x="2225" y="595"/>
                  <a:pt x="2225" y="595"/>
                </a:cubicBezTo>
                <a:cubicBezTo>
                  <a:pt x="2204" y="593"/>
                  <a:pt x="2184" y="592"/>
                  <a:pt x="2164" y="590"/>
                </a:cubicBezTo>
                <a:close/>
                <a:moveTo>
                  <a:pt x="2123" y="903"/>
                </a:moveTo>
                <a:cubicBezTo>
                  <a:pt x="2123" y="904"/>
                  <a:pt x="2123" y="905"/>
                  <a:pt x="2123" y="906"/>
                </a:cubicBezTo>
                <a:cubicBezTo>
                  <a:pt x="2152" y="906"/>
                  <a:pt x="2182" y="906"/>
                  <a:pt x="2211" y="906"/>
                </a:cubicBezTo>
                <a:cubicBezTo>
                  <a:pt x="2211" y="905"/>
                  <a:pt x="2211" y="904"/>
                  <a:pt x="2211" y="903"/>
                </a:cubicBezTo>
                <a:cubicBezTo>
                  <a:pt x="2182" y="903"/>
                  <a:pt x="2152" y="903"/>
                  <a:pt x="2123" y="903"/>
                </a:cubicBezTo>
                <a:close/>
                <a:moveTo>
                  <a:pt x="2261" y="828"/>
                </a:moveTo>
                <a:cubicBezTo>
                  <a:pt x="2261" y="827"/>
                  <a:pt x="2261" y="826"/>
                  <a:pt x="2261" y="825"/>
                </a:cubicBezTo>
                <a:cubicBezTo>
                  <a:pt x="2230" y="825"/>
                  <a:pt x="2199" y="825"/>
                  <a:pt x="2168" y="825"/>
                </a:cubicBezTo>
                <a:cubicBezTo>
                  <a:pt x="2168" y="826"/>
                  <a:pt x="2168" y="827"/>
                  <a:pt x="2168" y="828"/>
                </a:cubicBezTo>
                <a:cubicBezTo>
                  <a:pt x="2199" y="828"/>
                  <a:pt x="2230" y="828"/>
                  <a:pt x="2261" y="828"/>
                </a:cubicBezTo>
                <a:close/>
                <a:moveTo>
                  <a:pt x="955" y="661"/>
                </a:moveTo>
                <a:cubicBezTo>
                  <a:pt x="954" y="662"/>
                  <a:pt x="954" y="662"/>
                  <a:pt x="954" y="663"/>
                </a:cubicBezTo>
                <a:cubicBezTo>
                  <a:pt x="979" y="663"/>
                  <a:pt x="1004" y="663"/>
                  <a:pt x="1028" y="663"/>
                </a:cubicBezTo>
                <a:cubicBezTo>
                  <a:pt x="1028" y="661"/>
                  <a:pt x="1028" y="659"/>
                  <a:pt x="1028" y="657"/>
                </a:cubicBezTo>
                <a:cubicBezTo>
                  <a:pt x="1004" y="658"/>
                  <a:pt x="979" y="660"/>
                  <a:pt x="955" y="661"/>
                </a:cubicBezTo>
                <a:close/>
                <a:moveTo>
                  <a:pt x="1762" y="685"/>
                </a:moveTo>
                <a:cubicBezTo>
                  <a:pt x="1762" y="684"/>
                  <a:pt x="1762" y="683"/>
                  <a:pt x="1762" y="681"/>
                </a:cubicBezTo>
                <a:cubicBezTo>
                  <a:pt x="1742" y="681"/>
                  <a:pt x="1723" y="681"/>
                  <a:pt x="1703" y="681"/>
                </a:cubicBezTo>
                <a:cubicBezTo>
                  <a:pt x="1703" y="683"/>
                  <a:pt x="1703" y="684"/>
                  <a:pt x="1704" y="685"/>
                </a:cubicBezTo>
                <a:cubicBezTo>
                  <a:pt x="1723" y="685"/>
                  <a:pt x="1743" y="685"/>
                  <a:pt x="1762" y="685"/>
                </a:cubicBezTo>
                <a:close/>
                <a:moveTo>
                  <a:pt x="1364" y="872"/>
                </a:moveTo>
                <a:cubicBezTo>
                  <a:pt x="1365" y="875"/>
                  <a:pt x="1365" y="877"/>
                  <a:pt x="1365" y="880"/>
                </a:cubicBezTo>
                <a:cubicBezTo>
                  <a:pt x="1381" y="878"/>
                  <a:pt x="1398" y="877"/>
                  <a:pt x="1414" y="875"/>
                </a:cubicBezTo>
                <a:cubicBezTo>
                  <a:pt x="1414" y="874"/>
                  <a:pt x="1414" y="873"/>
                  <a:pt x="1414" y="872"/>
                </a:cubicBezTo>
                <a:cubicBezTo>
                  <a:pt x="1397" y="872"/>
                  <a:pt x="1381" y="872"/>
                  <a:pt x="1364" y="872"/>
                </a:cubicBezTo>
                <a:close/>
                <a:moveTo>
                  <a:pt x="2329" y="844"/>
                </a:moveTo>
                <a:cubicBezTo>
                  <a:pt x="2329" y="843"/>
                  <a:pt x="2329" y="841"/>
                  <a:pt x="2329" y="840"/>
                </a:cubicBezTo>
                <a:cubicBezTo>
                  <a:pt x="2312" y="840"/>
                  <a:pt x="2295" y="840"/>
                  <a:pt x="2278" y="840"/>
                </a:cubicBezTo>
                <a:cubicBezTo>
                  <a:pt x="2278" y="841"/>
                  <a:pt x="2278" y="843"/>
                  <a:pt x="2278" y="844"/>
                </a:cubicBezTo>
                <a:cubicBezTo>
                  <a:pt x="2295" y="844"/>
                  <a:pt x="2312" y="844"/>
                  <a:pt x="2329" y="844"/>
                </a:cubicBezTo>
                <a:close/>
                <a:moveTo>
                  <a:pt x="1447" y="801"/>
                </a:moveTo>
                <a:cubicBezTo>
                  <a:pt x="1447" y="802"/>
                  <a:pt x="1447" y="803"/>
                  <a:pt x="1447" y="804"/>
                </a:cubicBezTo>
                <a:cubicBezTo>
                  <a:pt x="1474" y="804"/>
                  <a:pt x="1501" y="804"/>
                  <a:pt x="1529" y="804"/>
                </a:cubicBezTo>
                <a:cubicBezTo>
                  <a:pt x="1529" y="803"/>
                  <a:pt x="1529" y="802"/>
                  <a:pt x="1529" y="801"/>
                </a:cubicBezTo>
                <a:cubicBezTo>
                  <a:pt x="1501" y="801"/>
                  <a:pt x="1474" y="801"/>
                  <a:pt x="1447" y="801"/>
                </a:cubicBezTo>
                <a:close/>
                <a:moveTo>
                  <a:pt x="2649" y="874"/>
                </a:moveTo>
                <a:cubicBezTo>
                  <a:pt x="2649" y="876"/>
                  <a:pt x="2650" y="879"/>
                  <a:pt x="2650" y="882"/>
                </a:cubicBezTo>
                <a:cubicBezTo>
                  <a:pt x="2664" y="880"/>
                  <a:pt x="2678" y="878"/>
                  <a:pt x="2691" y="876"/>
                </a:cubicBezTo>
                <a:cubicBezTo>
                  <a:pt x="2691" y="874"/>
                  <a:pt x="2691" y="873"/>
                  <a:pt x="2691" y="871"/>
                </a:cubicBezTo>
                <a:cubicBezTo>
                  <a:pt x="2677" y="872"/>
                  <a:pt x="2663" y="873"/>
                  <a:pt x="2649" y="874"/>
                </a:cubicBezTo>
                <a:close/>
                <a:moveTo>
                  <a:pt x="2434" y="678"/>
                </a:moveTo>
                <a:cubicBezTo>
                  <a:pt x="2434" y="677"/>
                  <a:pt x="2434" y="675"/>
                  <a:pt x="2434" y="674"/>
                </a:cubicBezTo>
                <a:cubicBezTo>
                  <a:pt x="2409" y="675"/>
                  <a:pt x="2384" y="677"/>
                  <a:pt x="2360" y="678"/>
                </a:cubicBezTo>
                <a:cubicBezTo>
                  <a:pt x="2360" y="680"/>
                  <a:pt x="2360" y="681"/>
                  <a:pt x="2360" y="682"/>
                </a:cubicBezTo>
                <a:cubicBezTo>
                  <a:pt x="2385" y="681"/>
                  <a:pt x="2410" y="679"/>
                  <a:pt x="2434" y="678"/>
                </a:cubicBezTo>
                <a:close/>
                <a:moveTo>
                  <a:pt x="2441" y="598"/>
                </a:moveTo>
                <a:cubicBezTo>
                  <a:pt x="2441" y="596"/>
                  <a:pt x="2441" y="594"/>
                  <a:pt x="2441" y="593"/>
                </a:cubicBezTo>
                <a:cubicBezTo>
                  <a:pt x="2423" y="593"/>
                  <a:pt x="2404" y="593"/>
                  <a:pt x="2386" y="593"/>
                </a:cubicBezTo>
                <a:cubicBezTo>
                  <a:pt x="2386" y="594"/>
                  <a:pt x="2386" y="596"/>
                  <a:pt x="2386" y="598"/>
                </a:cubicBezTo>
                <a:cubicBezTo>
                  <a:pt x="2405" y="598"/>
                  <a:pt x="2423" y="598"/>
                  <a:pt x="2441" y="598"/>
                </a:cubicBezTo>
                <a:close/>
              </a:path>
            </a:pathLst>
          </a:custGeom>
          <a:solidFill>
            <a:srgbClr val="CEE7FA"/>
          </a:solidFill>
          <a:ln>
            <a:noFill/>
          </a:ln>
        </p:spPr>
        <p:txBody>
          <a:bodyPr vert="horz" wrap="square" lIns="100600" tIns="36000" rIns="100600" bIns="50300" numCol="1" anchor="ctr" anchorCtr="0" compatLnSpc="1">
            <a:prstTxWarp prst="textNoShape">
              <a:avLst/>
            </a:prstTxWarp>
          </a:bodyPr>
          <a:lstStyle/>
          <a:p>
            <a:pPr algn="ctr"/>
            <a:r>
              <a:rPr lang="en-US" altLang="zh-CN" dirty="0">
                <a:solidFill>
                  <a:prstClr val="black"/>
                </a:solidFill>
                <a:latin typeface="Times New Roman" panose="02020603050405020304" pitchFamily="18" charset="0"/>
                <a:cs typeface="Times New Roman" panose="02020603050405020304" pitchFamily="18" charset="0"/>
              </a:rPr>
              <a:t>Randomized </a:t>
            </a:r>
          </a:p>
          <a:p>
            <a:pPr algn="ctr"/>
            <a:r>
              <a:rPr lang="en-US" altLang="zh-CN" dirty="0">
                <a:solidFill>
                  <a:prstClr val="black"/>
                </a:solidFill>
                <a:latin typeface="Times New Roman" panose="02020603050405020304" pitchFamily="18" charset="0"/>
                <a:cs typeface="Times New Roman" panose="02020603050405020304" pitchFamily="18" charset="0"/>
              </a:rPr>
              <a:t>Push</a:t>
            </a:r>
          </a:p>
        </p:txBody>
      </p:sp>
      <p:sp>
        <p:nvSpPr>
          <p:cNvPr id="41" name="弧 40">
            <a:extLst>
              <a:ext uri="{FF2B5EF4-FFF2-40B4-BE49-F238E27FC236}">
                <a16:creationId xmlns:a16="http://schemas.microsoft.com/office/drawing/2014/main" id="{1412CBCF-E057-5719-FD80-79EDF39CE9EC}"/>
              </a:ext>
            </a:extLst>
          </p:cNvPr>
          <p:cNvSpPr/>
          <p:nvPr/>
        </p:nvSpPr>
        <p:spPr>
          <a:xfrm rot="17234449">
            <a:off x="829987" y="-732598"/>
            <a:ext cx="9225280" cy="12256899"/>
          </a:xfrm>
          <a:prstGeom prst="arc">
            <a:avLst>
              <a:gd name="adj1" fmla="val 17773177"/>
              <a:gd name="adj2" fmla="val 980324"/>
            </a:avLst>
          </a:prstGeom>
          <a:ln w="101600">
            <a:solidFill>
              <a:schemeClr val="accent3"/>
            </a:solidFill>
            <a:headEnd w="lg" len="lg"/>
            <a:tailEnd type="stealth" w="lg"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3" name="Freeform 34">
            <a:extLst>
              <a:ext uri="{FF2B5EF4-FFF2-40B4-BE49-F238E27FC236}">
                <a16:creationId xmlns:a16="http://schemas.microsoft.com/office/drawing/2014/main" id="{C9A4A512-B946-3FC6-EB8E-BDED7DC1444C}"/>
              </a:ext>
            </a:extLst>
          </p:cNvPr>
          <p:cNvSpPr>
            <a:spLocks noEditPoints="1"/>
          </p:cNvSpPr>
          <p:nvPr/>
        </p:nvSpPr>
        <p:spPr bwMode="auto">
          <a:xfrm>
            <a:off x="7836870" y="1509473"/>
            <a:ext cx="1683211" cy="797436"/>
          </a:xfrm>
          <a:custGeom>
            <a:avLst/>
            <a:gdLst>
              <a:gd name="T0" fmla="*/ 26 w 3711"/>
              <a:gd name="T1" fmla="*/ 284 h 969"/>
              <a:gd name="T2" fmla="*/ 283 w 3711"/>
              <a:gd name="T3" fmla="*/ 144 h 969"/>
              <a:gd name="T4" fmla="*/ 394 w 3711"/>
              <a:gd name="T5" fmla="*/ 65 h 969"/>
              <a:gd name="T6" fmla="*/ 1140 w 3711"/>
              <a:gd name="T7" fmla="*/ 13 h 969"/>
              <a:gd name="T8" fmla="*/ 2918 w 3711"/>
              <a:gd name="T9" fmla="*/ 66 h 969"/>
              <a:gd name="T10" fmla="*/ 3387 w 3711"/>
              <a:gd name="T11" fmla="*/ 146 h 969"/>
              <a:gd name="T12" fmla="*/ 3587 w 3711"/>
              <a:gd name="T13" fmla="*/ 188 h 969"/>
              <a:gd name="T14" fmla="*/ 3562 w 3711"/>
              <a:gd name="T15" fmla="*/ 303 h 969"/>
              <a:gd name="T16" fmla="*/ 3630 w 3711"/>
              <a:gd name="T17" fmla="*/ 389 h 969"/>
              <a:gd name="T18" fmla="*/ 3463 w 3711"/>
              <a:gd name="T19" fmla="*/ 519 h 969"/>
              <a:gd name="T20" fmla="*/ 3667 w 3711"/>
              <a:gd name="T21" fmla="*/ 614 h 969"/>
              <a:gd name="T22" fmla="*/ 3484 w 3711"/>
              <a:gd name="T23" fmla="*/ 637 h 969"/>
              <a:gd name="T24" fmla="*/ 3566 w 3711"/>
              <a:gd name="T25" fmla="*/ 718 h 969"/>
              <a:gd name="T26" fmla="*/ 3512 w 3711"/>
              <a:gd name="T27" fmla="*/ 815 h 969"/>
              <a:gd name="T28" fmla="*/ 3417 w 3711"/>
              <a:gd name="T29" fmla="*/ 880 h 969"/>
              <a:gd name="T30" fmla="*/ 3543 w 3711"/>
              <a:gd name="T31" fmla="*/ 941 h 969"/>
              <a:gd name="T32" fmla="*/ 3315 w 3711"/>
              <a:gd name="T33" fmla="*/ 958 h 969"/>
              <a:gd name="T34" fmla="*/ 2731 w 3711"/>
              <a:gd name="T35" fmla="*/ 934 h 969"/>
              <a:gd name="T36" fmla="*/ 2742 w 3711"/>
              <a:gd name="T37" fmla="*/ 924 h 969"/>
              <a:gd name="T38" fmla="*/ 2035 w 3711"/>
              <a:gd name="T39" fmla="*/ 918 h 969"/>
              <a:gd name="T40" fmla="*/ 1396 w 3711"/>
              <a:gd name="T41" fmla="*/ 894 h 969"/>
              <a:gd name="T42" fmla="*/ 1581 w 3711"/>
              <a:gd name="T43" fmla="*/ 860 h 969"/>
              <a:gd name="T44" fmla="*/ 1284 w 3711"/>
              <a:gd name="T45" fmla="*/ 903 h 969"/>
              <a:gd name="T46" fmla="*/ 1054 w 3711"/>
              <a:gd name="T47" fmla="*/ 913 h 969"/>
              <a:gd name="T48" fmla="*/ 612 w 3711"/>
              <a:gd name="T49" fmla="*/ 927 h 969"/>
              <a:gd name="T50" fmla="*/ 365 w 3711"/>
              <a:gd name="T51" fmla="*/ 933 h 969"/>
              <a:gd name="T52" fmla="*/ 292 w 3711"/>
              <a:gd name="T53" fmla="*/ 856 h 969"/>
              <a:gd name="T54" fmla="*/ 155 w 3711"/>
              <a:gd name="T55" fmla="*/ 801 h 969"/>
              <a:gd name="T56" fmla="*/ 238 w 3711"/>
              <a:gd name="T57" fmla="*/ 701 h 969"/>
              <a:gd name="T58" fmla="*/ 182 w 3711"/>
              <a:gd name="T59" fmla="*/ 606 h 969"/>
              <a:gd name="T60" fmla="*/ 16 w 3711"/>
              <a:gd name="T61" fmla="*/ 476 h 969"/>
              <a:gd name="T62" fmla="*/ 3086 w 3711"/>
              <a:gd name="T63" fmla="*/ 869 h 969"/>
              <a:gd name="T64" fmla="*/ 2478 w 3711"/>
              <a:gd name="T65" fmla="*/ 854 h 969"/>
              <a:gd name="T66" fmla="*/ 1072 w 3711"/>
              <a:gd name="T67" fmla="*/ 822 h 969"/>
              <a:gd name="T68" fmla="*/ 3102 w 3711"/>
              <a:gd name="T69" fmla="*/ 871 h 969"/>
              <a:gd name="T70" fmla="*/ 1235 w 3711"/>
              <a:gd name="T71" fmla="*/ 772 h 969"/>
              <a:gd name="T72" fmla="*/ 1026 w 3711"/>
              <a:gd name="T73" fmla="*/ 782 h 969"/>
              <a:gd name="T74" fmla="*/ 2006 w 3711"/>
              <a:gd name="T75" fmla="*/ 589 h 969"/>
              <a:gd name="T76" fmla="*/ 2732 w 3711"/>
              <a:gd name="T77" fmla="*/ 497 h 969"/>
              <a:gd name="T78" fmla="*/ 1607 w 3711"/>
              <a:gd name="T79" fmla="*/ 874 h 969"/>
              <a:gd name="T80" fmla="*/ 1682 w 3711"/>
              <a:gd name="T81" fmla="*/ 880 h 969"/>
              <a:gd name="T82" fmla="*/ 3213 w 3711"/>
              <a:gd name="T83" fmla="*/ 162 h 969"/>
              <a:gd name="T84" fmla="*/ 2125 w 3711"/>
              <a:gd name="T85" fmla="*/ 742 h 969"/>
              <a:gd name="T86" fmla="*/ 2345 w 3711"/>
              <a:gd name="T87" fmla="*/ 791 h 969"/>
              <a:gd name="T88" fmla="*/ 2328 w 3711"/>
              <a:gd name="T89" fmla="*/ 737 h 969"/>
              <a:gd name="T90" fmla="*/ 1289 w 3711"/>
              <a:gd name="T91" fmla="*/ 774 h 969"/>
              <a:gd name="T92" fmla="*/ 2941 w 3711"/>
              <a:gd name="T93" fmla="*/ 925 h 969"/>
              <a:gd name="T94" fmla="*/ 1277 w 3711"/>
              <a:gd name="T95" fmla="*/ 670 h 969"/>
              <a:gd name="T96" fmla="*/ 2834 w 3711"/>
              <a:gd name="T97" fmla="*/ 896 h 969"/>
              <a:gd name="T98" fmla="*/ 1637 w 3711"/>
              <a:gd name="T99" fmla="*/ 745 h 969"/>
              <a:gd name="T100" fmla="*/ 1344 w 3711"/>
              <a:gd name="T101" fmla="*/ 846 h 969"/>
              <a:gd name="T102" fmla="*/ 654 w 3711"/>
              <a:gd name="T103" fmla="*/ 776 h 969"/>
              <a:gd name="T104" fmla="*/ 281 w 3711"/>
              <a:gd name="T105" fmla="*/ 794 h 969"/>
              <a:gd name="T106" fmla="*/ 3306 w 3711"/>
              <a:gd name="T107" fmla="*/ 717 h 969"/>
              <a:gd name="T108" fmla="*/ 2193 w 3711"/>
              <a:gd name="T109" fmla="*/ 600 h 969"/>
              <a:gd name="T110" fmla="*/ 2123 w 3711"/>
              <a:gd name="T111" fmla="*/ 903 h 969"/>
              <a:gd name="T112" fmla="*/ 1028 w 3711"/>
              <a:gd name="T113" fmla="*/ 663 h 969"/>
              <a:gd name="T114" fmla="*/ 1364 w 3711"/>
              <a:gd name="T115" fmla="*/ 872 h 969"/>
              <a:gd name="T116" fmla="*/ 2278 w 3711"/>
              <a:gd name="T117" fmla="*/ 844 h 969"/>
              <a:gd name="T118" fmla="*/ 2650 w 3711"/>
              <a:gd name="T119" fmla="*/ 882 h 969"/>
              <a:gd name="T120" fmla="*/ 2434 w 3711"/>
              <a:gd name="T121" fmla="*/ 67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11" h="969">
                <a:moveTo>
                  <a:pt x="44" y="398"/>
                </a:moveTo>
                <a:cubicBezTo>
                  <a:pt x="37" y="398"/>
                  <a:pt x="30" y="398"/>
                  <a:pt x="23" y="398"/>
                </a:cubicBezTo>
                <a:cubicBezTo>
                  <a:pt x="16" y="399"/>
                  <a:pt x="10" y="399"/>
                  <a:pt x="3" y="400"/>
                </a:cubicBezTo>
                <a:cubicBezTo>
                  <a:pt x="2" y="397"/>
                  <a:pt x="1" y="394"/>
                  <a:pt x="0" y="392"/>
                </a:cubicBezTo>
                <a:cubicBezTo>
                  <a:pt x="12" y="383"/>
                  <a:pt x="24" y="374"/>
                  <a:pt x="36" y="365"/>
                </a:cubicBezTo>
                <a:cubicBezTo>
                  <a:pt x="35" y="365"/>
                  <a:pt x="32" y="364"/>
                  <a:pt x="28" y="362"/>
                </a:cubicBezTo>
                <a:cubicBezTo>
                  <a:pt x="53" y="350"/>
                  <a:pt x="77" y="338"/>
                  <a:pt x="104" y="326"/>
                </a:cubicBezTo>
                <a:cubicBezTo>
                  <a:pt x="77" y="311"/>
                  <a:pt x="53" y="298"/>
                  <a:pt x="26" y="284"/>
                </a:cubicBezTo>
                <a:cubicBezTo>
                  <a:pt x="34" y="276"/>
                  <a:pt x="41" y="269"/>
                  <a:pt x="47" y="262"/>
                </a:cubicBezTo>
                <a:cubicBezTo>
                  <a:pt x="50" y="257"/>
                  <a:pt x="52" y="250"/>
                  <a:pt x="52" y="244"/>
                </a:cubicBezTo>
                <a:cubicBezTo>
                  <a:pt x="53" y="231"/>
                  <a:pt x="59" y="224"/>
                  <a:pt x="72" y="220"/>
                </a:cubicBezTo>
                <a:cubicBezTo>
                  <a:pt x="89" y="216"/>
                  <a:pt x="107" y="213"/>
                  <a:pt x="123" y="206"/>
                </a:cubicBezTo>
                <a:cubicBezTo>
                  <a:pt x="133" y="202"/>
                  <a:pt x="139" y="193"/>
                  <a:pt x="149" y="184"/>
                </a:cubicBezTo>
                <a:cubicBezTo>
                  <a:pt x="161" y="179"/>
                  <a:pt x="177" y="171"/>
                  <a:pt x="194" y="165"/>
                </a:cubicBezTo>
                <a:cubicBezTo>
                  <a:pt x="212" y="158"/>
                  <a:pt x="231" y="149"/>
                  <a:pt x="250" y="148"/>
                </a:cubicBezTo>
                <a:cubicBezTo>
                  <a:pt x="261" y="148"/>
                  <a:pt x="271" y="148"/>
                  <a:pt x="283" y="144"/>
                </a:cubicBezTo>
                <a:cubicBezTo>
                  <a:pt x="279" y="141"/>
                  <a:pt x="277" y="139"/>
                  <a:pt x="270" y="133"/>
                </a:cubicBezTo>
                <a:cubicBezTo>
                  <a:pt x="287" y="135"/>
                  <a:pt x="298" y="136"/>
                  <a:pt x="309" y="138"/>
                </a:cubicBezTo>
                <a:cubicBezTo>
                  <a:pt x="282" y="124"/>
                  <a:pt x="254" y="130"/>
                  <a:pt x="225" y="131"/>
                </a:cubicBezTo>
                <a:cubicBezTo>
                  <a:pt x="228" y="129"/>
                  <a:pt x="232" y="127"/>
                  <a:pt x="238" y="123"/>
                </a:cubicBezTo>
                <a:cubicBezTo>
                  <a:pt x="229" y="120"/>
                  <a:pt x="224" y="119"/>
                  <a:pt x="217" y="117"/>
                </a:cubicBezTo>
                <a:cubicBezTo>
                  <a:pt x="241" y="104"/>
                  <a:pt x="269" y="127"/>
                  <a:pt x="297" y="107"/>
                </a:cubicBezTo>
                <a:cubicBezTo>
                  <a:pt x="274" y="101"/>
                  <a:pt x="252" y="102"/>
                  <a:pt x="254" y="72"/>
                </a:cubicBezTo>
                <a:cubicBezTo>
                  <a:pt x="300" y="70"/>
                  <a:pt x="347" y="67"/>
                  <a:pt x="394" y="65"/>
                </a:cubicBezTo>
                <a:cubicBezTo>
                  <a:pt x="440" y="63"/>
                  <a:pt x="486" y="62"/>
                  <a:pt x="532" y="59"/>
                </a:cubicBezTo>
                <a:cubicBezTo>
                  <a:pt x="541" y="59"/>
                  <a:pt x="550" y="55"/>
                  <a:pt x="559" y="52"/>
                </a:cubicBezTo>
                <a:cubicBezTo>
                  <a:pt x="559" y="50"/>
                  <a:pt x="559" y="49"/>
                  <a:pt x="558" y="47"/>
                </a:cubicBezTo>
                <a:cubicBezTo>
                  <a:pt x="535" y="48"/>
                  <a:pt x="512" y="50"/>
                  <a:pt x="489" y="51"/>
                </a:cubicBezTo>
                <a:cubicBezTo>
                  <a:pt x="489" y="51"/>
                  <a:pt x="489" y="50"/>
                  <a:pt x="489" y="50"/>
                </a:cubicBezTo>
                <a:cubicBezTo>
                  <a:pt x="495" y="48"/>
                  <a:pt x="500" y="45"/>
                  <a:pt x="506" y="45"/>
                </a:cubicBezTo>
                <a:cubicBezTo>
                  <a:pt x="577" y="39"/>
                  <a:pt x="647" y="32"/>
                  <a:pt x="718" y="28"/>
                </a:cubicBezTo>
                <a:cubicBezTo>
                  <a:pt x="859" y="22"/>
                  <a:pt x="1000" y="18"/>
                  <a:pt x="1140" y="13"/>
                </a:cubicBezTo>
                <a:cubicBezTo>
                  <a:pt x="1214" y="11"/>
                  <a:pt x="1289" y="9"/>
                  <a:pt x="1363" y="8"/>
                </a:cubicBezTo>
                <a:cubicBezTo>
                  <a:pt x="1525" y="5"/>
                  <a:pt x="1688" y="1"/>
                  <a:pt x="1851" y="1"/>
                </a:cubicBezTo>
                <a:cubicBezTo>
                  <a:pt x="1982" y="0"/>
                  <a:pt x="2114" y="0"/>
                  <a:pt x="2245" y="4"/>
                </a:cubicBezTo>
                <a:cubicBezTo>
                  <a:pt x="2376" y="8"/>
                  <a:pt x="2506" y="16"/>
                  <a:pt x="2636" y="24"/>
                </a:cubicBezTo>
                <a:cubicBezTo>
                  <a:pt x="2706" y="29"/>
                  <a:pt x="2775" y="36"/>
                  <a:pt x="2844" y="46"/>
                </a:cubicBezTo>
                <a:cubicBezTo>
                  <a:pt x="2833" y="48"/>
                  <a:pt x="2822" y="50"/>
                  <a:pt x="2811" y="52"/>
                </a:cubicBezTo>
                <a:cubicBezTo>
                  <a:pt x="2811" y="53"/>
                  <a:pt x="2811" y="55"/>
                  <a:pt x="2811" y="56"/>
                </a:cubicBezTo>
                <a:cubicBezTo>
                  <a:pt x="2845" y="59"/>
                  <a:pt x="2879" y="62"/>
                  <a:pt x="2918" y="66"/>
                </a:cubicBezTo>
                <a:cubicBezTo>
                  <a:pt x="2905" y="88"/>
                  <a:pt x="2884" y="66"/>
                  <a:pt x="2873" y="78"/>
                </a:cubicBezTo>
                <a:cubicBezTo>
                  <a:pt x="2875" y="79"/>
                  <a:pt x="2879" y="81"/>
                  <a:pt x="2883" y="82"/>
                </a:cubicBezTo>
                <a:cubicBezTo>
                  <a:pt x="2878" y="85"/>
                  <a:pt x="2875" y="87"/>
                  <a:pt x="2867" y="90"/>
                </a:cubicBezTo>
                <a:cubicBezTo>
                  <a:pt x="2919" y="96"/>
                  <a:pt x="2968" y="102"/>
                  <a:pt x="3016" y="107"/>
                </a:cubicBezTo>
                <a:cubicBezTo>
                  <a:pt x="3068" y="113"/>
                  <a:pt x="3120" y="120"/>
                  <a:pt x="3172" y="125"/>
                </a:cubicBezTo>
                <a:cubicBezTo>
                  <a:pt x="3219" y="130"/>
                  <a:pt x="3265" y="133"/>
                  <a:pt x="3312" y="136"/>
                </a:cubicBezTo>
                <a:cubicBezTo>
                  <a:pt x="3332" y="138"/>
                  <a:pt x="3353" y="137"/>
                  <a:pt x="3374" y="138"/>
                </a:cubicBezTo>
                <a:cubicBezTo>
                  <a:pt x="3378" y="139"/>
                  <a:pt x="3382" y="144"/>
                  <a:pt x="3387" y="146"/>
                </a:cubicBezTo>
                <a:cubicBezTo>
                  <a:pt x="3386" y="148"/>
                  <a:pt x="3385" y="150"/>
                  <a:pt x="3384" y="152"/>
                </a:cubicBezTo>
                <a:cubicBezTo>
                  <a:pt x="3366" y="151"/>
                  <a:pt x="3348" y="150"/>
                  <a:pt x="3330" y="149"/>
                </a:cubicBezTo>
                <a:cubicBezTo>
                  <a:pt x="3351" y="163"/>
                  <a:pt x="3373" y="159"/>
                  <a:pt x="3395" y="158"/>
                </a:cubicBezTo>
                <a:cubicBezTo>
                  <a:pt x="3418" y="158"/>
                  <a:pt x="3442" y="159"/>
                  <a:pt x="3465" y="160"/>
                </a:cubicBezTo>
                <a:cubicBezTo>
                  <a:pt x="3486" y="161"/>
                  <a:pt x="3507" y="162"/>
                  <a:pt x="3527" y="164"/>
                </a:cubicBezTo>
                <a:cubicBezTo>
                  <a:pt x="3532" y="165"/>
                  <a:pt x="3537" y="169"/>
                  <a:pt x="3542" y="169"/>
                </a:cubicBezTo>
                <a:cubicBezTo>
                  <a:pt x="3553" y="169"/>
                  <a:pt x="3564" y="168"/>
                  <a:pt x="3578" y="167"/>
                </a:cubicBezTo>
                <a:cubicBezTo>
                  <a:pt x="3580" y="171"/>
                  <a:pt x="3583" y="179"/>
                  <a:pt x="3587" y="188"/>
                </a:cubicBezTo>
                <a:cubicBezTo>
                  <a:pt x="3593" y="188"/>
                  <a:pt x="3600" y="188"/>
                  <a:pt x="3607" y="189"/>
                </a:cubicBezTo>
                <a:cubicBezTo>
                  <a:pt x="3607" y="189"/>
                  <a:pt x="3609" y="190"/>
                  <a:pt x="3609" y="191"/>
                </a:cubicBezTo>
                <a:cubicBezTo>
                  <a:pt x="3622" y="211"/>
                  <a:pt x="3628" y="229"/>
                  <a:pt x="3596" y="236"/>
                </a:cubicBezTo>
                <a:cubicBezTo>
                  <a:pt x="3595" y="236"/>
                  <a:pt x="3593" y="243"/>
                  <a:pt x="3594" y="244"/>
                </a:cubicBezTo>
                <a:cubicBezTo>
                  <a:pt x="3598" y="248"/>
                  <a:pt x="3603" y="251"/>
                  <a:pt x="3608" y="253"/>
                </a:cubicBezTo>
                <a:cubicBezTo>
                  <a:pt x="3628" y="259"/>
                  <a:pt x="3648" y="266"/>
                  <a:pt x="3670" y="273"/>
                </a:cubicBezTo>
                <a:cubicBezTo>
                  <a:pt x="3632" y="281"/>
                  <a:pt x="3596" y="289"/>
                  <a:pt x="3561" y="297"/>
                </a:cubicBezTo>
                <a:cubicBezTo>
                  <a:pt x="3561" y="299"/>
                  <a:pt x="3562" y="301"/>
                  <a:pt x="3562" y="303"/>
                </a:cubicBezTo>
                <a:cubicBezTo>
                  <a:pt x="3572" y="304"/>
                  <a:pt x="3582" y="305"/>
                  <a:pt x="3594" y="307"/>
                </a:cubicBezTo>
                <a:cubicBezTo>
                  <a:pt x="3591" y="311"/>
                  <a:pt x="3589" y="312"/>
                  <a:pt x="3589" y="313"/>
                </a:cubicBezTo>
                <a:cubicBezTo>
                  <a:pt x="3616" y="320"/>
                  <a:pt x="3644" y="326"/>
                  <a:pt x="3672" y="333"/>
                </a:cubicBezTo>
                <a:cubicBezTo>
                  <a:pt x="3676" y="349"/>
                  <a:pt x="3676" y="349"/>
                  <a:pt x="3701" y="349"/>
                </a:cubicBezTo>
                <a:cubicBezTo>
                  <a:pt x="3711" y="363"/>
                  <a:pt x="3710" y="371"/>
                  <a:pt x="3690" y="372"/>
                </a:cubicBezTo>
                <a:cubicBezTo>
                  <a:pt x="3666" y="372"/>
                  <a:pt x="3642" y="374"/>
                  <a:pt x="3618" y="375"/>
                </a:cubicBezTo>
                <a:cubicBezTo>
                  <a:pt x="3613" y="375"/>
                  <a:pt x="3609" y="377"/>
                  <a:pt x="3603" y="382"/>
                </a:cubicBezTo>
                <a:cubicBezTo>
                  <a:pt x="3612" y="384"/>
                  <a:pt x="3622" y="385"/>
                  <a:pt x="3630" y="389"/>
                </a:cubicBezTo>
                <a:cubicBezTo>
                  <a:pt x="3650" y="399"/>
                  <a:pt x="3670" y="410"/>
                  <a:pt x="3689" y="422"/>
                </a:cubicBezTo>
                <a:cubicBezTo>
                  <a:pt x="3694" y="426"/>
                  <a:pt x="3699" y="439"/>
                  <a:pt x="3697" y="441"/>
                </a:cubicBezTo>
                <a:cubicBezTo>
                  <a:pt x="3690" y="449"/>
                  <a:pt x="3680" y="454"/>
                  <a:pt x="3671" y="458"/>
                </a:cubicBezTo>
                <a:cubicBezTo>
                  <a:pt x="3659" y="463"/>
                  <a:pt x="3647" y="466"/>
                  <a:pt x="3635" y="469"/>
                </a:cubicBezTo>
                <a:cubicBezTo>
                  <a:pt x="3626" y="471"/>
                  <a:pt x="3616" y="471"/>
                  <a:pt x="3607" y="473"/>
                </a:cubicBezTo>
                <a:cubicBezTo>
                  <a:pt x="3599" y="474"/>
                  <a:pt x="3586" y="469"/>
                  <a:pt x="3587" y="487"/>
                </a:cubicBezTo>
                <a:cubicBezTo>
                  <a:pt x="3561" y="472"/>
                  <a:pt x="3533" y="482"/>
                  <a:pt x="3515" y="495"/>
                </a:cubicBezTo>
                <a:cubicBezTo>
                  <a:pt x="3498" y="506"/>
                  <a:pt x="3474" y="498"/>
                  <a:pt x="3463" y="519"/>
                </a:cubicBezTo>
                <a:cubicBezTo>
                  <a:pt x="3493" y="517"/>
                  <a:pt x="3522" y="515"/>
                  <a:pt x="3551" y="513"/>
                </a:cubicBezTo>
                <a:cubicBezTo>
                  <a:pt x="3507" y="541"/>
                  <a:pt x="3457" y="544"/>
                  <a:pt x="3408" y="551"/>
                </a:cubicBezTo>
                <a:cubicBezTo>
                  <a:pt x="3484" y="565"/>
                  <a:pt x="3559" y="578"/>
                  <a:pt x="3634" y="591"/>
                </a:cubicBezTo>
                <a:cubicBezTo>
                  <a:pt x="3634" y="593"/>
                  <a:pt x="3634" y="595"/>
                  <a:pt x="3634" y="597"/>
                </a:cubicBezTo>
                <a:cubicBezTo>
                  <a:pt x="3615" y="598"/>
                  <a:pt x="3597" y="600"/>
                  <a:pt x="3578" y="601"/>
                </a:cubicBezTo>
                <a:cubicBezTo>
                  <a:pt x="3578" y="603"/>
                  <a:pt x="3578" y="604"/>
                  <a:pt x="3578" y="606"/>
                </a:cubicBezTo>
                <a:cubicBezTo>
                  <a:pt x="3592" y="606"/>
                  <a:pt x="3606" y="607"/>
                  <a:pt x="3620" y="608"/>
                </a:cubicBezTo>
                <a:cubicBezTo>
                  <a:pt x="3636" y="609"/>
                  <a:pt x="3652" y="611"/>
                  <a:pt x="3667" y="614"/>
                </a:cubicBezTo>
                <a:cubicBezTo>
                  <a:pt x="3670" y="614"/>
                  <a:pt x="3674" y="619"/>
                  <a:pt x="3674" y="621"/>
                </a:cubicBezTo>
                <a:cubicBezTo>
                  <a:pt x="3674" y="624"/>
                  <a:pt x="3670" y="628"/>
                  <a:pt x="3667" y="629"/>
                </a:cubicBezTo>
                <a:cubicBezTo>
                  <a:pt x="3658" y="630"/>
                  <a:pt x="3649" y="632"/>
                  <a:pt x="3639" y="632"/>
                </a:cubicBezTo>
                <a:cubicBezTo>
                  <a:pt x="3593" y="629"/>
                  <a:pt x="3547" y="626"/>
                  <a:pt x="3502" y="623"/>
                </a:cubicBezTo>
                <a:cubicBezTo>
                  <a:pt x="3501" y="625"/>
                  <a:pt x="3501" y="628"/>
                  <a:pt x="3501" y="630"/>
                </a:cubicBezTo>
                <a:cubicBezTo>
                  <a:pt x="3510" y="631"/>
                  <a:pt x="3519" y="633"/>
                  <a:pt x="3528" y="634"/>
                </a:cubicBezTo>
                <a:cubicBezTo>
                  <a:pt x="3528" y="635"/>
                  <a:pt x="3528" y="636"/>
                  <a:pt x="3528" y="637"/>
                </a:cubicBezTo>
                <a:cubicBezTo>
                  <a:pt x="3513" y="637"/>
                  <a:pt x="3498" y="637"/>
                  <a:pt x="3484" y="637"/>
                </a:cubicBezTo>
                <a:cubicBezTo>
                  <a:pt x="3508" y="647"/>
                  <a:pt x="3531" y="659"/>
                  <a:pt x="3556" y="667"/>
                </a:cubicBezTo>
                <a:cubicBezTo>
                  <a:pt x="3571" y="671"/>
                  <a:pt x="3588" y="670"/>
                  <a:pt x="3605" y="672"/>
                </a:cubicBezTo>
                <a:cubicBezTo>
                  <a:pt x="3603" y="675"/>
                  <a:pt x="3599" y="681"/>
                  <a:pt x="3595" y="688"/>
                </a:cubicBezTo>
                <a:cubicBezTo>
                  <a:pt x="3612" y="690"/>
                  <a:pt x="3628" y="691"/>
                  <a:pt x="3646" y="692"/>
                </a:cubicBezTo>
                <a:cubicBezTo>
                  <a:pt x="3645" y="702"/>
                  <a:pt x="3652" y="713"/>
                  <a:pt x="3637" y="719"/>
                </a:cubicBezTo>
                <a:cubicBezTo>
                  <a:pt x="3635" y="721"/>
                  <a:pt x="3636" y="732"/>
                  <a:pt x="3636" y="742"/>
                </a:cubicBezTo>
                <a:cubicBezTo>
                  <a:pt x="3625" y="738"/>
                  <a:pt x="3616" y="734"/>
                  <a:pt x="3605" y="731"/>
                </a:cubicBezTo>
                <a:cubicBezTo>
                  <a:pt x="3592" y="726"/>
                  <a:pt x="3579" y="722"/>
                  <a:pt x="3566" y="718"/>
                </a:cubicBezTo>
                <a:cubicBezTo>
                  <a:pt x="3555" y="715"/>
                  <a:pt x="3547" y="718"/>
                  <a:pt x="3548" y="732"/>
                </a:cubicBezTo>
                <a:cubicBezTo>
                  <a:pt x="3540" y="731"/>
                  <a:pt x="3532" y="731"/>
                  <a:pt x="3524" y="730"/>
                </a:cubicBezTo>
                <a:cubicBezTo>
                  <a:pt x="3526" y="745"/>
                  <a:pt x="3532" y="749"/>
                  <a:pt x="3546" y="747"/>
                </a:cubicBezTo>
                <a:cubicBezTo>
                  <a:pt x="3564" y="745"/>
                  <a:pt x="3582" y="746"/>
                  <a:pt x="3600" y="746"/>
                </a:cubicBezTo>
                <a:cubicBezTo>
                  <a:pt x="3600" y="748"/>
                  <a:pt x="3600" y="750"/>
                  <a:pt x="3600" y="752"/>
                </a:cubicBezTo>
                <a:cubicBezTo>
                  <a:pt x="3574" y="754"/>
                  <a:pt x="3547" y="757"/>
                  <a:pt x="3521" y="759"/>
                </a:cubicBezTo>
                <a:cubicBezTo>
                  <a:pt x="3527" y="780"/>
                  <a:pt x="3527" y="780"/>
                  <a:pt x="3549" y="794"/>
                </a:cubicBezTo>
                <a:cubicBezTo>
                  <a:pt x="3543" y="811"/>
                  <a:pt x="3543" y="811"/>
                  <a:pt x="3512" y="815"/>
                </a:cubicBezTo>
                <a:cubicBezTo>
                  <a:pt x="3520" y="818"/>
                  <a:pt x="3527" y="820"/>
                  <a:pt x="3539" y="825"/>
                </a:cubicBezTo>
                <a:cubicBezTo>
                  <a:pt x="3531" y="827"/>
                  <a:pt x="3527" y="828"/>
                  <a:pt x="3522" y="830"/>
                </a:cubicBezTo>
                <a:cubicBezTo>
                  <a:pt x="3526" y="833"/>
                  <a:pt x="3529" y="835"/>
                  <a:pt x="3537" y="840"/>
                </a:cubicBezTo>
                <a:cubicBezTo>
                  <a:pt x="3521" y="841"/>
                  <a:pt x="3511" y="842"/>
                  <a:pt x="3498" y="844"/>
                </a:cubicBezTo>
                <a:cubicBezTo>
                  <a:pt x="3508" y="857"/>
                  <a:pt x="3522" y="851"/>
                  <a:pt x="3535" y="856"/>
                </a:cubicBezTo>
                <a:cubicBezTo>
                  <a:pt x="3489" y="862"/>
                  <a:pt x="3442" y="842"/>
                  <a:pt x="3400" y="873"/>
                </a:cubicBezTo>
                <a:cubicBezTo>
                  <a:pt x="3409" y="874"/>
                  <a:pt x="3417" y="874"/>
                  <a:pt x="3429" y="875"/>
                </a:cubicBezTo>
                <a:cubicBezTo>
                  <a:pt x="3425" y="877"/>
                  <a:pt x="3423" y="878"/>
                  <a:pt x="3417" y="880"/>
                </a:cubicBezTo>
                <a:cubicBezTo>
                  <a:pt x="3467" y="890"/>
                  <a:pt x="3513" y="900"/>
                  <a:pt x="3560" y="909"/>
                </a:cubicBezTo>
                <a:cubicBezTo>
                  <a:pt x="3560" y="911"/>
                  <a:pt x="3559" y="913"/>
                  <a:pt x="3559" y="915"/>
                </a:cubicBezTo>
                <a:cubicBezTo>
                  <a:pt x="3555" y="915"/>
                  <a:pt x="3551" y="915"/>
                  <a:pt x="3548" y="914"/>
                </a:cubicBezTo>
                <a:cubicBezTo>
                  <a:pt x="3547" y="915"/>
                  <a:pt x="3547" y="916"/>
                  <a:pt x="3547" y="917"/>
                </a:cubicBezTo>
                <a:cubicBezTo>
                  <a:pt x="3553" y="920"/>
                  <a:pt x="3560" y="923"/>
                  <a:pt x="3566" y="926"/>
                </a:cubicBezTo>
                <a:cubicBezTo>
                  <a:pt x="3541" y="923"/>
                  <a:pt x="3516" y="921"/>
                  <a:pt x="3490" y="919"/>
                </a:cubicBezTo>
                <a:cubicBezTo>
                  <a:pt x="3490" y="921"/>
                  <a:pt x="3490" y="924"/>
                  <a:pt x="3489" y="926"/>
                </a:cubicBezTo>
                <a:cubicBezTo>
                  <a:pt x="3505" y="931"/>
                  <a:pt x="3521" y="935"/>
                  <a:pt x="3543" y="941"/>
                </a:cubicBezTo>
                <a:cubicBezTo>
                  <a:pt x="3510" y="941"/>
                  <a:pt x="3483" y="941"/>
                  <a:pt x="3456" y="941"/>
                </a:cubicBezTo>
                <a:cubicBezTo>
                  <a:pt x="3455" y="942"/>
                  <a:pt x="3455" y="943"/>
                  <a:pt x="3455" y="945"/>
                </a:cubicBezTo>
                <a:cubicBezTo>
                  <a:pt x="3466" y="947"/>
                  <a:pt x="3476" y="949"/>
                  <a:pt x="3491" y="952"/>
                </a:cubicBezTo>
                <a:cubicBezTo>
                  <a:pt x="3459" y="954"/>
                  <a:pt x="3432" y="957"/>
                  <a:pt x="3404" y="959"/>
                </a:cubicBezTo>
                <a:cubicBezTo>
                  <a:pt x="3404" y="960"/>
                  <a:pt x="3403" y="962"/>
                  <a:pt x="3402" y="964"/>
                </a:cubicBezTo>
                <a:cubicBezTo>
                  <a:pt x="3405" y="965"/>
                  <a:pt x="3407" y="966"/>
                  <a:pt x="3414" y="969"/>
                </a:cubicBezTo>
                <a:cubicBezTo>
                  <a:pt x="3378" y="966"/>
                  <a:pt x="3346" y="963"/>
                  <a:pt x="3315" y="960"/>
                </a:cubicBezTo>
                <a:cubicBezTo>
                  <a:pt x="3315" y="959"/>
                  <a:pt x="3315" y="959"/>
                  <a:pt x="3315" y="958"/>
                </a:cubicBezTo>
                <a:cubicBezTo>
                  <a:pt x="3327" y="958"/>
                  <a:pt x="3340" y="957"/>
                  <a:pt x="3352" y="957"/>
                </a:cubicBezTo>
                <a:cubicBezTo>
                  <a:pt x="3352" y="956"/>
                  <a:pt x="3352" y="955"/>
                  <a:pt x="3352" y="954"/>
                </a:cubicBezTo>
                <a:cubicBezTo>
                  <a:pt x="3318" y="954"/>
                  <a:pt x="3284" y="954"/>
                  <a:pt x="3246" y="954"/>
                </a:cubicBezTo>
                <a:cubicBezTo>
                  <a:pt x="3254" y="958"/>
                  <a:pt x="3258" y="961"/>
                  <a:pt x="3265" y="964"/>
                </a:cubicBezTo>
                <a:cubicBezTo>
                  <a:pt x="3233" y="964"/>
                  <a:pt x="3202" y="964"/>
                  <a:pt x="3172" y="964"/>
                </a:cubicBezTo>
                <a:cubicBezTo>
                  <a:pt x="3172" y="964"/>
                  <a:pt x="3172" y="963"/>
                  <a:pt x="3172" y="962"/>
                </a:cubicBezTo>
                <a:cubicBezTo>
                  <a:pt x="3184" y="960"/>
                  <a:pt x="3197" y="958"/>
                  <a:pt x="3210" y="956"/>
                </a:cubicBezTo>
                <a:cubicBezTo>
                  <a:pt x="3050" y="953"/>
                  <a:pt x="2890" y="959"/>
                  <a:pt x="2731" y="934"/>
                </a:cubicBezTo>
                <a:cubicBezTo>
                  <a:pt x="2802" y="934"/>
                  <a:pt x="2874" y="934"/>
                  <a:pt x="2943" y="934"/>
                </a:cubicBezTo>
                <a:cubicBezTo>
                  <a:pt x="2924" y="913"/>
                  <a:pt x="2896" y="920"/>
                  <a:pt x="2869" y="919"/>
                </a:cubicBezTo>
                <a:cubicBezTo>
                  <a:pt x="2826" y="916"/>
                  <a:pt x="2782" y="911"/>
                  <a:pt x="2738" y="913"/>
                </a:cubicBezTo>
                <a:cubicBezTo>
                  <a:pt x="2703" y="915"/>
                  <a:pt x="2671" y="901"/>
                  <a:pt x="2634" y="902"/>
                </a:cubicBezTo>
                <a:cubicBezTo>
                  <a:pt x="2638" y="905"/>
                  <a:pt x="2640" y="906"/>
                  <a:pt x="2644" y="909"/>
                </a:cubicBezTo>
                <a:cubicBezTo>
                  <a:pt x="2612" y="909"/>
                  <a:pt x="2582" y="909"/>
                  <a:pt x="2553" y="909"/>
                </a:cubicBezTo>
                <a:cubicBezTo>
                  <a:pt x="2552" y="911"/>
                  <a:pt x="2552" y="912"/>
                  <a:pt x="2552" y="914"/>
                </a:cubicBezTo>
                <a:cubicBezTo>
                  <a:pt x="2616" y="917"/>
                  <a:pt x="2679" y="921"/>
                  <a:pt x="2742" y="924"/>
                </a:cubicBezTo>
                <a:cubicBezTo>
                  <a:pt x="2742" y="925"/>
                  <a:pt x="2742" y="926"/>
                  <a:pt x="2742" y="926"/>
                </a:cubicBezTo>
                <a:cubicBezTo>
                  <a:pt x="2712" y="926"/>
                  <a:pt x="2682" y="926"/>
                  <a:pt x="2652" y="926"/>
                </a:cubicBezTo>
                <a:cubicBezTo>
                  <a:pt x="2645" y="926"/>
                  <a:pt x="2638" y="926"/>
                  <a:pt x="2630" y="926"/>
                </a:cubicBezTo>
                <a:cubicBezTo>
                  <a:pt x="2607" y="926"/>
                  <a:pt x="2582" y="940"/>
                  <a:pt x="2560" y="920"/>
                </a:cubicBezTo>
                <a:cubicBezTo>
                  <a:pt x="2562" y="922"/>
                  <a:pt x="2563" y="924"/>
                  <a:pt x="2566" y="929"/>
                </a:cubicBezTo>
                <a:cubicBezTo>
                  <a:pt x="2535" y="929"/>
                  <a:pt x="2506" y="929"/>
                  <a:pt x="2476" y="929"/>
                </a:cubicBezTo>
                <a:cubicBezTo>
                  <a:pt x="2402" y="928"/>
                  <a:pt x="2328" y="927"/>
                  <a:pt x="2254" y="926"/>
                </a:cubicBezTo>
                <a:cubicBezTo>
                  <a:pt x="2181" y="924"/>
                  <a:pt x="2108" y="921"/>
                  <a:pt x="2035" y="918"/>
                </a:cubicBezTo>
                <a:cubicBezTo>
                  <a:pt x="1997" y="916"/>
                  <a:pt x="1960" y="910"/>
                  <a:pt x="1922" y="908"/>
                </a:cubicBezTo>
                <a:cubicBezTo>
                  <a:pt x="1893" y="906"/>
                  <a:pt x="1865" y="910"/>
                  <a:pt x="1836" y="910"/>
                </a:cubicBezTo>
                <a:cubicBezTo>
                  <a:pt x="1817" y="910"/>
                  <a:pt x="1798" y="905"/>
                  <a:pt x="1779" y="904"/>
                </a:cubicBezTo>
                <a:cubicBezTo>
                  <a:pt x="1700" y="903"/>
                  <a:pt x="1620" y="902"/>
                  <a:pt x="1540" y="901"/>
                </a:cubicBezTo>
                <a:cubicBezTo>
                  <a:pt x="1524" y="901"/>
                  <a:pt x="1507" y="901"/>
                  <a:pt x="1490" y="901"/>
                </a:cubicBezTo>
                <a:cubicBezTo>
                  <a:pt x="1490" y="899"/>
                  <a:pt x="1489" y="896"/>
                  <a:pt x="1489" y="894"/>
                </a:cubicBezTo>
                <a:cubicBezTo>
                  <a:pt x="1495" y="892"/>
                  <a:pt x="1501" y="891"/>
                  <a:pt x="1507" y="890"/>
                </a:cubicBezTo>
                <a:cubicBezTo>
                  <a:pt x="1484" y="880"/>
                  <a:pt x="1422" y="882"/>
                  <a:pt x="1396" y="894"/>
                </a:cubicBezTo>
                <a:cubicBezTo>
                  <a:pt x="1416" y="893"/>
                  <a:pt x="1432" y="891"/>
                  <a:pt x="1449" y="890"/>
                </a:cubicBezTo>
                <a:cubicBezTo>
                  <a:pt x="1438" y="902"/>
                  <a:pt x="1438" y="903"/>
                  <a:pt x="1404" y="900"/>
                </a:cubicBezTo>
                <a:cubicBezTo>
                  <a:pt x="1388" y="899"/>
                  <a:pt x="1372" y="894"/>
                  <a:pt x="1354" y="890"/>
                </a:cubicBezTo>
                <a:cubicBezTo>
                  <a:pt x="1355" y="896"/>
                  <a:pt x="1355" y="900"/>
                  <a:pt x="1356" y="904"/>
                </a:cubicBezTo>
                <a:cubicBezTo>
                  <a:pt x="1325" y="898"/>
                  <a:pt x="1295" y="892"/>
                  <a:pt x="1265" y="886"/>
                </a:cubicBezTo>
                <a:cubicBezTo>
                  <a:pt x="1269" y="885"/>
                  <a:pt x="1274" y="883"/>
                  <a:pt x="1282" y="880"/>
                </a:cubicBezTo>
                <a:cubicBezTo>
                  <a:pt x="1267" y="877"/>
                  <a:pt x="1255" y="874"/>
                  <a:pt x="1239" y="870"/>
                </a:cubicBezTo>
                <a:cubicBezTo>
                  <a:pt x="1355" y="867"/>
                  <a:pt x="1468" y="863"/>
                  <a:pt x="1581" y="860"/>
                </a:cubicBezTo>
                <a:cubicBezTo>
                  <a:pt x="1581" y="858"/>
                  <a:pt x="1581" y="857"/>
                  <a:pt x="1580" y="855"/>
                </a:cubicBezTo>
                <a:cubicBezTo>
                  <a:pt x="1405" y="854"/>
                  <a:pt x="1230" y="865"/>
                  <a:pt x="1055" y="865"/>
                </a:cubicBezTo>
                <a:cubicBezTo>
                  <a:pt x="1065" y="873"/>
                  <a:pt x="1075" y="881"/>
                  <a:pt x="1084" y="888"/>
                </a:cubicBezTo>
                <a:cubicBezTo>
                  <a:pt x="1083" y="891"/>
                  <a:pt x="1083" y="893"/>
                  <a:pt x="1082" y="896"/>
                </a:cubicBezTo>
                <a:cubicBezTo>
                  <a:pt x="1104" y="892"/>
                  <a:pt x="1126" y="887"/>
                  <a:pt x="1148" y="887"/>
                </a:cubicBezTo>
                <a:cubicBezTo>
                  <a:pt x="1165" y="886"/>
                  <a:pt x="1181" y="893"/>
                  <a:pt x="1198" y="894"/>
                </a:cubicBezTo>
                <a:cubicBezTo>
                  <a:pt x="1225" y="896"/>
                  <a:pt x="1253" y="895"/>
                  <a:pt x="1280" y="896"/>
                </a:cubicBezTo>
                <a:cubicBezTo>
                  <a:pt x="1282" y="896"/>
                  <a:pt x="1283" y="897"/>
                  <a:pt x="1284" y="903"/>
                </a:cubicBezTo>
                <a:cubicBezTo>
                  <a:pt x="1242" y="903"/>
                  <a:pt x="1199" y="903"/>
                  <a:pt x="1151" y="903"/>
                </a:cubicBezTo>
                <a:cubicBezTo>
                  <a:pt x="1157" y="909"/>
                  <a:pt x="1158" y="911"/>
                  <a:pt x="1163" y="916"/>
                </a:cubicBezTo>
                <a:cubicBezTo>
                  <a:pt x="1137" y="918"/>
                  <a:pt x="1114" y="920"/>
                  <a:pt x="1091" y="923"/>
                </a:cubicBezTo>
                <a:cubicBezTo>
                  <a:pt x="1091" y="921"/>
                  <a:pt x="1091" y="920"/>
                  <a:pt x="1091" y="919"/>
                </a:cubicBezTo>
                <a:cubicBezTo>
                  <a:pt x="1104" y="916"/>
                  <a:pt x="1117" y="914"/>
                  <a:pt x="1130" y="912"/>
                </a:cubicBezTo>
                <a:cubicBezTo>
                  <a:pt x="1130" y="911"/>
                  <a:pt x="1130" y="911"/>
                  <a:pt x="1130" y="910"/>
                </a:cubicBezTo>
                <a:cubicBezTo>
                  <a:pt x="1106" y="909"/>
                  <a:pt x="1082" y="907"/>
                  <a:pt x="1059" y="907"/>
                </a:cubicBezTo>
                <a:cubicBezTo>
                  <a:pt x="1057" y="906"/>
                  <a:pt x="1053" y="911"/>
                  <a:pt x="1054" y="913"/>
                </a:cubicBezTo>
                <a:cubicBezTo>
                  <a:pt x="1054" y="915"/>
                  <a:pt x="1058" y="917"/>
                  <a:pt x="1060" y="920"/>
                </a:cubicBezTo>
                <a:cubicBezTo>
                  <a:pt x="1023" y="920"/>
                  <a:pt x="985" y="919"/>
                  <a:pt x="947" y="921"/>
                </a:cubicBezTo>
                <a:cubicBezTo>
                  <a:pt x="928" y="921"/>
                  <a:pt x="909" y="926"/>
                  <a:pt x="889" y="927"/>
                </a:cubicBezTo>
                <a:cubicBezTo>
                  <a:pt x="876" y="929"/>
                  <a:pt x="861" y="931"/>
                  <a:pt x="849" y="928"/>
                </a:cubicBezTo>
                <a:cubicBezTo>
                  <a:pt x="808" y="916"/>
                  <a:pt x="767" y="925"/>
                  <a:pt x="726" y="927"/>
                </a:cubicBezTo>
                <a:cubicBezTo>
                  <a:pt x="715" y="927"/>
                  <a:pt x="705" y="926"/>
                  <a:pt x="693" y="923"/>
                </a:cubicBezTo>
                <a:cubicBezTo>
                  <a:pt x="667" y="916"/>
                  <a:pt x="638" y="921"/>
                  <a:pt x="608" y="921"/>
                </a:cubicBezTo>
                <a:cubicBezTo>
                  <a:pt x="610" y="925"/>
                  <a:pt x="611" y="927"/>
                  <a:pt x="612" y="927"/>
                </a:cubicBezTo>
                <a:cubicBezTo>
                  <a:pt x="636" y="931"/>
                  <a:pt x="661" y="934"/>
                  <a:pt x="686" y="937"/>
                </a:cubicBezTo>
                <a:cubicBezTo>
                  <a:pt x="686" y="940"/>
                  <a:pt x="686" y="942"/>
                  <a:pt x="686" y="944"/>
                </a:cubicBezTo>
                <a:cubicBezTo>
                  <a:pt x="664" y="944"/>
                  <a:pt x="643" y="944"/>
                  <a:pt x="622" y="944"/>
                </a:cubicBezTo>
                <a:cubicBezTo>
                  <a:pt x="589" y="944"/>
                  <a:pt x="557" y="945"/>
                  <a:pt x="524" y="943"/>
                </a:cubicBezTo>
                <a:cubicBezTo>
                  <a:pt x="504" y="942"/>
                  <a:pt x="483" y="937"/>
                  <a:pt x="464" y="948"/>
                </a:cubicBezTo>
                <a:cubicBezTo>
                  <a:pt x="462" y="949"/>
                  <a:pt x="456" y="943"/>
                  <a:pt x="446" y="936"/>
                </a:cubicBezTo>
                <a:cubicBezTo>
                  <a:pt x="424" y="936"/>
                  <a:pt x="395" y="936"/>
                  <a:pt x="365" y="936"/>
                </a:cubicBezTo>
                <a:cubicBezTo>
                  <a:pt x="365" y="935"/>
                  <a:pt x="365" y="934"/>
                  <a:pt x="365" y="933"/>
                </a:cubicBezTo>
                <a:cubicBezTo>
                  <a:pt x="375" y="927"/>
                  <a:pt x="384" y="922"/>
                  <a:pt x="393" y="917"/>
                </a:cubicBezTo>
                <a:cubicBezTo>
                  <a:pt x="368" y="908"/>
                  <a:pt x="342" y="899"/>
                  <a:pt x="316" y="890"/>
                </a:cubicBezTo>
                <a:cubicBezTo>
                  <a:pt x="351" y="893"/>
                  <a:pt x="382" y="912"/>
                  <a:pt x="421" y="898"/>
                </a:cubicBezTo>
                <a:cubicBezTo>
                  <a:pt x="404" y="896"/>
                  <a:pt x="389" y="897"/>
                  <a:pt x="376" y="892"/>
                </a:cubicBezTo>
                <a:cubicBezTo>
                  <a:pt x="364" y="889"/>
                  <a:pt x="343" y="894"/>
                  <a:pt x="347" y="869"/>
                </a:cubicBezTo>
                <a:cubicBezTo>
                  <a:pt x="339" y="869"/>
                  <a:pt x="332" y="868"/>
                  <a:pt x="320" y="867"/>
                </a:cubicBezTo>
                <a:cubicBezTo>
                  <a:pt x="325" y="863"/>
                  <a:pt x="328" y="861"/>
                  <a:pt x="332" y="858"/>
                </a:cubicBezTo>
                <a:cubicBezTo>
                  <a:pt x="320" y="858"/>
                  <a:pt x="309" y="857"/>
                  <a:pt x="292" y="856"/>
                </a:cubicBezTo>
                <a:cubicBezTo>
                  <a:pt x="300" y="850"/>
                  <a:pt x="305" y="847"/>
                  <a:pt x="310" y="843"/>
                </a:cubicBezTo>
                <a:cubicBezTo>
                  <a:pt x="308" y="840"/>
                  <a:pt x="306" y="836"/>
                  <a:pt x="303" y="831"/>
                </a:cubicBezTo>
                <a:cubicBezTo>
                  <a:pt x="284" y="839"/>
                  <a:pt x="280" y="838"/>
                  <a:pt x="280" y="820"/>
                </a:cubicBezTo>
                <a:cubicBezTo>
                  <a:pt x="262" y="822"/>
                  <a:pt x="244" y="826"/>
                  <a:pt x="226" y="826"/>
                </a:cubicBezTo>
                <a:cubicBezTo>
                  <a:pt x="213" y="826"/>
                  <a:pt x="200" y="821"/>
                  <a:pt x="187" y="819"/>
                </a:cubicBezTo>
                <a:cubicBezTo>
                  <a:pt x="181" y="819"/>
                  <a:pt x="174" y="822"/>
                  <a:pt x="168" y="823"/>
                </a:cubicBezTo>
                <a:cubicBezTo>
                  <a:pt x="161" y="823"/>
                  <a:pt x="154" y="821"/>
                  <a:pt x="148" y="821"/>
                </a:cubicBezTo>
                <a:cubicBezTo>
                  <a:pt x="150" y="815"/>
                  <a:pt x="152" y="810"/>
                  <a:pt x="155" y="801"/>
                </a:cubicBezTo>
                <a:cubicBezTo>
                  <a:pt x="146" y="799"/>
                  <a:pt x="136" y="797"/>
                  <a:pt x="126" y="795"/>
                </a:cubicBezTo>
                <a:cubicBezTo>
                  <a:pt x="126" y="793"/>
                  <a:pt x="126" y="792"/>
                  <a:pt x="126" y="790"/>
                </a:cubicBezTo>
                <a:cubicBezTo>
                  <a:pt x="182" y="776"/>
                  <a:pt x="238" y="762"/>
                  <a:pt x="294" y="747"/>
                </a:cubicBezTo>
                <a:cubicBezTo>
                  <a:pt x="294" y="746"/>
                  <a:pt x="294" y="745"/>
                  <a:pt x="293" y="743"/>
                </a:cubicBezTo>
                <a:cubicBezTo>
                  <a:pt x="273" y="735"/>
                  <a:pt x="252" y="728"/>
                  <a:pt x="232" y="720"/>
                </a:cubicBezTo>
                <a:cubicBezTo>
                  <a:pt x="232" y="718"/>
                  <a:pt x="233" y="716"/>
                  <a:pt x="233" y="714"/>
                </a:cubicBezTo>
                <a:cubicBezTo>
                  <a:pt x="239" y="715"/>
                  <a:pt x="244" y="716"/>
                  <a:pt x="252" y="717"/>
                </a:cubicBezTo>
                <a:cubicBezTo>
                  <a:pt x="247" y="712"/>
                  <a:pt x="244" y="708"/>
                  <a:pt x="238" y="701"/>
                </a:cubicBezTo>
                <a:cubicBezTo>
                  <a:pt x="253" y="705"/>
                  <a:pt x="265" y="708"/>
                  <a:pt x="278" y="712"/>
                </a:cubicBezTo>
                <a:cubicBezTo>
                  <a:pt x="273" y="704"/>
                  <a:pt x="269" y="699"/>
                  <a:pt x="266" y="695"/>
                </a:cubicBezTo>
                <a:cubicBezTo>
                  <a:pt x="272" y="691"/>
                  <a:pt x="279" y="689"/>
                  <a:pt x="285" y="686"/>
                </a:cubicBezTo>
                <a:cubicBezTo>
                  <a:pt x="274" y="677"/>
                  <a:pt x="265" y="669"/>
                  <a:pt x="256" y="662"/>
                </a:cubicBezTo>
                <a:cubicBezTo>
                  <a:pt x="262" y="658"/>
                  <a:pt x="268" y="655"/>
                  <a:pt x="278" y="648"/>
                </a:cubicBezTo>
                <a:cubicBezTo>
                  <a:pt x="260" y="645"/>
                  <a:pt x="245" y="641"/>
                  <a:pt x="230" y="641"/>
                </a:cubicBezTo>
                <a:cubicBezTo>
                  <a:pt x="217" y="641"/>
                  <a:pt x="210" y="639"/>
                  <a:pt x="204" y="626"/>
                </a:cubicBezTo>
                <a:cubicBezTo>
                  <a:pt x="201" y="617"/>
                  <a:pt x="190" y="611"/>
                  <a:pt x="182" y="606"/>
                </a:cubicBezTo>
                <a:cubicBezTo>
                  <a:pt x="164" y="595"/>
                  <a:pt x="164" y="596"/>
                  <a:pt x="179" y="578"/>
                </a:cubicBezTo>
                <a:cubicBezTo>
                  <a:pt x="173" y="576"/>
                  <a:pt x="168" y="575"/>
                  <a:pt x="164" y="573"/>
                </a:cubicBezTo>
                <a:cubicBezTo>
                  <a:pt x="185" y="546"/>
                  <a:pt x="205" y="519"/>
                  <a:pt x="243" y="512"/>
                </a:cubicBezTo>
                <a:cubicBezTo>
                  <a:pt x="242" y="510"/>
                  <a:pt x="241" y="508"/>
                  <a:pt x="240" y="506"/>
                </a:cubicBezTo>
                <a:cubicBezTo>
                  <a:pt x="210" y="509"/>
                  <a:pt x="180" y="515"/>
                  <a:pt x="150" y="513"/>
                </a:cubicBezTo>
                <a:cubicBezTo>
                  <a:pt x="123" y="511"/>
                  <a:pt x="91" y="522"/>
                  <a:pt x="69" y="493"/>
                </a:cubicBezTo>
                <a:cubicBezTo>
                  <a:pt x="53" y="514"/>
                  <a:pt x="37" y="498"/>
                  <a:pt x="23" y="495"/>
                </a:cubicBezTo>
                <a:cubicBezTo>
                  <a:pt x="20" y="488"/>
                  <a:pt x="17" y="482"/>
                  <a:pt x="16" y="476"/>
                </a:cubicBezTo>
                <a:cubicBezTo>
                  <a:pt x="13" y="465"/>
                  <a:pt x="12" y="452"/>
                  <a:pt x="25" y="448"/>
                </a:cubicBezTo>
                <a:cubicBezTo>
                  <a:pt x="37" y="445"/>
                  <a:pt x="35" y="437"/>
                  <a:pt x="32" y="432"/>
                </a:cubicBezTo>
                <a:cubicBezTo>
                  <a:pt x="20" y="414"/>
                  <a:pt x="34" y="407"/>
                  <a:pt x="44" y="398"/>
                </a:cubicBezTo>
                <a:cubicBezTo>
                  <a:pt x="52" y="404"/>
                  <a:pt x="61" y="410"/>
                  <a:pt x="69" y="416"/>
                </a:cubicBezTo>
                <a:cubicBezTo>
                  <a:pt x="71" y="415"/>
                  <a:pt x="72" y="414"/>
                  <a:pt x="74" y="413"/>
                </a:cubicBezTo>
                <a:cubicBezTo>
                  <a:pt x="72" y="407"/>
                  <a:pt x="71" y="397"/>
                  <a:pt x="68" y="396"/>
                </a:cubicBezTo>
                <a:cubicBezTo>
                  <a:pt x="61" y="395"/>
                  <a:pt x="52" y="398"/>
                  <a:pt x="44" y="398"/>
                </a:cubicBezTo>
                <a:close/>
                <a:moveTo>
                  <a:pt x="3086" y="869"/>
                </a:moveTo>
                <a:cubicBezTo>
                  <a:pt x="3086" y="868"/>
                  <a:pt x="3085" y="868"/>
                  <a:pt x="3085" y="867"/>
                </a:cubicBezTo>
                <a:cubicBezTo>
                  <a:pt x="3069" y="865"/>
                  <a:pt x="3054" y="863"/>
                  <a:pt x="3038" y="862"/>
                </a:cubicBezTo>
                <a:cubicBezTo>
                  <a:pt x="2981" y="857"/>
                  <a:pt x="2923" y="866"/>
                  <a:pt x="2866" y="860"/>
                </a:cubicBezTo>
                <a:cubicBezTo>
                  <a:pt x="2847" y="858"/>
                  <a:pt x="2828" y="863"/>
                  <a:pt x="2810" y="862"/>
                </a:cubicBezTo>
                <a:cubicBezTo>
                  <a:pt x="2774" y="860"/>
                  <a:pt x="2739" y="855"/>
                  <a:pt x="2703" y="854"/>
                </a:cubicBezTo>
                <a:cubicBezTo>
                  <a:pt x="2630" y="851"/>
                  <a:pt x="2558" y="850"/>
                  <a:pt x="2485" y="849"/>
                </a:cubicBezTo>
                <a:cubicBezTo>
                  <a:pt x="2474" y="848"/>
                  <a:pt x="2462" y="847"/>
                  <a:pt x="2451" y="846"/>
                </a:cubicBezTo>
                <a:cubicBezTo>
                  <a:pt x="2459" y="852"/>
                  <a:pt x="2469" y="854"/>
                  <a:pt x="2478" y="854"/>
                </a:cubicBezTo>
                <a:cubicBezTo>
                  <a:pt x="2521" y="856"/>
                  <a:pt x="2564" y="858"/>
                  <a:pt x="2607" y="860"/>
                </a:cubicBezTo>
                <a:cubicBezTo>
                  <a:pt x="2647" y="863"/>
                  <a:pt x="2688" y="867"/>
                  <a:pt x="2728" y="869"/>
                </a:cubicBezTo>
                <a:cubicBezTo>
                  <a:pt x="2799" y="871"/>
                  <a:pt x="2870" y="873"/>
                  <a:pt x="2942" y="875"/>
                </a:cubicBezTo>
                <a:cubicBezTo>
                  <a:pt x="2976" y="876"/>
                  <a:pt x="3011" y="877"/>
                  <a:pt x="3045" y="876"/>
                </a:cubicBezTo>
                <a:cubicBezTo>
                  <a:pt x="3059" y="876"/>
                  <a:pt x="3073" y="872"/>
                  <a:pt x="3086" y="869"/>
                </a:cubicBezTo>
                <a:close/>
                <a:moveTo>
                  <a:pt x="1567" y="812"/>
                </a:moveTo>
                <a:cubicBezTo>
                  <a:pt x="1567" y="812"/>
                  <a:pt x="1567" y="811"/>
                  <a:pt x="1566" y="810"/>
                </a:cubicBezTo>
                <a:cubicBezTo>
                  <a:pt x="1402" y="814"/>
                  <a:pt x="1237" y="818"/>
                  <a:pt x="1072" y="822"/>
                </a:cubicBezTo>
                <a:cubicBezTo>
                  <a:pt x="1098" y="827"/>
                  <a:pt x="1123" y="831"/>
                  <a:pt x="1148" y="832"/>
                </a:cubicBezTo>
                <a:cubicBezTo>
                  <a:pt x="1199" y="832"/>
                  <a:pt x="1249" y="829"/>
                  <a:pt x="1299" y="829"/>
                </a:cubicBezTo>
                <a:cubicBezTo>
                  <a:pt x="1358" y="828"/>
                  <a:pt x="1417" y="831"/>
                  <a:pt x="1476" y="828"/>
                </a:cubicBezTo>
                <a:cubicBezTo>
                  <a:pt x="1506" y="827"/>
                  <a:pt x="1536" y="818"/>
                  <a:pt x="1567" y="812"/>
                </a:cubicBezTo>
                <a:close/>
                <a:moveTo>
                  <a:pt x="3131" y="849"/>
                </a:moveTo>
                <a:cubicBezTo>
                  <a:pt x="3162" y="858"/>
                  <a:pt x="3196" y="839"/>
                  <a:pt x="3228" y="860"/>
                </a:cubicBezTo>
                <a:cubicBezTo>
                  <a:pt x="3183" y="862"/>
                  <a:pt x="3142" y="864"/>
                  <a:pt x="3102" y="866"/>
                </a:cubicBezTo>
                <a:cubicBezTo>
                  <a:pt x="3102" y="868"/>
                  <a:pt x="3102" y="869"/>
                  <a:pt x="3102" y="871"/>
                </a:cubicBezTo>
                <a:cubicBezTo>
                  <a:pt x="3198" y="871"/>
                  <a:pt x="3294" y="871"/>
                  <a:pt x="3390" y="871"/>
                </a:cubicBezTo>
                <a:cubicBezTo>
                  <a:pt x="3390" y="868"/>
                  <a:pt x="3390" y="865"/>
                  <a:pt x="3390" y="861"/>
                </a:cubicBezTo>
                <a:cubicBezTo>
                  <a:pt x="3348" y="861"/>
                  <a:pt x="3305" y="861"/>
                  <a:pt x="3263" y="861"/>
                </a:cubicBezTo>
                <a:cubicBezTo>
                  <a:pt x="3263" y="858"/>
                  <a:pt x="3263" y="855"/>
                  <a:pt x="3263" y="852"/>
                </a:cubicBezTo>
                <a:cubicBezTo>
                  <a:pt x="3294" y="852"/>
                  <a:pt x="3325" y="852"/>
                  <a:pt x="3357" y="852"/>
                </a:cubicBezTo>
                <a:cubicBezTo>
                  <a:pt x="3282" y="846"/>
                  <a:pt x="3207" y="825"/>
                  <a:pt x="3131" y="849"/>
                </a:cubicBezTo>
                <a:close/>
                <a:moveTo>
                  <a:pt x="1026" y="782"/>
                </a:moveTo>
                <a:cubicBezTo>
                  <a:pt x="1093" y="779"/>
                  <a:pt x="1164" y="775"/>
                  <a:pt x="1235" y="772"/>
                </a:cubicBezTo>
                <a:cubicBezTo>
                  <a:pt x="1228" y="768"/>
                  <a:pt x="1220" y="765"/>
                  <a:pt x="1212" y="765"/>
                </a:cubicBezTo>
                <a:cubicBezTo>
                  <a:pt x="1198" y="765"/>
                  <a:pt x="1184" y="768"/>
                  <a:pt x="1171" y="767"/>
                </a:cubicBezTo>
                <a:cubicBezTo>
                  <a:pt x="1125" y="766"/>
                  <a:pt x="1080" y="764"/>
                  <a:pt x="1034" y="764"/>
                </a:cubicBezTo>
                <a:cubicBezTo>
                  <a:pt x="1015" y="763"/>
                  <a:pt x="995" y="765"/>
                  <a:pt x="975" y="766"/>
                </a:cubicBezTo>
                <a:cubicBezTo>
                  <a:pt x="975" y="768"/>
                  <a:pt x="975" y="770"/>
                  <a:pt x="976" y="772"/>
                </a:cubicBezTo>
                <a:cubicBezTo>
                  <a:pt x="994" y="773"/>
                  <a:pt x="1013" y="775"/>
                  <a:pt x="1031" y="776"/>
                </a:cubicBezTo>
                <a:cubicBezTo>
                  <a:pt x="1031" y="778"/>
                  <a:pt x="1031" y="780"/>
                  <a:pt x="1031" y="781"/>
                </a:cubicBezTo>
                <a:cubicBezTo>
                  <a:pt x="1028" y="782"/>
                  <a:pt x="1025" y="782"/>
                  <a:pt x="1026" y="782"/>
                </a:cubicBezTo>
                <a:close/>
                <a:moveTo>
                  <a:pt x="1715" y="582"/>
                </a:moveTo>
                <a:cubicBezTo>
                  <a:pt x="1715" y="585"/>
                  <a:pt x="1715" y="587"/>
                  <a:pt x="1715" y="590"/>
                </a:cubicBezTo>
                <a:cubicBezTo>
                  <a:pt x="1775" y="590"/>
                  <a:pt x="1834" y="589"/>
                  <a:pt x="1893" y="590"/>
                </a:cubicBezTo>
                <a:cubicBezTo>
                  <a:pt x="1930" y="591"/>
                  <a:pt x="1968" y="583"/>
                  <a:pt x="2004" y="598"/>
                </a:cubicBezTo>
                <a:cubicBezTo>
                  <a:pt x="2013" y="601"/>
                  <a:pt x="2023" y="599"/>
                  <a:pt x="2033" y="600"/>
                </a:cubicBezTo>
                <a:cubicBezTo>
                  <a:pt x="2033" y="599"/>
                  <a:pt x="2033" y="598"/>
                  <a:pt x="2033" y="597"/>
                </a:cubicBezTo>
                <a:cubicBezTo>
                  <a:pt x="2024" y="596"/>
                  <a:pt x="2015" y="594"/>
                  <a:pt x="2006" y="593"/>
                </a:cubicBezTo>
                <a:cubicBezTo>
                  <a:pt x="2006" y="592"/>
                  <a:pt x="2006" y="590"/>
                  <a:pt x="2006" y="589"/>
                </a:cubicBezTo>
                <a:cubicBezTo>
                  <a:pt x="2032" y="588"/>
                  <a:pt x="2058" y="586"/>
                  <a:pt x="2084" y="585"/>
                </a:cubicBezTo>
                <a:cubicBezTo>
                  <a:pt x="2084" y="584"/>
                  <a:pt x="2084" y="583"/>
                  <a:pt x="2084" y="582"/>
                </a:cubicBezTo>
                <a:cubicBezTo>
                  <a:pt x="1961" y="582"/>
                  <a:pt x="1838" y="582"/>
                  <a:pt x="1715" y="582"/>
                </a:cubicBezTo>
                <a:close/>
                <a:moveTo>
                  <a:pt x="1860" y="846"/>
                </a:moveTo>
                <a:cubicBezTo>
                  <a:pt x="1973" y="858"/>
                  <a:pt x="2082" y="850"/>
                  <a:pt x="2190" y="852"/>
                </a:cubicBezTo>
                <a:cubicBezTo>
                  <a:pt x="2190" y="850"/>
                  <a:pt x="2190" y="848"/>
                  <a:pt x="2190" y="846"/>
                </a:cubicBezTo>
                <a:cubicBezTo>
                  <a:pt x="2082" y="846"/>
                  <a:pt x="1974" y="846"/>
                  <a:pt x="1860" y="846"/>
                </a:cubicBezTo>
                <a:close/>
                <a:moveTo>
                  <a:pt x="2732" y="497"/>
                </a:moveTo>
                <a:cubicBezTo>
                  <a:pt x="2732" y="499"/>
                  <a:pt x="2733" y="501"/>
                  <a:pt x="2733" y="503"/>
                </a:cubicBezTo>
                <a:cubicBezTo>
                  <a:pt x="2815" y="505"/>
                  <a:pt x="2897" y="507"/>
                  <a:pt x="2979" y="503"/>
                </a:cubicBezTo>
                <a:cubicBezTo>
                  <a:pt x="2979" y="501"/>
                  <a:pt x="2979" y="499"/>
                  <a:pt x="2979" y="497"/>
                </a:cubicBezTo>
                <a:cubicBezTo>
                  <a:pt x="2897" y="497"/>
                  <a:pt x="2815" y="497"/>
                  <a:pt x="2732" y="497"/>
                </a:cubicBezTo>
                <a:close/>
                <a:moveTo>
                  <a:pt x="1642" y="871"/>
                </a:moveTo>
                <a:cubicBezTo>
                  <a:pt x="1622" y="871"/>
                  <a:pt x="1604" y="871"/>
                  <a:pt x="1586" y="871"/>
                </a:cubicBezTo>
                <a:cubicBezTo>
                  <a:pt x="1586" y="871"/>
                  <a:pt x="1586" y="872"/>
                  <a:pt x="1586" y="873"/>
                </a:cubicBezTo>
                <a:cubicBezTo>
                  <a:pt x="1593" y="874"/>
                  <a:pt x="1600" y="874"/>
                  <a:pt x="1607" y="874"/>
                </a:cubicBezTo>
                <a:cubicBezTo>
                  <a:pt x="1607" y="876"/>
                  <a:pt x="1607" y="878"/>
                  <a:pt x="1607" y="879"/>
                </a:cubicBezTo>
                <a:cubicBezTo>
                  <a:pt x="1578" y="879"/>
                  <a:pt x="1548" y="879"/>
                  <a:pt x="1519" y="879"/>
                </a:cubicBezTo>
                <a:cubicBezTo>
                  <a:pt x="1519" y="881"/>
                  <a:pt x="1519" y="883"/>
                  <a:pt x="1519" y="885"/>
                </a:cubicBezTo>
                <a:cubicBezTo>
                  <a:pt x="1534" y="885"/>
                  <a:pt x="1550" y="885"/>
                  <a:pt x="1565" y="885"/>
                </a:cubicBezTo>
                <a:cubicBezTo>
                  <a:pt x="1565" y="886"/>
                  <a:pt x="1565" y="887"/>
                  <a:pt x="1565" y="889"/>
                </a:cubicBezTo>
                <a:cubicBezTo>
                  <a:pt x="1558" y="890"/>
                  <a:pt x="1551" y="891"/>
                  <a:pt x="1544" y="892"/>
                </a:cubicBezTo>
                <a:cubicBezTo>
                  <a:pt x="1544" y="893"/>
                  <a:pt x="1544" y="894"/>
                  <a:pt x="1544" y="895"/>
                </a:cubicBezTo>
                <a:cubicBezTo>
                  <a:pt x="1590" y="890"/>
                  <a:pt x="1636" y="885"/>
                  <a:pt x="1682" y="880"/>
                </a:cubicBezTo>
                <a:cubicBezTo>
                  <a:pt x="1682" y="879"/>
                  <a:pt x="1682" y="878"/>
                  <a:pt x="1682" y="877"/>
                </a:cubicBezTo>
                <a:cubicBezTo>
                  <a:pt x="1666" y="877"/>
                  <a:pt x="1651" y="877"/>
                  <a:pt x="1633" y="877"/>
                </a:cubicBezTo>
                <a:cubicBezTo>
                  <a:pt x="1637" y="874"/>
                  <a:pt x="1639" y="873"/>
                  <a:pt x="1642" y="871"/>
                </a:cubicBezTo>
                <a:close/>
                <a:moveTo>
                  <a:pt x="3146" y="164"/>
                </a:moveTo>
                <a:cubicBezTo>
                  <a:pt x="3146" y="166"/>
                  <a:pt x="3146" y="167"/>
                  <a:pt x="3146" y="168"/>
                </a:cubicBezTo>
                <a:cubicBezTo>
                  <a:pt x="3185" y="168"/>
                  <a:pt x="3224" y="168"/>
                  <a:pt x="3263" y="168"/>
                </a:cubicBezTo>
                <a:cubicBezTo>
                  <a:pt x="3237" y="156"/>
                  <a:pt x="3211" y="142"/>
                  <a:pt x="3180" y="155"/>
                </a:cubicBezTo>
                <a:cubicBezTo>
                  <a:pt x="3191" y="158"/>
                  <a:pt x="3202" y="160"/>
                  <a:pt x="3213" y="162"/>
                </a:cubicBezTo>
                <a:cubicBezTo>
                  <a:pt x="3213" y="163"/>
                  <a:pt x="3213" y="164"/>
                  <a:pt x="3212" y="164"/>
                </a:cubicBezTo>
                <a:cubicBezTo>
                  <a:pt x="3190" y="164"/>
                  <a:pt x="3168" y="164"/>
                  <a:pt x="3146" y="164"/>
                </a:cubicBezTo>
                <a:close/>
                <a:moveTo>
                  <a:pt x="2203" y="745"/>
                </a:moveTo>
                <a:cubicBezTo>
                  <a:pt x="2204" y="744"/>
                  <a:pt x="2204" y="742"/>
                  <a:pt x="2204" y="741"/>
                </a:cubicBezTo>
                <a:cubicBezTo>
                  <a:pt x="2221" y="743"/>
                  <a:pt x="2238" y="744"/>
                  <a:pt x="2256" y="746"/>
                </a:cubicBezTo>
                <a:cubicBezTo>
                  <a:pt x="2256" y="743"/>
                  <a:pt x="2256" y="741"/>
                  <a:pt x="2256" y="738"/>
                </a:cubicBezTo>
                <a:cubicBezTo>
                  <a:pt x="2212" y="738"/>
                  <a:pt x="2169" y="738"/>
                  <a:pt x="2125" y="738"/>
                </a:cubicBezTo>
                <a:cubicBezTo>
                  <a:pt x="2125" y="739"/>
                  <a:pt x="2125" y="740"/>
                  <a:pt x="2125" y="742"/>
                </a:cubicBezTo>
                <a:cubicBezTo>
                  <a:pt x="2157" y="744"/>
                  <a:pt x="2190" y="747"/>
                  <a:pt x="2222" y="750"/>
                </a:cubicBezTo>
                <a:cubicBezTo>
                  <a:pt x="2222" y="748"/>
                  <a:pt x="2223" y="747"/>
                  <a:pt x="2223" y="745"/>
                </a:cubicBezTo>
                <a:cubicBezTo>
                  <a:pt x="2216" y="745"/>
                  <a:pt x="2210" y="745"/>
                  <a:pt x="2203" y="745"/>
                </a:cubicBezTo>
                <a:close/>
                <a:moveTo>
                  <a:pt x="2500" y="797"/>
                </a:moveTo>
                <a:cubicBezTo>
                  <a:pt x="2500" y="796"/>
                  <a:pt x="2500" y="795"/>
                  <a:pt x="2500" y="794"/>
                </a:cubicBezTo>
                <a:cubicBezTo>
                  <a:pt x="2483" y="794"/>
                  <a:pt x="2466" y="794"/>
                  <a:pt x="2448" y="794"/>
                </a:cubicBezTo>
                <a:cubicBezTo>
                  <a:pt x="2431" y="794"/>
                  <a:pt x="2414" y="793"/>
                  <a:pt x="2397" y="793"/>
                </a:cubicBezTo>
                <a:cubicBezTo>
                  <a:pt x="2379" y="792"/>
                  <a:pt x="2362" y="791"/>
                  <a:pt x="2345" y="791"/>
                </a:cubicBezTo>
                <a:cubicBezTo>
                  <a:pt x="2329" y="791"/>
                  <a:pt x="2313" y="793"/>
                  <a:pt x="2296" y="794"/>
                </a:cubicBezTo>
                <a:cubicBezTo>
                  <a:pt x="2297" y="795"/>
                  <a:pt x="2297" y="796"/>
                  <a:pt x="2297" y="797"/>
                </a:cubicBezTo>
                <a:cubicBezTo>
                  <a:pt x="2364" y="797"/>
                  <a:pt x="2432" y="797"/>
                  <a:pt x="2500" y="797"/>
                </a:cubicBezTo>
                <a:close/>
                <a:moveTo>
                  <a:pt x="2362" y="737"/>
                </a:moveTo>
                <a:cubicBezTo>
                  <a:pt x="2363" y="736"/>
                  <a:pt x="2364" y="735"/>
                  <a:pt x="2364" y="733"/>
                </a:cubicBezTo>
                <a:cubicBezTo>
                  <a:pt x="2331" y="733"/>
                  <a:pt x="2299" y="733"/>
                  <a:pt x="2268" y="733"/>
                </a:cubicBezTo>
                <a:cubicBezTo>
                  <a:pt x="2287" y="757"/>
                  <a:pt x="2312" y="745"/>
                  <a:pt x="2335" y="744"/>
                </a:cubicBezTo>
                <a:cubicBezTo>
                  <a:pt x="2334" y="742"/>
                  <a:pt x="2332" y="741"/>
                  <a:pt x="2328" y="737"/>
                </a:cubicBezTo>
                <a:cubicBezTo>
                  <a:pt x="2341" y="737"/>
                  <a:pt x="2352" y="737"/>
                  <a:pt x="2362" y="737"/>
                </a:cubicBezTo>
                <a:close/>
                <a:moveTo>
                  <a:pt x="509" y="791"/>
                </a:moveTo>
                <a:cubicBezTo>
                  <a:pt x="482" y="772"/>
                  <a:pt x="449" y="774"/>
                  <a:pt x="433" y="791"/>
                </a:cubicBezTo>
                <a:cubicBezTo>
                  <a:pt x="456" y="791"/>
                  <a:pt x="480" y="791"/>
                  <a:pt x="509" y="791"/>
                </a:cubicBezTo>
                <a:close/>
                <a:moveTo>
                  <a:pt x="1394" y="774"/>
                </a:moveTo>
                <a:cubicBezTo>
                  <a:pt x="1394" y="773"/>
                  <a:pt x="1394" y="771"/>
                  <a:pt x="1394" y="769"/>
                </a:cubicBezTo>
                <a:cubicBezTo>
                  <a:pt x="1359" y="769"/>
                  <a:pt x="1324" y="769"/>
                  <a:pt x="1289" y="769"/>
                </a:cubicBezTo>
                <a:cubicBezTo>
                  <a:pt x="1289" y="771"/>
                  <a:pt x="1289" y="773"/>
                  <a:pt x="1289" y="774"/>
                </a:cubicBezTo>
                <a:cubicBezTo>
                  <a:pt x="1324" y="774"/>
                  <a:pt x="1359" y="774"/>
                  <a:pt x="1394" y="774"/>
                </a:cubicBezTo>
                <a:close/>
                <a:moveTo>
                  <a:pt x="2394" y="834"/>
                </a:moveTo>
                <a:cubicBezTo>
                  <a:pt x="2394" y="832"/>
                  <a:pt x="2394" y="829"/>
                  <a:pt x="2394" y="827"/>
                </a:cubicBezTo>
                <a:cubicBezTo>
                  <a:pt x="2364" y="825"/>
                  <a:pt x="2334" y="823"/>
                  <a:pt x="2304" y="820"/>
                </a:cubicBezTo>
                <a:cubicBezTo>
                  <a:pt x="2303" y="823"/>
                  <a:pt x="2303" y="826"/>
                  <a:pt x="2303" y="829"/>
                </a:cubicBezTo>
                <a:cubicBezTo>
                  <a:pt x="2333" y="831"/>
                  <a:pt x="2364" y="833"/>
                  <a:pt x="2394" y="834"/>
                </a:cubicBezTo>
                <a:close/>
                <a:moveTo>
                  <a:pt x="2941" y="921"/>
                </a:moveTo>
                <a:cubicBezTo>
                  <a:pt x="2941" y="922"/>
                  <a:pt x="2941" y="924"/>
                  <a:pt x="2941" y="925"/>
                </a:cubicBezTo>
                <a:cubicBezTo>
                  <a:pt x="2984" y="925"/>
                  <a:pt x="3027" y="925"/>
                  <a:pt x="3069" y="925"/>
                </a:cubicBezTo>
                <a:cubicBezTo>
                  <a:pt x="3069" y="924"/>
                  <a:pt x="3069" y="922"/>
                  <a:pt x="3069" y="921"/>
                </a:cubicBezTo>
                <a:cubicBezTo>
                  <a:pt x="3027" y="921"/>
                  <a:pt x="2984" y="921"/>
                  <a:pt x="2941" y="921"/>
                </a:cubicBezTo>
                <a:close/>
                <a:moveTo>
                  <a:pt x="1277" y="670"/>
                </a:moveTo>
                <a:cubicBezTo>
                  <a:pt x="1277" y="668"/>
                  <a:pt x="1277" y="667"/>
                  <a:pt x="1277" y="666"/>
                </a:cubicBezTo>
                <a:cubicBezTo>
                  <a:pt x="1242" y="666"/>
                  <a:pt x="1206" y="666"/>
                  <a:pt x="1171" y="666"/>
                </a:cubicBezTo>
                <a:cubicBezTo>
                  <a:pt x="1171" y="667"/>
                  <a:pt x="1171" y="668"/>
                  <a:pt x="1171" y="670"/>
                </a:cubicBezTo>
                <a:cubicBezTo>
                  <a:pt x="1206" y="670"/>
                  <a:pt x="1242" y="670"/>
                  <a:pt x="1277" y="670"/>
                </a:cubicBezTo>
                <a:close/>
                <a:moveTo>
                  <a:pt x="2225" y="905"/>
                </a:moveTo>
                <a:cubicBezTo>
                  <a:pt x="2225" y="907"/>
                  <a:pt x="2225" y="909"/>
                  <a:pt x="2225" y="910"/>
                </a:cubicBezTo>
                <a:cubicBezTo>
                  <a:pt x="2257" y="910"/>
                  <a:pt x="2289" y="910"/>
                  <a:pt x="2321" y="910"/>
                </a:cubicBezTo>
                <a:cubicBezTo>
                  <a:pt x="2321" y="909"/>
                  <a:pt x="2321" y="907"/>
                  <a:pt x="2321" y="905"/>
                </a:cubicBezTo>
                <a:cubicBezTo>
                  <a:pt x="2289" y="905"/>
                  <a:pt x="2257" y="905"/>
                  <a:pt x="2225" y="905"/>
                </a:cubicBezTo>
                <a:close/>
                <a:moveTo>
                  <a:pt x="2738" y="874"/>
                </a:moveTo>
                <a:cubicBezTo>
                  <a:pt x="2738" y="876"/>
                  <a:pt x="2737" y="879"/>
                  <a:pt x="2737" y="881"/>
                </a:cubicBezTo>
                <a:cubicBezTo>
                  <a:pt x="2769" y="886"/>
                  <a:pt x="2801" y="891"/>
                  <a:pt x="2834" y="896"/>
                </a:cubicBezTo>
                <a:cubicBezTo>
                  <a:pt x="2834" y="894"/>
                  <a:pt x="2834" y="893"/>
                  <a:pt x="2835" y="891"/>
                </a:cubicBezTo>
                <a:cubicBezTo>
                  <a:pt x="2821" y="890"/>
                  <a:pt x="2807" y="889"/>
                  <a:pt x="2793" y="886"/>
                </a:cubicBezTo>
                <a:cubicBezTo>
                  <a:pt x="2775" y="883"/>
                  <a:pt x="2756" y="878"/>
                  <a:pt x="2738" y="874"/>
                </a:cubicBezTo>
                <a:close/>
                <a:moveTo>
                  <a:pt x="1637" y="745"/>
                </a:moveTo>
                <a:cubicBezTo>
                  <a:pt x="1637" y="746"/>
                  <a:pt x="1637" y="748"/>
                  <a:pt x="1637" y="749"/>
                </a:cubicBezTo>
                <a:cubicBezTo>
                  <a:pt x="1672" y="749"/>
                  <a:pt x="1706" y="749"/>
                  <a:pt x="1741" y="749"/>
                </a:cubicBezTo>
                <a:cubicBezTo>
                  <a:pt x="1741" y="748"/>
                  <a:pt x="1741" y="746"/>
                  <a:pt x="1741" y="745"/>
                </a:cubicBezTo>
                <a:cubicBezTo>
                  <a:pt x="1706" y="745"/>
                  <a:pt x="1671" y="745"/>
                  <a:pt x="1637" y="745"/>
                </a:cubicBezTo>
                <a:close/>
                <a:moveTo>
                  <a:pt x="3074" y="946"/>
                </a:moveTo>
                <a:cubicBezTo>
                  <a:pt x="3054" y="925"/>
                  <a:pt x="3036" y="935"/>
                  <a:pt x="3019" y="935"/>
                </a:cubicBezTo>
                <a:cubicBezTo>
                  <a:pt x="3019" y="938"/>
                  <a:pt x="3019" y="940"/>
                  <a:pt x="3019" y="942"/>
                </a:cubicBezTo>
                <a:cubicBezTo>
                  <a:pt x="3036" y="944"/>
                  <a:pt x="3053" y="945"/>
                  <a:pt x="3074" y="946"/>
                </a:cubicBezTo>
                <a:close/>
                <a:moveTo>
                  <a:pt x="1219" y="846"/>
                </a:moveTo>
                <a:cubicBezTo>
                  <a:pt x="1219" y="847"/>
                  <a:pt x="1219" y="848"/>
                  <a:pt x="1219" y="848"/>
                </a:cubicBezTo>
                <a:cubicBezTo>
                  <a:pt x="1261" y="848"/>
                  <a:pt x="1302" y="848"/>
                  <a:pt x="1344" y="848"/>
                </a:cubicBezTo>
                <a:cubicBezTo>
                  <a:pt x="1344" y="848"/>
                  <a:pt x="1344" y="847"/>
                  <a:pt x="1344" y="846"/>
                </a:cubicBezTo>
                <a:cubicBezTo>
                  <a:pt x="1302" y="846"/>
                  <a:pt x="1261" y="846"/>
                  <a:pt x="1219" y="846"/>
                </a:cubicBezTo>
                <a:close/>
                <a:moveTo>
                  <a:pt x="3055" y="502"/>
                </a:moveTo>
                <a:cubicBezTo>
                  <a:pt x="3055" y="500"/>
                  <a:pt x="3055" y="498"/>
                  <a:pt x="3055" y="497"/>
                </a:cubicBezTo>
                <a:cubicBezTo>
                  <a:pt x="3038" y="497"/>
                  <a:pt x="3022" y="497"/>
                  <a:pt x="3005" y="497"/>
                </a:cubicBezTo>
                <a:cubicBezTo>
                  <a:pt x="3005" y="499"/>
                  <a:pt x="3006" y="502"/>
                  <a:pt x="3006" y="504"/>
                </a:cubicBezTo>
                <a:cubicBezTo>
                  <a:pt x="3022" y="504"/>
                  <a:pt x="3039" y="503"/>
                  <a:pt x="3055" y="502"/>
                </a:cubicBezTo>
                <a:close/>
                <a:moveTo>
                  <a:pt x="653" y="768"/>
                </a:moveTo>
                <a:cubicBezTo>
                  <a:pt x="653" y="771"/>
                  <a:pt x="654" y="774"/>
                  <a:pt x="654" y="776"/>
                </a:cubicBezTo>
                <a:cubicBezTo>
                  <a:pt x="686" y="775"/>
                  <a:pt x="718" y="773"/>
                  <a:pt x="750" y="771"/>
                </a:cubicBezTo>
                <a:cubicBezTo>
                  <a:pt x="750" y="770"/>
                  <a:pt x="750" y="769"/>
                  <a:pt x="750" y="768"/>
                </a:cubicBezTo>
                <a:cubicBezTo>
                  <a:pt x="717" y="768"/>
                  <a:pt x="685" y="768"/>
                  <a:pt x="653" y="768"/>
                </a:cubicBezTo>
                <a:close/>
                <a:moveTo>
                  <a:pt x="281" y="794"/>
                </a:moveTo>
                <a:cubicBezTo>
                  <a:pt x="282" y="797"/>
                  <a:pt x="283" y="800"/>
                  <a:pt x="283" y="802"/>
                </a:cubicBezTo>
                <a:cubicBezTo>
                  <a:pt x="302" y="798"/>
                  <a:pt x="320" y="794"/>
                  <a:pt x="338" y="790"/>
                </a:cubicBezTo>
                <a:cubicBezTo>
                  <a:pt x="338" y="788"/>
                  <a:pt x="338" y="786"/>
                  <a:pt x="337" y="784"/>
                </a:cubicBezTo>
                <a:cubicBezTo>
                  <a:pt x="318" y="787"/>
                  <a:pt x="300" y="791"/>
                  <a:pt x="281" y="794"/>
                </a:cubicBezTo>
                <a:close/>
                <a:moveTo>
                  <a:pt x="2788" y="721"/>
                </a:moveTo>
                <a:cubicBezTo>
                  <a:pt x="2762" y="704"/>
                  <a:pt x="2742" y="715"/>
                  <a:pt x="2722" y="721"/>
                </a:cubicBezTo>
                <a:cubicBezTo>
                  <a:pt x="2742" y="721"/>
                  <a:pt x="2762" y="721"/>
                  <a:pt x="2788" y="721"/>
                </a:cubicBezTo>
                <a:close/>
                <a:moveTo>
                  <a:pt x="3306" y="717"/>
                </a:moveTo>
                <a:cubicBezTo>
                  <a:pt x="3306" y="718"/>
                  <a:pt x="3305" y="720"/>
                  <a:pt x="3305" y="721"/>
                </a:cubicBezTo>
                <a:cubicBezTo>
                  <a:pt x="3332" y="724"/>
                  <a:pt x="3358" y="726"/>
                  <a:pt x="3384" y="728"/>
                </a:cubicBezTo>
                <a:cubicBezTo>
                  <a:pt x="3384" y="726"/>
                  <a:pt x="3384" y="724"/>
                  <a:pt x="3385" y="723"/>
                </a:cubicBezTo>
                <a:cubicBezTo>
                  <a:pt x="3358" y="721"/>
                  <a:pt x="3332" y="719"/>
                  <a:pt x="3306" y="717"/>
                </a:cubicBezTo>
                <a:close/>
                <a:moveTo>
                  <a:pt x="2322" y="606"/>
                </a:moveTo>
                <a:cubicBezTo>
                  <a:pt x="2322" y="604"/>
                  <a:pt x="2322" y="602"/>
                  <a:pt x="2322" y="601"/>
                </a:cubicBezTo>
                <a:cubicBezTo>
                  <a:pt x="2295" y="599"/>
                  <a:pt x="2268" y="598"/>
                  <a:pt x="2241" y="597"/>
                </a:cubicBezTo>
                <a:cubicBezTo>
                  <a:pt x="2241" y="598"/>
                  <a:pt x="2241" y="600"/>
                  <a:pt x="2241" y="601"/>
                </a:cubicBezTo>
                <a:cubicBezTo>
                  <a:pt x="2268" y="603"/>
                  <a:pt x="2295" y="604"/>
                  <a:pt x="2322" y="606"/>
                </a:cubicBezTo>
                <a:close/>
                <a:moveTo>
                  <a:pt x="2164" y="590"/>
                </a:moveTo>
                <a:cubicBezTo>
                  <a:pt x="2163" y="592"/>
                  <a:pt x="2163" y="593"/>
                  <a:pt x="2163" y="595"/>
                </a:cubicBezTo>
                <a:cubicBezTo>
                  <a:pt x="2173" y="597"/>
                  <a:pt x="2183" y="600"/>
                  <a:pt x="2193" y="600"/>
                </a:cubicBezTo>
                <a:cubicBezTo>
                  <a:pt x="2204" y="600"/>
                  <a:pt x="2214" y="598"/>
                  <a:pt x="2225" y="597"/>
                </a:cubicBezTo>
                <a:cubicBezTo>
                  <a:pt x="2225" y="596"/>
                  <a:pt x="2225" y="595"/>
                  <a:pt x="2225" y="595"/>
                </a:cubicBezTo>
                <a:cubicBezTo>
                  <a:pt x="2204" y="593"/>
                  <a:pt x="2184" y="592"/>
                  <a:pt x="2164" y="590"/>
                </a:cubicBezTo>
                <a:close/>
                <a:moveTo>
                  <a:pt x="2123" y="903"/>
                </a:moveTo>
                <a:cubicBezTo>
                  <a:pt x="2123" y="904"/>
                  <a:pt x="2123" y="905"/>
                  <a:pt x="2123" y="906"/>
                </a:cubicBezTo>
                <a:cubicBezTo>
                  <a:pt x="2152" y="906"/>
                  <a:pt x="2182" y="906"/>
                  <a:pt x="2211" y="906"/>
                </a:cubicBezTo>
                <a:cubicBezTo>
                  <a:pt x="2211" y="905"/>
                  <a:pt x="2211" y="904"/>
                  <a:pt x="2211" y="903"/>
                </a:cubicBezTo>
                <a:cubicBezTo>
                  <a:pt x="2182" y="903"/>
                  <a:pt x="2152" y="903"/>
                  <a:pt x="2123" y="903"/>
                </a:cubicBezTo>
                <a:close/>
                <a:moveTo>
                  <a:pt x="2261" y="828"/>
                </a:moveTo>
                <a:cubicBezTo>
                  <a:pt x="2261" y="827"/>
                  <a:pt x="2261" y="826"/>
                  <a:pt x="2261" y="825"/>
                </a:cubicBezTo>
                <a:cubicBezTo>
                  <a:pt x="2230" y="825"/>
                  <a:pt x="2199" y="825"/>
                  <a:pt x="2168" y="825"/>
                </a:cubicBezTo>
                <a:cubicBezTo>
                  <a:pt x="2168" y="826"/>
                  <a:pt x="2168" y="827"/>
                  <a:pt x="2168" y="828"/>
                </a:cubicBezTo>
                <a:cubicBezTo>
                  <a:pt x="2199" y="828"/>
                  <a:pt x="2230" y="828"/>
                  <a:pt x="2261" y="828"/>
                </a:cubicBezTo>
                <a:close/>
                <a:moveTo>
                  <a:pt x="955" y="661"/>
                </a:moveTo>
                <a:cubicBezTo>
                  <a:pt x="954" y="662"/>
                  <a:pt x="954" y="662"/>
                  <a:pt x="954" y="663"/>
                </a:cubicBezTo>
                <a:cubicBezTo>
                  <a:pt x="979" y="663"/>
                  <a:pt x="1004" y="663"/>
                  <a:pt x="1028" y="663"/>
                </a:cubicBezTo>
                <a:cubicBezTo>
                  <a:pt x="1028" y="661"/>
                  <a:pt x="1028" y="659"/>
                  <a:pt x="1028" y="657"/>
                </a:cubicBezTo>
                <a:cubicBezTo>
                  <a:pt x="1004" y="658"/>
                  <a:pt x="979" y="660"/>
                  <a:pt x="955" y="661"/>
                </a:cubicBezTo>
                <a:close/>
                <a:moveTo>
                  <a:pt x="1762" y="685"/>
                </a:moveTo>
                <a:cubicBezTo>
                  <a:pt x="1762" y="684"/>
                  <a:pt x="1762" y="683"/>
                  <a:pt x="1762" y="681"/>
                </a:cubicBezTo>
                <a:cubicBezTo>
                  <a:pt x="1742" y="681"/>
                  <a:pt x="1723" y="681"/>
                  <a:pt x="1703" y="681"/>
                </a:cubicBezTo>
                <a:cubicBezTo>
                  <a:pt x="1703" y="683"/>
                  <a:pt x="1703" y="684"/>
                  <a:pt x="1704" y="685"/>
                </a:cubicBezTo>
                <a:cubicBezTo>
                  <a:pt x="1723" y="685"/>
                  <a:pt x="1743" y="685"/>
                  <a:pt x="1762" y="685"/>
                </a:cubicBezTo>
                <a:close/>
                <a:moveTo>
                  <a:pt x="1364" y="872"/>
                </a:moveTo>
                <a:cubicBezTo>
                  <a:pt x="1365" y="875"/>
                  <a:pt x="1365" y="877"/>
                  <a:pt x="1365" y="880"/>
                </a:cubicBezTo>
                <a:cubicBezTo>
                  <a:pt x="1381" y="878"/>
                  <a:pt x="1398" y="877"/>
                  <a:pt x="1414" y="875"/>
                </a:cubicBezTo>
                <a:cubicBezTo>
                  <a:pt x="1414" y="874"/>
                  <a:pt x="1414" y="873"/>
                  <a:pt x="1414" y="872"/>
                </a:cubicBezTo>
                <a:cubicBezTo>
                  <a:pt x="1397" y="872"/>
                  <a:pt x="1381" y="872"/>
                  <a:pt x="1364" y="872"/>
                </a:cubicBezTo>
                <a:close/>
                <a:moveTo>
                  <a:pt x="2329" y="844"/>
                </a:moveTo>
                <a:cubicBezTo>
                  <a:pt x="2329" y="843"/>
                  <a:pt x="2329" y="841"/>
                  <a:pt x="2329" y="840"/>
                </a:cubicBezTo>
                <a:cubicBezTo>
                  <a:pt x="2312" y="840"/>
                  <a:pt x="2295" y="840"/>
                  <a:pt x="2278" y="840"/>
                </a:cubicBezTo>
                <a:cubicBezTo>
                  <a:pt x="2278" y="841"/>
                  <a:pt x="2278" y="843"/>
                  <a:pt x="2278" y="844"/>
                </a:cubicBezTo>
                <a:cubicBezTo>
                  <a:pt x="2295" y="844"/>
                  <a:pt x="2312" y="844"/>
                  <a:pt x="2329" y="844"/>
                </a:cubicBezTo>
                <a:close/>
                <a:moveTo>
                  <a:pt x="1447" y="801"/>
                </a:moveTo>
                <a:cubicBezTo>
                  <a:pt x="1447" y="802"/>
                  <a:pt x="1447" y="803"/>
                  <a:pt x="1447" y="804"/>
                </a:cubicBezTo>
                <a:cubicBezTo>
                  <a:pt x="1474" y="804"/>
                  <a:pt x="1501" y="804"/>
                  <a:pt x="1529" y="804"/>
                </a:cubicBezTo>
                <a:cubicBezTo>
                  <a:pt x="1529" y="803"/>
                  <a:pt x="1529" y="802"/>
                  <a:pt x="1529" y="801"/>
                </a:cubicBezTo>
                <a:cubicBezTo>
                  <a:pt x="1501" y="801"/>
                  <a:pt x="1474" y="801"/>
                  <a:pt x="1447" y="801"/>
                </a:cubicBezTo>
                <a:close/>
                <a:moveTo>
                  <a:pt x="2649" y="874"/>
                </a:moveTo>
                <a:cubicBezTo>
                  <a:pt x="2649" y="876"/>
                  <a:pt x="2650" y="879"/>
                  <a:pt x="2650" y="882"/>
                </a:cubicBezTo>
                <a:cubicBezTo>
                  <a:pt x="2664" y="880"/>
                  <a:pt x="2678" y="878"/>
                  <a:pt x="2691" y="876"/>
                </a:cubicBezTo>
                <a:cubicBezTo>
                  <a:pt x="2691" y="874"/>
                  <a:pt x="2691" y="873"/>
                  <a:pt x="2691" y="871"/>
                </a:cubicBezTo>
                <a:cubicBezTo>
                  <a:pt x="2677" y="872"/>
                  <a:pt x="2663" y="873"/>
                  <a:pt x="2649" y="874"/>
                </a:cubicBezTo>
                <a:close/>
                <a:moveTo>
                  <a:pt x="2434" y="678"/>
                </a:moveTo>
                <a:cubicBezTo>
                  <a:pt x="2434" y="677"/>
                  <a:pt x="2434" y="675"/>
                  <a:pt x="2434" y="674"/>
                </a:cubicBezTo>
                <a:cubicBezTo>
                  <a:pt x="2409" y="675"/>
                  <a:pt x="2384" y="677"/>
                  <a:pt x="2360" y="678"/>
                </a:cubicBezTo>
                <a:cubicBezTo>
                  <a:pt x="2360" y="680"/>
                  <a:pt x="2360" y="681"/>
                  <a:pt x="2360" y="682"/>
                </a:cubicBezTo>
                <a:cubicBezTo>
                  <a:pt x="2385" y="681"/>
                  <a:pt x="2410" y="679"/>
                  <a:pt x="2434" y="678"/>
                </a:cubicBezTo>
                <a:close/>
                <a:moveTo>
                  <a:pt x="2441" y="598"/>
                </a:moveTo>
                <a:cubicBezTo>
                  <a:pt x="2441" y="596"/>
                  <a:pt x="2441" y="594"/>
                  <a:pt x="2441" y="593"/>
                </a:cubicBezTo>
                <a:cubicBezTo>
                  <a:pt x="2423" y="593"/>
                  <a:pt x="2404" y="593"/>
                  <a:pt x="2386" y="593"/>
                </a:cubicBezTo>
                <a:cubicBezTo>
                  <a:pt x="2386" y="594"/>
                  <a:pt x="2386" y="596"/>
                  <a:pt x="2386" y="598"/>
                </a:cubicBezTo>
                <a:cubicBezTo>
                  <a:pt x="2405" y="598"/>
                  <a:pt x="2423" y="598"/>
                  <a:pt x="2441" y="598"/>
                </a:cubicBezTo>
                <a:close/>
              </a:path>
            </a:pathLst>
          </a:custGeom>
          <a:solidFill>
            <a:schemeClr val="accent3">
              <a:lumMod val="20000"/>
              <a:lumOff val="80000"/>
            </a:schemeClr>
          </a:solidFill>
          <a:ln>
            <a:noFill/>
          </a:ln>
        </p:spPr>
        <p:txBody>
          <a:bodyPr vert="horz" wrap="square" lIns="100600" tIns="36000" rIns="100600" bIns="50300" numCol="1" anchor="ctr" anchorCtr="0" compatLnSpc="1">
            <a:prstTxWarp prst="textNoShape">
              <a:avLst/>
            </a:prstTxWarp>
          </a:bodyPr>
          <a:lstStyle/>
          <a:p>
            <a:pPr algn="ctr"/>
            <a:r>
              <a:rPr lang="en-US" altLang="zh-CN" b="1" dirty="0">
                <a:latin typeface="Times New Roman" panose="02020603050405020304" pitchFamily="18" charset="0"/>
                <a:cs typeface="Times New Roman" panose="02020603050405020304" pitchFamily="18" charset="0"/>
              </a:rPr>
              <a:t>Monte Carlo</a:t>
            </a:r>
          </a:p>
          <a:p>
            <a:pPr algn="ctr"/>
            <a:r>
              <a:rPr lang="en-US" altLang="zh-CN" b="1" dirty="0">
                <a:latin typeface="Times New Roman" panose="02020603050405020304" pitchFamily="18" charset="0"/>
                <a:cs typeface="Times New Roman" panose="02020603050405020304" pitchFamily="18" charset="0"/>
              </a:rPr>
              <a:t>Sampling</a:t>
            </a:r>
          </a:p>
        </p:txBody>
      </p:sp>
    </p:spTree>
    <p:extLst>
      <p:ext uri="{BB962C8B-B14F-4D97-AF65-F5344CB8AC3E}">
        <p14:creationId xmlns:p14="http://schemas.microsoft.com/office/powerpoint/2010/main" val="124666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322293"/>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Outline</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grpSp>
        <p:nvGrpSpPr>
          <p:cNvPr id="21" name="组合 20">
            <a:extLst>
              <a:ext uri="{FF2B5EF4-FFF2-40B4-BE49-F238E27FC236}">
                <a16:creationId xmlns:a16="http://schemas.microsoft.com/office/drawing/2014/main" id="{0396A451-FC96-456C-D3C1-78214B0EB451}"/>
              </a:ext>
            </a:extLst>
          </p:cNvPr>
          <p:cNvGrpSpPr/>
          <p:nvPr/>
        </p:nvGrpSpPr>
        <p:grpSpPr>
          <a:xfrm>
            <a:off x="2515048" y="3020101"/>
            <a:ext cx="4981575" cy="793750"/>
            <a:chOff x="2515048" y="2878882"/>
            <a:chExt cx="4981575" cy="793750"/>
          </a:xfrm>
        </p:grpSpPr>
        <p:sp>
          <p:nvSpPr>
            <p:cNvPr id="2" name="AutoShape 15">
              <a:extLst>
                <a:ext uri="{FF2B5EF4-FFF2-40B4-BE49-F238E27FC236}">
                  <a16:creationId xmlns:a16="http://schemas.microsoft.com/office/drawing/2014/main" id="{8DE83D24-E75E-394E-2E39-3D68775FDD7E}"/>
                </a:ext>
              </a:extLst>
            </p:cNvPr>
            <p:cNvSpPr>
              <a:spLocks noChangeArrowheads="1"/>
            </p:cNvSpPr>
            <p:nvPr/>
          </p:nvSpPr>
          <p:spPr bwMode="auto">
            <a:xfrm>
              <a:off x="2916686" y="3016995"/>
              <a:ext cx="4579937" cy="528637"/>
            </a:xfrm>
            <a:prstGeom prst="roundRect">
              <a:avLst>
                <a:gd name="adj" fmla="val 16667"/>
              </a:avLst>
            </a:prstGeom>
            <a:noFill/>
            <a:ln w="28575">
              <a:solidFill>
                <a:srgbClr val="F9B015"/>
              </a:solidFill>
              <a:round/>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3" name="AutoShape 16">
              <a:extLst>
                <a:ext uri="{FF2B5EF4-FFF2-40B4-BE49-F238E27FC236}">
                  <a16:creationId xmlns:a16="http://schemas.microsoft.com/office/drawing/2014/main" id="{964FE8CD-CDA9-DEBA-B164-A8687E394110}"/>
                </a:ext>
              </a:extLst>
            </p:cNvPr>
            <p:cNvSpPr>
              <a:spLocks noChangeArrowheads="1"/>
            </p:cNvSpPr>
            <p:nvPr/>
          </p:nvSpPr>
          <p:spPr bwMode="auto">
            <a:xfrm>
              <a:off x="2515048" y="2878882"/>
              <a:ext cx="723900" cy="793750"/>
            </a:xfrm>
            <a:prstGeom prst="diamond">
              <a:avLst/>
            </a:prstGeom>
            <a:solidFill>
              <a:srgbClr val="F9B015"/>
            </a:solidFill>
            <a:ln w="25400">
              <a:solidFill>
                <a:srgbClr val="F9B015"/>
              </a:solidFill>
              <a:miter lim="800000"/>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5" name="Text Box 17">
              <a:extLst>
                <a:ext uri="{FF2B5EF4-FFF2-40B4-BE49-F238E27FC236}">
                  <a16:creationId xmlns:a16="http://schemas.microsoft.com/office/drawing/2014/main" id="{508FF975-4DF2-139F-DEBF-981F8A1F7E82}"/>
                </a:ext>
              </a:extLst>
            </p:cNvPr>
            <p:cNvSpPr>
              <a:spLocks noChangeArrowheads="1"/>
            </p:cNvSpPr>
            <p:nvPr/>
          </p:nvSpPr>
          <p:spPr bwMode="auto">
            <a:xfrm>
              <a:off x="3380301" y="3050480"/>
              <a:ext cx="4025957" cy="461665"/>
            </a:xfrm>
            <a:prstGeom prst="rect">
              <a:avLst/>
            </a:prstGeom>
            <a:noFill/>
            <a:ln w="9525">
              <a:noFill/>
              <a:miter lim="800000"/>
              <a:headEnd/>
              <a:tailEnd/>
            </a:ln>
          </p:spPr>
          <p:txBody>
            <a:bodyPr wrap="square">
              <a:spAutoFit/>
            </a:bodyPr>
            <a:lstStyle/>
            <a:p>
              <a:pPr algn="ctr">
                <a:buFont typeface="Arial" charset="0"/>
                <a:buNone/>
              </a:pPr>
              <a:r>
                <a:rPr lang="en-US" altLang="zh-CN" sz="240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Problems and Contributions</a:t>
              </a:r>
              <a:endParaRPr lang="zh-CN" altLang="en-US">
                <a:latin typeface="Times New Roman" panose="02020603050405020304" pitchFamily="18" charset="0"/>
                <a:ea typeface="KaiTi" panose="02010609060101010101" pitchFamily="49" charset="-122"/>
                <a:cs typeface="Times New Roman" panose="02020603050405020304" pitchFamily="18" charset="0"/>
              </a:endParaRPr>
            </a:p>
          </p:txBody>
        </p:sp>
        <p:sp>
          <p:nvSpPr>
            <p:cNvPr id="6" name="Text Box 18">
              <a:extLst>
                <a:ext uri="{FF2B5EF4-FFF2-40B4-BE49-F238E27FC236}">
                  <a16:creationId xmlns:a16="http://schemas.microsoft.com/office/drawing/2014/main" id="{49207D13-DB05-36C2-290D-3345E6B89FA9}"/>
                </a:ext>
              </a:extLst>
            </p:cNvPr>
            <p:cNvSpPr>
              <a:spLocks noChangeArrowheads="1"/>
            </p:cNvSpPr>
            <p:nvPr/>
          </p:nvSpPr>
          <p:spPr bwMode="auto">
            <a:xfrm>
              <a:off x="2709613" y="3050480"/>
              <a:ext cx="338554" cy="461665"/>
            </a:xfrm>
            <a:prstGeom prst="rect">
              <a:avLst/>
            </a:prstGeom>
            <a:noFill/>
            <a:ln w="9525">
              <a:noFill/>
              <a:miter lim="800000"/>
              <a:headEnd/>
              <a:tailEnd/>
            </a:ln>
          </p:spPr>
          <p:txBody>
            <a:bodyPr wrap="none">
              <a:spAutoFit/>
            </a:bodyPr>
            <a:lstStyle/>
            <a:p>
              <a:pPr algn="ctr">
                <a:buFont typeface="Arial" charset="0"/>
                <a:buNone/>
              </a:pPr>
              <a:r>
                <a:rPr lang="en-US" altLang="zh-CN" sz="2400"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2</a:t>
              </a:r>
              <a:endParaRPr lang="zh-CN" altLang="en-US"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23" name="组合 22">
            <a:extLst>
              <a:ext uri="{FF2B5EF4-FFF2-40B4-BE49-F238E27FC236}">
                <a16:creationId xmlns:a16="http://schemas.microsoft.com/office/drawing/2014/main" id="{24A68709-E9C4-192B-30EC-85B0AEB0F02A}"/>
              </a:ext>
            </a:extLst>
          </p:cNvPr>
          <p:cNvGrpSpPr/>
          <p:nvPr/>
        </p:nvGrpSpPr>
        <p:grpSpPr>
          <a:xfrm>
            <a:off x="2570611" y="5040256"/>
            <a:ext cx="4926013" cy="793750"/>
            <a:chOff x="2570611" y="5039122"/>
            <a:chExt cx="4926013" cy="793750"/>
          </a:xfrm>
        </p:grpSpPr>
        <p:sp>
          <p:nvSpPr>
            <p:cNvPr id="12" name="AutoShape 15">
              <a:extLst>
                <a:ext uri="{FF2B5EF4-FFF2-40B4-BE49-F238E27FC236}">
                  <a16:creationId xmlns:a16="http://schemas.microsoft.com/office/drawing/2014/main" id="{FEF89E42-2682-F525-E196-1BD517D2DFA8}"/>
                </a:ext>
              </a:extLst>
            </p:cNvPr>
            <p:cNvSpPr>
              <a:spLocks noChangeArrowheads="1"/>
            </p:cNvSpPr>
            <p:nvPr/>
          </p:nvSpPr>
          <p:spPr bwMode="auto">
            <a:xfrm>
              <a:off x="2972352" y="5176926"/>
              <a:ext cx="4524272" cy="529167"/>
            </a:xfrm>
            <a:prstGeom prst="roundRect">
              <a:avLst>
                <a:gd name="adj" fmla="val 16667"/>
              </a:avLst>
            </a:prstGeom>
            <a:noFill/>
            <a:ln w="28575">
              <a:solidFill>
                <a:srgbClr val="F9B015"/>
              </a:solidFill>
              <a:round/>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14" name="AutoShape 16">
              <a:extLst>
                <a:ext uri="{FF2B5EF4-FFF2-40B4-BE49-F238E27FC236}">
                  <a16:creationId xmlns:a16="http://schemas.microsoft.com/office/drawing/2014/main" id="{C6AF6109-B6CD-AF9C-4E47-AAF790FB30BA}"/>
                </a:ext>
              </a:extLst>
            </p:cNvPr>
            <p:cNvSpPr>
              <a:spLocks noChangeArrowheads="1"/>
            </p:cNvSpPr>
            <p:nvPr/>
          </p:nvSpPr>
          <p:spPr bwMode="auto">
            <a:xfrm>
              <a:off x="2570611" y="5039122"/>
              <a:ext cx="723132" cy="793750"/>
            </a:xfrm>
            <a:prstGeom prst="diamond">
              <a:avLst/>
            </a:prstGeom>
            <a:solidFill>
              <a:srgbClr val="F9B015"/>
            </a:solidFill>
            <a:ln w="25400">
              <a:solidFill>
                <a:srgbClr val="F9B015"/>
              </a:solidFill>
              <a:miter lim="800000"/>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15" name="Text Box 17">
              <a:extLst>
                <a:ext uri="{FF2B5EF4-FFF2-40B4-BE49-F238E27FC236}">
                  <a16:creationId xmlns:a16="http://schemas.microsoft.com/office/drawing/2014/main" id="{C97D1F71-5D2F-750D-C8F3-EEA841AA332C}"/>
                </a:ext>
              </a:extLst>
            </p:cNvPr>
            <p:cNvSpPr>
              <a:spLocks noChangeArrowheads="1"/>
            </p:cNvSpPr>
            <p:nvPr/>
          </p:nvSpPr>
          <p:spPr bwMode="auto">
            <a:xfrm>
              <a:off x="3373810" y="5210941"/>
              <a:ext cx="3843004" cy="461665"/>
            </a:xfrm>
            <a:prstGeom prst="rect">
              <a:avLst/>
            </a:prstGeom>
            <a:noFill/>
            <a:ln w="9525">
              <a:noFill/>
              <a:miter lim="800000"/>
              <a:headEnd/>
              <a:tailEnd/>
            </a:ln>
          </p:spPr>
          <p:txBody>
            <a:bodyPr wrap="square">
              <a:spAutoFit/>
            </a:bodyPr>
            <a:lstStyle/>
            <a:p>
              <a:pPr algn="ctr"/>
              <a:r>
                <a:rPr lang="en-US" altLang="zh-CN" sz="240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Experiments</a:t>
              </a:r>
              <a:endParaRPr lang="zh-CN" altLang="en-US" sz="240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endParaRPr>
            </a:p>
          </p:txBody>
        </p:sp>
        <p:sp>
          <p:nvSpPr>
            <p:cNvPr id="17" name="Text Box 18">
              <a:extLst>
                <a:ext uri="{FF2B5EF4-FFF2-40B4-BE49-F238E27FC236}">
                  <a16:creationId xmlns:a16="http://schemas.microsoft.com/office/drawing/2014/main" id="{883DE910-55AC-6033-D665-8E71C54CBBD5}"/>
                </a:ext>
              </a:extLst>
            </p:cNvPr>
            <p:cNvSpPr>
              <a:spLocks noChangeArrowheads="1"/>
            </p:cNvSpPr>
            <p:nvPr/>
          </p:nvSpPr>
          <p:spPr bwMode="auto">
            <a:xfrm>
              <a:off x="2745770" y="5189560"/>
              <a:ext cx="338131" cy="461183"/>
            </a:xfrm>
            <a:prstGeom prst="rect">
              <a:avLst/>
            </a:prstGeom>
            <a:noFill/>
            <a:ln w="9525">
              <a:noFill/>
              <a:miter lim="800000"/>
              <a:headEnd/>
              <a:tailEnd/>
            </a:ln>
          </p:spPr>
          <p:txBody>
            <a:bodyPr wrap="none">
              <a:spAutoFit/>
            </a:bodyPr>
            <a:lstStyle/>
            <a:p>
              <a:pPr algn="ctr">
                <a:buFont typeface="Arial" charset="0"/>
                <a:buNone/>
              </a:pPr>
              <a:r>
                <a:rPr lang="en-US" altLang="zh-CN" sz="2400"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4</a:t>
              </a:r>
              <a:endParaRPr lang="zh-CN" altLang="en-US"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22" name="组合 21">
            <a:extLst>
              <a:ext uri="{FF2B5EF4-FFF2-40B4-BE49-F238E27FC236}">
                <a16:creationId xmlns:a16="http://schemas.microsoft.com/office/drawing/2014/main" id="{2D70A2B6-2795-7CAB-1086-67EDDB31DAE5}"/>
              </a:ext>
            </a:extLst>
          </p:cNvPr>
          <p:cNvGrpSpPr/>
          <p:nvPr/>
        </p:nvGrpSpPr>
        <p:grpSpPr>
          <a:xfrm>
            <a:off x="2553148" y="4034941"/>
            <a:ext cx="4946650" cy="784225"/>
            <a:chOff x="2553148" y="4040461"/>
            <a:chExt cx="4946650" cy="784225"/>
          </a:xfrm>
        </p:grpSpPr>
        <p:sp>
          <p:nvSpPr>
            <p:cNvPr id="18" name="AutoShape 20">
              <a:extLst>
                <a:ext uri="{FF2B5EF4-FFF2-40B4-BE49-F238E27FC236}">
                  <a16:creationId xmlns:a16="http://schemas.microsoft.com/office/drawing/2014/main" id="{E6900EF2-A6A0-2175-056C-DA701686E6BC}"/>
                </a:ext>
              </a:extLst>
            </p:cNvPr>
            <p:cNvSpPr>
              <a:spLocks noChangeArrowheads="1"/>
            </p:cNvSpPr>
            <p:nvPr/>
          </p:nvSpPr>
          <p:spPr bwMode="auto">
            <a:xfrm>
              <a:off x="2952071" y="4176611"/>
              <a:ext cx="4547727" cy="522817"/>
            </a:xfrm>
            <a:prstGeom prst="roundRect">
              <a:avLst>
                <a:gd name="adj" fmla="val 16667"/>
              </a:avLst>
            </a:prstGeom>
            <a:noFill/>
            <a:ln w="28575">
              <a:solidFill>
                <a:srgbClr val="9EC3E2"/>
              </a:solidFill>
              <a:round/>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24" name="AutoShape 21">
              <a:extLst>
                <a:ext uri="{FF2B5EF4-FFF2-40B4-BE49-F238E27FC236}">
                  <a16:creationId xmlns:a16="http://schemas.microsoft.com/office/drawing/2014/main" id="{0DCE3E29-960A-B42F-5D6B-3484310B3C77}"/>
                </a:ext>
              </a:extLst>
            </p:cNvPr>
            <p:cNvSpPr>
              <a:spLocks noChangeArrowheads="1"/>
            </p:cNvSpPr>
            <p:nvPr/>
          </p:nvSpPr>
          <p:spPr bwMode="auto">
            <a:xfrm>
              <a:off x="2553148" y="4040461"/>
              <a:ext cx="718062" cy="784225"/>
            </a:xfrm>
            <a:prstGeom prst="diamond">
              <a:avLst/>
            </a:prstGeom>
            <a:solidFill>
              <a:srgbClr val="9EC3E2"/>
            </a:solidFill>
            <a:ln w="25400">
              <a:solidFill>
                <a:srgbClr val="9EC3E2"/>
              </a:solidFill>
              <a:miter lim="800000"/>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25" name="Text Box 22">
              <a:extLst>
                <a:ext uri="{FF2B5EF4-FFF2-40B4-BE49-F238E27FC236}">
                  <a16:creationId xmlns:a16="http://schemas.microsoft.com/office/drawing/2014/main" id="{D0EFF6FB-1E9A-8A7D-4022-3913B627F9B2}"/>
                </a:ext>
              </a:extLst>
            </p:cNvPr>
            <p:cNvSpPr>
              <a:spLocks noChangeArrowheads="1"/>
            </p:cNvSpPr>
            <p:nvPr/>
          </p:nvSpPr>
          <p:spPr bwMode="auto">
            <a:xfrm>
              <a:off x="3284956" y="4203378"/>
              <a:ext cx="4193310" cy="461665"/>
            </a:xfrm>
            <a:prstGeom prst="rect">
              <a:avLst/>
            </a:prstGeom>
            <a:noFill/>
            <a:ln w="9525">
              <a:noFill/>
              <a:miter lim="800000"/>
              <a:headEnd/>
              <a:tailEnd/>
            </a:ln>
          </p:spPr>
          <p:txBody>
            <a:bodyPr wrap="square">
              <a:spAutoFit/>
            </a:bodyPr>
            <a:lstStyle/>
            <a:p>
              <a:pPr algn="ctr">
                <a:buFont typeface="Arial" charset="0"/>
                <a:buNone/>
              </a:pPr>
              <a:r>
                <a:rPr lang="en-US" altLang="zh-CN" sz="2400" b="1">
                  <a:latin typeface="Times New Roman" panose="02020603050405020304" pitchFamily="18" charset="0"/>
                  <a:ea typeface="KaiTi" panose="02010609060101010101" pitchFamily="49" charset="-122"/>
                  <a:cs typeface="Times New Roman" panose="02020603050405020304" pitchFamily="18" charset="0"/>
                </a:rPr>
                <a:t>Baselines and Our Techniques</a:t>
              </a:r>
              <a:endParaRPr lang="zh-CN" altLang="en-US" sz="2400" b="1">
                <a:latin typeface="Times New Roman" panose="02020603050405020304" pitchFamily="18" charset="0"/>
                <a:ea typeface="KaiTi" panose="02010609060101010101" pitchFamily="49" charset="-122"/>
                <a:cs typeface="Times New Roman" panose="02020603050405020304" pitchFamily="18" charset="0"/>
              </a:endParaRPr>
            </a:p>
          </p:txBody>
        </p:sp>
        <p:sp>
          <p:nvSpPr>
            <p:cNvPr id="26" name="Text Box 23">
              <a:extLst>
                <a:ext uri="{FF2B5EF4-FFF2-40B4-BE49-F238E27FC236}">
                  <a16:creationId xmlns:a16="http://schemas.microsoft.com/office/drawing/2014/main" id="{DEEB5C09-9D86-A8E6-4416-F061F1F06227}"/>
                </a:ext>
              </a:extLst>
            </p:cNvPr>
            <p:cNvSpPr>
              <a:spLocks noChangeArrowheads="1"/>
            </p:cNvSpPr>
            <p:nvPr/>
          </p:nvSpPr>
          <p:spPr bwMode="auto">
            <a:xfrm>
              <a:off x="2744816" y="4196433"/>
              <a:ext cx="339085" cy="461095"/>
            </a:xfrm>
            <a:prstGeom prst="rect">
              <a:avLst/>
            </a:prstGeom>
            <a:noFill/>
            <a:ln w="9525">
              <a:noFill/>
              <a:miter lim="800000"/>
              <a:headEnd/>
              <a:tailEnd/>
            </a:ln>
          </p:spPr>
          <p:txBody>
            <a:bodyPr wrap="none">
              <a:spAutoFit/>
            </a:bodyPr>
            <a:lstStyle/>
            <a:p>
              <a:pPr algn="ctr">
                <a:buFont typeface="Arial" charset="0"/>
                <a:buNone/>
              </a:pPr>
              <a:r>
                <a:rPr lang="en-US" altLang="zh-CN" sz="2400"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3</a:t>
              </a:r>
              <a:endParaRPr lang="zh-CN" altLang="en-US"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20" name="组合 19">
            <a:extLst>
              <a:ext uri="{FF2B5EF4-FFF2-40B4-BE49-F238E27FC236}">
                <a16:creationId xmlns:a16="http://schemas.microsoft.com/office/drawing/2014/main" id="{B5DED23C-40FA-B665-D876-5822BDE391E8}"/>
              </a:ext>
            </a:extLst>
          </p:cNvPr>
          <p:cNvGrpSpPr/>
          <p:nvPr/>
        </p:nvGrpSpPr>
        <p:grpSpPr>
          <a:xfrm>
            <a:off x="2518223" y="2014786"/>
            <a:ext cx="4975584" cy="784225"/>
            <a:chOff x="2518223" y="2014786"/>
            <a:chExt cx="4975584" cy="784225"/>
          </a:xfrm>
        </p:grpSpPr>
        <p:sp>
          <p:nvSpPr>
            <p:cNvPr id="28" name="AutoShape 20">
              <a:extLst>
                <a:ext uri="{FF2B5EF4-FFF2-40B4-BE49-F238E27FC236}">
                  <a16:creationId xmlns:a16="http://schemas.microsoft.com/office/drawing/2014/main" id="{01DD5896-96ED-A46A-35F4-6406DF164C9B}"/>
                </a:ext>
              </a:extLst>
            </p:cNvPr>
            <p:cNvSpPr>
              <a:spLocks noChangeArrowheads="1"/>
            </p:cNvSpPr>
            <p:nvPr/>
          </p:nvSpPr>
          <p:spPr bwMode="auto">
            <a:xfrm>
              <a:off x="2917146" y="2150936"/>
              <a:ext cx="4576661" cy="522817"/>
            </a:xfrm>
            <a:prstGeom prst="roundRect">
              <a:avLst>
                <a:gd name="adj" fmla="val 16667"/>
              </a:avLst>
            </a:prstGeom>
            <a:noFill/>
            <a:ln w="28575">
              <a:solidFill>
                <a:srgbClr val="9EC3E2"/>
              </a:solidFill>
              <a:round/>
              <a:headEnd/>
              <a:tailEnd/>
            </a:ln>
          </p:spPr>
          <p:txBody>
            <a:bodyPr wrap="none" anchor="ctr"/>
            <a:lstStyle/>
            <a:p>
              <a:pPr algn="ctr" eaLnBrk="1" hangingPunct="1">
                <a:spcBef>
                  <a:spcPct val="50000"/>
                </a:spcBef>
                <a:buFont typeface="Arial" charset="0"/>
                <a:buNone/>
              </a:pPr>
              <a:endParaRPr lang="zh-CN" altLang="zh-CN" sz="4000" b="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29" name="AutoShape 21">
              <a:extLst>
                <a:ext uri="{FF2B5EF4-FFF2-40B4-BE49-F238E27FC236}">
                  <a16:creationId xmlns:a16="http://schemas.microsoft.com/office/drawing/2014/main" id="{32BE7F80-C6C7-806F-F03C-D79866DD2FA3}"/>
                </a:ext>
              </a:extLst>
            </p:cNvPr>
            <p:cNvSpPr>
              <a:spLocks noChangeArrowheads="1"/>
            </p:cNvSpPr>
            <p:nvPr/>
          </p:nvSpPr>
          <p:spPr bwMode="auto">
            <a:xfrm>
              <a:off x="2518223" y="2014786"/>
              <a:ext cx="718062" cy="784225"/>
            </a:xfrm>
            <a:prstGeom prst="diamond">
              <a:avLst/>
            </a:prstGeom>
            <a:solidFill>
              <a:srgbClr val="9EC3E2"/>
            </a:solidFill>
            <a:ln w="25400">
              <a:solidFill>
                <a:srgbClr val="9EC3E2"/>
              </a:solidFill>
              <a:miter lim="800000"/>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30" name="Text Box 22">
              <a:extLst>
                <a:ext uri="{FF2B5EF4-FFF2-40B4-BE49-F238E27FC236}">
                  <a16:creationId xmlns:a16="http://schemas.microsoft.com/office/drawing/2014/main" id="{303B7D7F-21CB-03A2-B37A-090FF4784EF4}"/>
                </a:ext>
              </a:extLst>
            </p:cNvPr>
            <p:cNvSpPr>
              <a:spLocks noChangeArrowheads="1"/>
            </p:cNvSpPr>
            <p:nvPr/>
          </p:nvSpPr>
          <p:spPr bwMode="auto">
            <a:xfrm>
              <a:off x="3446218" y="2189664"/>
              <a:ext cx="3600000" cy="461665"/>
            </a:xfrm>
            <a:prstGeom prst="rect">
              <a:avLst/>
            </a:prstGeom>
            <a:noFill/>
            <a:ln w="9525">
              <a:noFill/>
              <a:miter lim="800000"/>
              <a:headEnd/>
              <a:tailEnd/>
            </a:ln>
          </p:spPr>
          <p:txBody>
            <a:bodyPr>
              <a:spAutoFit/>
            </a:bodyPr>
            <a:lstStyle/>
            <a:p>
              <a:pPr algn="ctr">
                <a:buFont typeface="Arial" charset="0"/>
                <a:buNone/>
              </a:pPr>
              <a:r>
                <a:rPr lang="en-US" altLang="zh-CN" sz="2400" dirty="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Background</a:t>
              </a:r>
              <a:endParaRPr lang="zh-CN" altLang="en-US"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31" name="Text Box 23">
              <a:extLst>
                <a:ext uri="{FF2B5EF4-FFF2-40B4-BE49-F238E27FC236}">
                  <a16:creationId xmlns:a16="http://schemas.microsoft.com/office/drawing/2014/main" id="{855B5CA8-0EB0-B0C5-B915-C706B450DF96}"/>
                </a:ext>
              </a:extLst>
            </p:cNvPr>
            <p:cNvSpPr>
              <a:spLocks noChangeArrowheads="1"/>
            </p:cNvSpPr>
            <p:nvPr/>
          </p:nvSpPr>
          <p:spPr bwMode="auto">
            <a:xfrm>
              <a:off x="2701342" y="2150936"/>
              <a:ext cx="339085" cy="461095"/>
            </a:xfrm>
            <a:prstGeom prst="rect">
              <a:avLst/>
            </a:prstGeom>
            <a:noFill/>
            <a:ln w="9525">
              <a:noFill/>
              <a:miter lim="800000"/>
              <a:headEnd/>
              <a:tailEnd/>
            </a:ln>
          </p:spPr>
          <p:txBody>
            <a:bodyPr wrap="none">
              <a:spAutoFit/>
            </a:bodyPr>
            <a:lstStyle/>
            <a:p>
              <a:pPr algn="ctr">
                <a:buFont typeface="Arial" charset="0"/>
                <a:buNone/>
              </a:pPr>
              <a:r>
                <a:rPr lang="en-US" altLang="zh-CN" sz="2400"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1</a:t>
              </a:r>
              <a:endParaRPr lang="zh-CN" altLang="en-US"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32" name="组合 31">
            <a:extLst>
              <a:ext uri="{FF2B5EF4-FFF2-40B4-BE49-F238E27FC236}">
                <a16:creationId xmlns:a16="http://schemas.microsoft.com/office/drawing/2014/main" id="{FF205104-FF86-039E-B4C1-E74113EA8BFF}"/>
              </a:ext>
            </a:extLst>
          </p:cNvPr>
          <p:cNvGrpSpPr/>
          <p:nvPr/>
        </p:nvGrpSpPr>
        <p:grpSpPr>
          <a:xfrm>
            <a:off x="2572685" y="6055097"/>
            <a:ext cx="4946650" cy="784225"/>
            <a:chOff x="2572685" y="6055097"/>
            <a:chExt cx="4946650" cy="784225"/>
          </a:xfrm>
        </p:grpSpPr>
        <p:sp>
          <p:nvSpPr>
            <p:cNvPr id="7" name="AutoShape 20">
              <a:extLst>
                <a:ext uri="{FF2B5EF4-FFF2-40B4-BE49-F238E27FC236}">
                  <a16:creationId xmlns:a16="http://schemas.microsoft.com/office/drawing/2014/main" id="{97424979-AE74-1DA1-C7EC-D47FB1A37AA7}"/>
                </a:ext>
              </a:extLst>
            </p:cNvPr>
            <p:cNvSpPr>
              <a:spLocks noChangeArrowheads="1"/>
            </p:cNvSpPr>
            <p:nvPr/>
          </p:nvSpPr>
          <p:spPr bwMode="auto">
            <a:xfrm>
              <a:off x="2971608" y="6191247"/>
              <a:ext cx="4547727" cy="522817"/>
            </a:xfrm>
            <a:prstGeom prst="roundRect">
              <a:avLst>
                <a:gd name="adj" fmla="val 16667"/>
              </a:avLst>
            </a:prstGeom>
            <a:noFill/>
            <a:ln w="28575">
              <a:solidFill>
                <a:srgbClr val="9EC3E2"/>
              </a:solidFill>
              <a:round/>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8" name="AutoShape 21">
              <a:extLst>
                <a:ext uri="{FF2B5EF4-FFF2-40B4-BE49-F238E27FC236}">
                  <a16:creationId xmlns:a16="http://schemas.microsoft.com/office/drawing/2014/main" id="{400B31AA-7D87-A3DB-8544-6F29258331A3}"/>
                </a:ext>
              </a:extLst>
            </p:cNvPr>
            <p:cNvSpPr>
              <a:spLocks noChangeArrowheads="1"/>
            </p:cNvSpPr>
            <p:nvPr/>
          </p:nvSpPr>
          <p:spPr bwMode="auto">
            <a:xfrm>
              <a:off x="2572685" y="6055097"/>
              <a:ext cx="718062" cy="784225"/>
            </a:xfrm>
            <a:prstGeom prst="diamond">
              <a:avLst/>
            </a:prstGeom>
            <a:solidFill>
              <a:srgbClr val="9EC3E2"/>
            </a:solidFill>
            <a:ln w="25400">
              <a:solidFill>
                <a:srgbClr val="9EC3E2"/>
              </a:solidFill>
              <a:miter lim="800000"/>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9" name="Text Box 22">
              <a:extLst>
                <a:ext uri="{FF2B5EF4-FFF2-40B4-BE49-F238E27FC236}">
                  <a16:creationId xmlns:a16="http://schemas.microsoft.com/office/drawing/2014/main" id="{ECDB1891-9575-AC37-B5E5-1499D22433E1}"/>
                </a:ext>
              </a:extLst>
            </p:cNvPr>
            <p:cNvSpPr>
              <a:spLocks noChangeArrowheads="1"/>
            </p:cNvSpPr>
            <p:nvPr/>
          </p:nvSpPr>
          <p:spPr bwMode="auto">
            <a:xfrm>
              <a:off x="3517826" y="6218014"/>
              <a:ext cx="3600000" cy="457465"/>
            </a:xfrm>
            <a:prstGeom prst="rect">
              <a:avLst/>
            </a:prstGeom>
            <a:noFill/>
            <a:ln w="9525">
              <a:noFill/>
              <a:miter lim="800000"/>
              <a:headEnd/>
              <a:tailEnd/>
            </a:ln>
          </p:spPr>
          <p:txBody>
            <a:bodyPr wrap="square">
              <a:spAutoFit/>
            </a:bodyPr>
            <a:lstStyle/>
            <a:p>
              <a:pPr algn="ctr">
                <a:buFont typeface="Arial" charset="0"/>
                <a:buNone/>
              </a:pPr>
              <a:r>
                <a:rPr lang="en-US" altLang="zh-CN" sz="240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Future Work</a:t>
              </a:r>
              <a:endParaRPr lang="zh-CN" altLang="en-US" sz="240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endParaRPr>
            </a:p>
          </p:txBody>
        </p:sp>
        <p:sp>
          <p:nvSpPr>
            <p:cNvPr id="11" name="Text Box 23">
              <a:extLst>
                <a:ext uri="{FF2B5EF4-FFF2-40B4-BE49-F238E27FC236}">
                  <a16:creationId xmlns:a16="http://schemas.microsoft.com/office/drawing/2014/main" id="{5BB8B0C8-479C-AA7C-8ECC-3C6FFB1DB862}"/>
                </a:ext>
              </a:extLst>
            </p:cNvPr>
            <p:cNvSpPr>
              <a:spLocks noChangeArrowheads="1"/>
            </p:cNvSpPr>
            <p:nvPr/>
          </p:nvSpPr>
          <p:spPr bwMode="auto">
            <a:xfrm>
              <a:off x="2764618" y="6211069"/>
              <a:ext cx="338555" cy="461665"/>
            </a:xfrm>
            <a:prstGeom prst="rect">
              <a:avLst/>
            </a:prstGeom>
            <a:noFill/>
            <a:ln w="9525">
              <a:noFill/>
              <a:miter lim="800000"/>
              <a:headEnd/>
              <a:tailEnd/>
            </a:ln>
          </p:spPr>
          <p:txBody>
            <a:bodyPr wrap="none">
              <a:spAutoFit/>
            </a:bodyPr>
            <a:lstStyle/>
            <a:p>
              <a:pPr algn="ctr">
                <a:buFont typeface="Arial" charset="0"/>
                <a:buNone/>
              </a:pPr>
              <a:r>
                <a:rPr lang="en-US" altLang="zh-CN" sz="2400"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5</a:t>
              </a:r>
              <a:endParaRPr lang="zh-CN" altLang="en-US"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sp>
        <p:nvSpPr>
          <p:cNvPr id="4" name="矩形 3">
            <a:extLst>
              <a:ext uri="{FF2B5EF4-FFF2-40B4-BE49-F238E27FC236}">
                <a16:creationId xmlns:a16="http://schemas.microsoft.com/office/drawing/2014/main" id="{ECB7552E-3AE1-B796-A243-8A2E66C28B7F}"/>
              </a:ext>
            </a:extLst>
          </p:cNvPr>
          <p:cNvSpPr/>
          <p:nvPr/>
        </p:nvSpPr>
        <p:spPr>
          <a:xfrm>
            <a:off x="2145759" y="4955316"/>
            <a:ext cx="5836563" cy="2268053"/>
          </a:xfrm>
          <a:prstGeom prst="rect">
            <a:avLst/>
          </a:prstGeom>
          <a:solidFill>
            <a:schemeClr val="bg1">
              <a:alpha val="85410"/>
            </a:schemeClr>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solidFill>
                <a:schemeClr val="bg1">
                  <a:lumMod val="50000"/>
                </a:schemeClr>
              </a:solidFill>
            </a:endParaRPr>
          </a:p>
        </p:txBody>
      </p:sp>
      <p:sp>
        <p:nvSpPr>
          <p:cNvPr id="19" name="矩形 18">
            <a:extLst>
              <a:ext uri="{FF2B5EF4-FFF2-40B4-BE49-F238E27FC236}">
                <a16:creationId xmlns:a16="http://schemas.microsoft.com/office/drawing/2014/main" id="{3C50A2CC-E927-24B6-1446-B021AF0D26B6}"/>
              </a:ext>
            </a:extLst>
          </p:cNvPr>
          <p:cNvSpPr/>
          <p:nvPr/>
        </p:nvSpPr>
        <p:spPr>
          <a:xfrm>
            <a:off x="2145759" y="1624522"/>
            <a:ext cx="5836563" cy="2268053"/>
          </a:xfrm>
          <a:prstGeom prst="rect">
            <a:avLst/>
          </a:prstGeom>
          <a:solidFill>
            <a:schemeClr val="bg1">
              <a:alpha val="85410"/>
            </a:schemeClr>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solidFill>
                <a:schemeClr val="bg1">
                  <a:lumMod val="50000"/>
                </a:schemeClr>
              </a:solidFill>
            </a:endParaRPr>
          </a:p>
        </p:txBody>
      </p:sp>
    </p:spTree>
    <p:extLst>
      <p:ext uri="{BB962C8B-B14F-4D97-AF65-F5344CB8AC3E}">
        <p14:creationId xmlns:p14="http://schemas.microsoft.com/office/powerpoint/2010/main" val="2744266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20" name="标题 24">
            <a:extLst>
              <a:ext uri="{FF2B5EF4-FFF2-40B4-BE49-F238E27FC236}">
                <a16:creationId xmlns:a16="http://schemas.microsoft.com/office/drawing/2014/main" id="{02E46307-80DF-7D2D-2676-528D350C88EA}"/>
              </a:ext>
            </a:extLst>
          </p:cNvPr>
          <p:cNvSpPr txBox="1">
            <a:spLocks/>
          </p:cNvSpPr>
          <p:nvPr/>
        </p:nvSpPr>
        <p:spPr>
          <a:xfrm>
            <a:off x="563626" y="718642"/>
            <a:ext cx="8997950"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Monte-Carlo Sampling Method</a:t>
            </a:r>
            <a:r>
              <a:rPr lang="zh-CN" altLang="en-US" sz="30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b="0" dirty="0">
                <a:latin typeface="Times New Roman" panose="02020603050405020304" pitchFamily="18" charset="0"/>
                <a:ea typeface="楷体" panose="02010609060101010101" pitchFamily="49" charset="-122"/>
                <a:cs typeface="Times New Roman" panose="02020603050405020304" pitchFamily="18" charset="0"/>
              </a:rPr>
              <a:t>[InternetMath ’05]</a:t>
            </a:r>
            <a:endParaRPr lang="en-US" altLang="zh-CN" dirty="0">
              <a:latin typeface="Times New Roman" panose="02020603050405020304" pitchFamily="18" charset="0"/>
              <a:ea typeface="楷体"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956F6197-12A2-A86E-93C3-71BDF92BEAD2}"/>
                  </a:ext>
                </a:extLst>
              </p:cNvPr>
              <p:cNvSpPr txBox="1"/>
              <p:nvPr/>
            </p:nvSpPr>
            <p:spPr bwMode="auto">
              <a:xfrm>
                <a:off x="5399661" y="4044204"/>
                <a:ext cx="5051442" cy="572273"/>
              </a:xfrm>
              <a:prstGeom prst="rect">
                <a:avLst/>
              </a:prstGeom>
              <a:noFill/>
              <a:ln w="9525" algn="ctr">
                <a:noFill/>
                <a:miter lim="800000"/>
                <a:headEnd/>
                <a:tailEnd/>
              </a:ln>
              <a:effectLst/>
            </p:spPr>
            <p:txBody>
              <a:bodyPr wrap="square">
                <a:spAutoFit/>
              </a:bodyPr>
              <a:lstStyle/>
              <a:p>
                <a:pPr marL="342900" indent="-342900">
                  <a:buClr>
                    <a:schemeClr val="tx1"/>
                  </a:buClr>
                  <a:buFont typeface="Arial" panose="020B0604020202020204" pitchFamily="34" charset="0"/>
                  <a:buChar char="•"/>
                </a:pPr>
                <a14:m>
                  <m:oMath xmlns:m="http://schemas.openxmlformats.org/officeDocument/2006/math">
                    <m:r>
                      <m:rPr>
                        <m:sty m:val="p"/>
                      </m:rPr>
                      <a:rPr lang="el-GR" altLang="zh-CN" sz="220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Ω</m:t>
                    </m:r>
                    <m:d>
                      <m:dPr>
                        <m:ctrlPr>
                          <a:rPr lang="el-GR" altLang="zh-CN" sz="220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20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𝑛</m:t>
                        </m:r>
                      </m:e>
                    </m:d>
                  </m:oMath>
                </a14:m>
                <a:r>
                  <a:rPr lang="en-US" altLang="zh-CN" sz="2200">
                    <a:solidFill>
                      <a:srgbClr val="C00000"/>
                    </a:solidFill>
                    <a:latin typeface="Times New Roman" panose="02020603050405020304" pitchFamily="18" charset="0"/>
                    <a:cs typeface="Times New Roman" panose="02020603050405020304" pitchFamily="18" charset="0"/>
                  </a:rPr>
                  <a:t> time </a:t>
                </a:r>
                <a:r>
                  <a:rPr lang="en-US" altLang="zh-CN" sz="2200">
                    <a:latin typeface="Times New Roman" panose="02020603050405020304" pitchFamily="18" charset="0"/>
                    <a:cs typeface="Times New Roman" panose="02020603050405020304" pitchFamily="18" charset="0"/>
                  </a:rPr>
                  <a:t>to estimate </a:t>
                </a:r>
                <a14:m>
                  <m:oMath xmlns:m="http://schemas.openxmlformats.org/officeDocument/2006/math">
                    <m:r>
                      <a:rPr kumimoji="1" lang="en-US" altLang="zh-CN" sz="2200" b="1" i="1" dirty="0">
                        <a:latin typeface="Cambria Math" panose="02040503050406030204" pitchFamily="18" charset="0"/>
                        <a:ea typeface="Cambria Math" panose="02040503050406030204" pitchFamily="18" charset="0"/>
                      </a:rPr>
                      <m:t>𝝅</m:t>
                    </m:r>
                    <m:d>
                      <m:dPr>
                        <m:ctrlPr>
                          <a:rPr kumimoji="1" lang="en-US" altLang="zh-CN" sz="2200" i="1" dirty="0">
                            <a:latin typeface="Cambria Math" panose="02040503050406030204" pitchFamily="18" charset="0"/>
                            <a:ea typeface="Cambria Math" panose="02040503050406030204" pitchFamily="18" charset="0"/>
                          </a:rPr>
                        </m:ctrlPr>
                      </m:dPr>
                      <m:e>
                        <m:r>
                          <a:rPr kumimoji="1" lang="en-US" altLang="zh-CN" sz="2200" i="1" dirty="0">
                            <a:latin typeface="Cambria Math" panose="02040503050406030204" pitchFamily="18" charset="0"/>
                            <a:ea typeface="Cambria Math" panose="02040503050406030204" pitchFamily="18" charset="0"/>
                          </a:rPr>
                          <m:t>𝑡</m:t>
                        </m:r>
                      </m:e>
                    </m:d>
                    <m:r>
                      <a:rPr kumimoji="1" lang="en-US" altLang="zh-CN" sz="2200" i="1" dirty="0">
                        <a:latin typeface="Cambria Math" panose="02040503050406030204" pitchFamily="18" charset="0"/>
                        <a:ea typeface="Cambria Math" panose="02040503050406030204" pitchFamily="18" charset="0"/>
                      </a:rPr>
                      <m:t>≥</m:t>
                    </m:r>
                    <m:f>
                      <m:fPr>
                        <m:ctrlPr>
                          <a:rPr kumimoji="1" lang="en-US" altLang="zh-CN" sz="2200" i="1" dirty="0">
                            <a:latin typeface="Cambria Math" panose="02040503050406030204" pitchFamily="18" charset="0"/>
                            <a:ea typeface="Cambria Math" panose="02040503050406030204" pitchFamily="18" charset="0"/>
                          </a:rPr>
                        </m:ctrlPr>
                      </m:fPr>
                      <m:num>
                        <m:r>
                          <a:rPr kumimoji="1" lang="en-US" altLang="zh-CN" sz="2200" b="0" i="1" dirty="0">
                            <a:latin typeface="Cambria Math" panose="02040503050406030204" pitchFamily="18" charset="0"/>
                            <a:ea typeface="Cambria Math" panose="02040503050406030204" pitchFamily="18" charset="0"/>
                          </a:rPr>
                          <m:t>1</m:t>
                        </m:r>
                      </m:num>
                      <m:den>
                        <m:r>
                          <a:rPr kumimoji="1" lang="en-US" altLang="zh-CN" sz="2200" b="0" i="1" dirty="0">
                            <a:latin typeface="Cambria Math" panose="02040503050406030204" pitchFamily="18" charset="0"/>
                            <a:ea typeface="Cambria Math" panose="02040503050406030204" pitchFamily="18" charset="0"/>
                          </a:rPr>
                          <m:t>𝑛</m:t>
                        </m:r>
                      </m:den>
                    </m:f>
                  </m:oMath>
                </a14:m>
                <a:r>
                  <a:rPr lang="en-US" altLang="zh-CN" sz="2200">
                    <a:latin typeface="Times New Roman" panose="02020603050405020304" pitchFamily="18" charset="0"/>
                    <a:cs typeface="Times New Roman" panose="02020603050405020304" pitchFamily="18" charset="0"/>
                  </a:rPr>
                  <a:t> </a:t>
                </a:r>
                <a:endParaRPr lang="en-US" sz="2200"/>
              </a:p>
            </p:txBody>
          </p:sp>
        </mc:Choice>
        <mc:Fallback xmlns="">
          <p:sp>
            <p:nvSpPr>
              <p:cNvPr id="6" name="文本框 5">
                <a:extLst>
                  <a:ext uri="{FF2B5EF4-FFF2-40B4-BE49-F238E27FC236}">
                    <a16:creationId xmlns:a16="http://schemas.microsoft.com/office/drawing/2014/main" id="{956F6197-12A2-A86E-93C3-71BDF92BEAD2}"/>
                  </a:ext>
                </a:extLst>
              </p:cNvPr>
              <p:cNvSpPr txBox="1">
                <a:spLocks noRot="1" noChangeAspect="1" noMove="1" noResize="1" noEditPoints="1" noAdjustHandles="1" noChangeArrowheads="1" noChangeShapeType="1" noTextEdit="1"/>
              </p:cNvSpPr>
              <p:nvPr/>
            </p:nvSpPr>
            <p:spPr bwMode="auto">
              <a:xfrm>
                <a:off x="5399661" y="4044204"/>
                <a:ext cx="5051442" cy="572273"/>
              </a:xfrm>
              <a:prstGeom prst="rect">
                <a:avLst/>
              </a:prstGeom>
              <a:blipFill>
                <a:blip r:embed="rId3"/>
                <a:stretch>
                  <a:fillRect l="-1508" b="-6522"/>
                </a:stretch>
              </a:blipFill>
              <a:ln w="9525" algn="ctr">
                <a:noFill/>
                <a:miter lim="800000"/>
                <a:headEnd/>
                <a:tailEnd/>
              </a:ln>
              <a:effectLst/>
            </p:spPr>
            <p:txBody>
              <a:bodyPr/>
              <a:lstStyle/>
              <a:p>
                <a:r>
                  <a:rPr lang="en-US">
                    <a:noFill/>
                  </a:rPr>
                  <a:t> </a:t>
                </a:r>
              </a:p>
            </p:txBody>
          </p:sp>
        </mc:Fallback>
      </mc:AlternateContent>
      <p:cxnSp>
        <p:nvCxnSpPr>
          <p:cNvPr id="7" name="直线连接符 6">
            <a:extLst>
              <a:ext uri="{FF2B5EF4-FFF2-40B4-BE49-F238E27FC236}">
                <a16:creationId xmlns:a16="http://schemas.microsoft.com/office/drawing/2014/main" id="{23211906-3594-71E1-4821-608EEA990550}"/>
              </a:ext>
            </a:extLst>
          </p:cNvPr>
          <p:cNvCxnSpPr/>
          <p:nvPr/>
        </p:nvCxnSpPr>
        <p:spPr>
          <a:xfrm>
            <a:off x="5938642" y="3176715"/>
            <a:ext cx="3618000" cy="0"/>
          </a:xfrm>
          <a:prstGeom prst="line">
            <a:avLst/>
          </a:prstGeom>
          <a:ln w="1905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620E3DFF-C8C2-D5B0-36B8-C4AA3EEEE4FC}"/>
                  </a:ext>
                </a:extLst>
              </p:cNvPr>
              <p:cNvSpPr txBox="1"/>
              <p:nvPr/>
            </p:nvSpPr>
            <p:spPr bwMode="auto">
              <a:xfrm>
                <a:off x="6100006" y="2691967"/>
                <a:ext cx="3594988" cy="430887"/>
              </a:xfrm>
              <a:prstGeom prst="rect">
                <a:avLst/>
              </a:prstGeom>
              <a:noFill/>
              <a:ln w="9525" algn="ctr">
                <a:noFill/>
                <a:miter lim="800000"/>
                <a:headEnd/>
                <a:tailEnd/>
              </a:ln>
              <a:effectLst/>
            </p:spPr>
            <p:txBody>
              <a:bodyPr wrap="square">
                <a:spAutoFit/>
              </a:bodyPr>
              <a:lstStyle/>
              <a:p>
                <a:r>
                  <a:rPr kumimoji="1" lang="en-US" altLang="zh-CN" sz="2200">
                    <a:latin typeface="Times New Roman" panose="02020603050405020304" pitchFamily="18" charset="0"/>
                    <a:ea typeface="楷体" panose="02010609060101010101" pitchFamily="49" charset="-122"/>
                    <a:cs typeface="Times New Roman" panose="02020603050405020304" pitchFamily="18" charset="0"/>
                  </a:rPr>
                  <a:t># of </a:t>
                </a:r>
                <a14:m>
                  <m:oMath xmlns:m="http://schemas.openxmlformats.org/officeDocument/2006/math">
                    <m:r>
                      <a:rPr kumimoji="1" lang="en-US" altLang="zh-CN" sz="22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200">
                    <a:latin typeface="Times New Roman" panose="02020603050405020304" pitchFamily="18" charset="0"/>
                    <a:cs typeface="Times New Roman" panose="02020603050405020304" pitchFamily="18" charset="0"/>
                  </a:rPr>
                  <a:t>-walks terminating at </a:t>
                </a:r>
                <a14:m>
                  <m:oMath xmlns:m="http://schemas.openxmlformats.org/officeDocument/2006/math">
                    <m:r>
                      <a:rPr lang="en-US" sz="2200" b="0" i="1">
                        <a:latin typeface="Cambria Math" panose="02040503050406030204" pitchFamily="18" charset="0"/>
                      </a:rPr>
                      <m:t>𝑡</m:t>
                    </m:r>
                  </m:oMath>
                </a14:m>
                <a:endParaRPr lang="en-US" sz="2200">
                  <a:latin typeface="Times New Roman" panose="02020603050405020304" pitchFamily="18" charset="0"/>
                  <a:cs typeface="Times New Roman" panose="02020603050405020304" pitchFamily="18" charset="0"/>
                </a:endParaRPr>
              </a:p>
            </p:txBody>
          </p:sp>
        </mc:Choice>
        <mc:Fallback xmlns="">
          <p:sp>
            <p:nvSpPr>
              <p:cNvPr id="15" name="文本框 14">
                <a:extLst>
                  <a:ext uri="{FF2B5EF4-FFF2-40B4-BE49-F238E27FC236}">
                    <a16:creationId xmlns:a16="http://schemas.microsoft.com/office/drawing/2014/main" id="{620E3DFF-C8C2-D5B0-36B8-C4AA3EEEE4FC}"/>
                  </a:ext>
                </a:extLst>
              </p:cNvPr>
              <p:cNvSpPr txBox="1">
                <a:spLocks noRot="1" noChangeAspect="1" noMove="1" noResize="1" noEditPoints="1" noAdjustHandles="1" noChangeArrowheads="1" noChangeShapeType="1" noTextEdit="1"/>
              </p:cNvSpPr>
              <p:nvPr/>
            </p:nvSpPr>
            <p:spPr bwMode="auto">
              <a:xfrm>
                <a:off x="6100006" y="2691967"/>
                <a:ext cx="3594988" cy="430887"/>
              </a:xfrm>
              <a:prstGeom prst="rect">
                <a:avLst/>
              </a:prstGeom>
              <a:blipFill>
                <a:blip r:embed="rId4"/>
                <a:stretch>
                  <a:fillRect l="-2113" t="-11765" b="-26471"/>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E2D9FDE4-DCE4-5143-82A7-47B7F585A159}"/>
                  </a:ext>
                </a:extLst>
              </p:cNvPr>
              <p:cNvSpPr txBox="1"/>
              <p:nvPr/>
            </p:nvSpPr>
            <p:spPr bwMode="auto">
              <a:xfrm>
                <a:off x="5834281" y="3227479"/>
                <a:ext cx="3820372" cy="430887"/>
              </a:xfrm>
              <a:prstGeom prst="rect">
                <a:avLst/>
              </a:prstGeom>
              <a:noFill/>
              <a:ln w="9525" algn="ctr">
                <a:noFill/>
                <a:miter lim="800000"/>
                <a:headEnd/>
                <a:tailEnd/>
              </a:ln>
              <a:effectLst/>
            </p:spPr>
            <p:txBody>
              <a:bodyPr wrap="square">
                <a:spAutoFit/>
              </a:bodyPr>
              <a:lstStyle/>
              <a:p>
                <a:pPr algn="ctr"/>
                <a:r>
                  <a:rPr kumimoji="1" lang="en-US" altLang="zh-CN" sz="2200">
                    <a:latin typeface="Times New Roman" panose="02020603050405020304" pitchFamily="18" charset="0"/>
                    <a:ea typeface="楷体" panose="02010609060101010101" pitchFamily="49" charset="-122"/>
                    <a:cs typeface="Times New Roman" panose="02020603050405020304" pitchFamily="18" charset="0"/>
                  </a:rPr>
                  <a:t># of </a:t>
                </a:r>
                <a14:m>
                  <m:oMath xmlns:m="http://schemas.openxmlformats.org/officeDocument/2006/math">
                    <m:r>
                      <a:rPr kumimoji="1" lang="en-US" altLang="zh-CN" sz="22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altLang="zh-CN" sz="2200">
                    <a:latin typeface="Times New Roman" panose="02020603050405020304" pitchFamily="18" charset="0"/>
                    <a:cs typeface="Times New Roman" panose="02020603050405020304" pitchFamily="18" charset="0"/>
                  </a:rPr>
                  <a:t>-walks generated in total</a:t>
                </a:r>
                <a:endParaRPr lang="en-US" sz="2200">
                  <a:latin typeface="Times New Roman" panose="02020603050405020304" pitchFamily="18" charset="0"/>
                  <a:cs typeface="Times New Roman" panose="02020603050405020304" pitchFamily="18" charset="0"/>
                </a:endParaRPr>
              </a:p>
            </p:txBody>
          </p:sp>
        </mc:Choice>
        <mc:Fallback xmlns="">
          <p:sp>
            <p:nvSpPr>
              <p:cNvPr id="16" name="文本框 15">
                <a:extLst>
                  <a:ext uri="{FF2B5EF4-FFF2-40B4-BE49-F238E27FC236}">
                    <a16:creationId xmlns:a16="http://schemas.microsoft.com/office/drawing/2014/main" id="{E2D9FDE4-DCE4-5143-82A7-47B7F585A159}"/>
                  </a:ext>
                </a:extLst>
              </p:cNvPr>
              <p:cNvSpPr txBox="1">
                <a:spLocks noRot="1" noChangeAspect="1" noMove="1" noResize="1" noEditPoints="1" noAdjustHandles="1" noChangeArrowheads="1" noChangeShapeType="1" noTextEdit="1"/>
              </p:cNvSpPr>
              <p:nvPr/>
            </p:nvSpPr>
            <p:spPr bwMode="auto">
              <a:xfrm>
                <a:off x="5834281" y="3227479"/>
                <a:ext cx="3820372" cy="430887"/>
              </a:xfrm>
              <a:prstGeom prst="rect">
                <a:avLst/>
              </a:prstGeom>
              <a:blipFill>
                <a:blip r:embed="rId5"/>
                <a:stretch>
                  <a:fillRect t="-5714" b="-28571"/>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A01D4787-A708-0671-4865-16345DA28885}"/>
                  </a:ext>
                </a:extLst>
              </p:cNvPr>
              <p:cNvSpPr txBox="1"/>
              <p:nvPr/>
            </p:nvSpPr>
            <p:spPr>
              <a:xfrm>
                <a:off x="5450059" y="2946425"/>
                <a:ext cx="653419" cy="461665"/>
              </a:xfrm>
              <a:prstGeom prst="rect">
                <a:avLst/>
              </a:prstGeom>
              <a:noFill/>
            </p:spPr>
            <p:txBody>
              <a:bodyPr wrap="square" rtlCol="0">
                <a:spAutoFit/>
              </a:bodyPr>
              <a:lstStyle/>
              <a:p>
                <a:pPr>
                  <a:spcBef>
                    <a:spcPts val="1200"/>
                  </a:spcBef>
                  <a:buClr>
                    <a:schemeClr val="tx1"/>
                  </a:buClr>
                  <a:buSzPct val="80000"/>
                </a:pPr>
                <a14:m>
                  <m:oMath xmlns:m="http://schemas.openxmlformats.org/officeDocument/2006/math">
                    <m:r>
                      <a:rPr kumimoji="1" lang="en-US" altLang="zh-CN" sz="2400" b="0" i="1" dirty="0">
                        <a:latin typeface="Cambria Math" panose="02040503050406030204" pitchFamily="18" charset="0"/>
                        <a:ea typeface="Cambria Math" panose="02040503050406030204" pitchFamily="18" charset="0"/>
                      </a:rPr>
                      <m:t>≈</m:t>
                    </m:r>
                  </m:oMath>
                </a14:m>
                <a:r>
                  <a:rPr lang="en-US" altLang="zh-CN" sz="2400">
                    <a:latin typeface="Times New Roman" panose="02020603050405020304" pitchFamily="18" charset="0"/>
                    <a:cs typeface="Times New Roman" panose="02020603050405020304" pitchFamily="18" charset="0"/>
                  </a:rPr>
                  <a:t> </a:t>
                </a:r>
              </a:p>
            </p:txBody>
          </p:sp>
        </mc:Choice>
        <mc:Fallback xmlns="">
          <p:sp>
            <p:nvSpPr>
              <p:cNvPr id="41" name="文本框 40">
                <a:extLst>
                  <a:ext uri="{FF2B5EF4-FFF2-40B4-BE49-F238E27FC236}">
                    <a16:creationId xmlns:a16="http://schemas.microsoft.com/office/drawing/2014/main" id="{A01D4787-A708-0671-4865-16345DA28885}"/>
                  </a:ext>
                </a:extLst>
              </p:cNvPr>
              <p:cNvSpPr txBox="1">
                <a:spLocks noRot="1" noChangeAspect="1" noMove="1" noResize="1" noEditPoints="1" noAdjustHandles="1" noChangeArrowheads="1" noChangeShapeType="1" noTextEdit="1"/>
              </p:cNvSpPr>
              <p:nvPr/>
            </p:nvSpPr>
            <p:spPr>
              <a:xfrm>
                <a:off x="5450059" y="2946425"/>
                <a:ext cx="653419"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B949E5A1-2605-4DE5-A26B-B27EE61A3ED5}"/>
                  </a:ext>
                </a:extLst>
              </p:cNvPr>
              <p:cNvSpPr txBox="1"/>
              <p:nvPr/>
            </p:nvSpPr>
            <p:spPr>
              <a:xfrm>
                <a:off x="5453530" y="2064389"/>
                <a:ext cx="5434858" cy="801694"/>
              </a:xfrm>
              <a:prstGeom prst="rect">
                <a:avLst/>
              </a:prstGeom>
              <a:noFill/>
            </p:spPr>
            <p:txBody>
              <a:bodyPr wrap="square" rtlCol="0">
                <a:spAutoFit/>
              </a:bodyPr>
              <a:lstStyle/>
              <a:p>
                <a:pPr>
                  <a:spcBef>
                    <a:spcPts val="1200"/>
                  </a:spcBef>
                  <a:buClr>
                    <a:schemeClr val="tx1"/>
                  </a:buClr>
                  <a:buSzPct val="80000"/>
                </a:pPr>
                <a14:m>
                  <m:oMath xmlns:m="http://schemas.openxmlformats.org/officeDocument/2006/math">
                    <m:r>
                      <a:rPr kumimoji="1" lang="en-US" altLang="zh-CN" sz="2200" b="1" i="1" dirty="0">
                        <a:latin typeface="Cambria Math" panose="02040503050406030204" pitchFamily="18" charset="0"/>
                        <a:ea typeface="Cambria Math" panose="02040503050406030204" pitchFamily="18" charset="0"/>
                      </a:rPr>
                      <m:t>𝝅</m:t>
                    </m:r>
                    <m:d>
                      <m:dPr>
                        <m:ctrlPr>
                          <a:rPr kumimoji="1" lang="en-US" altLang="zh-CN" sz="2200" b="0" i="1" dirty="0">
                            <a:latin typeface="Cambria Math" panose="02040503050406030204" pitchFamily="18" charset="0"/>
                            <a:ea typeface="Cambria Math" panose="02040503050406030204" pitchFamily="18" charset="0"/>
                          </a:rPr>
                        </m:ctrlPr>
                      </m:dPr>
                      <m:e>
                        <m:r>
                          <a:rPr kumimoji="1" lang="en-US" altLang="zh-CN" sz="2200" b="0" i="1" dirty="0">
                            <a:latin typeface="Cambria Math" panose="02040503050406030204" pitchFamily="18" charset="0"/>
                            <a:ea typeface="Cambria Math" panose="02040503050406030204" pitchFamily="18" charset="0"/>
                          </a:rPr>
                          <m:t>𝑡</m:t>
                        </m:r>
                      </m:e>
                    </m:d>
                    <m:r>
                      <a:rPr kumimoji="1" lang="en-US" altLang="zh-CN" sz="2200" b="0" i="0" dirty="0">
                        <a:latin typeface="Cambria Math" panose="02040503050406030204" pitchFamily="18" charset="0"/>
                        <a:ea typeface="Cambria Math" panose="02040503050406030204" pitchFamily="18" charset="0"/>
                      </a:rPr>
                      <m:t>=</m:t>
                    </m:r>
                  </m:oMath>
                </a14:m>
                <a:r>
                  <a:rPr kumimoji="1" lang="en-US" altLang="zh-CN" sz="2200" dirty="0">
                    <a:latin typeface="Times New Roman" panose="02020603050405020304" pitchFamily="18" charset="0"/>
                    <a:ea typeface="楷体" panose="02010609060101010101" pitchFamily="49" charset="-122"/>
                  </a:rPr>
                  <a:t> Pr{</a:t>
                </a:r>
                <a14:m>
                  <m:oMath xmlns:m="http://schemas.openxmlformats.org/officeDocument/2006/math">
                    <m:r>
                      <a:rPr kumimoji="1" lang="en-US" altLang="zh-CN" sz="2200" i="1" dirty="0">
                        <a:latin typeface="Cambria Math" panose="02040503050406030204" pitchFamily="18" charset="0"/>
                        <a:ea typeface="Cambria Math" panose="02040503050406030204" pitchFamily="18" charset="0"/>
                      </a:rPr>
                      <m:t>𝛼</m:t>
                    </m:r>
                  </m:oMath>
                </a14:m>
                <a:r>
                  <a:rPr kumimoji="1" lang="en-US" altLang="zh-CN" sz="2200" dirty="0">
                    <a:latin typeface="Times New Roman" panose="02020603050405020304" pitchFamily="18" charset="0"/>
                    <a:ea typeface="楷体" panose="02010609060101010101" pitchFamily="49" charset="-122"/>
                  </a:rPr>
                  <a:t>-walk </a:t>
                </a:r>
                <a:r>
                  <a:rPr kumimoji="1" lang="en-US" altLang="zh-CN" sz="2200" dirty="0">
                    <a:solidFill>
                      <a:schemeClr val="tx1"/>
                    </a:solidFill>
                    <a:latin typeface="Times New Roman" panose="02020603050405020304" pitchFamily="18" charset="0"/>
                    <a:ea typeface="楷体" panose="02010609060101010101" pitchFamily="49" charset="-122"/>
                  </a:rPr>
                  <a:t>terminates at </a:t>
                </a:r>
                <a14:m>
                  <m:oMath xmlns:m="http://schemas.openxmlformats.org/officeDocument/2006/math">
                    <m:r>
                      <a:rPr kumimoji="1" lang="en-US" altLang="zh-CN" sz="2200" b="0" i="1" dirty="0">
                        <a:solidFill>
                          <a:schemeClr val="tx1"/>
                        </a:solidFill>
                        <a:latin typeface="Cambria Math" panose="02040503050406030204" pitchFamily="18" charset="0"/>
                        <a:ea typeface="楷体" panose="02010609060101010101" pitchFamily="49" charset="-122"/>
                      </a:rPr>
                      <m:t>𝑡</m:t>
                    </m:r>
                  </m:oMath>
                </a14:m>
                <a:r>
                  <a:rPr kumimoji="1" lang="en-US" altLang="zh-CN" sz="2200" dirty="0">
                    <a:latin typeface="Times New Roman" panose="02020603050405020304" pitchFamily="18" charset="0"/>
                    <a:ea typeface="楷体" panose="02010609060101010101" pitchFamily="49" charset="-122"/>
                  </a:rPr>
                  <a:t>}</a:t>
                </a:r>
              </a:p>
              <a:p>
                <a:pPr>
                  <a:lnSpc>
                    <a:spcPct val="120000"/>
                  </a:lnSpc>
                  <a:buClr>
                    <a:schemeClr val="tx1"/>
                  </a:buClr>
                  <a:buSzPct val="80000"/>
                </a:pPr>
                <a:endParaRPr kumimoji="1" lang="en-US" altLang="zh-CN" sz="2200" dirty="0">
                  <a:latin typeface="Times New Roman" panose="02020603050405020304" pitchFamily="18" charset="0"/>
                  <a:ea typeface="楷体" panose="02010609060101010101" pitchFamily="49" charset="-122"/>
                </a:endParaRPr>
              </a:p>
            </p:txBody>
          </p:sp>
        </mc:Choice>
        <mc:Fallback xmlns="">
          <p:sp>
            <p:nvSpPr>
              <p:cNvPr id="42" name="文本框 41">
                <a:extLst>
                  <a:ext uri="{FF2B5EF4-FFF2-40B4-BE49-F238E27FC236}">
                    <a16:creationId xmlns:a16="http://schemas.microsoft.com/office/drawing/2014/main" id="{B949E5A1-2605-4DE5-A26B-B27EE61A3ED5}"/>
                  </a:ext>
                </a:extLst>
              </p:cNvPr>
              <p:cNvSpPr txBox="1">
                <a:spLocks noRot="1" noChangeAspect="1" noMove="1" noResize="1" noEditPoints="1" noAdjustHandles="1" noChangeArrowheads="1" noChangeShapeType="1" noTextEdit="1"/>
              </p:cNvSpPr>
              <p:nvPr/>
            </p:nvSpPr>
            <p:spPr>
              <a:xfrm>
                <a:off x="5453530" y="2064389"/>
                <a:ext cx="5434858" cy="801694"/>
              </a:xfrm>
              <a:prstGeom prst="rect">
                <a:avLst/>
              </a:prstGeom>
              <a:blipFill>
                <a:blip r:embed="rId7"/>
                <a:stretch>
                  <a:fillRect t="-4688"/>
                </a:stretch>
              </a:blipFill>
            </p:spPr>
            <p:txBody>
              <a:bodyPr/>
              <a:lstStyle/>
              <a:p>
                <a:r>
                  <a:rPr lang="en-US">
                    <a:noFill/>
                  </a:rPr>
                  <a:t> </a:t>
                </a:r>
              </a:p>
            </p:txBody>
          </p:sp>
        </mc:Fallback>
      </mc:AlternateContent>
      <p:sp>
        <p:nvSpPr>
          <p:cNvPr id="8" name="Oval 3">
            <a:extLst>
              <a:ext uri="{FF2B5EF4-FFF2-40B4-BE49-F238E27FC236}">
                <a16:creationId xmlns:a16="http://schemas.microsoft.com/office/drawing/2014/main" id="{7C96D612-8388-9A1F-252D-60F5F298B472}"/>
              </a:ext>
            </a:extLst>
          </p:cNvPr>
          <p:cNvSpPr>
            <a:spLocks noChangeArrowheads="1"/>
          </p:cNvSpPr>
          <p:nvPr/>
        </p:nvSpPr>
        <p:spPr bwMode="auto">
          <a:xfrm>
            <a:off x="713279" y="4627184"/>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9" name="Oval 4">
            <a:extLst>
              <a:ext uri="{FF2B5EF4-FFF2-40B4-BE49-F238E27FC236}">
                <a16:creationId xmlns:a16="http://schemas.microsoft.com/office/drawing/2014/main" id="{1B0402DA-B2AB-FE7D-0AE8-9E8C7B7B28B0}"/>
              </a:ext>
            </a:extLst>
          </p:cNvPr>
          <p:cNvSpPr>
            <a:spLocks noChangeArrowheads="1"/>
          </p:cNvSpPr>
          <p:nvPr/>
        </p:nvSpPr>
        <p:spPr bwMode="auto">
          <a:xfrm>
            <a:off x="1132677" y="5261631"/>
            <a:ext cx="359484" cy="352471"/>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0" name="Oval 5">
            <a:extLst>
              <a:ext uri="{FF2B5EF4-FFF2-40B4-BE49-F238E27FC236}">
                <a16:creationId xmlns:a16="http://schemas.microsoft.com/office/drawing/2014/main" id="{A618A909-9123-0EB3-4976-EE1B26BC67DD}"/>
              </a:ext>
            </a:extLst>
          </p:cNvPr>
          <p:cNvSpPr>
            <a:spLocks noChangeArrowheads="1"/>
          </p:cNvSpPr>
          <p:nvPr/>
        </p:nvSpPr>
        <p:spPr bwMode="auto">
          <a:xfrm>
            <a:off x="1731816" y="4838667"/>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23" name="Oval 6">
            <a:extLst>
              <a:ext uri="{FF2B5EF4-FFF2-40B4-BE49-F238E27FC236}">
                <a16:creationId xmlns:a16="http://schemas.microsoft.com/office/drawing/2014/main" id="{25B6065E-9948-1926-F7CD-ABFC2A524B89}"/>
              </a:ext>
            </a:extLst>
          </p:cNvPr>
          <p:cNvSpPr>
            <a:spLocks noChangeArrowheads="1"/>
          </p:cNvSpPr>
          <p:nvPr/>
        </p:nvSpPr>
        <p:spPr bwMode="auto">
          <a:xfrm>
            <a:off x="1312418" y="4274713"/>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43" name="Oval 7">
            <a:extLst>
              <a:ext uri="{FF2B5EF4-FFF2-40B4-BE49-F238E27FC236}">
                <a16:creationId xmlns:a16="http://schemas.microsoft.com/office/drawing/2014/main" id="{56C80A92-0DED-9BBD-5429-CFFFC6DD9F66}"/>
              </a:ext>
            </a:extLst>
          </p:cNvPr>
          <p:cNvSpPr>
            <a:spLocks noChangeArrowheads="1"/>
          </p:cNvSpPr>
          <p:nvPr/>
        </p:nvSpPr>
        <p:spPr bwMode="auto">
          <a:xfrm>
            <a:off x="1971471" y="5825584"/>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44" name="Oval 8">
            <a:extLst>
              <a:ext uri="{FF2B5EF4-FFF2-40B4-BE49-F238E27FC236}">
                <a16:creationId xmlns:a16="http://schemas.microsoft.com/office/drawing/2014/main" id="{E3E9D08D-6CE7-3E46-C95D-73C0E625EA24}"/>
              </a:ext>
            </a:extLst>
          </p:cNvPr>
          <p:cNvSpPr>
            <a:spLocks noChangeArrowheads="1"/>
          </p:cNvSpPr>
          <p:nvPr/>
        </p:nvSpPr>
        <p:spPr bwMode="auto">
          <a:xfrm>
            <a:off x="2750352" y="5684596"/>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45" name="Oval 9">
            <a:extLst>
              <a:ext uri="{FF2B5EF4-FFF2-40B4-BE49-F238E27FC236}">
                <a16:creationId xmlns:a16="http://schemas.microsoft.com/office/drawing/2014/main" id="{D53C6D89-AC10-8C4A-8400-DF6CEAD2F1D4}"/>
              </a:ext>
            </a:extLst>
          </p:cNvPr>
          <p:cNvSpPr>
            <a:spLocks noChangeArrowheads="1"/>
          </p:cNvSpPr>
          <p:nvPr/>
        </p:nvSpPr>
        <p:spPr bwMode="auto">
          <a:xfrm>
            <a:off x="2534413" y="6389538"/>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dirty="0">
              <a:latin typeface="Times New Roman" panose="02020603050405020304" pitchFamily="18" charset="0"/>
              <a:ea typeface="楷体" panose="02010609060101010101" pitchFamily="49" charset="-122"/>
            </a:endParaRPr>
          </a:p>
        </p:txBody>
      </p:sp>
      <p:sp>
        <p:nvSpPr>
          <p:cNvPr id="46" name="Oval 10">
            <a:extLst>
              <a:ext uri="{FF2B5EF4-FFF2-40B4-BE49-F238E27FC236}">
                <a16:creationId xmlns:a16="http://schemas.microsoft.com/office/drawing/2014/main" id="{335104B9-13EF-AB61-4688-6DA9471AFBB7}"/>
              </a:ext>
            </a:extLst>
          </p:cNvPr>
          <p:cNvSpPr>
            <a:spLocks noChangeArrowheads="1"/>
          </p:cNvSpPr>
          <p:nvPr/>
        </p:nvSpPr>
        <p:spPr bwMode="auto">
          <a:xfrm>
            <a:off x="2990007" y="3851747"/>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47" name="Oval 11">
            <a:extLst>
              <a:ext uri="{FF2B5EF4-FFF2-40B4-BE49-F238E27FC236}">
                <a16:creationId xmlns:a16="http://schemas.microsoft.com/office/drawing/2014/main" id="{2C58C45D-9AD6-BC1C-1F70-99CB925C0C02}"/>
              </a:ext>
            </a:extLst>
          </p:cNvPr>
          <p:cNvSpPr>
            <a:spLocks noChangeArrowheads="1"/>
          </p:cNvSpPr>
          <p:nvPr/>
        </p:nvSpPr>
        <p:spPr bwMode="auto">
          <a:xfrm>
            <a:off x="3828802" y="3710759"/>
            <a:ext cx="359484" cy="352471"/>
          </a:xfrm>
          <a:prstGeom prst="ellipse">
            <a:avLst/>
          </a:prstGeom>
          <a:solidFill>
            <a:schemeClr val="tx1"/>
          </a:solidFill>
          <a:ln w="3810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48" name="Oval 12">
            <a:extLst>
              <a:ext uri="{FF2B5EF4-FFF2-40B4-BE49-F238E27FC236}">
                <a16:creationId xmlns:a16="http://schemas.microsoft.com/office/drawing/2014/main" id="{ADF63A5C-5CC7-E29A-64F9-FD96BFEFBC6E}"/>
              </a:ext>
            </a:extLst>
          </p:cNvPr>
          <p:cNvSpPr>
            <a:spLocks noChangeArrowheads="1"/>
          </p:cNvSpPr>
          <p:nvPr/>
        </p:nvSpPr>
        <p:spPr bwMode="auto">
          <a:xfrm>
            <a:off x="3049922" y="4556690"/>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49" name="Oval 13">
            <a:extLst>
              <a:ext uri="{FF2B5EF4-FFF2-40B4-BE49-F238E27FC236}">
                <a16:creationId xmlns:a16="http://schemas.microsoft.com/office/drawing/2014/main" id="{82B0DB9E-B782-D0A4-5D87-3FE2434C4DEE}"/>
              </a:ext>
            </a:extLst>
          </p:cNvPr>
          <p:cNvSpPr>
            <a:spLocks noChangeArrowheads="1"/>
          </p:cNvSpPr>
          <p:nvPr/>
        </p:nvSpPr>
        <p:spPr bwMode="auto">
          <a:xfrm>
            <a:off x="3828802" y="4768172"/>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50" name="Oval 14">
            <a:extLst>
              <a:ext uri="{FF2B5EF4-FFF2-40B4-BE49-F238E27FC236}">
                <a16:creationId xmlns:a16="http://schemas.microsoft.com/office/drawing/2014/main" id="{195C3BB5-3E70-4FF9-41BD-7F80A6DEE0BD}"/>
              </a:ext>
            </a:extLst>
          </p:cNvPr>
          <p:cNvSpPr>
            <a:spLocks noChangeArrowheads="1"/>
          </p:cNvSpPr>
          <p:nvPr/>
        </p:nvSpPr>
        <p:spPr bwMode="auto">
          <a:xfrm>
            <a:off x="4607683" y="4133724"/>
            <a:ext cx="359484" cy="352471"/>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2400">
              <a:solidFill>
                <a:schemeClr val="tx1"/>
              </a:solidFill>
              <a:latin typeface="Times New Roman" panose="02020603050405020304" pitchFamily="18" charset="0"/>
              <a:ea typeface="楷体" panose="02010609060101010101" pitchFamily="49" charset="-122"/>
            </a:endParaRPr>
          </a:p>
        </p:txBody>
      </p:sp>
      <p:cxnSp>
        <p:nvCxnSpPr>
          <p:cNvPr id="51" name="直线箭头连接符 50">
            <a:extLst>
              <a:ext uri="{FF2B5EF4-FFF2-40B4-BE49-F238E27FC236}">
                <a16:creationId xmlns:a16="http://schemas.microsoft.com/office/drawing/2014/main" id="{A09163CA-1085-95CB-5439-B1B725EB7A6B}"/>
              </a:ext>
            </a:extLst>
          </p:cNvPr>
          <p:cNvCxnSpPr>
            <a:cxnSpLocks/>
            <a:stCxn id="9" idx="5"/>
          </p:cNvCxnSpPr>
          <p:nvPr/>
        </p:nvCxnSpPr>
        <p:spPr>
          <a:xfrm>
            <a:off x="1439516" y="5562484"/>
            <a:ext cx="584194" cy="316873"/>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52" name="直线箭头连接符 51">
            <a:extLst>
              <a:ext uri="{FF2B5EF4-FFF2-40B4-BE49-F238E27FC236}">
                <a16:creationId xmlns:a16="http://schemas.microsoft.com/office/drawing/2014/main" id="{B876A622-C6FE-317F-E482-D7161E993FB0}"/>
              </a:ext>
            </a:extLst>
          </p:cNvPr>
          <p:cNvCxnSpPr>
            <a:cxnSpLocks/>
            <a:stCxn id="9" idx="1"/>
            <a:endCxn id="8" idx="5"/>
          </p:cNvCxnSpPr>
          <p:nvPr/>
        </p:nvCxnSpPr>
        <p:spPr>
          <a:xfrm flipH="1" flipV="1">
            <a:off x="1020118" y="4928036"/>
            <a:ext cx="165204" cy="385212"/>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53" name="直线箭头连接符 52">
            <a:extLst>
              <a:ext uri="{FF2B5EF4-FFF2-40B4-BE49-F238E27FC236}">
                <a16:creationId xmlns:a16="http://schemas.microsoft.com/office/drawing/2014/main" id="{BAE9AE0C-71D2-F63A-0C5D-5D2C980F146D}"/>
              </a:ext>
            </a:extLst>
          </p:cNvPr>
          <p:cNvCxnSpPr>
            <a:cxnSpLocks/>
          </p:cNvCxnSpPr>
          <p:nvPr/>
        </p:nvCxnSpPr>
        <p:spPr>
          <a:xfrm flipV="1">
            <a:off x="1019071" y="4455440"/>
            <a:ext cx="288441" cy="227881"/>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54" name="直线箭头连接符 53">
            <a:extLst>
              <a:ext uri="{FF2B5EF4-FFF2-40B4-BE49-F238E27FC236}">
                <a16:creationId xmlns:a16="http://schemas.microsoft.com/office/drawing/2014/main" id="{A21BBC7A-6736-D99E-12C1-A60029CF95C2}"/>
              </a:ext>
            </a:extLst>
          </p:cNvPr>
          <p:cNvCxnSpPr>
            <a:cxnSpLocks/>
          </p:cNvCxnSpPr>
          <p:nvPr/>
        </p:nvCxnSpPr>
        <p:spPr>
          <a:xfrm>
            <a:off x="1667658" y="4455440"/>
            <a:ext cx="1388743" cy="279639"/>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55" name="直线箭头连接符 54">
            <a:extLst>
              <a:ext uri="{FF2B5EF4-FFF2-40B4-BE49-F238E27FC236}">
                <a16:creationId xmlns:a16="http://schemas.microsoft.com/office/drawing/2014/main" id="{F8DFE514-53AB-EA0E-3547-2FD0C762710E}"/>
              </a:ext>
            </a:extLst>
          </p:cNvPr>
          <p:cNvCxnSpPr>
            <a:cxnSpLocks/>
          </p:cNvCxnSpPr>
          <p:nvPr/>
        </p:nvCxnSpPr>
        <p:spPr>
          <a:xfrm flipH="1" flipV="1">
            <a:off x="1614916" y="4580073"/>
            <a:ext cx="168652" cy="317208"/>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56" name="直线箭头连接符 55">
            <a:extLst>
              <a:ext uri="{FF2B5EF4-FFF2-40B4-BE49-F238E27FC236}">
                <a16:creationId xmlns:a16="http://schemas.microsoft.com/office/drawing/2014/main" id="{07BA5C34-A705-539D-F2EA-9FA4D14F1736}"/>
              </a:ext>
            </a:extLst>
          </p:cNvPr>
          <p:cNvCxnSpPr>
            <a:cxnSpLocks/>
          </p:cNvCxnSpPr>
          <p:nvPr/>
        </p:nvCxnSpPr>
        <p:spPr>
          <a:xfrm>
            <a:off x="1073426" y="4804121"/>
            <a:ext cx="659014" cy="213959"/>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57" name="直线箭头连接符 56">
            <a:extLst>
              <a:ext uri="{FF2B5EF4-FFF2-40B4-BE49-F238E27FC236}">
                <a16:creationId xmlns:a16="http://schemas.microsoft.com/office/drawing/2014/main" id="{227340EA-D5C8-879C-50FD-237BE29BBC70}"/>
              </a:ext>
            </a:extLst>
          </p:cNvPr>
          <p:cNvCxnSpPr>
            <a:cxnSpLocks/>
          </p:cNvCxnSpPr>
          <p:nvPr/>
        </p:nvCxnSpPr>
        <p:spPr>
          <a:xfrm flipV="1">
            <a:off x="2258976" y="4843322"/>
            <a:ext cx="830835" cy="1017491"/>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58" name="直线箭头连接符 57">
            <a:extLst>
              <a:ext uri="{FF2B5EF4-FFF2-40B4-BE49-F238E27FC236}">
                <a16:creationId xmlns:a16="http://schemas.microsoft.com/office/drawing/2014/main" id="{D3F06BB1-6884-E7CE-4EFB-4463C41EA7EE}"/>
              </a:ext>
            </a:extLst>
          </p:cNvPr>
          <p:cNvCxnSpPr>
            <a:cxnSpLocks/>
            <a:stCxn id="9" idx="7"/>
          </p:cNvCxnSpPr>
          <p:nvPr/>
        </p:nvCxnSpPr>
        <p:spPr>
          <a:xfrm flipV="1">
            <a:off x="1439516" y="5120643"/>
            <a:ext cx="345668" cy="192606"/>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59" name="直线箭头连接符 58">
            <a:extLst>
              <a:ext uri="{FF2B5EF4-FFF2-40B4-BE49-F238E27FC236}">
                <a16:creationId xmlns:a16="http://schemas.microsoft.com/office/drawing/2014/main" id="{07B2E340-438C-F5FC-F2D8-1AE73E84F8EE}"/>
              </a:ext>
            </a:extLst>
          </p:cNvPr>
          <p:cNvCxnSpPr>
            <a:cxnSpLocks/>
            <a:endCxn id="44" idx="2"/>
          </p:cNvCxnSpPr>
          <p:nvPr/>
        </p:nvCxnSpPr>
        <p:spPr>
          <a:xfrm flipV="1">
            <a:off x="2331114" y="5860832"/>
            <a:ext cx="419238" cy="143158"/>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60" name="直线箭头连接符 59">
            <a:extLst>
              <a:ext uri="{FF2B5EF4-FFF2-40B4-BE49-F238E27FC236}">
                <a16:creationId xmlns:a16="http://schemas.microsoft.com/office/drawing/2014/main" id="{DAF77C43-D86D-FA8C-F11D-1CBCEA7C6A0F}"/>
              </a:ext>
            </a:extLst>
          </p:cNvPr>
          <p:cNvCxnSpPr>
            <a:cxnSpLocks/>
            <a:stCxn id="43" idx="5"/>
            <a:endCxn id="45" idx="1"/>
          </p:cNvCxnSpPr>
          <p:nvPr/>
        </p:nvCxnSpPr>
        <p:spPr>
          <a:xfrm>
            <a:off x="2278310" y="6126437"/>
            <a:ext cx="308747" cy="314719"/>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61" name="直线箭头连接符 60">
            <a:extLst>
              <a:ext uri="{FF2B5EF4-FFF2-40B4-BE49-F238E27FC236}">
                <a16:creationId xmlns:a16="http://schemas.microsoft.com/office/drawing/2014/main" id="{23FA3F96-791C-D510-4F10-B4A347A6A3E4}"/>
              </a:ext>
            </a:extLst>
          </p:cNvPr>
          <p:cNvCxnSpPr>
            <a:cxnSpLocks/>
            <a:stCxn id="45" idx="0"/>
          </p:cNvCxnSpPr>
          <p:nvPr/>
        </p:nvCxnSpPr>
        <p:spPr>
          <a:xfrm flipV="1">
            <a:off x="2714155" y="6028497"/>
            <a:ext cx="217991" cy="361041"/>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62" name="直线箭头连接符 61">
            <a:extLst>
              <a:ext uri="{FF2B5EF4-FFF2-40B4-BE49-F238E27FC236}">
                <a16:creationId xmlns:a16="http://schemas.microsoft.com/office/drawing/2014/main" id="{4BB39A98-8DF1-BC8E-A346-8725B852278D}"/>
              </a:ext>
            </a:extLst>
          </p:cNvPr>
          <p:cNvCxnSpPr>
            <a:cxnSpLocks/>
            <a:endCxn id="49" idx="2"/>
          </p:cNvCxnSpPr>
          <p:nvPr/>
        </p:nvCxnSpPr>
        <p:spPr>
          <a:xfrm>
            <a:off x="3363807" y="4859712"/>
            <a:ext cx="464996" cy="84695"/>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63" name="直线箭头连接符 62">
            <a:extLst>
              <a:ext uri="{FF2B5EF4-FFF2-40B4-BE49-F238E27FC236}">
                <a16:creationId xmlns:a16="http://schemas.microsoft.com/office/drawing/2014/main" id="{C682AA07-CEE8-8711-4E14-E7681BB39D11}"/>
              </a:ext>
            </a:extLst>
          </p:cNvPr>
          <p:cNvCxnSpPr>
            <a:cxnSpLocks/>
          </p:cNvCxnSpPr>
          <p:nvPr/>
        </p:nvCxnSpPr>
        <p:spPr>
          <a:xfrm flipV="1">
            <a:off x="4135677" y="4428257"/>
            <a:ext cx="524086" cy="384130"/>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64" name="直线箭头连接符 63">
            <a:extLst>
              <a:ext uri="{FF2B5EF4-FFF2-40B4-BE49-F238E27FC236}">
                <a16:creationId xmlns:a16="http://schemas.microsoft.com/office/drawing/2014/main" id="{2458633C-195C-FE95-77E4-09850BD6EBE9}"/>
              </a:ext>
            </a:extLst>
          </p:cNvPr>
          <p:cNvCxnSpPr>
            <a:cxnSpLocks/>
            <a:endCxn id="47" idx="4"/>
          </p:cNvCxnSpPr>
          <p:nvPr/>
        </p:nvCxnSpPr>
        <p:spPr>
          <a:xfrm flipV="1">
            <a:off x="4008346" y="4063230"/>
            <a:ext cx="199" cy="697533"/>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65" name="直线箭头连接符 64">
            <a:extLst>
              <a:ext uri="{FF2B5EF4-FFF2-40B4-BE49-F238E27FC236}">
                <a16:creationId xmlns:a16="http://schemas.microsoft.com/office/drawing/2014/main" id="{783F78A9-AF40-1C85-C893-8FD4695D2259}"/>
              </a:ext>
            </a:extLst>
          </p:cNvPr>
          <p:cNvCxnSpPr>
            <a:cxnSpLocks/>
            <a:stCxn id="46" idx="6"/>
          </p:cNvCxnSpPr>
          <p:nvPr/>
        </p:nvCxnSpPr>
        <p:spPr>
          <a:xfrm flipV="1">
            <a:off x="3349491" y="3887017"/>
            <a:ext cx="488209" cy="140966"/>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66" name="直线箭头连接符 65">
            <a:extLst>
              <a:ext uri="{FF2B5EF4-FFF2-40B4-BE49-F238E27FC236}">
                <a16:creationId xmlns:a16="http://schemas.microsoft.com/office/drawing/2014/main" id="{BA7A9BFB-90EA-8335-32AD-095CDB0E4295}"/>
              </a:ext>
            </a:extLst>
          </p:cNvPr>
          <p:cNvCxnSpPr>
            <a:cxnSpLocks/>
            <a:endCxn id="46" idx="4"/>
          </p:cNvCxnSpPr>
          <p:nvPr/>
        </p:nvCxnSpPr>
        <p:spPr>
          <a:xfrm flipH="1" flipV="1">
            <a:off x="3169750" y="4204218"/>
            <a:ext cx="66726" cy="354604"/>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67" name="直线箭头连接符 66">
            <a:extLst>
              <a:ext uri="{FF2B5EF4-FFF2-40B4-BE49-F238E27FC236}">
                <a16:creationId xmlns:a16="http://schemas.microsoft.com/office/drawing/2014/main" id="{53B71113-7B22-AF66-F4F7-A4C30BDFFBDF}"/>
              </a:ext>
            </a:extLst>
          </p:cNvPr>
          <p:cNvCxnSpPr>
            <a:cxnSpLocks/>
            <a:stCxn id="50" idx="1"/>
            <a:endCxn id="47" idx="6"/>
          </p:cNvCxnSpPr>
          <p:nvPr/>
        </p:nvCxnSpPr>
        <p:spPr>
          <a:xfrm flipH="1" flipV="1">
            <a:off x="4188286" y="3886994"/>
            <a:ext cx="472042" cy="298347"/>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sp>
        <p:nvSpPr>
          <p:cNvPr id="68" name="文本框 67">
            <a:extLst>
              <a:ext uri="{FF2B5EF4-FFF2-40B4-BE49-F238E27FC236}">
                <a16:creationId xmlns:a16="http://schemas.microsoft.com/office/drawing/2014/main" id="{9213ED4C-207A-0E58-D318-7D55FDB2E847}"/>
              </a:ext>
            </a:extLst>
          </p:cNvPr>
          <p:cNvSpPr txBox="1"/>
          <p:nvPr/>
        </p:nvSpPr>
        <p:spPr bwMode="auto">
          <a:xfrm>
            <a:off x="3288682" y="2883807"/>
            <a:ext cx="1704815" cy="707351"/>
          </a:xfrm>
          <a:prstGeom prst="rect">
            <a:avLst/>
          </a:prstGeom>
          <a:noFill/>
          <a:ln w="9525" algn="ctr">
            <a:noFill/>
            <a:miter lim="800000"/>
            <a:headEnd/>
            <a:tailEnd/>
          </a:ln>
          <a:effectLst/>
        </p:spPr>
        <p:txBody>
          <a:bodyPr wrap="square" lIns="90909" tIns="45455" rIns="90909" bIns="45455" rtlCol="0" anchor="ctr">
            <a:spAutoFit/>
          </a:bodyPr>
          <a:lstStyle/>
          <a:p>
            <a:pPr algn="ctr">
              <a:spcBef>
                <a:spcPts val="0"/>
              </a:spcBef>
            </a:pPr>
            <a:r>
              <a:rPr lang="en-US" dirty="0">
                <a:latin typeface="Times New Roman" panose="02020603050405020304" pitchFamily="18" charset="0"/>
                <a:cs typeface="Times New Roman" panose="02020603050405020304" pitchFamily="18" charset="0"/>
              </a:rPr>
              <a:t>Given a  </a:t>
            </a:r>
          </a:p>
          <a:p>
            <a:pPr algn="ctr">
              <a:spcBef>
                <a:spcPts val="0"/>
              </a:spcBef>
            </a:pPr>
            <a:r>
              <a:rPr lang="en-US" dirty="0">
                <a:latin typeface="Times New Roman" panose="02020603050405020304" pitchFamily="18" charset="0"/>
                <a:cs typeface="Times New Roman" panose="02020603050405020304" pitchFamily="18" charset="0"/>
              </a:rPr>
              <a:t>Target Node</a:t>
            </a:r>
          </a:p>
        </p:txBody>
      </p:sp>
      <mc:AlternateContent xmlns:mc="http://schemas.openxmlformats.org/markup-compatibility/2006" xmlns:a14="http://schemas.microsoft.com/office/drawing/2010/main">
        <mc:Choice Requires="a14">
          <p:sp>
            <p:nvSpPr>
              <p:cNvPr id="69" name="文本框 68">
                <a:extLst>
                  <a:ext uri="{FF2B5EF4-FFF2-40B4-BE49-F238E27FC236}">
                    <a16:creationId xmlns:a16="http://schemas.microsoft.com/office/drawing/2014/main" id="{BE3E1BE0-02EC-BFCE-4953-3CBD16F566FA}"/>
                  </a:ext>
                </a:extLst>
              </p:cNvPr>
              <p:cNvSpPr txBox="1"/>
              <p:nvPr/>
            </p:nvSpPr>
            <p:spPr bwMode="auto">
              <a:xfrm>
                <a:off x="3919443" y="3699709"/>
                <a:ext cx="177805"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1" i="1" dirty="0">
                          <a:solidFill>
                            <a:schemeClr val="bg1"/>
                          </a:solidFill>
                          <a:latin typeface="Cambria Math" panose="02040503050406030204" pitchFamily="18" charset="0"/>
                        </a:rPr>
                        <m:t>𝒕</m:t>
                      </m:r>
                    </m:oMath>
                  </m:oMathPara>
                </a14:m>
                <a:endParaRPr lang="en-US" b="1" dirty="0">
                  <a:solidFill>
                    <a:schemeClr val="bg1"/>
                  </a:solidFill>
                </a:endParaRPr>
              </a:p>
            </p:txBody>
          </p:sp>
        </mc:Choice>
        <mc:Fallback xmlns="">
          <p:sp>
            <p:nvSpPr>
              <p:cNvPr id="69" name="文本框 68">
                <a:extLst>
                  <a:ext uri="{FF2B5EF4-FFF2-40B4-BE49-F238E27FC236}">
                    <a16:creationId xmlns:a16="http://schemas.microsoft.com/office/drawing/2014/main" id="{BE3E1BE0-02EC-BFCE-4953-3CBD16F566FA}"/>
                  </a:ext>
                </a:extLst>
              </p:cNvPr>
              <p:cNvSpPr txBox="1">
                <a:spLocks noRot="1" noChangeAspect="1" noMove="1" noResize="1" noEditPoints="1" noAdjustHandles="1" noChangeArrowheads="1" noChangeShapeType="1" noTextEdit="1"/>
              </p:cNvSpPr>
              <p:nvPr/>
            </p:nvSpPr>
            <p:spPr bwMode="auto">
              <a:xfrm>
                <a:off x="3919443" y="3699709"/>
                <a:ext cx="177805" cy="307777"/>
              </a:xfrm>
              <a:prstGeom prst="rect">
                <a:avLst/>
              </a:prstGeom>
              <a:blipFill>
                <a:blip r:embed="rId8"/>
                <a:stretch>
                  <a:fillRect l="-20000" r="-20000" b="-4000"/>
                </a:stretch>
              </a:blipFill>
              <a:ln w="9525" algn="ctr">
                <a:noFill/>
                <a:miter lim="800000"/>
                <a:headEnd/>
                <a:tailEnd/>
              </a:ln>
              <a:effectLst/>
            </p:spPr>
            <p:txBody>
              <a:bodyPr/>
              <a:lstStyle/>
              <a:p>
                <a:r>
                  <a:rPr lang="en-US">
                    <a:noFill/>
                  </a:rPr>
                  <a:t> </a:t>
                </a:r>
              </a:p>
            </p:txBody>
          </p:sp>
        </mc:Fallback>
      </mc:AlternateContent>
      <p:sp>
        <p:nvSpPr>
          <p:cNvPr id="82" name="文本框 81">
            <a:extLst>
              <a:ext uri="{FF2B5EF4-FFF2-40B4-BE49-F238E27FC236}">
                <a16:creationId xmlns:a16="http://schemas.microsoft.com/office/drawing/2014/main" id="{09A79BB4-20CD-A8DF-AE6F-2819BD997696}"/>
              </a:ext>
            </a:extLst>
          </p:cNvPr>
          <p:cNvSpPr txBox="1"/>
          <p:nvPr/>
        </p:nvSpPr>
        <p:spPr bwMode="auto">
          <a:xfrm>
            <a:off x="-331844" y="6001319"/>
            <a:ext cx="2686515" cy="645796"/>
          </a:xfrm>
          <a:prstGeom prst="rect">
            <a:avLst/>
          </a:prstGeom>
          <a:noFill/>
          <a:ln w="9525" algn="ctr">
            <a:noFill/>
            <a:miter lim="800000"/>
            <a:headEnd/>
            <a:tailEnd/>
          </a:ln>
          <a:effectLst/>
        </p:spPr>
        <p:txBody>
          <a:bodyPr wrap="square" lIns="90909" tIns="45455" rIns="90909" bIns="45455" rtlCol="0" anchor="ctr">
            <a:spAutoFit/>
          </a:bodyPr>
          <a:lstStyle/>
          <a:p>
            <a:pPr algn="ctr">
              <a:spcBef>
                <a:spcPts val="0"/>
              </a:spcBef>
            </a:pPr>
            <a:r>
              <a:rPr lang="en-US" sz="1800" dirty="0">
                <a:latin typeface="Times New Roman" panose="02020603050405020304" pitchFamily="18" charset="0"/>
                <a:cs typeface="Times New Roman" panose="02020603050405020304" pitchFamily="18" charset="0"/>
              </a:rPr>
              <a:t>Uniformly Sampled Source Node </a:t>
            </a:r>
          </a:p>
        </p:txBody>
      </p:sp>
      <p:sp>
        <p:nvSpPr>
          <p:cNvPr id="83" name="弧 82">
            <a:extLst>
              <a:ext uri="{FF2B5EF4-FFF2-40B4-BE49-F238E27FC236}">
                <a16:creationId xmlns:a16="http://schemas.microsoft.com/office/drawing/2014/main" id="{C3B70E30-790B-401A-15EB-EEC3ACBF8369}"/>
              </a:ext>
            </a:extLst>
          </p:cNvPr>
          <p:cNvSpPr/>
          <p:nvPr/>
        </p:nvSpPr>
        <p:spPr>
          <a:xfrm rot="8608561" flipV="1">
            <a:off x="785982" y="5559617"/>
            <a:ext cx="747722" cy="636801"/>
          </a:xfrm>
          <a:prstGeom prst="arc">
            <a:avLst>
              <a:gd name="adj1" fmla="val 13808430"/>
              <a:gd name="adj2" fmla="val 20534766"/>
            </a:avLst>
          </a:prstGeom>
          <a:ln w="19050">
            <a:solidFill>
              <a:srgbClr val="C00000"/>
            </a:solidFill>
            <a:headEnd type="none" w="med" len="med"/>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4" name="Oval 4">
            <a:extLst>
              <a:ext uri="{FF2B5EF4-FFF2-40B4-BE49-F238E27FC236}">
                <a16:creationId xmlns:a16="http://schemas.microsoft.com/office/drawing/2014/main" id="{5AEC81C4-ECDE-A044-1CD1-FD6E06DF1290}"/>
              </a:ext>
            </a:extLst>
          </p:cNvPr>
          <p:cNvSpPr>
            <a:spLocks noChangeArrowheads="1"/>
          </p:cNvSpPr>
          <p:nvPr/>
        </p:nvSpPr>
        <p:spPr bwMode="auto">
          <a:xfrm>
            <a:off x="1146338" y="5261631"/>
            <a:ext cx="359484" cy="352471"/>
          </a:xfrm>
          <a:prstGeom prst="ellipse">
            <a:avLst/>
          </a:prstGeom>
          <a:noFill/>
          <a:ln w="57150">
            <a:solidFill>
              <a:srgbClr val="C00000"/>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86" name="AutoShape 39">
            <a:extLst>
              <a:ext uri="{FF2B5EF4-FFF2-40B4-BE49-F238E27FC236}">
                <a16:creationId xmlns:a16="http://schemas.microsoft.com/office/drawing/2014/main" id="{284EA0E8-D0A7-3FF0-2E45-2FA2F9520B5E}"/>
              </a:ext>
            </a:extLst>
          </p:cNvPr>
          <p:cNvSpPr>
            <a:spLocks noChangeArrowheads="1"/>
          </p:cNvSpPr>
          <p:nvPr/>
        </p:nvSpPr>
        <p:spPr bwMode="auto">
          <a:xfrm>
            <a:off x="1123880" y="5244100"/>
            <a:ext cx="410079" cy="382220"/>
          </a:xfrm>
          <a:prstGeom prst="smileyFace">
            <a:avLst>
              <a:gd name="adj" fmla="val 4653"/>
            </a:avLst>
          </a:prstGeom>
          <a:solidFill>
            <a:srgbClr val="4F81BD"/>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2400">
              <a:latin typeface="Times New Roman" panose="02020603050405020304" pitchFamily="18" charset="0"/>
              <a:cs typeface="Times New Roman" panose="02020603050405020304" pitchFamily="18" charset="0"/>
            </a:endParaRPr>
          </a:p>
        </p:txBody>
      </p:sp>
      <p:sp>
        <p:nvSpPr>
          <p:cNvPr id="87" name="文本框 86">
            <a:extLst>
              <a:ext uri="{FF2B5EF4-FFF2-40B4-BE49-F238E27FC236}">
                <a16:creationId xmlns:a16="http://schemas.microsoft.com/office/drawing/2014/main" id="{2E2B9628-07F8-4862-CE73-95F54C25BCC7}"/>
              </a:ext>
            </a:extLst>
          </p:cNvPr>
          <p:cNvSpPr txBox="1"/>
          <p:nvPr/>
        </p:nvSpPr>
        <p:spPr bwMode="auto">
          <a:xfrm>
            <a:off x="2916676" y="5653496"/>
            <a:ext cx="2686515" cy="645796"/>
          </a:xfrm>
          <a:prstGeom prst="rect">
            <a:avLst/>
          </a:prstGeom>
          <a:noFill/>
          <a:ln w="9525" algn="ctr">
            <a:noFill/>
            <a:miter lim="800000"/>
            <a:headEnd/>
            <a:tailEnd/>
          </a:ln>
          <a:effectLst/>
        </p:spPr>
        <p:txBody>
          <a:bodyPr wrap="square" lIns="90909" tIns="45455" rIns="90909" bIns="45455" rtlCol="0" anchor="ctr">
            <a:spAutoFit/>
          </a:bodyPr>
          <a:lstStyle/>
          <a:p>
            <a:pPr algn="ctr">
              <a:spcBef>
                <a:spcPts val="0"/>
              </a:spcBef>
            </a:pPr>
            <a:r>
              <a:rPr lang="en-US" sz="1800" dirty="0">
                <a:latin typeface="Times New Roman" panose="02020603050405020304" pitchFamily="18" charset="0"/>
                <a:cs typeface="Times New Roman" panose="02020603050405020304" pitchFamily="18" charset="0"/>
              </a:rPr>
              <a:t>Uniformly Sampled Source Node </a:t>
            </a:r>
          </a:p>
        </p:txBody>
      </p:sp>
      <p:sp>
        <p:nvSpPr>
          <p:cNvPr id="88" name="弧 87">
            <a:extLst>
              <a:ext uri="{FF2B5EF4-FFF2-40B4-BE49-F238E27FC236}">
                <a16:creationId xmlns:a16="http://schemas.microsoft.com/office/drawing/2014/main" id="{1DC61362-1765-D6EC-F8DA-56AEBAA3C31C}"/>
              </a:ext>
            </a:extLst>
          </p:cNvPr>
          <p:cNvSpPr/>
          <p:nvPr/>
        </p:nvSpPr>
        <p:spPr>
          <a:xfrm rot="1541551" flipV="1">
            <a:off x="2962845" y="5552164"/>
            <a:ext cx="747722" cy="636801"/>
          </a:xfrm>
          <a:prstGeom prst="arc">
            <a:avLst>
              <a:gd name="adj1" fmla="val 13808430"/>
              <a:gd name="adj2" fmla="val 20534766"/>
            </a:avLst>
          </a:prstGeom>
          <a:ln w="19050">
            <a:solidFill>
              <a:srgbClr val="C00000"/>
            </a:solidFill>
            <a:headEnd type="none" w="med" len="med"/>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9" name="Oval 4">
            <a:extLst>
              <a:ext uri="{FF2B5EF4-FFF2-40B4-BE49-F238E27FC236}">
                <a16:creationId xmlns:a16="http://schemas.microsoft.com/office/drawing/2014/main" id="{11F393FF-C38A-CC24-0607-582C09F6CF4E}"/>
              </a:ext>
            </a:extLst>
          </p:cNvPr>
          <p:cNvSpPr>
            <a:spLocks noChangeArrowheads="1"/>
          </p:cNvSpPr>
          <p:nvPr/>
        </p:nvSpPr>
        <p:spPr bwMode="auto">
          <a:xfrm>
            <a:off x="2753732" y="5676026"/>
            <a:ext cx="359484" cy="352471"/>
          </a:xfrm>
          <a:prstGeom prst="ellipse">
            <a:avLst/>
          </a:prstGeom>
          <a:noFill/>
          <a:ln w="57150">
            <a:solidFill>
              <a:srgbClr val="C00000"/>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90" name="AutoShape 39">
            <a:extLst>
              <a:ext uri="{FF2B5EF4-FFF2-40B4-BE49-F238E27FC236}">
                <a16:creationId xmlns:a16="http://schemas.microsoft.com/office/drawing/2014/main" id="{9B4DB0CC-9D46-BF37-4CFD-CAF4D3FBCFDB}"/>
              </a:ext>
            </a:extLst>
          </p:cNvPr>
          <p:cNvSpPr>
            <a:spLocks noChangeArrowheads="1"/>
          </p:cNvSpPr>
          <p:nvPr/>
        </p:nvSpPr>
        <p:spPr bwMode="auto">
          <a:xfrm>
            <a:off x="2735111" y="5647646"/>
            <a:ext cx="410079" cy="382220"/>
          </a:xfrm>
          <a:prstGeom prst="smileyFace">
            <a:avLst>
              <a:gd name="adj" fmla="val 4653"/>
            </a:avLst>
          </a:prstGeom>
          <a:solidFill>
            <a:srgbClr val="4F81BD"/>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2400">
              <a:latin typeface="Times New Roman" panose="02020603050405020304" pitchFamily="18" charset="0"/>
              <a:cs typeface="Times New Roman" panose="02020603050405020304" pitchFamily="18" charset="0"/>
            </a:endParaRPr>
          </a:p>
        </p:txBody>
      </p:sp>
      <p:sp>
        <p:nvSpPr>
          <p:cNvPr id="93" name="文本框 92">
            <a:extLst>
              <a:ext uri="{FF2B5EF4-FFF2-40B4-BE49-F238E27FC236}">
                <a16:creationId xmlns:a16="http://schemas.microsoft.com/office/drawing/2014/main" id="{5D217638-7D68-5AA3-FD0B-AB4F324B87A3}"/>
              </a:ext>
            </a:extLst>
          </p:cNvPr>
          <p:cNvSpPr txBox="1"/>
          <p:nvPr/>
        </p:nvSpPr>
        <p:spPr bwMode="auto">
          <a:xfrm>
            <a:off x="536391" y="3395345"/>
            <a:ext cx="2686515" cy="645796"/>
          </a:xfrm>
          <a:prstGeom prst="rect">
            <a:avLst/>
          </a:prstGeom>
          <a:noFill/>
          <a:ln w="9525" algn="ctr">
            <a:noFill/>
            <a:miter lim="800000"/>
            <a:headEnd/>
            <a:tailEnd/>
          </a:ln>
          <a:effectLst/>
        </p:spPr>
        <p:txBody>
          <a:bodyPr wrap="square" lIns="90909" tIns="45455" rIns="90909" bIns="45455" rtlCol="0" anchor="ctr">
            <a:spAutoFit/>
          </a:bodyPr>
          <a:lstStyle/>
          <a:p>
            <a:pPr algn="ctr">
              <a:spcBef>
                <a:spcPts val="0"/>
              </a:spcBef>
            </a:pPr>
            <a:r>
              <a:rPr lang="en-US" sz="1800" dirty="0">
                <a:latin typeface="Times New Roman" panose="02020603050405020304" pitchFamily="18" charset="0"/>
                <a:cs typeface="Times New Roman" panose="02020603050405020304" pitchFamily="18" charset="0"/>
              </a:rPr>
              <a:t>Uniformly Sampled Source Node </a:t>
            </a:r>
          </a:p>
        </p:txBody>
      </p:sp>
      <p:sp>
        <p:nvSpPr>
          <p:cNvPr id="94" name="弧 93">
            <a:extLst>
              <a:ext uri="{FF2B5EF4-FFF2-40B4-BE49-F238E27FC236}">
                <a16:creationId xmlns:a16="http://schemas.microsoft.com/office/drawing/2014/main" id="{DCFD680D-8275-170F-1645-DC48C4F25614}"/>
              </a:ext>
            </a:extLst>
          </p:cNvPr>
          <p:cNvSpPr/>
          <p:nvPr/>
        </p:nvSpPr>
        <p:spPr>
          <a:xfrm rot="14118003">
            <a:off x="1065655" y="3686653"/>
            <a:ext cx="747722" cy="636801"/>
          </a:xfrm>
          <a:prstGeom prst="arc">
            <a:avLst>
              <a:gd name="adj1" fmla="val 13808430"/>
              <a:gd name="adj2" fmla="val 20534766"/>
            </a:avLst>
          </a:prstGeom>
          <a:ln w="19050">
            <a:solidFill>
              <a:srgbClr val="C00000"/>
            </a:solidFill>
            <a:headEnd type="none" w="med" len="med"/>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5" name="Oval 4">
            <a:extLst>
              <a:ext uri="{FF2B5EF4-FFF2-40B4-BE49-F238E27FC236}">
                <a16:creationId xmlns:a16="http://schemas.microsoft.com/office/drawing/2014/main" id="{18B2AD04-A39E-2160-97E8-47D1C0D68262}"/>
              </a:ext>
            </a:extLst>
          </p:cNvPr>
          <p:cNvSpPr>
            <a:spLocks noChangeArrowheads="1"/>
          </p:cNvSpPr>
          <p:nvPr/>
        </p:nvSpPr>
        <p:spPr bwMode="auto">
          <a:xfrm>
            <a:off x="1313249" y="4291098"/>
            <a:ext cx="359484" cy="352471"/>
          </a:xfrm>
          <a:prstGeom prst="ellipse">
            <a:avLst/>
          </a:prstGeom>
          <a:noFill/>
          <a:ln w="57150">
            <a:solidFill>
              <a:srgbClr val="C00000"/>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92" name="AutoShape 39">
            <a:extLst>
              <a:ext uri="{FF2B5EF4-FFF2-40B4-BE49-F238E27FC236}">
                <a16:creationId xmlns:a16="http://schemas.microsoft.com/office/drawing/2014/main" id="{D094E29F-3852-CD0E-B572-2917205AE47E}"/>
              </a:ext>
            </a:extLst>
          </p:cNvPr>
          <p:cNvSpPr>
            <a:spLocks noChangeArrowheads="1"/>
          </p:cNvSpPr>
          <p:nvPr/>
        </p:nvSpPr>
        <p:spPr bwMode="auto">
          <a:xfrm>
            <a:off x="1301454" y="4276675"/>
            <a:ext cx="410079" cy="382220"/>
          </a:xfrm>
          <a:prstGeom prst="smileyFace">
            <a:avLst>
              <a:gd name="adj" fmla="val 4653"/>
            </a:avLst>
          </a:prstGeom>
          <a:solidFill>
            <a:srgbClr val="4F81BD"/>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0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2" nodeType="afterEffect">
                                  <p:stCondLst>
                                    <p:cond delay="500"/>
                                  </p:stCondLst>
                                  <p:childTnLst>
                                    <p:set>
                                      <p:cBhvr>
                                        <p:cTn id="13" dur="1" fill="hold">
                                          <p:stCondLst>
                                            <p:cond delay="0"/>
                                          </p:stCondLst>
                                        </p:cTn>
                                        <p:tgtEl>
                                          <p:spTgt spid="86"/>
                                        </p:tgtEl>
                                        <p:attrNameLst>
                                          <p:attrName>style.visibility</p:attrName>
                                        </p:attrNameLst>
                                      </p:cBhvr>
                                      <p:to>
                                        <p:strVal val="visible"/>
                                      </p:to>
                                    </p:set>
                                  </p:childTnLst>
                                </p:cTn>
                              </p:par>
                            </p:childTnLst>
                          </p:cTn>
                        </p:par>
                        <p:par>
                          <p:cTn id="14" fill="hold">
                            <p:stCondLst>
                              <p:cond delay="500"/>
                            </p:stCondLst>
                            <p:childTnLst>
                              <p:par>
                                <p:cTn id="15" presetID="0" presetClass="path" presetSubtype="0" accel="50000" decel="50000" fill="hold" grpId="3" nodeType="afterEffect">
                                  <p:stCondLst>
                                    <p:cond delay="0"/>
                                  </p:stCondLst>
                                  <p:childTnLst>
                                    <p:animMotion origin="layout" path="M -1.42654E-6 6.1262E-7 C 0.02509 -0.01552 0.05018 -0.03104 0.05223 -0.0535 C 0.05429 -0.07617 -0.00994 -0.12926 0.01231 -0.13559 C 0.03456 -0.14172 0.11015 -0.1164 0.18589 -0.09108 " pathEditMode="relative" rAng="0" ptsTypes="AAAA">
                                      <p:cBhvr>
                                        <p:cTn id="16" dur="1500" fill="hold"/>
                                        <p:tgtEl>
                                          <p:spTgt spid="86"/>
                                        </p:tgtEl>
                                        <p:attrNameLst>
                                          <p:attrName>ppt_x</p:attrName>
                                          <p:attrName>ppt_y</p:attrName>
                                        </p:attrNameLst>
                                      </p:cBhvr>
                                      <p:rCtr x="9295" y="-6841"/>
                                    </p:animMotion>
                                  </p:childTnLst>
                                </p:cTn>
                              </p:par>
                            </p:childTnLst>
                          </p:cTn>
                        </p:par>
                        <p:par>
                          <p:cTn id="17" fill="hold">
                            <p:stCondLst>
                              <p:cond delay="2000"/>
                            </p:stCondLst>
                            <p:childTnLst>
                              <p:par>
                                <p:cTn id="18" presetID="10" presetClass="exit" presetSubtype="0" fill="hold" grpId="1" nodeType="afterEffect">
                                  <p:stCondLst>
                                    <p:cond delay="0"/>
                                  </p:stCondLst>
                                  <p:childTnLst>
                                    <p:animEffect transition="out" filter="fade">
                                      <p:cBhvr>
                                        <p:cTn id="19" dur="100"/>
                                        <p:tgtEl>
                                          <p:spTgt spid="86"/>
                                        </p:tgtEl>
                                      </p:cBhvr>
                                    </p:animEffect>
                                    <p:set>
                                      <p:cBhvr>
                                        <p:cTn id="20" dur="1" fill="hold">
                                          <p:stCondLst>
                                            <p:cond delay="99"/>
                                          </p:stCondLst>
                                        </p:cTn>
                                        <p:tgtEl>
                                          <p:spTgt spid="86"/>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8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8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82"/>
                                        </p:tgtEl>
                                        <p:attrNameLst>
                                          <p:attrName>style.visibility</p:attrName>
                                        </p:attrNameLst>
                                      </p:cBhvr>
                                      <p:to>
                                        <p:strVal val="hidden"/>
                                      </p:to>
                                    </p:set>
                                  </p:childTnLst>
                                </p:cTn>
                              </p:par>
                            </p:childTnLst>
                          </p:cTn>
                        </p:par>
                        <p:par>
                          <p:cTn id="27" fill="hold">
                            <p:stCondLst>
                              <p:cond delay="2100"/>
                            </p:stCondLst>
                            <p:childTnLst>
                              <p:par>
                                <p:cTn id="28" presetID="1" presetClass="entr" presetSubtype="0" fill="hold" grpId="0" nodeType="afterEffect">
                                  <p:stCondLst>
                                    <p:cond delay="1000"/>
                                  </p:stCondLst>
                                  <p:childTnLst>
                                    <p:set>
                                      <p:cBhvr>
                                        <p:cTn id="29" dur="1" fill="hold">
                                          <p:stCondLst>
                                            <p:cond delay="0"/>
                                          </p:stCondLst>
                                        </p:cTn>
                                        <p:tgtEl>
                                          <p:spTgt spid="89"/>
                                        </p:tgtEl>
                                        <p:attrNameLst>
                                          <p:attrName>style.visibility</p:attrName>
                                        </p:attrNameLst>
                                      </p:cBhvr>
                                      <p:to>
                                        <p:strVal val="visible"/>
                                      </p:to>
                                    </p:set>
                                  </p:childTnLst>
                                </p:cTn>
                              </p:par>
                              <p:par>
                                <p:cTn id="30" presetID="1" presetClass="entr" presetSubtype="0" fill="hold" grpId="0" nodeType="withEffect">
                                  <p:stCondLst>
                                    <p:cond delay="1000"/>
                                  </p:stCondLst>
                                  <p:childTnLst>
                                    <p:set>
                                      <p:cBhvr>
                                        <p:cTn id="31" dur="1" fill="hold">
                                          <p:stCondLst>
                                            <p:cond delay="0"/>
                                          </p:stCondLst>
                                        </p:cTn>
                                        <p:tgtEl>
                                          <p:spTgt spid="88"/>
                                        </p:tgtEl>
                                        <p:attrNameLst>
                                          <p:attrName>style.visibility</p:attrName>
                                        </p:attrNameLst>
                                      </p:cBhvr>
                                      <p:to>
                                        <p:strVal val="visible"/>
                                      </p:to>
                                    </p:set>
                                  </p:childTnLst>
                                </p:cTn>
                              </p:par>
                              <p:par>
                                <p:cTn id="32" presetID="1" presetClass="entr" presetSubtype="0" fill="hold" grpId="0" nodeType="withEffect">
                                  <p:stCondLst>
                                    <p:cond delay="1000"/>
                                  </p:stCondLst>
                                  <p:childTnLst>
                                    <p:set>
                                      <p:cBhvr>
                                        <p:cTn id="33" dur="1" fill="hold">
                                          <p:stCondLst>
                                            <p:cond delay="0"/>
                                          </p:stCondLst>
                                        </p:cTn>
                                        <p:tgtEl>
                                          <p:spTgt spid="87"/>
                                        </p:tgtEl>
                                        <p:attrNameLst>
                                          <p:attrName>style.visibility</p:attrName>
                                        </p:attrNameLst>
                                      </p:cBhvr>
                                      <p:to>
                                        <p:strVal val="visible"/>
                                      </p:to>
                                    </p:set>
                                  </p:childTnLst>
                                </p:cTn>
                              </p:par>
                            </p:childTnLst>
                          </p:cTn>
                        </p:par>
                        <p:par>
                          <p:cTn id="34" fill="hold">
                            <p:stCondLst>
                              <p:cond delay="3100"/>
                            </p:stCondLst>
                            <p:childTnLst>
                              <p:par>
                                <p:cTn id="35" presetID="1" presetClass="entr" presetSubtype="0" fill="hold" grpId="1" nodeType="afterEffect">
                                  <p:stCondLst>
                                    <p:cond delay="500"/>
                                  </p:stCondLst>
                                  <p:childTnLst>
                                    <p:set>
                                      <p:cBhvr>
                                        <p:cTn id="36" dur="1" fill="hold">
                                          <p:stCondLst>
                                            <p:cond delay="0"/>
                                          </p:stCondLst>
                                        </p:cTn>
                                        <p:tgtEl>
                                          <p:spTgt spid="90"/>
                                        </p:tgtEl>
                                        <p:attrNameLst>
                                          <p:attrName>style.visibility</p:attrName>
                                        </p:attrNameLst>
                                      </p:cBhvr>
                                      <p:to>
                                        <p:strVal val="visible"/>
                                      </p:to>
                                    </p:set>
                                  </p:childTnLst>
                                </p:cTn>
                              </p:par>
                            </p:childTnLst>
                          </p:cTn>
                        </p:par>
                        <p:par>
                          <p:cTn id="37" fill="hold">
                            <p:stCondLst>
                              <p:cond delay="3600"/>
                            </p:stCondLst>
                            <p:childTnLst>
                              <p:par>
                                <p:cTn id="38" presetID="0" presetClass="path" presetSubtype="0" accel="50000" decel="50000" fill="hold" grpId="2" nodeType="afterEffect">
                                  <p:stCondLst>
                                    <p:cond delay="0"/>
                                  </p:stCondLst>
                                  <p:childTnLst>
                                    <p:animMotion origin="layout" path="M -1.85419E-6 -2.08495E-6 C 0.02509 -0.01552 -0.08064 0.03492 -0.07858 0.01246 C -0.07653 -0.01021 0.00789 -0.13314 0.03014 -0.13927 " pathEditMode="relative" rAng="0" ptsTypes="AAA">
                                      <p:cBhvr>
                                        <p:cTn id="39" dur="1000" fill="hold"/>
                                        <p:tgtEl>
                                          <p:spTgt spid="90"/>
                                        </p:tgtEl>
                                        <p:attrNameLst>
                                          <p:attrName>ppt_x</p:attrName>
                                          <p:attrName>ppt_y</p:attrName>
                                        </p:attrNameLst>
                                      </p:cBhvr>
                                      <p:rCtr x="-2430" y="-6065"/>
                                    </p:animMotion>
                                  </p:childTnLst>
                                </p:cTn>
                              </p:par>
                            </p:childTnLst>
                          </p:cTn>
                        </p:par>
                        <p:par>
                          <p:cTn id="40" fill="hold">
                            <p:stCondLst>
                              <p:cond delay="4600"/>
                            </p:stCondLst>
                            <p:childTnLst>
                              <p:par>
                                <p:cTn id="41" presetID="10" presetClass="exit" presetSubtype="0" fill="hold" grpId="0" nodeType="afterEffect">
                                  <p:stCondLst>
                                    <p:cond delay="0"/>
                                  </p:stCondLst>
                                  <p:childTnLst>
                                    <p:animEffect transition="out" filter="fade">
                                      <p:cBhvr>
                                        <p:cTn id="42" dur="100"/>
                                        <p:tgtEl>
                                          <p:spTgt spid="90"/>
                                        </p:tgtEl>
                                      </p:cBhvr>
                                    </p:animEffect>
                                    <p:set>
                                      <p:cBhvr>
                                        <p:cTn id="43" dur="1" fill="hold">
                                          <p:stCondLst>
                                            <p:cond delay="99"/>
                                          </p:stCondLst>
                                        </p:cTn>
                                        <p:tgtEl>
                                          <p:spTgt spid="90"/>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89"/>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88"/>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87"/>
                                        </p:tgtEl>
                                        <p:attrNameLst>
                                          <p:attrName>style.visibility</p:attrName>
                                        </p:attrNameLst>
                                      </p:cBhvr>
                                      <p:to>
                                        <p:strVal val="hidden"/>
                                      </p:to>
                                    </p:set>
                                  </p:childTnLst>
                                </p:cTn>
                              </p:par>
                            </p:childTnLst>
                          </p:cTn>
                        </p:par>
                        <p:par>
                          <p:cTn id="50" fill="hold">
                            <p:stCondLst>
                              <p:cond delay="4700"/>
                            </p:stCondLst>
                            <p:childTnLst>
                              <p:par>
                                <p:cTn id="51" presetID="1" presetClass="entr" presetSubtype="0" fill="hold" grpId="0" nodeType="afterEffect">
                                  <p:stCondLst>
                                    <p:cond delay="1000"/>
                                  </p:stCondLst>
                                  <p:childTnLst>
                                    <p:set>
                                      <p:cBhvr>
                                        <p:cTn id="52" dur="1" fill="hold">
                                          <p:stCondLst>
                                            <p:cond delay="0"/>
                                          </p:stCondLst>
                                        </p:cTn>
                                        <p:tgtEl>
                                          <p:spTgt spid="95"/>
                                        </p:tgtEl>
                                        <p:attrNameLst>
                                          <p:attrName>style.visibility</p:attrName>
                                        </p:attrNameLst>
                                      </p:cBhvr>
                                      <p:to>
                                        <p:strVal val="visible"/>
                                      </p:to>
                                    </p:set>
                                  </p:childTnLst>
                                </p:cTn>
                              </p:par>
                              <p:par>
                                <p:cTn id="53" presetID="1" presetClass="entr" presetSubtype="0" fill="hold" grpId="0" nodeType="withEffect">
                                  <p:stCondLst>
                                    <p:cond delay="1000"/>
                                  </p:stCondLst>
                                  <p:childTnLst>
                                    <p:set>
                                      <p:cBhvr>
                                        <p:cTn id="54" dur="1" fill="hold">
                                          <p:stCondLst>
                                            <p:cond delay="0"/>
                                          </p:stCondLst>
                                        </p:cTn>
                                        <p:tgtEl>
                                          <p:spTgt spid="94"/>
                                        </p:tgtEl>
                                        <p:attrNameLst>
                                          <p:attrName>style.visibility</p:attrName>
                                        </p:attrNameLst>
                                      </p:cBhvr>
                                      <p:to>
                                        <p:strVal val="visible"/>
                                      </p:to>
                                    </p:set>
                                  </p:childTnLst>
                                </p:cTn>
                              </p:par>
                              <p:par>
                                <p:cTn id="55" presetID="1" presetClass="entr" presetSubtype="0" fill="hold" grpId="0" nodeType="withEffect">
                                  <p:stCondLst>
                                    <p:cond delay="1000"/>
                                  </p:stCondLst>
                                  <p:childTnLst>
                                    <p:set>
                                      <p:cBhvr>
                                        <p:cTn id="56" dur="1" fill="hold">
                                          <p:stCondLst>
                                            <p:cond delay="0"/>
                                          </p:stCondLst>
                                        </p:cTn>
                                        <p:tgtEl>
                                          <p:spTgt spid="93"/>
                                        </p:tgtEl>
                                        <p:attrNameLst>
                                          <p:attrName>style.visibility</p:attrName>
                                        </p:attrNameLst>
                                      </p:cBhvr>
                                      <p:to>
                                        <p:strVal val="visible"/>
                                      </p:to>
                                    </p:set>
                                  </p:childTnLst>
                                </p:cTn>
                              </p:par>
                            </p:childTnLst>
                          </p:cTn>
                        </p:par>
                        <p:par>
                          <p:cTn id="57" fill="hold">
                            <p:stCondLst>
                              <p:cond delay="5700"/>
                            </p:stCondLst>
                            <p:childTnLst>
                              <p:par>
                                <p:cTn id="58" presetID="1" presetClass="entr" presetSubtype="0" fill="hold" grpId="1" nodeType="afterEffect">
                                  <p:stCondLst>
                                    <p:cond delay="500"/>
                                  </p:stCondLst>
                                  <p:childTnLst>
                                    <p:set>
                                      <p:cBhvr>
                                        <p:cTn id="59" dur="1" fill="hold">
                                          <p:stCondLst>
                                            <p:cond delay="0"/>
                                          </p:stCondLst>
                                        </p:cTn>
                                        <p:tgtEl>
                                          <p:spTgt spid="92"/>
                                        </p:tgtEl>
                                        <p:attrNameLst>
                                          <p:attrName>style.visibility</p:attrName>
                                        </p:attrNameLst>
                                      </p:cBhvr>
                                      <p:to>
                                        <p:strVal val="visible"/>
                                      </p:to>
                                    </p:set>
                                  </p:childTnLst>
                                </p:cTn>
                              </p:par>
                            </p:childTnLst>
                          </p:cTn>
                        </p:par>
                        <p:par>
                          <p:cTn id="60" fill="hold">
                            <p:stCondLst>
                              <p:cond delay="6200"/>
                            </p:stCondLst>
                            <p:childTnLst>
                              <p:par>
                                <p:cTn id="61" presetID="0" presetClass="path" presetSubtype="0" accel="50000" decel="50000" fill="hold" grpId="2" nodeType="afterEffect">
                                  <p:stCondLst>
                                    <p:cond delay="0"/>
                                  </p:stCondLst>
                                  <p:childTnLst>
                                    <p:animMotion origin="layout" path="M 4.59523E-6 -0.00102 C 0.02461 -0.01634 0.17484 0.05718 0.17689 0.03451 C 0.17894 0.01184 0.16869 -0.00388 0.16316 -0.05759 C 0.16111 -0.0727 0.24948 -0.07576 0.24996 -0.07515 " pathEditMode="relative" rAng="0" ptsTypes="AAAA">
                                      <p:cBhvr>
                                        <p:cTn id="62" dur="1000" fill="hold"/>
                                        <p:tgtEl>
                                          <p:spTgt spid="92"/>
                                        </p:tgtEl>
                                        <p:attrNameLst>
                                          <p:attrName>ppt_x</p:attrName>
                                          <p:attrName>ppt_y</p:attrName>
                                        </p:attrNameLst>
                                      </p:cBhvr>
                                      <p:rCtr x="12498" y="-1736"/>
                                    </p:animMotion>
                                  </p:childTnLst>
                                </p:cTn>
                              </p:par>
                            </p:childTnLst>
                          </p:cTn>
                        </p:par>
                        <p:par>
                          <p:cTn id="63" fill="hold">
                            <p:stCondLst>
                              <p:cond delay="7200"/>
                            </p:stCondLst>
                            <p:childTnLst>
                              <p:par>
                                <p:cTn id="64" presetID="10" presetClass="exit" presetSubtype="0" fill="hold" grpId="0" nodeType="afterEffect">
                                  <p:stCondLst>
                                    <p:cond delay="0"/>
                                  </p:stCondLst>
                                  <p:childTnLst>
                                    <p:animEffect transition="out" filter="fade">
                                      <p:cBhvr>
                                        <p:cTn id="65" dur="100"/>
                                        <p:tgtEl>
                                          <p:spTgt spid="92"/>
                                        </p:tgtEl>
                                      </p:cBhvr>
                                    </p:animEffect>
                                    <p:set>
                                      <p:cBhvr>
                                        <p:cTn id="66" dur="1" fill="hold">
                                          <p:stCondLst>
                                            <p:cond delay="99"/>
                                          </p:stCondLst>
                                        </p:cTn>
                                        <p:tgtEl>
                                          <p:spTgt spid="92"/>
                                        </p:tgtEl>
                                        <p:attrNameLst>
                                          <p:attrName>style.visibility</p:attrName>
                                        </p:attrNameLst>
                                      </p:cBhvr>
                                      <p:to>
                                        <p:strVal val="hidden"/>
                                      </p:to>
                                    </p:set>
                                  </p:childTnLst>
                                </p:cTn>
                              </p:par>
                            </p:childTnLst>
                          </p:cTn>
                        </p:par>
                        <p:par>
                          <p:cTn id="67" fill="hold">
                            <p:stCondLst>
                              <p:cond delay="7300"/>
                            </p:stCondLst>
                            <p:childTnLst>
                              <p:par>
                                <p:cTn id="68" presetID="1" presetClass="exit" presetSubtype="0" fill="hold" grpId="1" nodeType="afterEffect">
                                  <p:stCondLst>
                                    <p:cond delay="0"/>
                                  </p:stCondLst>
                                  <p:childTnLst>
                                    <p:set>
                                      <p:cBhvr>
                                        <p:cTn id="69" dur="1" fill="hold">
                                          <p:stCondLst>
                                            <p:cond delay="0"/>
                                          </p:stCondLst>
                                        </p:cTn>
                                        <p:tgtEl>
                                          <p:spTgt spid="94"/>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95"/>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2" grpId="1"/>
      <p:bldP spid="83" grpId="0" animBg="1"/>
      <p:bldP spid="83" grpId="1" animBg="1"/>
      <p:bldP spid="84" grpId="0" animBg="1"/>
      <p:bldP spid="84" grpId="1" animBg="1"/>
      <p:bldP spid="86" grpId="1" animBg="1"/>
      <p:bldP spid="86" grpId="2" animBg="1"/>
      <p:bldP spid="86" grpId="3" animBg="1"/>
      <p:bldP spid="87" grpId="0"/>
      <p:bldP spid="87" grpId="1"/>
      <p:bldP spid="88" grpId="0" animBg="1"/>
      <p:bldP spid="88" grpId="1" animBg="1"/>
      <p:bldP spid="89" grpId="0" animBg="1"/>
      <p:bldP spid="89" grpId="1" animBg="1"/>
      <p:bldP spid="90" grpId="0" animBg="1"/>
      <p:bldP spid="90" grpId="1" animBg="1"/>
      <p:bldP spid="90" grpId="2" animBg="1"/>
      <p:bldP spid="93" grpId="0"/>
      <p:bldP spid="93" grpId="1"/>
      <p:bldP spid="94" grpId="0" animBg="1"/>
      <p:bldP spid="94" grpId="1" animBg="1"/>
      <p:bldP spid="95" grpId="0" animBg="1"/>
      <p:bldP spid="95" grpId="1" animBg="1"/>
      <p:bldP spid="92" grpId="0" animBg="1"/>
      <p:bldP spid="92" grpId="1" animBg="1"/>
      <p:bldP spid="92"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558338"/>
          </a:xfrm>
        </p:spPr>
        <p:txBody>
          <a:body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Monte-Carlo Sampling Method </a:t>
            </a:r>
            <a:r>
              <a:rPr lang="en-US" altLang="zh-CN" sz="2400" b="0" dirty="0">
                <a:latin typeface="Times New Roman" panose="02020603050405020304" pitchFamily="18" charset="0"/>
                <a:ea typeface="楷体" panose="02010609060101010101" pitchFamily="49" charset="-122"/>
                <a:cs typeface="Times New Roman" panose="02020603050405020304" pitchFamily="18" charset="0"/>
              </a:rPr>
              <a:t>[InternetMath ’05]</a:t>
            </a:r>
            <a:endParaRPr lang="en-US" altLang="zh-CN" sz="28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2" name="椭圆 1">
            <a:extLst>
              <a:ext uri="{FF2B5EF4-FFF2-40B4-BE49-F238E27FC236}">
                <a16:creationId xmlns:a16="http://schemas.microsoft.com/office/drawing/2014/main" id="{55394581-9568-E692-67A2-5BDDE66FAF4D}"/>
              </a:ext>
            </a:extLst>
          </p:cNvPr>
          <p:cNvSpPr/>
          <p:nvPr/>
        </p:nvSpPr>
        <p:spPr>
          <a:xfrm>
            <a:off x="6209407" y="3931236"/>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3" name="椭圆 2">
            <a:extLst>
              <a:ext uri="{FF2B5EF4-FFF2-40B4-BE49-F238E27FC236}">
                <a16:creationId xmlns:a16="http://schemas.microsoft.com/office/drawing/2014/main" id="{ECD319A7-BD9A-53C9-1DC7-9108C93EC44C}"/>
              </a:ext>
            </a:extLst>
          </p:cNvPr>
          <p:cNvSpPr/>
          <p:nvPr/>
        </p:nvSpPr>
        <p:spPr>
          <a:xfrm>
            <a:off x="6209407" y="4554095"/>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5" name="椭圆 4">
            <a:extLst>
              <a:ext uri="{FF2B5EF4-FFF2-40B4-BE49-F238E27FC236}">
                <a16:creationId xmlns:a16="http://schemas.microsoft.com/office/drawing/2014/main" id="{F0644140-476D-22A5-BC99-F0816D67A8D0}"/>
              </a:ext>
            </a:extLst>
          </p:cNvPr>
          <p:cNvSpPr/>
          <p:nvPr/>
        </p:nvSpPr>
        <p:spPr>
          <a:xfrm>
            <a:off x="6209407" y="5176954"/>
            <a:ext cx="288032" cy="288032"/>
          </a:xfrm>
          <a:prstGeom prst="ellipse">
            <a:avLst/>
          </a:prstGeom>
          <a:solidFill>
            <a:schemeClr val="tx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6" name="椭圆 5">
            <a:extLst>
              <a:ext uri="{FF2B5EF4-FFF2-40B4-BE49-F238E27FC236}">
                <a16:creationId xmlns:a16="http://schemas.microsoft.com/office/drawing/2014/main" id="{180C9368-F088-F8E8-D01A-23F963E0B19E}"/>
              </a:ext>
            </a:extLst>
          </p:cNvPr>
          <p:cNvSpPr/>
          <p:nvPr/>
        </p:nvSpPr>
        <p:spPr>
          <a:xfrm>
            <a:off x="6209407" y="6154697"/>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7" name="椭圆 6">
            <a:extLst>
              <a:ext uri="{FF2B5EF4-FFF2-40B4-BE49-F238E27FC236}">
                <a16:creationId xmlns:a16="http://schemas.microsoft.com/office/drawing/2014/main" id="{961C1341-9D45-73ED-3CED-DE459C97EA26}"/>
              </a:ext>
            </a:extLst>
          </p:cNvPr>
          <p:cNvSpPr/>
          <p:nvPr/>
        </p:nvSpPr>
        <p:spPr>
          <a:xfrm>
            <a:off x="6209407" y="6777556"/>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8" name="直线箭头连接符 7">
            <a:extLst>
              <a:ext uri="{FF2B5EF4-FFF2-40B4-BE49-F238E27FC236}">
                <a16:creationId xmlns:a16="http://schemas.microsoft.com/office/drawing/2014/main" id="{9DA430BC-8289-1F86-A384-B4FAEB11D696}"/>
              </a:ext>
            </a:extLst>
          </p:cNvPr>
          <p:cNvCxnSpPr>
            <a:cxnSpLocks/>
            <a:endCxn id="2" idx="2"/>
          </p:cNvCxnSpPr>
          <p:nvPr/>
        </p:nvCxnSpPr>
        <p:spPr>
          <a:xfrm flipV="1">
            <a:off x="4801357" y="4075252"/>
            <a:ext cx="1408050" cy="1278736"/>
          </a:xfrm>
          <a:prstGeom prst="straightConnector1">
            <a:avLst/>
          </a:prstGeom>
          <a:ln w="12700">
            <a:solidFill>
              <a:srgbClr val="000000"/>
            </a:solidFill>
            <a:tailEnd type="none" w="lg" len="lg"/>
          </a:ln>
        </p:spPr>
        <p:style>
          <a:lnRef idx="1">
            <a:schemeClr val="dk1"/>
          </a:lnRef>
          <a:fillRef idx="0">
            <a:schemeClr val="dk1"/>
          </a:fillRef>
          <a:effectRef idx="0">
            <a:schemeClr val="dk1"/>
          </a:effectRef>
          <a:fontRef idx="minor">
            <a:schemeClr val="tx1"/>
          </a:fontRef>
        </p:style>
      </p:cxnSp>
      <p:cxnSp>
        <p:nvCxnSpPr>
          <p:cNvPr id="9" name="直线箭头连接符 8">
            <a:extLst>
              <a:ext uri="{FF2B5EF4-FFF2-40B4-BE49-F238E27FC236}">
                <a16:creationId xmlns:a16="http://schemas.microsoft.com/office/drawing/2014/main" id="{FC581762-8F85-42AC-49D3-ED42BF067A8B}"/>
              </a:ext>
            </a:extLst>
          </p:cNvPr>
          <p:cNvCxnSpPr>
            <a:cxnSpLocks/>
            <a:endCxn id="3" idx="2"/>
          </p:cNvCxnSpPr>
          <p:nvPr/>
        </p:nvCxnSpPr>
        <p:spPr>
          <a:xfrm flipV="1">
            <a:off x="4801357" y="4698111"/>
            <a:ext cx="1408050" cy="655877"/>
          </a:xfrm>
          <a:prstGeom prst="straightConnector1">
            <a:avLst/>
          </a:prstGeom>
          <a:ln w="12700">
            <a:solidFill>
              <a:srgbClr val="000000"/>
            </a:solidFill>
            <a:tailEnd type="none" w="lg" len="lg"/>
          </a:ln>
        </p:spPr>
        <p:style>
          <a:lnRef idx="1">
            <a:schemeClr val="dk1"/>
          </a:lnRef>
          <a:fillRef idx="0">
            <a:schemeClr val="dk1"/>
          </a:fillRef>
          <a:effectRef idx="0">
            <a:schemeClr val="dk1"/>
          </a:effectRef>
          <a:fontRef idx="minor">
            <a:schemeClr val="tx1"/>
          </a:fontRef>
        </p:style>
      </p:cxnSp>
      <p:cxnSp>
        <p:nvCxnSpPr>
          <p:cNvPr id="11" name="直线箭头连接符 10">
            <a:extLst>
              <a:ext uri="{FF2B5EF4-FFF2-40B4-BE49-F238E27FC236}">
                <a16:creationId xmlns:a16="http://schemas.microsoft.com/office/drawing/2014/main" id="{1A024E37-588A-236F-6C81-EF5E8D4B1ADD}"/>
              </a:ext>
            </a:extLst>
          </p:cNvPr>
          <p:cNvCxnSpPr>
            <a:cxnSpLocks/>
            <a:endCxn id="5" idx="2"/>
          </p:cNvCxnSpPr>
          <p:nvPr/>
        </p:nvCxnSpPr>
        <p:spPr>
          <a:xfrm flipV="1">
            <a:off x="4801357" y="5320970"/>
            <a:ext cx="1408050" cy="33018"/>
          </a:xfrm>
          <a:prstGeom prst="straightConnector1">
            <a:avLst/>
          </a:prstGeom>
          <a:ln w="12700">
            <a:solidFill>
              <a:srgbClr val="000000"/>
            </a:solidFill>
            <a:tailEnd type="none" w="lg" len="lg"/>
          </a:ln>
        </p:spPr>
        <p:style>
          <a:lnRef idx="1">
            <a:schemeClr val="dk1"/>
          </a:lnRef>
          <a:fillRef idx="0">
            <a:schemeClr val="dk1"/>
          </a:fillRef>
          <a:effectRef idx="0">
            <a:schemeClr val="dk1"/>
          </a:effectRef>
          <a:fontRef idx="minor">
            <a:schemeClr val="tx1"/>
          </a:fontRef>
        </p:style>
      </p:cxnSp>
      <p:cxnSp>
        <p:nvCxnSpPr>
          <p:cNvPr id="12" name="直线箭头连接符 11">
            <a:extLst>
              <a:ext uri="{FF2B5EF4-FFF2-40B4-BE49-F238E27FC236}">
                <a16:creationId xmlns:a16="http://schemas.microsoft.com/office/drawing/2014/main" id="{54BF3966-4FE5-2EB2-C47D-9CC6B2D8FC7E}"/>
              </a:ext>
            </a:extLst>
          </p:cNvPr>
          <p:cNvCxnSpPr>
            <a:cxnSpLocks/>
            <a:endCxn id="6" idx="2"/>
          </p:cNvCxnSpPr>
          <p:nvPr/>
        </p:nvCxnSpPr>
        <p:spPr>
          <a:xfrm>
            <a:off x="4801357" y="5353988"/>
            <a:ext cx="1408050" cy="944725"/>
          </a:xfrm>
          <a:prstGeom prst="straightConnector1">
            <a:avLst/>
          </a:prstGeom>
          <a:ln w="12700">
            <a:solidFill>
              <a:srgbClr val="000000"/>
            </a:solidFill>
            <a:tailEnd type="none" w="lg" len="lg"/>
          </a:ln>
        </p:spPr>
        <p:style>
          <a:lnRef idx="1">
            <a:schemeClr val="dk1"/>
          </a:lnRef>
          <a:fillRef idx="0">
            <a:schemeClr val="dk1"/>
          </a:fillRef>
          <a:effectRef idx="0">
            <a:schemeClr val="dk1"/>
          </a:effectRef>
          <a:fontRef idx="minor">
            <a:schemeClr val="tx1"/>
          </a:fontRef>
        </p:style>
      </p:cxnSp>
      <p:cxnSp>
        <p:nvCxnSpPr>
          <p:cNvPr id="13" name="直线箭头连接符 12">
            <a:extLst>
              <a:ext uri="{FF2B5EF4-FFF2-40B4-BE49-F238E27FC236}">
                <a16:creationId xmlns:a16="http://schemas.microsoft.com/office/drawing/2014/main" id="{56A21CCF-DF62-A0CA-3FB0-AD6535DBAA1E}"/>
              </a:ext>
            </a:extLst>
          </p:cNvPr>
          <p:cNvCxnSpPr>
            <a:cxnSpLocks/>
            <a:endCxn id="7" idx="2"/>
          </p:cNvCxnSpPr>
          <p:nvPr/>
        </p:nvCxnSpPr>
        <p:spPr>
          <a:xfrm>
            <a:off x="4801357" y="5353988"/>
            <a:ext cx="1408050" cy="1567584"/>
          </a:xfrm>
          <a:prstGeom prst="straightConnector1">
            <a:avLst/>
          </a:prstGeom>
          <a:ln w="12700">
            <a:solidFill>
              <a:srgbClr val="000000"/>
            </a:solidFill>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302E1D88-34AD-0DF2-C04C-EC2DCC6DF796}"/>
                  </a:ext>
                </a:extLst>
              </p:cNvPr>
              <p:cNvSpPr txBox="1"/>
              <p:nvPr/>
            </p:nvSpPr>
            <p:spPr bwMode="auto">
              <a:xfrm>
                <a:off x="6203647" y="5573229"/>
                <a:ext cx="491370" cy="363209"/>
              </a:xfrm>
              <a:prstGeom prst="rect">
                <a:avLst/>
              </a:prstGeom>
              <a:noFill/>
              <a:ln w="9525" algn="ctr">
                <a:noFill/>
                <a:miter lim="800000"/>
                <a:headEnd/>
                <a:tailEnd/>
              </a:ln>
              <a:effectLst/>
            </p:spPr>
            <p:txBody>
              <a:bodyPr vert="eaVert"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0" i="1" dirty="0">
                          <a:solidFill>
                            <a:prstClr val="black"/>
                          </a:solidFill>
                          <a:latin typeface="Cambria Math" panose="02040503050406030204" pitchFamily="18" charset="0"/>
                        </a:rPr>
                        <m:t>…</m:t>
                      </m:r>
                    </m:oMath>
                  </m:oMathPara>
                </a14:m>
                <a:endParaRPr lang="en-US" dirty="0">
                  <a:solidFill>
                    <a:prstClr val="black"/>
                  </a:solidFill>
                </a:endParaRPr>
              </a:p>
            </p:txBody>
          </p:sp>
        </mc:Choice>
        <mc:Fallback xmlns="">
          <p:sp>
            <p:nvSpPr>
              <p:cNvPr id="14" name="文本框 13">
                <a:extLst>
                  <a:ext uri="{FF2B5EF4-FFF2-40B4-BE49-F238E27FC236}">
                    <a16:creationId xmlns:a16="http://schemas.microsoft.com/office/drawing/2014/main" id="{302E1D88-34AD-0DF2-C04C-EC2DCC6DF796}"/>
                  </a:ext>
                </a:extLst>
              </p:cNvPr>
              <p:cNvSpPr txBox="1">
                <a:spLocks noRot="1" noChangeAspect="1" noMove="1" noResize="1" noEditPoints="1" noAdjustHandles="1" noChangeArrowheads="1" noChangeShapeType="1" noTextEdit="1"/>
              </p:cNvSpPr>
              <p:nvPr/>
            </p:nvSpPr>
            <p:spPr bwMode="auto">
              <a:xfrm>
                <a:off x="6203647" y="5573229"/>
                <a:ext cx="491370" cy="363209"/>
              </a:xfrm>
              <a:prstGeom prst="rect">
                <a:avLst/>
              </a:prstGeom>
              <a:blipFill>
                <a:blip r:embed="rId3"/>
                <a:stretch>
                  <a:fillRect/>
                </a:stretch>
              </a:blipFill>
              <a:ln w="9525" algn="ctr">
                <a:noFill/>
                <a:miter lim="800000"/>
                <a:headEnd/>
                <a:tailEnd/>
              </a:ln>
              <a:effectLst/>
            </p:spPr>
            <p:txBody>
              <a:bodyPr/>
              <a:lstStyle/>
              <a:p>
                <a:r>
                  <a:rPr lang="en-US">
                    <a:noFill/>
                  </a:rPr>
                  <a:t> </a:t>
                </a:r>
              </a:p>
            </p:txBody>
          </p:sp>
        </mc:Fallback>
      </mc:AlternateContent>
      <p:cxnSp>
        <p:nvCxnSpPr>
          <p:cNvPr id="17" name="直线连接符 16">
            <a:extLst>
              <a:ext uri="{FF2B5EF4-FFF2-40B4-BE49-F238E27FC236}">
                <a16:creationId xmlns:a16="http://schemas.microsoft.com/office/drawing/2014/main" id="{A89104F6-D339-7223-C158-5F3924B74908}"/>
              </a:ext>
            </a:extLst>
          </p:cNvPr>
          <p:cNvCxnSpPr/>
          <p:nvPr/>
        </p:nvCxnSpPr>
        <p:spPr>
          <a:xfrm>
            <a:off x="6745573" y="4061533"/>
            <a:ext cx="378487"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18" name="直线连接符 17">
            <a:extLst>
              <a:ext uri="{FF2B5EF4-FFF2-40B4-BE49-F238E27FC236}">
                <a16:creationId xmlns:a16="http://schemas.microsoft.com/office/drawing/2014/main" id="{ED227FC1-9765-BE92-9A7A-11E914C01C47}"/>
              </a:ext>
            </a:extLst>
          </p:cNvPr>
          <p:cNvCxnSpPr/>
          <p:nvPr/>
        </p:nvCxnSpPr>
        <p:spPr>
          <a:xfrm>
            <a:off x="6745573" y="6927868"/>
            <a:ext cx="378487"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19" name="直线箭头连接符 18">
            <a:extLst>
              <a:ext uri="{FF2B5EF4-FFF2-40B4-BE49-F238E27FC236}">
                <a16:creationId xmlns:a16="http://schemas.microsoft.com/office/drawing/2014/main" id="{E969D4A0-B9A4-35B8-07A9-35F92E23EAB5}"/>
              </a:ext>
            </a:extLst>
          </p:cNvPr>
          <p:cNvCxnSpPr/>
          <p:nvPr/>
        </p:nvCxnSpPr>
        <p:spPr>
          <a:xfrm>
            <a:off x="6934816" y="5870515"/>
            <a:ext cx="0" cy="1051057"/>
          </a:xfrm>
          <a:prstGeom prst="straightConnector1">
            <a:avLst/>
          </a:prstGeom>
          <a:ln w="12700">
            <a:solidFill>
              <a:srgbClr val="000000"/>
            </a:solidFill>
            <a:tailEnd type="triangle"/>
          </a:ln>
        </p:spPr>
        <p:style>
          <a:lnRef idx="1">
            <a:schemeClr val="dk1"/>
          </a:lnRef>
          <a:fillRef idx="0">
            <a:schemeClr val="dk1"/>
          </a:fillRef>
          <a:effectRef idx="0">
            <a:schemeClr val="dk1"/>
          </a:effectRef>
          <a:fontRef idx="minor">
            <a:schemeClr val="tx1"/>
          </a:fontRef>
        </p:style>
      </p:cxnSp>
      <p:cxnSp>
        <p:nvCxnSpPr>
          <p:cNvPr id="20" name="直线箭头连接符 19">
            <a:extLst>
              <a:ext uri="{FF2B5EF4-FFF2-40B4-BE49-F238E27FC236}">
                <a16:creationId xmlns:a16="http://schemas.microsoft.com/office/drawing/2014/main" id="{BD42D6B8-7EEB-6E19-6A07-47344F16CEFD}"/>
              </a:ext>
            </a:extLst>
          </p:cNvPr>
          <p:cNvCxnSpPr>
            <a:cxnSpLocks/>
          </p:cNvCxnSpPr>
          <p:nvPr/>
        </p:nvCxnSpPr>
        <p:spPr>
          <a:xfrm flipV="1">
            <a:off x="6934816" y="4074788"/>
            <a:ext cx="0" cy="1051057"/>
          </a:xfrm>
          <a:prstGeom prst="straightConnector1">
            <a:avLst/>
          </a:prstGeom>
          <a:ln w="12700">
            <a:solidFill>
              <a:srgbClr val="000000"/>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39E537AA-D735-DBCA-94C3-AABCD1F93386}"/>
                  </a:ext>
                </a:extLst>
              </p:cNvPr>
              <p:cNvSpPr txBox="1"/>
              <p:nvPr/>
            </p:nvSpPr>
            <p:spPr bwMode="auto">
              <a:xfrm>
                <a:off x="6783146" y="5244241"/>
                <a:ext cx="1492740" cy="39957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r>
                      <a:rPr lang="en-US" b="0" i="1" dirty="0">
                        <a:solidFill>
                          <a:prstClr val="black"/>
                        </a:solidFill>
                        <a:latin typeface="Cambria Math" panose="02040503050406030204" pitchFamily="18" charset="0"/>
                      </a:rPr>
                      <m:t>𝑛</m:t>
                    </m:r>
                  </m:oMath>
                </a14:m>
                <a:r>
                  <a:rPr lang="en-US" dirty="0">
                    <a:solidFill>
                      <a:prstClr val="black"/>
                    </a:solidFill>
                    <a:latin typeface="Times New Roman" panose="02020603050405020304" pitchFamily="18" charset="0"/>
                    <a:cs typeface="Times New Roman" panose="02020603050405020304" pitchFamily="18" charset="0"/>
                  </a:rPr>
                  <a:t> nodes</a:t>
                </a:r>
              </a:p>
            </p:txBody>
          </p:sp>
        </mc:Choice>
        <mc:Fallback xmlns="">
          <p:sp>
            <p:nvSpPr>
              <p:cNvPr id="21" name="文本框 20">
                <a:extLst>
                  <a:ext uri="{FF2B5EF4-FFF2-40B4-BE49-F238E27FC236}">
                    <a16:creationId xmlns:a16="http://schemas.microsoft.com/office/drawing/2014/main" id="{39E537AA-D735-DBCA-94C3-AABCD1F93386}"/>
                  </a:ext>
                </a:extLst>
              </p:cNvPr>
              <p:cNvSpPr txBox="1">
                <a:spLocks noRot="1" noChangeAspect="1" noMove="1" noResize="1" noEditPoints="1" noAdjustHandles="1" noChangeArrowheads="1" noChangeShapeType="1" noTextEdit="1"/>
              </p:cNvSpPr>
              <p:nvPr/>
            </p:nvSpPr>
            <p:spPr bwMode="auto">
              <a:xfrm>
                <a:off x="6783146" y="5244241"/>
                <a:ext cx="1492740" cy="399574"/>
              </a:xfrm>
              <a:prstGeom prst="rect">
                <a:avLst/>
              </a:prstGeom>
              <a:blipFill>
                <a:blip r:embed="rId4"/>
                <a:stretch>
                  <a:fillRect t="-6061" b="-27273"/>
                </a:stretch>
              </a:blipFill>
              <a:ln w="9525" algn="ctr">
                <a:noFill/>
                <a:miter lim="800000"/>
                <a:headEnd/>
                <a:tailEnd/>
              </a:ln>
              <a:effectLst/>
            </p:spPr>
            <p:txBody>
              <a:bodyPr/>
              <a:lstStyle/>
              <a:p>
                <a:r>
                  <a:rPr lang="en-US">
                    <a:noFill/>
                  </a:rPr>
                  <a:t> </a:t>
                </a:r>
              </a:p>
            </p:txBody>
          </p:sp>
        </mc:Fallback>
      </mc:AlternateContent>
      <p:sp>
        <p:nvSpPr>
          <p:cNvPr id="22" name="椭圆 21">
            <a:extLst>
              <a:ext uri="{FF2B5EF4-FFF2-40B4-BE49-F238E27FC236}">
                <a16:creationId xmlns:a16="http://schemas.microsoft.com/office/drawing/2014/main" id="{15191713-8EE2-9EE3-DADF-529E7343E54E}"/>
              </a:ext>
            </a:extLst>
          </p:cNvPr>
          <p:cNvSpPr/>
          <p:nvPr/>
        </p:nvSpPr>
        <p:spPr>
          <a:xfrm>
            <a:off x="2810478" y="3928667"/>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23" name="椭圆 22">
            <a:extLst>
              <a:ext uri="{FF2B5EF4-FFF2-40B4-BE49-F238E27FC236}">
                <a16:creationId xmlns:a16="http://schemas.microsoft.com/office/drawing/2014/main" id="{60C8A7D4-7900-3A5A-B6A1-7D7BF543C0F0}"/>
              </a:ext>
            </a:extLst>
          </p:cNvPr>
          <p:cNvSpPr/>
          <p:nvPr/>
        </p:nvSpPr>
        <p:spPr>
          <a:xfrm>
            <a:off x="2810478" y="4551526"/>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24" name="椭圆 23">
            <a:extLst>
              <a:ext uri="{FF2B5EF4-FFF2-40B4-BE49-F238E27FC236}">
                <a16:creationId xmlns:a16="http://schemas.microsoft.com/office/drawing/2014/main" id="{37BABDD2-F2CF-13BA-0EF0-E47DA3AF195A}"/>
              </a:ext>
            </a:extLst>
          </p:cNvPr>
          <p:cNvSpPr/>
          <p:nvPr/>
        </p:nvSpPr>
        <p:spPr>
          <a:xfrm>
            <a:off x="2810478" y="5174385"/>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25" name="椭圆 24">
            <a:extLst>
              <a:ext uri="{FF2B5EF4-FFF2-40B4-BE49-F238E27FC236}">
                <a16:creationId xmlns:a16="http://schemas.microsoft.com/office/drawing/2014/main" id="{3F2F45D4-8835-F258-B403-1E627275E274}"/>
              </a:ext>
            </a:extLst>
          </p:cNvPr>
          <p:cNvSpPr/>
          <p:nvPr/>
        </p:nvSpPr>
        <p:spPr>
          <a:xfrm>
            <a:off x="2810478" y="6152128"/>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26" name="椭圆 25">
            <a:extLst>
              <a:ext uri="{FF2B5EF4-FFF2-40B4-BE49-F238E27FC236}">
                <a16:creationId xmlns:a16="http://schemas.microsoft.com/office/drawing/2014/main" id="{18E0387B-651C-1DD8-88D3-336696E28412}"/>
              </a:ext>
            </a:extLst>
          </p:cNvPr>
          <p:cNvSpPr/>
          <p:nvPr/>
        </p:nvSpPr>
        <p:spPr>
          <a:xfrm>
            <a:off x="2810478" y="6774987"/>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C7DC6F37-6390-5451-A28B-1C7106A2CCA2}"/>
                  </a:ext>
                </a:extLst>
              </p:cNvPr>
              <p:cNvSpPr txBox="1"/>
              <p:nvPr/>
            </p:nvSpPr>
            <p:spPr bwMode="auto">
              <a:xfrm>
                <a:off x="2804718" y="5570660"/>
                <a:ext cx="491370" cy="363209"/>
              </a:xfrm>
              <a:prstGeom prst="rect">
                <a:avLst/>
              </a:prstGeom>
              <a:noFill/>
              <a:ln w="9525" algn="ctr">
                <a:noFill/>
                <a:miter lim="800000"/>
                <a:headEnd/>
                <a:tailEnd/>
              </a:ln>
              <a:effectLst/>
            </p:spPr>
            <p:txBody>
              <a:bodyPr vert="eaVert"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0" i="1" dirty="0">
                          <a:solidFill>
                            <a:prstClr val="black"/>
                          </a:solidFill>
                          <a:latin typeface="Cambria Math" panose="02040503050406030204" pitchFamily="18" charset="0"/>
                        </a:rPr>
                        <m:t>…</m:t>
                      </m:r>
                    </m:oMath>
                  </m:oMathPara>
                </a14:m>
                <a:endParaRPr lang="en-US" dirty="0">
                  <a:solidFill>
                    <a:prstClr val="black"/>
                  </a:solidFill>
                </a:endParaRPr>
              </a:p>
            </p:txBody>
          </p:sp>
        </mc:Choice>
        <mc:Fallback xmlns="">
          <p:sp>
            <p:nvSpPr>
              <p:cNvPr id="28" name="文本框 27">
                <a:extLst>
                  <a:ext uri="{FF2B5EF4-FFF2-40B4-BE49-F238E27FC236}">
                    <a16:creationId xmlns:a16="http://schemas.microsoft.com/office/drawing/2014/main" id="{C7DC6F37-6390-5451-A28B-1C7106A2CCA2}"/>
                  </a:ext>
                </a:extLst>
              </p:cNvPr>
              <p:cNvSpPr txBox="1">
                <a:spLocks noRot="1" noChangeAspect="1" noMove="1" noResize="1" noEditPoints="1" noAdjustHandles="1" noChangeArrowheads="1" noChangeShapeType="1" noTextEdit="1"/>
              </p:cNvSpPr>
              <p:nvPr/>
            </p:nvSpPr>
            <p:spPr bwMode="auto">
              <a:xfrm>
                <a:off x="2804718" y="5570660"/>
                <a:ext cx="491370" cy="363209"/>
              </a:xfrm>
              <a:prstGeom prst="rect">
                <a:avLst/>
              </a:prstGeom>
              <a:blipFill>
                <a:blip r:embed="rId5"/>
                <a:stretch>
                  <a:fillRect/>
                </a:stretch>
              </a:blipFill>
              <a:ln w="9525" algn="ctr">
                <a:noFill/>
                <a:miter lim="800000"/>
                <a:headEnd/>
                <a:tailEnd/>
              </a:ln>
              <a:effectLst/>
            </p:spPr>
            <p:txBody>
              <a:bodyPr/>
              <a:lstStyle/>
              <a:p>
                <a:r>
                  <a:rPr lang="en-US">
                    <a:noFill/>
                  </a:rPr>
                  <a:t> </a:t>
                </a:r>
              </a:p>
            </p:txBody>
          </p:sp>
        </mc:Fallback>
      </mc:AlternateContent>
      <p:cxnSp>
        <p:nvCxnSpPr>
          <p:cNvPr id="29" name="直线箭头连接符 28">
            <a:extLst>
              <a:ext uri="{FF2B5EF4-FFF2-40B4-BE49-F238E27FC236}">
                <a16:creationId xmlns:a16="http://schemas.microsoft.com/office/drawing/2014/main" id="{85CD54EF-FCDA-B05E-1784-7B105E4EAF26}"/>
              </a:ext>
            </a:extLst>
          </p:cNvPr>
          <p:cNvCxnSpPr>
            <a:cxnSpLocks/>
            <a:stCxn id="22" idx="6"/>
          </p:cNvCxnSpPr>
          <p:nvPr/>
        </p:nvCxnSpPr>
        <p:spPr>
          <a:xfrm>
            <a:off x="3098510" y="4072683"/>
            <a:ext cx="1456996" cy="1182079"/>
          </a:xfrm>
          <a:prstGeom prst="straightConnector1">
            <a:avLst/>
          </a:prstGeom>
          <a:ln w="12700">
            <a:solidFill>
              <a:srgbClr val="000000"/>
            </a:solidFill>
            <a:tailEnd type="none" w="lg" len="lg"/>
          </a:ln>
        </p:spPr>
        <p:style>
          <a:lnRef idx="1">
            <a:schemeClr val="dk1"/>
          </a:lnRef>
          <a:fillRef idx="0">
            <a:schemeClr val="dk1"/>
          </a:fillRef>
          <a:effectRef idx="0">
            <a:schemeClr val="dk1"/>
          </a:effectRef>
          <a:fontRef idx="minor">
            <a:schemeClr val="tx1"/>
          </a:fontRef>
        </p:style>
      </p:cxnSp>
      <p:cxnSp>
        <p:nvCxnSpPr>
          <p:cNvPr id="30" name="直线箭头连接符 29">
            <a:extLst>
              <a:ext uri="{FF2B5EF4-FFF2-40B4-BE49-F238E27FC236}">
                <a16:creationId xmlns:a16="http://schemas.microsoft.com/office/drawing/2014/main" id="{4FAA10CA-94C3-9972-E530-6A52E0FAA0C2}"/>
              </a:ext>
            </a:extLst>
          </p:cNvPr>
          <p:cNvCxnSpPr>
            <a:cxnSpLocks/>
            <a:stCxn id="23" idx="6"/>
          </p:cNvCxnSpPr>
          <p:nvPr/>
        </p:nvCxnSpPr>
        <p:spPr>
          <a:xfrm>
            <a:off x="3098510" y="4695542"/>
            <a:ext cx="1414815" cy="658446"/>
          </a:xfrm>
          <a:prstGeom prst="straightConnector1">
            <a:avLst/>
          </a:prstGeom>
          <a:ln w="12700">
            <a:solidFill>
              <a:srgbClr val="000000"/>
            </a:solidFill>
            <a:tailEnd type="none" w="lg" len="lg"/>
          </a:ln>
        </p:spPr>
        <p:style>
          <a:lnRef idx="1">
            <a:schemeClr val="dk1"/>
          </a:lnRef>
          <a:fillRef idx="0">
            <a:schemeClr val="dk1"/>
          </a:fillRef>
          <a:effectRef idx="0">
            <a:schemeClr val="dk1"/>
          </a:effectRef>
          <a:fontRef idx="minor">
            <a:schemeClr val="tx1"/>
          </a:fontRef>
        </p:style>
      </p:cxnSp>
      <p:cxnSp>
        <p:nvCxnSpPr>
          <p:cNvPr id="31" name="直线箭头连接符 30">
            <a:extLst>
              <a:ext uri="{FF2B5EF4-FFF2-40B4-BE49-F238E27FC236}">
                <a16:creationId xmlns:a16="http://schemas.microsoft.com/office/drawing/2014/main" id="{11B9DBCD-DDF7-87C1-24CC-6465F121C00F}"/>
              </a:ext>
            </a:extLst>
          </p:cNvPr>
          <p:cNvCxnSpPr>
            <a:cxnSpLocks/>
            <a:stCxn id="24" idx="6"/>
            <a:endCxn id="81" idx="2"/>
          </p:cNvCxnSpPr>
          <p:nvPr/>
        </p:nvCxnSpPr>
        <p:spPr>
          <a:xfrm>
            <a:off x="3098510" y="5318401"/>
            <a:ext cx="1411769" cy="35587"/>
          </a:xfrm>
          <a:prstGeom prst="straightConnector1">
            <a:avLst/>
          </a:prstGeom>
          <a:ln w="12700">
            <a:solidFill>
              <a:srgbClr val="000000"/>
            </a:solidFill>
            <a:tailEnd type="none" w="lg" len="lg"/>
          </a:ln>
        </p:spPr>
        <p:style>
          <a:lnRef idx="1">
            <a:schemeClr val="dk1"/>
          </a:lnRef>
          <a:fillRef idx="0">
            <a:schemeClr val="dk1"/>
          </a:fillRef>
          <a:effectRef idx="0">
            <a:schemeClr val="dk1"/>
          </a:effectRef>
          <a:fontRef idx="minor">
            <a:schemeClr val="tx1"/>
          </a:fontRef>
        </p:style>
      </p:cxnSp>
      <p:cxnSp>
        <p:nvCxnSpPr>
          <p:cNvPr id="32" name="直线箭头连接符 31">
            <a:extLst>
              <a:ext uri="{FF2B5EF4-FFF2-40B4-BE49-F238E27FC236}">
                <a16:creationId xmlns:a16="http://schemas.microsoft.com/office/drawing/2014/main" id="{354A21B9-0E5F-12D4-F423-553AB6D8D989}"/>
              </a:ext>
            </a:extLst>
          </p:cNvPr>
          <p:cNvCxnSpPr>
            <a:cxnSpLocks/>
            <a:stCxn id="25" idx="6"/>
          </p:cNvCxnSpPr>
          <p:nvPr/>
        </p:nvCxnSpPr>
        <p:spPr>
          <a:xfrm flipV="1">
            <a:off x="3098510" y="5453213"/>
            <a:ext cx="1456996" cy="842931"/>
          </a:xfrm>
          <a:prstGeom prst="straightConnector1">
            <a:avLst/>
          </a:prstGeom>
          <a:ln w="12700">
            <a:solidFill>
              <a:srgbClr val="000000"/>
            </a:solidFill>
            <a:tailEnd type="none" w="lg" len="lg"/>
          </a:ln>
        </p:spPr>
        <p:style>
          <a:lnRef idx="1">
            <a:schemeClr val="dk1"/>
          </a:lnRef>
          <a:fillRef idx="0">
            <a:schemeClr val="dk1"/>
          </a:fillRef>
          <a:effectRef idx="0">
            <a:schemeClr val="dk1"/>
          </a:effectRef>
          <a:fontRef idx="minor">
            <a:schemeClr val="tx1"/>
          </a:fontRef>
        </p:style>
      </p:cxnSp>
      <p:cxnSp>
        <p:nvCxnSpPr>
          <p:cNvPr id="33" name="直线箭头连接符 32">
            <a:extLst>
              <a:ext uri="{FF2B5EF4-FFF2-40B4-BE49-F238E27FC236}">
                <a16:creationId xmlns:a16="http://schemas.microsoft.com/office/drawing/2014/main" id="{9CCFA115-A212-EDA5-02EC-79F3D2FF138E}"/>
              </a:ext>
            </a:extLst>
          </p:cNvPr>
          <p:cNvCxnSpPr>
            <a:cxnSpLocks/>
            <a:stCxn id="26" idx="6"/>
          </p:cNvCxnSpPr>
          <p:nvPr/>
        </p:nvCxnSpPr>
        <p:spPr>
          <a:xfrm flipV="1">
            <a:off x="3098510" y="5453213"/>
            <a:ext cx="1456996" cy="1465790"/>
          </a:xfrm>
          <a:prstGeom prst="straightConnector1">
            <a:avLst/>
          </a:prstGeom>
          <a:ln w="12700">
            <a:solidFill>
              <a:srgbClr val="000000"/>
            </a:solidFill>
            <a:tailEnd type="none" w="lg" len="lg"/>
          </a:ln>
        </p:spPr>
        <p:style>
          <a:lnRef idx="1">
            <a:schemeClr val="dk1"/>
          </a:lnRef>
          <a:fillRef idx="0">
            <a:schemeClr val="dk1"/>
          </a:fillRef>
          <a:effectRef idx="0">
            <a:schemeClr val="dk1"/>
          </a:effectRef>
          <a:fontRef idx="minor">
            <a:schemeClr val="tx1"/>
          </a:fontRef>
        </p:style>
      </p:cxnSp>
      <p:sp>
        <p:nvSpPr>
          <p:cNvPr id="81" name="椭圆 80">
            <a:extLst>
              <a:ext uri="{FF2B5EF4-FFF2-40B4-BE49-F238E27FC236}">
                <a16:creationId xmlns:a16="http://schemas.microsoft.com/office/drawing/2014/main" id="{FE89391A-B1BF-96F5-457C-4332E367593F}"/>
              </a:ext>
            </a:extLst>
          </p:cNvPr>
          <p:cNvSpPr/>
          <p:nvPr/>
        </p:nvSpPr>
        <p:spPr>
          <a:xfrm>
            <a:off x="4510279" y="5209972"/>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83" name="椭圆 82">
            <a:extLst>
              <a:ext uri="{FF2B5EF4-FFF2-40B4-BE49-F238E27FC236}">
                <a16:creationId xmlns:a16="http://schemas.microsoft.com/office/drawing/2014/main" id="{E94F78CA-E7DA-CEFC-9A37-2A33FCFEE2D4}"/>
              </a:ext>
            </a:extLst>
          </p:cNvPr>
          <p:cNvSpPr/>
          <p:nvPr/>
        </p:nvSpPr>
        <p:spPr>
          <a:xfrm>
            <a:off x="6212453" y="3933884"/>
            <a:ext cx="288032" cy="288032"/>
          </a:xfrm>
          <a:prstGeom prst="ellipse">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84" name="直线箭头连接符 83">
            <a:extLst>
              <a:ext uri="{FF2B5EF4-FFF2-40B4-BE49-F238E27FC236}">
                <a16:creationId xmlns:a16="http://schemas.microsoft.com/office/drawing/2014/main" id="{19CEFB46-4596-9A14-C725-6EC464539581}"/>
              </a:ext>
            </a:extLst>
          </p:cNvPr>
          <p:cNvCxnSpPr>
            <a:cxnSpLocks/>
          </p:cNvCxnSpPr>
          <p:nvPr/>
        </p:nvCxnSpPr>
        <p:spPr>
          <a:xfrm flipV="1">
            <a:off x="4805436" y="4103018"/>
            <a:ext cx="1403971" cy="1284032"/>
          </a:xfrm>
          <a:prstGeom prst="straightConnector1">
            <a:avLst/>
          </a:prstGeom>
          <a:ln w="57150">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85" name="椭圆 84">
            <a:extLst>
              <a:ext uri="{FF2B5EF4-FFF2-40B4-BE49-F238E27FC236}">
                <a16:creationId xmlns:a16="http://schemas.microsoft.com/office/drawing/2014/main" id="{2427D25C-0412-AE01-1095-756CA0BFD4B5}"/>
              </a:ext>
            </a:extLst>
          </p:cNvPr>
          <p:cNvSpPr/>
          <p:nvPr/>
        </p:nvSpPr>
        <p:spPr>
          <a:xfrm>
            <a:off x="2815816" y="4556822"/>
            <a:ext cx="288032" cy="288032"/>
          </a:xfrm>
          <a:prstGeom prst="ellipse">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86" name="直线箭头连接符 85">
            <a:extLst>
              <a:ext uri="{FF2B5EF4-FFF2-40B4-BE49-F238E27FC236}">
                <a16:creationId xmlns:a16="http://schemas.microsoft.com/office/drawing/2014/main" id="{DF5B86F6-1B11-1E36-B6D5-128532E6D636}"/>
              </a:ext>
            </a:extLst>
          </p:cNvPr>
          <p:cNvCxnSpPr>
            <a:cxnSpLocks/>
          </p:cNvCxnSpPr>
          <p:nvPr/>
        </p:nvCxnSpPr>
        <p:spPr>
          <a:xfrm>
            <a:off x="3103848" y="4728604"/>
            <a:ext cx="1414815" cy="658446"/>
          </a:xfrm>
          <a:prstGeom prst="straightConnector1">
            <a:avLst/>
          </a:prstGeom>
          <a:ln w="57150">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87" name="椭圆 86">
            <a:extLst>
              <a:ext uri="{FF2B5EF4-FFF2-40B4-BE49-F238E27FC236}">
                <a16:creationId xmlns:a16="http://schemas.microsoft.com/office/drawing/2014/main" id="{8D4C9B28-8A31-A0DD-5F4C-CBD4A19BC48F}"/>
              </a:ext>
            </a:extLst>
          </p:cNvPr>
          <p:cNvSpPr/>
          <p:nvPr/>
        </p:nvSpPr>
        <p:spPr>
          <a:xfrm>
            <a:off x="4517404" y="5215268"/>
            <a:ext cx="288032" cy="288032"/>
          </a:xfrm>
          <a:prstGeom prst="ellipse">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88" name="椭圆 87">
            <a:extLst>
              <a:ext uri="{FF2B5EF4-FFF2-40B4-BE49-F238E27FC236}">
                <a16:creationId xmlns:a16="http://schemas.microsoft.com/office/drawing/2014/main" id="{B37107C7-7FF9-7755-759B-67E5481EB394}"/>
              </a:ext>
            </a:extLst>
          </p:cNvPr>
          <p:cNvSpPr/>
          <p:nvPr/>
        </p:nvSpPr>
        <p:spPr>
          <a:xfrm>
            <a:off x="6217791" y="6161026"/>
            <a:ext cx="288032" cy="288032"/>
          </a:xfrm>
          <a:prstGeom prst="ellipse">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89" name="直线箭头连接符 88">
            <a:extLst>
              <a:ext uri="{FF2B5EF4-FFF2-40B4-BE49-F238E27FC236}">
                <a16:creationId xmlns:a16="http://schemas.microsoft.com/office/drawing/2014/main" id="{EEF1AB76-7F36-420B-49F3-F9D515EEAC1D}"/>
              </a:ext>
            </a:extLst>
          </p:cNvPr>
          <p:cNvCxnSpPr>
            <a:cxnSpLocks/>
          </p:cNvCxnSpPr>
          <p:nvPr/>
        </p:nvCxnSpPr>
        <p:spPr>
          <a:xfrm>
            <a:off x="4805436" y="5389098"/>
            <a:ext cx="1412355" cy="943710"/>
          </a:xfrm>
          <a:prstGeom prst="straightConnector1">
            <a:avLst/>
          </a:prstGeom>
          <a:ln w="57150">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90" name="椭圆 89">
            <a:extLst>
              <a:ext uri="{FF2B5EF4-FFF2-40B4-BE49-F238E27FC236}">
                <a16:creationId xmlns:a16="http://schemas.microsoft.com/office/drawing/2014/main" id="{2736CE8A-0A33-563F-7C7D-EC8B81C95136}"/>
              </a:ext>
            </a:extLst>
          </p:cNvPr>
          <p:cNvSpPr/>
          <p:nvPr/>
        </p:nvSpPr>
        <p:spPr>
          <a:xfrm>
            <a:off x="2804718" y="6780283"/>
            <a:ext cx="288032" cy="288032"/>
          </a:xfrm>
          <a:prstGeom prst="ellipse">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91" name="直线箭头连接符 90">
            <a:extLst>
              <a:ext uri="{FF2B5EF4-FFF2-40B4-BE49-F238E27FC236}">
                <a16:creationId xmlns:a16="http://schemas.microsoft.com/office/drawing/2014/main" id="{C5A7BED2-2350-0664-539E-A4E72DDC07D1}"/>
              </a:ext>
            </a:extLst>
          </p:cNvPr>
          <p:cNvCxnSpPr>
            <a:cxnSpLocks/>
          </p:cNvCxnSpPr>
          <p:nvPr/>
        </p:nvCxnSpPr>
        <p:spPr>
          <a:xfrm flipV="1">
            <a:off x="3092750" y="5490933"/>
            <a:ext cx="1466835" cy="1461132"/>
          </a:xfrm>
          <a:prstGeom prst="straightConnector1">
            <a:avLst/>
          </a:prstGeom>
          <a:ln w="57150">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92" name="椭圆 91">
            <a:extLst>
              <a:ext uri="{FF2B5EF4-FFF2-40B4-BE49-F238E27FC236}">
                <a16:creationId xmlns:a16="http://schemas.microsoft.com/office/drawing/2014/main" id="{6617BBC9-97A1-752B-03B5-CDB7D00205D0}"/>
              </a:ext>
            </a:extLst>
          </p:cNvPr>
          <p:cNvSpPr/>
          <p:nvPr/>
        </p:nvSpPr>
        <p:spPr>
          <a:xfrm>
            <a:off x="4517404" y="5217316"/>
            <a:ext cx="288032" cy="288032"/>
          </a:xfrm>
          <a:prstGeom prst="ellipse">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mc:AlternateContent xmlns:mc="http://schemas.openxmlformats.org/markup-compatibility/2006" xmlns:a14="http://schemas.microsoft.com/office/drawing/2010/main">
        <mc:Choice Requires="a14">
          <p:sp>
            <p:nvSpPr>
              <p:cNvPr id="102" name="文本框 101">
                <a:extLst>
                  <a:ext uri="{FF2B5EF4-FFF2-40B4-BE49-F238E27FC236}">
                    <a16:creationId xmlns:a16="http://schemas.microsoft.com/office/drawing/2014/main" id="{D51FF8E8-A7B5-F622-ED6B-29903F44E3D7}"/>
                  </a:ext>
                </a:extLst>
              </p:cNvPr>
              <p:cNvSpPr txBox="1"/>
              <p:nvPr/>
            </p:nvSpPr>
            <p:spPr bwMode="auto">
              <a:xfrm>
                <a:off x="806824" y="1884587"/>
                <a:ext cx="8054788" cy="461665"/>
              </a:xfrm>
              <a:prstGeom prst="rect">
                <a:avLst/>
              </a:prstGeom>
              <a:noFill/>
              <a:ln w="9525" algn="ctr">
                <a:noFill/>
                <a:miter lim="800000"/>
                <a:headEnd/>
                <a:tailEnd/>
              </a:ln>
              <a:effectLst/>
            </p:spPr>
            <p:txBody>
              <a:bodyPr wrap="square">
                <a:spAutoFit/>
              </a:bodyPr>
              <a:lstStyle/>
              <a:p>
                <a:pPr algn="ctr">
                  <a:buClr>
                    <a:schemeClr val="tx1"/>
                  </a:buClr>
                </a:pPr>
                <a14:m>
                  <m:oMath xmlns:m="http://schemas.openxmlformats.org/officeDocument/2006/math">
                    <m:r>
                      <m:rPr>
                        <m:sty m:val="p"/>
                      </m:rPr>
                      <a:rPr kumimoji="1" lang="el-GR" altLang="zh-CN" sz="2400" b="0" i="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Ω</m:t>
                    </m:r>
                    <m:r>
                      <a:rPr kumimoji="1" lang="en-US" altLang="zh-CN" sz="2400" b="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m:t>
                    </m:r>
                    <m:r>
                      <a:rPr kumimoji="1" lang="en-US" altLang="zh-CN" sz="2400" b="0" i="1">
                        <a:solidFill>
                          <a:srgbClr val="C00000"/>
                        </a:solidFill>
                        <a:latin typeface="Cambria Math" panose="02040503050406030204" pitchFamily="18" charset="0"/>
                        <a:ea typeface="楷体" panose="02010609060101010101" pitchFamily="49" charset="-122"/>
                        <a:cs typeface="Times New Roman" panose="02020603050405020304" pitchFamily="18" charset="0"/>
                      </a:rPr>
                      <m:t>𝑛</m:t>
                    </m:r>
                    <m:r>
                      <a:rPr kumimoji="1" lang="en-US" altLang="zh-CN" sz="2400" b="0" i="1">
                        <a:solidFill>
                          <a:srgbClr val="C00000"/>
                        </a:solidFill>
                        <a:latin typeface="Cambria Math" panose="02040503050406030204" pitchFamily="18" charset="0"/>
                        <a:ea typeface="楷体" panose="02010609060101010101" pitchFamily="49" charset="-122"/>
                        <a:cs typeface="Times New Roman" panose="02020603050405020304" pitchFamily="18" charset="0"/>
                      </a:rPr>
                      <m:t>)</m:t>
                    </m:r>
                  </m:oMath>
                </a14:m>
                <a:r>
                  <a:rPr kumimoji="1" lang="en-US" altLang="zh-CN" sz="240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 time </a:t>
                </a:r>
                <a:r>
                  <a:rPr kumimoji="1"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to touch </a:t>
                </a:r>
                <a14:m>
                  <m:oMath xmlns:m="http://schemas.openxmlformats.org/officeDocument/2006/math">
                    <m:r>
                      <a:rPr kumimoji="1" lang="en-US" altLang="zh-CN" sz="2400" b="0"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𝑡</m:t>
                    </m:r>
                  </m:oMath>
                </a14:m>
                <a:r>
                  <a:rPr kumimoji="1" lang="en-US" altLang="zh-CN" sz="24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at least once </a:t>
                </a:r>
              </a:p>
            </p:txBody>
          </p:sp>
        </mc:Choice>
        <mc:Fallback xmlns="">
          <p:sp>
            <p:nvSpPr>
              <p:cNvPr id="102" name="文本框 101">
                <a:extLst>
                  <a:ext uri="{FF2B5EF4-FFF2-40B4-BE49-F238E27FC236}">
                    <a16:creationId xmlns:a16="http://schemas.microsoft.com/office/drawing/2014/main" id="{D51FF8E8-A7B5-F622-ED6B-29903F44E3D7}"/>
                  </a:ext>
                </a:extLst>
              </p:cNvPr>
              <p:cNvSpPr txBox="1">
                <a:spLocks noRot="1" noChangeAspect="1" noMove="1" noResize="1" noEditPoints="1" noAdjustHandles="1" noChangeArrowheads="1" noChangeShapeType="1" noTextEdit="1"/>
              </p:cNvSpPr>
              <p:nvPr/>
            </p:nvSpPr>
            <p:spPr bwMode="auto">
              <a:xfrm>
                <a:off x="806824" y="1884587"/>
                <a:ext cx="8054788" cy="461665"/>
              </a:xfrm>
              <a:prstGeom prst="rect">
                <a:avLst/>
              </a:prstGeom>
              <a:blipFill>
                <a:blip r:embed="rId6"/>
                <a:stretch>
                  <a:fillRect t="-10811" b="-29730"/>
                </a:stretch>
              </a:blipFill>
              <a:ln w="9525" algn="ctr">
                <a:noFill/>
                <a:miter lim="800000"/>
                <a:headEnd/>
                <a:tailEnd/>
              </a:ln>
              <a:effectLst/>
            </p:spPr>
            <p:txBody>
              <a:bodyPr/>
              <a:lstStyle/>
              <a:p>
                <a:r>
                  <a:rPr lang="en-US">
                    <a:noFill/>
                  </a:rPr>
                  <a:t> </a:t>
                </a:r>
              </a:p>
            </p:txBody>
          </p:sp>
        </mc:Fallback>
      </mc:AlternateContent>
      <p:pic>
        <p:nvPicPr>
          <p:cNvPr id="42" name="Picture 2" descr="Sad&quot; Icon - Download for free – Iconduck">
            <a:extLst>
              <a:ext uri="{FF2B5EF4-FFF2-40B4-BE49-F238E27FC236}">
                <a16:creationId xmlns:a16="http://schemas.microsoft.com/office/drawing/2014/main" id="{AC220EED-30CE-B0FD-D73A-4F0A690930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8528" y="1884587"/>
            <a:ext cx="561975" cy="5619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ECEB36FA-0CB7-BC7B-EEE1-4AF376E9F770}"/>
                  </a:ext>
                </a:extLst>
              </p:cNvPr>
              <p:cNvSpPr txBox="1"/>
              <p:nvPr/>
            </p:nvSpPr>
            <p:spPr bwMode="auto">
              <a:xfrm>
                <a:off x="6259691" y="5166657"/>
                <a:ext cx="177805"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1" i="1" dirty="0">
                          <a:solidFill>
                            <a:schemeClr val="bg1"/>
                          </a:solidFill>
                          <a:latin typeface="Cambria Math" panose="02040503050406030204" pitchFamily="18" charset="0"/>
                        </a:rPr>
                        <m:t>𝒕</m:t>
                      </m:r>
                    </m:oMath>
                  </m:oMathPara>
                </a14:m>
                <a:endParaRPr lang="en-US" b="1" dirty="0">
                  <a:solidFill>
                    <a:schemeClr val="bg1"/>
                  </a:solidFill>
                </a:endParaRPr>
              </a:p>
            </p:txBody>
          </p:sp>
        </mc:Choice>
        <mc:Fallback xmlns="">
          <p:sp>
            <p:nvSpPr>
              <p:cNvPr id="4" name="文本框 3">
                <a:extLst>
                  <a:ext uri="{FF2B5EF4-FFF2-40B4-BE49-F238E27FC236}">
                    <a16:creationId xmlns:a16="http://schemas.microsoft.com/office/drawing/2014/main" id="{ECEB36FA-0CB7-BC7B-EEE1-4AF376E9F770}"/>
                  </a:ext>
                </a:extLst>
              </p:cNvPr>
              <p:cNvSpPr txBox="1">
                <a:spLocks noRot="1" noChangeAspect="1" noMove="1" noResize="1" noEditPoints="1" noAdjustHandles="1" noChangeArrowheads="1" noChangeShapeType="1" noTextEdit="1"/>
              </p:cNvSpPr>
              <p:nvPr/>
            </p:nvSpPr>
            <p:spPr bwMode="auto">
              <a:xfrm>
                <a:off x="6259691" y="5166657"/>
                <a:ext cx="177805" cy="307777"/>
              </a:xfrm>
              <a:prstGeom prst="rect">
                <a:avLst/>
              </a:prstGeom>
              <a:blipFill>
                <a:blip r:embed="rId8"/>
                <a:stretch>
                  <a:fillRect l="-20000" r="-26667" b="-4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623C7288-D5A3-BC1C-9F0B-E60E7471EE5C}"/>
                  </a:ext>
                </a:extLst>
              </p:cNvPr>
              <p:cNvSpPr txBox="1"/>
              <p:nvPr/>
            </p:nvSpPr>
            <p:spPr bwMode="auto">
              <a:xfrm>
                <a:off x="4555745" y="5164512"/>
                <a:ext cx="224549"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0" i="1" dirty="0">
                          <a:solidFill>
                            <a:schemeClr val="tx1"/>
                          </a:solidFill>
                          <a:latin typeface="Cambria Math" panose="02040503050406030204" pitchFamily="18" charset="0"/>
                        </a:rPr>
                        <m:t>𝑢</m:t>
                      </m:r>
                    </m:oMath>
                  </m:oMathPara>
                </a14:m>
                <a:endParaRPr lang="en-US" dirty="0">
                  <a:solidFill>
                    <a:schemeClr val="tx1"/>
                  </a:solidFill>
                </a:endParaRPr>
              </a:p>
            </p:txBody>
          </p:sp>
        </mc:Choice>
        <mc:Fallback xmlns="">
          <p:sp>
            <p:nvSpPr>
              <p:cNvPr id="15" name="文本框 14">
                <a:extLst>
                  <a:ext uri="{FF2B5EF4-FFF2-40B4-BE49-F238E27FC236}">
                    <a16:creationId xmlns:a16="http://schemas.microsoft.com/office/drawing/2014/main" id="{623C7288-D5A3-BC1C-9F0B-E60E7471EE5C}"/>
                  </a:ext>
                </a:extLst>
              </p:cNvPr>
              <p:cNvSpPr txBox="1">
                <a:spLocks noRot="1" noChangeAspect="1" noMove="1" noResize="1" noEditPoints="1" noAdjustHandles="1" noChangeArrowheads="1" noChangeShapeType="1" noTextEdit="1"/>
              </p:cNvSpPr>
              <p:nvPr/>
            </p:nvSpPr>
            <p:spPr bwMode="auto">
              <a:xfrm>
                <a:off x="4555745" y="5164512"/>
                <a:ext cx="224549" cy="307777"/>
              </a:xfrm>
              <a:prstGeom prst="rect">
                <a:avLst/>
              </a:prstGeom>
              <a:blipFill>
                <a:blip r:embed="rId9"/>
                <a:stretch>
                  <a:fillRect l="-10526" r="-10526"/>
                </a:stretch>
              </a:blipFill>
              <a:ln w="9525" algn="ctr">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96295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heel(1)">
                                      <p:cBhvr>
                                        <p:cTn id="7" dur="750"/>
                                        <p:tgtEl>
                                          <p:spTgt spid="85"/>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wipe(left)">
                                      <p:cBhvr>
                                        <p:cTn id="11" dur="500"/>
                                        <p:tgtEl>
                                          <p:spTgt spid="86"/>
                                        </p:tgtEl>
                                      </p:cBhvr>
                                    </p:animEffect>
                                  </p:childTnLst>
                                </p:cTn>
                              </p:par>
                            </p:childTnLst>
                          </p:cTn>
                        </p:par>
                        <p:par>
                          <p:cTn id="12" fill="hold">
                            <p:stCondLst>
                              <p:cond delay="1250"/>
                            </p:stCondLst>
                            <p:childTnLst>
                              <p:par>
                                <p:cTn id="13" presetID="21" presetClass="entr" presetSubtype="1" fill="hold" grpId="0" nodeType="after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wheel(1)">
                                      <p:cBhvr>
                                        <p:cTn id="15" dur="750"/>
                                        <p:tgtEl>
                                          <p:spTgt spid="87"/>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wipe(left)">
                                      <p:cBhvr>
                                        <p:cTn id="19" dur="500"/>
                                        <p:tgtEl>
                                          <p:spTgt spid="84"/>
                                        </p:tgtEl>
                                      </p:cBhvr>
                                    </p:animEffect>
                                  </p:childTnLst>
                                </p:cTn>
                              </p:par>
                            </p:childTnLst>
                          </p:cTn>
                        </p:par>
                        <p:par>
                          <p:cTn id="20" fill="hold">
                            <p:stCondLst>
                              <p:cond delay="2500"/>
                            </p:stCondLst>
                            <p:childTnLst>
                              <p:par>
                                <p:cTn id="21" presetID="21" presetClass="entr" presetSubtype="1" fill="hold" grpId="0"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wheel(1)">
                                      <p:cBhvr>
                                        <p:cTn id="23" dur="750"/>
                                        <p:tgtEl>
                                          <p:spTgt spid="83"/>
                                        </p:tgtEl>
                                      </p:cBhvr>
                                    </p:animEffect>
                                  </p:childTnLst>
                                </p:cTn>
                              </p:par>
                            </p:childTnLst>
                          </p:cTn>
                        </p:par>
                        <p:par>
                          <p:cTn id="24" fill="hold">
                            <p:stCondLst>
                              <p:cond delay="3250"/>
                            </p:stCondLst>
                            <p:childTnLst>
                              <p:par>
                                <p:cTn id="25" presetID="10" presetClass="exit" presetSubtype="0" fill="hold" grpId="1" nodeType="afterEffect">
                                  <p:stCondLst>
                                    <p:cond delay="500"/>
                                  </p:stCondLst>
                                  <p:childTnLst>
                                    <p:animEffect transition="out" filter="fade">
                                      <p:cBhvr>
                                        <p:cTn id="26" dur="500"/>
                                        <p:tgtEl>
                                          <p:spTgt spid="85"/>
                                        </p:tgtEl>
                                      </p:cBhvr>
                                    </p:animEffect>
                                    <p:set>
                                      <p:cBhvr>
                                        <p:cTn id="27" dur="1" fill="hold">
                                          <p:stCondLst>
                                            <p:cond delay="499"/>
                                          </p:stCondLst>
                                        </p:cTn>
                                        <p:tgtEl>
                                          <p:spTgt spid="85"/>
                                        </p:tgtEl>
                                        <p:attrNameLst>
                                          <p:attrName>style.visibility</p:attrName>
                                        </p:attrNameLst>
                                      </p:cBhvr>
                                      <p:to>
                                        <p:strVal val="hidden"/>
                                      </p:to>
                                    </p:set>
                                  </p:childTnLst>
                                </p:cTn>
                              </p:par>
                              <p:par>
                                <p:cTn id="28" presetID="10" presetClass="exit" presetSubtype="0" fill="hold" nodeType="withEffect">
                                  <p:stCondLst>
                                    <p:cond delay="500"/>
                                  </p:stCondLst>
                                  <p:childTnLst>
                                    <p:animEffect transition="out" filter="fade">
                                      <p:cBhvr>
                                        <p:cTn id="29" dur="500"/>
                                        <p:tgtEl>
                                          <p:spTgt spid="86"/>
                                        </p:tgtEl>
                                      </p:cBhvr>
                                    </p:animEffect>
                                    <p:set>
                                      <p:cBhvr>
                                        <p:cTn id="30" dur="1" fill="hold">
                                          <p:stCondLst>
                                            <p:cond delay="499"/>
                                          </p:stCondLst>
                                        </p:cTn>
                                        <p:tgtEl>
                                          <p:spTgt spid="86"/>
                                        </p:tgtEl>
                                        <p:attrNameLst>
                                          <p:attrName>style.visibility</p:attrName>
                                        </p:attrNameLst>
                                      </p:cBhvr>
                                      <p:to>
                                        <p:strVal val="hidden"/>
                                      </p:to>
                                    </p:set>
                                  </p:childTnLst>
                                </p:cTn>
                              </p:par>
                              <p:par>
                                <p:cTn id="31" presetID="10" presetClass="exit" presetSubtype="0" fill="hold" grpId="1" nodeType="withEffect">
                                  <p:stCondLst>
                                    <p:cond delay="500"/>
                                  </p:stCondLst>
                                  <p:childTnLst>
                                    <p:animEffect transition="out" filter="fade">
                                      <p:cBhvr>
                                        <p:cTn id="32" dur="500"/>
                                        <p:tgtEl>
                                          <p:spTgt spid="87"/>
                                        </p:tgtEl>
                                      </p:cBhvr>
                                    </p:animEffect>
                                    <p:set>
                                      <p:cBhvr>
                                        <p:cTn id="33" dur="1" fill="hold">
                                          <p:stCondLst>
                                            <p:cond delay="499"/>
                                          </p:stCondLst>
                                        </p:cTn>
                                        <p:tgtEl>
                                          <p:spTgt spid="87"/>
                                        </p:tgtEl>
                                        <p:attrNameLst>
                                          <p:attrName>style.visibility</p:attrName>
                                        </p:attrNameLst>
                                      </p:cBhvr>
                                      <p:to>
                                        <p:strVal val="hidden"/>
                                      </p:to>
                                    </p:set>
                                  </p:childTnLst>
                                </p:cTn>
                              </p:par>
                              <p:par>
                                <p:cTn id="34" presetID="10" presetClass="exit" presetSubtype="0" fill="hold" nodeType="withEffect">
                                  <p:stCondLst>
                                    <p:cond delay="500"/>
                                  </p:stCondLst>
                                  <p:childTnLst>
                                    <p:animEffect transition="out" filter="fade">
                                      <p:cBhvr>
                                        <p:cTn id="35" dur="500"/>
                                        <p:tgtEl>
                                          <p:spTgt spid="84"/>
                                        </p:tgtEl>
                                      </p:cBhvr>
                                    </p:animEffect>
                                    <p:set>
                                      <p:cBhvr>
                                        <p:cTn id="36" dur="1" fill="hold">
                                          <p:stCondLst>
                                            <p:cond delay="499"/>
                                          </p:stCondLst>
                                        </p:cTn>
                                        <p:tgtEl>
                                          <p:spTgt spid="84"/>
                                        </p:tgtEl>
                                        <p:attrNameLst>
                                          <p:attrName>style.visibility</p:attrName>
                                        </p:attrNameLst>
                                      </p:cBhvr>
                                      <p:to>
                                        <p:strVal val="hidden"/>
                                      </p:to>
                                    </p:set>
                                  </p:childTnLst>
                                </p:cTn>
                              </p:par>
                              <p:par>
                                <p:cTn id="37" presetID="10" presetClass="exit" presetSubtype="0" fill="hold" grpId="1" nodeType="withEffect">
                                  <p:stCondLst>
                                    <p:cond delay="500"/>
                                  </p:stCondLst>
                                  <p:childTnLst>
                                    <p:animEffect transition="out" filter="fade">
                                      <p:cBhvr>
                                        <p:cTn id="38" dur="500"/>
                                        <p:tgtEl>
                                          <p:spTgt spid="83"/>
                                        </p:tgtEl>
                                      </p:cBhvr>
                                    </p:animEffect>
                                    <p:set>
                                      <p:cBhvr>
                                        <p:cTn id="39" dur="1" fill="hold">
                                          <p:stCondLst>
                                            <p:cond delay="499"/>
                                          </p:stCondLst>
                                        </p:cTn>
                                        <p:tgtEl>
                                          <p:spTgt spid="83"/>
                                        </p:tgtEl>
                                        <p:attrNameLst>
                                          <p:attrName>style.visibility</p:attrName>
                                        </p:attrNameLst>
                                      </p:cBhvr>
                                      <p:to>
                                        <p:strVal val="hidden"/>
                                      </p:to>
                                    </p:set>
                                  </p:childTnLst>
                                </p:cTn>
                              </p:par>
                            </p:childTnLst>
                          </p:cTn>
                        </p:par>
                        <p:par>
                          <p:cTn id="40" fill="hold">
                            <p:stCondLst>
                              <p:cond delay="4250"/>
                            </p:stCondLst>
                            <p:childTnLst>
                              <p:par>
                                <p:cTn id="41" presetID="21" presetClass="entr" presetSubtype="1" fill="hold" grpId="0" nodeType="after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wheel(1)">
                                      <p:cBhvr>
                                        <p:cTn id="43" dur="750"/>
                                        <p:tgtEl>
                                          <p:spTgt spid="90"/>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91"/>
                                        </p:tgtEl>
                                        <p:attrNameLst>
                                          <p:attrName>style.visibility</p:attrName>
                                        </p:attrNameLst>
                                      </p:cBhvr>
                                      <p:to>
                                        <p:strVal val="visible"/>
                                      </p:to>
                                    </p:set>
                                    <p:animEffect transition="in" filter="wipe(left)">
                                      <p:cBhvr>
                                        <p:cTn id="47" dur="500"/>
                                        <p:tgtEl>
                                          <p:spTgt spid="91"/>
                                        </p:tgtEl>
                                      </p:cBhvr>
                                    </p:animEffect>
                                  </p:childTnLst>
                                </p:cTn>
                              </p:par>
                            </p:childTnLst>
                          </p:cTn>
                        </p:par>
                        <p:par>
                          <p:cTn id="48" fill="hold">
                            <p:stCondLst>
                              <p:cond delay="5500"/>
                            </p:stCondLst>
                            <p:childTnLst>
                              <p:par>
                                <p:cTn id="49" presetID="21" presetClass="entr" presetSubtype="1" fill="hold" grpId="0"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heel(1)">
                                      <p:cBhvr>
                                        <p:cTn id="51" dur="750"/>
                                        <p:tgtEl>
                                          <p:spTgt spid="92"/>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wipe(left)">
                                      <p:cBhvr>
                                        <p:cTn id="55" dur="500"/>
                                        <p:tgtEl>
                                          <p:spTgt spid="89"/>
                                        </p:tgtEl>
                                      </p:cBhvr>
                                    </p:animEffect>
                                  </p:childTnLst>
                                </p:cTn>
                              </p:par>
                            </p:childTnLst>
                          </p:cTn>
                        </p:par>
                        <p:par>
                          <p:cTn id="56" fill="hold">
                            <p:stCondLst>
                              <p:cond delay="6750"/>
                            </p:stCondLst>
                            <p:childTnLst>
                              <p:par>
                                <p:cTn id="57" presetID="21" presetClass="entr" presetSubtype="1"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heel(1)">
                                      <p:cBhvr>
                                        <p:cTn id="59" dur="750"/>
                                        <p:tgtEl>
                                          <p:spTgt spid="88"/>
                                        </p:tgtEl>
                                      </p:cBhvr>
                                    </p:animEffect>
                                  </p:childTnLst>
                                </p:cTn>
                              </p:par>
                            </p:childTnLst>
                          </p:cTn>
                        </p:par>
                        <p:par>
                          <p:cTn id="60" fill="hold">
                            <p:stCondLst>
                              <p:cond delay="7500"/>
                            </p:stCondLst>
                            <p:childTnLst>
                              <p:par>
                                <p:cTn id="61" presetID="10" presetClass="exit" presetSubtype="0" fill="hold" grpId="1" nodeType="afterEffect">
                                  <p:stCondLst>
                                    <p:cond delay="500"/>
                                  </p:stCondLst>
                                  <p:childTnLst>
                                    <p:animEffect transition="out" filter="fade">
                                      <p:cBhvr>
                                        <p:cTn id="62" dur="500"/>
                                        <p:tgtEl>
                                          <p:spTgt spid="90"/>
                                        </p:tgtEl>
                                      </p:cBhvr>
                                    </p:animEffect>
                                    <p:set>
                                      <p:cBhvr>
                                        <p:cTn id="63" dur="1" fill="hold">
                                          <p:stCondLst>
                                            <p:cond delay="499"/>
                                          </p:stCondLst>
                                        </p:cTn>
                                        <p:tgtEl>
                                          <p:spTgt spid="90"/>
                                        </p:tgtEl>
                                        <p:attrNameLst>
                                          <p:attrName>style.visibility</p:attrName>
                                        </p:attrNameLst>
                                      </p:cBhvr>
                                      <p:to>
                                        <p:strVal val="hidden"/>
                                      </p:to>
                                    </p:set>
                                  </p:childTnLst>
                                </p:cTn>
                              </p:par>
                              <p:par>
                                <p:cTn id="64" presetID="10" presetClass="exit" presetSubtype="0" fill="hold" nodeType="withEffect">
                                  <p:stCondLst>
                                    <p:cond delay="500"/>
                                  </p:stCondLst>
                                  <p:childTnLst>
                                    <p:animEffect transition="out" filter="fade">
                                      <p:cBhvr>
                                        <p:cTn id="65" dur="500"/>
                                        <p:tgtEl>
                                          <p:spTgt spid="91"/>
                                        </p:tgtEl>
                                      </p:cBhvr>
                                    </p:animEffect>
                                    <p:set>
                                      <p:cBhvr>
                                        <p:cTn id="66" dur="1" fill="hold">
                                          <p:stCondLst>
                                            <p:cond delay="499"/>
                                          </p:stCondLst>
                                        </p:cTn>
                                        <p:tgtEl>
                                          <p:spTgt spid="91"/>
                                        </p:tgtEl>
                                        <p:attrNameLst>
                                          <p:attrName>style.visibility</p:attrName>
                                        </p:attrNameLst>
                                      </p:cBhvr>
                                      <p:to>
                                        <p:strVal val="hidden"/>
                                      </p:to>
                                    </p:set>
                                  </p:childTnLst>
                                </p:cTn>
                              </p:par>
                              <p:par>
                                <p:cTn id="67" presetID="10" presetClass="exit" presetSubtype="0" fill="hold" grpId="1" nodeType="withEffect">
                                  <p:stCondLst>
                                    <p:cond delay="500"/>
                                  </p:stCondLst>
                                  <p:childTnLst>
                                    <p:animEffect transition="out" filter="fade">
                                      <p:cBhvr>
                                        <p:cTn id="68" dur="500"/>
                                        <p:tgtEl>
                                          <p:spTgt spid="92"/>
                                        </p:tgtEl>
                                      </p:cBhvr>
                                    </p:animEffect>
                                    <p:set>
                                      <p:cBhvr>
                                        <p:cTn id="69" dur="1" fill="hold">
                                          <p:stCondLst>
                                            <p:cond delay="499"/>
                                          </p:stCondLst>
                                        </p:cTn>
                                        <p:tgtEl>
                                          <p:spTgt spid="92"/>
                                        </p:tgtEl>
                                        <p:attrNameLst>
                                          <p:attrName>style.visibility</p:attrName>
                                        </p:attrNameLst>
                                      </p:cBhvr>
                                      <p:to>
                                        <p:strVal val="hidden"/>
                                      </p:to>
                                    </p:set>
                                  </p:childTnLst>
                                </p:cTn>
                              </p:par>
                              <p:par>
                                <p:cTn id="70" presetID="10" presetClass="exit" presetSubtype="0" fill="hold" nodeType="withEffect">
                                  <p:stCondLst>
                                    <p:cond delay="500"/>
                                  </p:stCondLst>
                                  <p:childTnLst>
                                    <p:animEffect transition="out" filter="fade">
                                      <p:cBhvr>
                                        <p:cTn id="71" dur="500"/>
                                        <p:tgtEl>
                                          <p:spTgt spid="89"/>
                                        </p:tgtEl>
                                      </p:cBhvr>
                                    </p:animEffect>
                                    <p:set>
                                      <p:cBhvr>
                                        <p:cTn id="72" dur="1" fill="hold">
                                          <p:stCondLst>
                                            <p:cond delay="499"/>
                                          </p:stCondLst>
                                        </p:cTn>
                                        <p:tgtEl>
                                          <p:spTgt spid="89"/>
                                        </p:tgtEl>
                                        <p:attrNameLst>
                                          <p:attrName>style.visibility</p:attrName>
                                        </p:attrNameLst>
                                      </p:cBhvr>
                                      <p:to>
                                        <p:strVal val="hidden"/>
                                      </p:to>
                                    </p:set>
                                  </p:childTnLst>
                                </p:cTn>
                              </p:par>
                              <p:par>
                                <p:cTn id="73" presetID="10" presetClass="exit" presetSubtype="0" fill="hold" grpId="1" nodeType="withEffect">
                                  <p:stCondLst>
                                    <p:cond delay="500"/>
                                  </p:stCondLst>
                                  <p:childTnLst>
                                    <p:animEffect transition="out" filter="fade">
                                      <p:cBhvr>
                                        <p:cTn id="74" dur="500"/>
                                        <p:tgtEl>
                                          <p:spTgt spid="88"/>
                                        </p:tgtEl>
                                      </p:cBhvr>
                                    </p:animEffect>
                                    <p:set>
                                      <p:cBhvr>
                                        <p:cTn id="75" dur="1" fill="hold">
                                          <p:stCondLst>
                                            <p:cond delay="499"/>
                                          </p:stCondLst>
                                        </p:cTn>
                                        <p:tgtEl>
                                          <p:spTgt spid="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3" grpId="1" animBg="1"/>
      <p:bldP spid="85" grpId="0" animBg="1"/>
      <p:bldP spid="85" grpId="1" animBg="1"/>
      <p:bldP spid="87" grpId="0" animBg="1"/>
      <p:bldP spid="87" grpId="1" animBg="1"/>
      <p:bldP spid="88" grpId="0" animBg="1"/>
      <p:bldP spid="88" grpId="1" animBg="1"/>
      <p:bldP spid="90" grpId="0" animBg="1"/>
      <p:bldP spid="90" grpId="1" animBg="1"/>
      <p:bldP spid="92" grpId="0" animBg="1"/>
      <p:bldP spid="9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20" name="标题 24">
            <a:extLst>
              <a:ext uri="{FF2B5EF4-FFF2-40B4-BE49-F238E27FC236}">
                <a16:creationId xmlns:a16="http://schemas.microsoft.com/office/drawing/2014/main" id="{02E46307-80DF-7D2D-2676-528D350C88EA}"/>
              </a:ext>
            </a:extLst>
          </p:cNvPr>
          <p:cNvSpPr txBox="1">
            <a:spLocks/>
          </p:cNvSpPr>
          <p:nvPr/>
        </p:nvSpPr>
        <p:spPr>
          <a:xfrm>
            <a:off x="563626" y="718642"/>
            <a:ext cx="8997950"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Our BackMC Algorithm</a:t>
            </a:r>
            <a:endParaRPr lang="en-US" altLang="zh-CN" sz="28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椭圆 2">
            <a:extLst>
              <a:ext uri="{FF2B5EF4-FFF2-40B4-BE49-F238E27FC236}">
                <a16:creationId xmlns:a16="http://schemas.microsoft.com/office/drawing/2014/main" id="{755927DC-2F44-33E9-6F03-2FC27C271308}"/>
              </a:ext>
            </a:extLst>
          </p:cNvPr>
          <p:cNvSpPr/>
          <p:nvPr/>
        </p:nvSpPr>
        <p:spPr>
          <a:xfrm>
            <a:off x="3970187" y="4440414"/>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8" name="椭圆 7">
            <a:extLst>
              <a:ext uri="{FF2B5EF4-FFF2-40B4-BE49-F238E27FC236}">
                <a16:creationId xmlns:a16="http://schemas.microsoft.com/office/drawing/2014/main" id="{D6C12314-3A39-E261-4266-84DB03AE0412}"/>
              </a:ext>
            </a:extLst>
          </p:cNvPr>
          <p:cNvSpPr/>
          <p:nvPr/>
        </p:nvSpPr>
        <p:spPr>
          <a:xfrm>
            <a:off x="3970187" y="5063273"/>
            <a:ext cx="288032" cy="288032"/>
          </a:xfrm>
          <a:prstGeom prst="ellipse">
            <a:avLst/>
          </a:prstGeom>
          <a:solidFill>
            <a:schemeClr val="tx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9" name="椭圆 8">
            <a:extLst>
              <a:ext uri="{FF2B5EF4-FFF2-40B4-BE49-F238E27FC236}">
                <a16:creationId xmlns:a16="http://schemas.microsoft.com/office/drawing/2014/main" id="{3B342667-7AA2-85E6-4485-978D50123B07}"/>
              </a:ext>
            </a:extLst>
          </p:cNvPr>
          <p:cNvSpPr/>
          <p:nvPr/>
        </p:nvSpPr>
        <p:spPr>
          <a:xfrm>
            <a:off x="3970187" y="6041016"/>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11" name="椭圆 10">
            <a:extLst>
              <a:ext uri="{FF2B5EF4-FFF2-40B4-BE49-F238E27FC236}">
                <a16:creationId xmlns:a16="http://schemas.microsoft.com/office/drawing/2014/main" id="{819C2F95-D205-0F5D-94A5-F9FC7219B854}"/>
              </a:ext>
            </a:extLst>
          </p:cNvPr>
          <p:cNvSpPr/>
          <p:nvPr/>
        </p:nvSpPr>
        <p:spPr>
          <a:xfrm>
            <a:off x="3970187" y="6663875"/>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12" name="直线箭头连接符 11">
            <a:extLst>
              <a:ext uri="{FF2B5EF4-FFF2-40B4-BE49-F238E27FC236}">
                <a16:creationId xmlns:a16="http://schemas.microsoft.com/office/drawing/2014/main" id="{2A424EA4-8E1D-6030-C006-4A45B0F51036}"/>
              </a:ext>
            </a:extLst>
          </p:cNvPr>
          <p:cNvCxnSpPr>
            <a:cxnSpLocks/>
          </p:cNvCxnSpPr>
          <p:nvPr/>
        </p:nvCxnSpPr>
        <p:spPr>
          <a:xfrm flipV="1">
            <a:off x="2562137" y="3961571"/>
            <a:ext cx="1408050" cy="1278736"/>
          </a:xfrm>
          <a:prstGeom prst="straightConnector1">
            <a:avLst/>
          </a:prstGeom>
          <a:ln w="12700">
            <a:solidFill>
              <a:srgbClr val="000000"/>
            </a:solidFill>
            <a:tailEnd type="none" w="lg" len="lg"/>
          </a:ln>
        </p:spPr>
        <p:style>
          <a:lnRef idx="1">
            <a:schemeClr val="dk1"/>
          </a:lnRef>
          <a:fillRef idx="0">
            <a:schemeClr val="dk1"/>
          </a:fillRef>
          <a:effectRef idx="0">
            <a:schemeClr val="dk1"/>
          </a:effectRef>
          <a:fontRef idx="minor">
            <a:schemeClr val="tx1"/>
          </a:fontRef>
        </p:style>
      </p:cxnSp>
      <p:cxnSp>
        <p:nvCxnSpPr>
          <p:cNvPr id="13" name="直线箭头连接符 12">
            <a:extLst>
              <a:ext uri="{FF2B5EF4-FFF2-40B4-BE49-F238E27FC236}">
                <a16:creationId xmlns:a16="http://schemas.microsoft.com/office/drawing/2014/main" id="{3D0C6C87-99D1-76EE-2E97-297809FAC12C}"/>
              </a:ext>
            </a:extLst>
          </p:cNvPr>
          <p:cNvCxnSpPr>
            <a:cxnSpLocks/>
            <a:endCxn id="3" idx="2"/>
          </p:cNvCxnSpPr>
          <p:nvPr/>
        </p:nvCxnSpPr>
        <p:spPr>
          <a:xfrm flipV="1">
            <a:off x="2562137" y="4584430"/>
            <a:ext cx="1408050" cy="655877"/>
          </a:xfrm>
          <a:prstGeom prst="straightConnector1">
            <a:avLst/>
          </a:prstGeom>
          <a:ln w="12700">
            <a:solidFill>
              <a:srgbClr val="000000"/>
            </a:solidFill>
            <a:tailEnd type="none" w="lg" len="lg"/>
          </a:ln>
        </p:spPr>
        <p:style>
          <a:lnRef idx="1">
            <a:schemeClr val="dk1"/>
          </a:lnRef>
          <a:fillRef idx="0">
            <a:schemeClr val="dk1"/>
          </a:fillRef>
          <a:effectRef idx="0">
            <a:schemeClr val="dk1"/>
          </a:effectRef>
          <a:fontRef idx="minor">
            <a:schemeClr val="tx1"/>
          </a:fontRef>
        </p:style>
      </p:cxnSp>
      <p:cxnSp>
        <p:nvCxnSpPr>
          <p:cNvPr id="14" name="直线箭头连接符 13">
            <a:extLst>
              <a:ext uri="{FF2B5EF4-FFF2-40B4-BE49-F238E27FC236}">
                <a16:creationId xmlns:a16="http://schemas.microsoft.com/office/drawing/2014/main" id="{41E74676-7E39-5089-746D-D06A06E0BB54}"/>
              </a:ext>
            </a:extLst>
          </p:cNvPr>
          <p:cNvCxnSpPr>
            <a:cxnSpLocks/>
            <a:endCxn id="8" idx="2"/>
          </p:cNvCxnSpPr>
          <p:nvPr/>
        </p:nvCxnSpPr>
        <p:spPr>
          <a:xfrm flipV="1">
            <a:off x="2562137" y="5207289"/>
            <a:ext cx="1408050" cy="33018"/>
          </a:xfrm>
          <a:prstGeom prst="straightConnector1">
            <a:avLst/>
          </a:prstGeom>
          <a:ln w="12700">
            <a:solidFill>
              <a:srgbClr val="000000"/>
            </a:solidFill>
            <a:tailEnd type="none" w="lg" len="lg"/>
          </a:ln>
        </p:spPr>
        <p:style>
          <a:lnRef idx="1">
            <a:schemeClr val="dk1"/>
          </a:lnRef>
          <a:fillRef idx="0">
            <a:schemeClr val="dk1"/>
          </a:fillRef>
          <a:effectRef idx="0">
            <a:schemeClr val="dk1"/>
          </a:effectRef>
          <a:fontRef idx="minor">
            <a:schemeClr val="tx1"/>
          </a:fontRef>
        </p:style>
      </p:cxnSp>
      <p:cxnSp>
        <p:nvCxnSpPr>
          <p:cNvPr id="15" name="直线箭头连接符 14">
            <a:extLst>
              <a:ext uri="{FF2B5EF4-FFF2-40B4-BE49-F238E27FC236}">
                <a16:creationId xmlns:a16="http://schemas.microsoft.com/office/drawing/2014/main" id="{F7484911-934B-53CE-B932-17CD25BC8C26}"/>
              </a:ext>
            </a:extLst>
          </p:cNvPr>
          <p:cNvCxnSpPr>
            <a:cxnSpLocks/>
            <a:endCxn id="9" idx="2"/>
          </p:cNvCxnSpPr>
          <p:nvPr/>
        </p:nvCxnSpPr>
        <p:spPr>
          <a:xfrm>
            <a:off x="2562137" y="5240307"/>
            <a:ext cx="1408050" cy="944725"/>
          </a:xfrm>
          <a:prstGeom prst="straightConnector1">
            <a:avLst/>
          </a:prstGeom>
          <a:ln w="12700">
            <a:solidFill>
              <a:srgbClr val="000000"/>
            </a:solidFill>
            <a:tailEnd type="none" w="lg" len="lg"/>
          </a:ln>
        </p:spPr>
        <p:style>
          <a:lnRef idx="1">
            <a:schemeClr val="dk1"/>
          </a:lnRef>
          <a:fillRef idx="0">
            <a:schemeClr val="dk1"/>
          </a:fillRef>
          <a:effectRef idx="0">
            <a:schemeClr val="dk1"/>
          </a:effectRef>
          <a:fontRef idx="minor">
            <a:schemeClr val="tx1"/>
          </a:fontRef>
        </p:style>
      </p:cxnSp>
      <p:cxnSp>
        <p:nvCxnSpPr>
          <p:cNvPr id="16" name="直线箭头连接符 15">
            <a:extLst>
              <a:ext uri="{FF2B5EF4-FFF2-40B4-BE49-F238E27FC236}">
                <a16:creationId xmlns:a16="http://schemas.microsoft.com/office/drawing/2014/main" id="{A94FE679-7DE3-B84E-C560-7C923C3FD5E8}"/>
              </a:ext>
            </a:extLst>
          </p:cNvPr>
          <p:cNvCxnSpPr>
            <a:cxnSpLocks/>
            <a:endCxn id="11" idx="2"/>
          </p:cNvCxnSpPr>
          <p:nvPr/>
        </p:nvCxnSpPr>
        <p:spPr>
          <a:xfrm>
            <a:off x="2562137" y="5240307"/>
            <a:ext cx="1408050" cy="1567584"/>
          </a:xfrm>
          <a:prstGeom prst="straightConnector1">
            <a:avLst/>
          </a:prstGeom>
          <a:ln w="12700">
            <a:solidFill>
              <a:srgbClr val="000000"/>
            </a:solidFill>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97062830-5DF9-9BF6-63DF-28F73DE534DD}"/>
                  </a:ext>
                </a:extLst>
              </p:cNvPr>
              <p:cNvSpPr txBox="1"/>
              <p:nvPr/>
            </p:nvSpPr>
            <p:spPr bwMode="auto">
              <a:xfrm>
                <a:off x="3964427" y="5459548"/>
                <a:ext cx="491370" cy="363209"/>
              </a:xfrm>
              <a:prstGeom prst="rect">
                <a:avLst/>
              </a:prstGeom>
              <a:noFill/>
              <a:ln w="9525" algn="ctr">
                <a:noFill/>
                <a:miter lim="800000"/>
                <a:headEnd/>
                <a:tailEnd/>
              </a:ln>
              <a:effectLst/>
            </p:spPr>
            <p:txBody>
              <a:bodyPr vert="eaVert"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0" i="1" dirty="0">
                          <a:solidFill>
                            <a:prstClr val="black"/>
                          </a:solidFill>
                          <a:latin typeface="Cambria Math" panose="02040503050406030204" pitchFamily="18" charset="0"/>
                        </a:rPr>
                        <m:t>…</m:t>
                      </m:r>
                    </m:oMath>
                  </m:oMathPara>
                </a14:m>
                <a:endParaRPr lang="en-US" dirty="0">
                  <a:solidFill>
                    <a:prstClr val="black"/>
                  </a:solidFill>
                </a:endParaRPr>
              </a:p>
            </p:txBody>
          </p:sp>
        </mc:Choice>
        <mc:Fallback xmlns="">
          <p:sp>
            <p:nvSpPr>
              <p:cNvPr id="17" name="文本框 16">
                <a:extLst>
                  <a:ext uri="{FF2B5EF4-FFF2-40B4-BE49-F238E27FC236}">
                    <a16:creationId xmlns:a16="http://schemas.microsoft.com/office/drawing/2014/main" id="{97062830-5DF9-9BF6-63DF-28F73DE534DD}"/>
                  </a:ext>
                </a:extLst>
              </p:cNvPr>
              <p:cNvSpPr txBox="1">
                <a:spLocks noRot="1" noChangeAspect="1" noMove="1" noResize="1" noEditPoints="1" noAdjustHandles="1" noChangeArrowheads="1" noChangeShapeType="1" noTextEdit="1"/>
              </p:cNvSpPr>
              <p:nvPr/>
            </p:nvSpPr>
            <p:spPr bwMode="auto">
              <a:xfrm>
                <a:off x="3964427" y="5459548"/>
                <a:ext cx="491370" cy="363209"/>
              </a:xfrm>
              <a:prstGeom prst="rect">
                <a:avLst/>
              </a:prstGeom>
              <a:blipFill>
                <a:blip r:embed="rId3"/>
                <a:stretch>
                  <a:fillRect/>
                </a:stretch>
              </a:blipFill>
              <a:ln w="9525" algn="ctr">
                <a:noFill/>
                <a:miter lim="800000"/>
                <a:headEnd/>
                <a:tailEnd/>
              </a:ln>
              <a:effectLst/>
            </p:spPr>
            <p:txBody>
              <a:bodyPr/>
              <a:lstStyle/>
              <a:p>
                <a:r>
                  <a:rPr lang="en-US">
                    <a:noFill/>
                  </a:rPr>
                  <a:t> </a:t>
                </a:r>
              </a:p>
            </p:txBody>
          </p:sp>
        </mc:Fallback>
      </mc:AlternateContent>
      <p:cxnSp>
        <p:nvCxnSpPr>
          <p:cNvPr id="18" name="直线连接符 17">
            <a:extLst>
              <a:ext uri="{FF2B5EF4-FFF2-40B4-BE49-F238E27FC236}">
                <a16:creationId xmlns:a16="http://schemas.microsoft.com/office/drawing/2014/main" id="{161DDFB5-4645-6890-7DF7-EE7682B9667F}"/>
              </a:ext>
            </a:extLst>
          </p:cNvPr>
          <p:cNvCxnSpPr/>
          <p:nvPr/>
        </p:nvCxnSpPr>
        <p:spPr>
          <a:xfrm>
            <a:off x="4506353" y="3947852"/>
            <a:ext cx="378487"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19" name="直线连接符 18">
            <a:extLst>
              <a:ext uri="{FF2B5EF4-FFF2-40B4-BE49-F238E27FC236}">
                <a16:creationId xmlns:a16="http://schemas.microsoft.com/office/drawing/2014/main" id="{D987F260-F0A6-9225-095A-4E96C5784193}"/>
              </a:ext>
            </a:extLst>
          </p:cNvPr>
          <p:cNvCxnSpPr/>
          <p:nvPr/>
        </p:nvCxnSpPr>
        <p:spPr>
          <a:xfrm>
            <a:off x="4506353" y="6814187"/>
            <a:ext cx="378487" cy="0"/>
          </a:xfrm>
          <a:prstGeom prst="line">
            <a:avLst/>
          </a:prstGeom>
          <a:ln w="12700">
            <a:solidFill>
              <a:srgbClr val="000000"/>
            </a:solidFill>
          </a:ln>
        </p:spPr>
        <p:style>
          <a:lnRef idx="1">
            <a:schemeClr val="dk1"/>
          </a:lnRef>
          <a:fillRef idx="0">
            <a:schemeClr val="dk1"/>
          </a:fillRef>
          <a:effectRef idx="0">
            <a:schemeClr val="dk1"/>
          </a:effectRef>
          <a:fontRef idx="minor">
            <a:schemeClr val="tx1"/>
          </a:fontRef>
        </p:style>
      </p:cxnSp>
      <p:cxnSp>
        <p:nvCxnSpPr>
          <p:cNvPr id="21" name="直线箭头连接符 20">
            <a:extLst>
              <a:ext uri="{FF2B5EF4-FFF2-40B4-BE49-F238E27FC236}">
                <a16:creationId xmlns:a16="http://schemas.microsoft.com/office/drawing/2014/main" id="{BE4FDCF7-B72E-1583-B8D3-5A0FD7999AC4}"/>
              </a:ext>
            </a:extLst>
          </p:cNvPr>
          <p:cNvCxnSpPr/>
          <p:nvPr/>
        </p:nvCxnSpPr>
        <p:spPr>
          <a:xfrm>
            <a:off x="4695596" y="5756834"/>
            <a:ext cx="0" cy="1051057"/>
          </a:xfrm>
          <a:prstGeom prst="straightConnector1">
            <a:avLst/>
          </a:prstGeom>
          <a:ln w="12700">
            <a:solidFill>
              <a:srgbClr val="000000"/>
            </a:solidFill>
            <a:tailEnd type="triangle"/>
          </a:ln>
        </p:spPr>
        <p:style>
          <a:lnRef idx="1">
            <a:schemeClr val="dk1"/>
          </a:lnRef>
          <a:fillRef idx="0">
            <a:schemeClr val="dk1"/>
          </a:fillRef>
          <a:effectRef idx="0">
            <a:schemeClr val="dk1"/>
          </a:effectRef>
          <a:fontRef idx="minor">
            <a:schemeClr val="tx1"/>
          </a:fontRef>
        </p:style>
      </p:cxnSp>
      <p:cxnSp>
        <p:nvCxnSpPr>
          <p:cNvPr id="22" name="直线箭头连接符 21">
            <a:extLst>
              <a:ext uri="{FF2B5EF4-FFF2-40B4-BE49-F238E27FC236}">
                <a16:creationId xmlns:a16="http://schemas.microsoft.com/office/drawing/2014/main" id="{50F99C20-865F-5388-DE51-81BB84F73C91}"/>
              </a:ext>
            </a:extLst>
          </p:cNvPr>
          <p:cNvCxnSpPr>
            <a:cxnSpLocks/>
          </p:cNvCxnSpPr>
          <p:nvPr/>
        </p:nvCxnSpPr>
        <p:spPr>
          <a:xfrm flipV="1">
            <a:off x="4695596" y="3961107"/>
            <a:ext cx="0" cy="1051057"/>
          </a:xfrm>
          <a:prstGeom prst="straightConnector1">
            <a:avLst/>
          </a:prstGeom>
          <a:ln w="12700">
            <a:solidFill>
              <a:srgbClr val="000000"/>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A089E4EA-815B-B12C-2897-EE6086927AB5}"/>
                  </a:ext>
                </a:extLst>
              </p:cNvPr>
              <p:cNvSpPr txBox="1"/>
              <p:nvPr/>
            </p:nvSpPr>
            <p:spPr bwMode="auto">
              <a:xfrm>
                <a:off x="4543926" y="5130560"/>
                <a:ext cx="1492740" cy="399574"/>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r>
                      <a:rPr lang="en-US" b="0" i="1" dirty="0">
                        <a:solidFill>
                          <a:prstClr val="black"/>
                        </a:solidFill>
                        <a:latin typeface="Cambria Math" panose="02040503050406030204" pitchFamily="18" charset="0"/>
                      </a:rPr>
                      <m:t>𝑛</m:t>
                    </m:r>
                  </m:oMath>
                </a14:m>
                <a:r>
                  <a:rPr lang="en-US" dirty="0">
                    <a:solidFill>
                      <a:prstClr val="black"/>
                    </a:solidFill>
                    <a:latin typeface="Times New Roman" panose="02020603050405020304" pitchFamily="18" charset="0"/>
                    <a:cs typeface="Times New Roman" panose="02020603050405020304" pitchFamily="18" charset="0"/>
                  </a:rPr>
                  <a:t> nodes</a:t>
                </a:r>
              </a:p>
            </p:txBody>
          </p:sp>
        </mc:Choice>
        <mc:Fallback xmlns="">
          <p:sp>
            <p:nvSpPr>
              <p:cNvPr id="23" name="文本框 22">
                <a:extLst>
                  <a:ext uri="{FF2B5EF4-FFF2-40B4-BE49-F238E27FC236}">
                    <a16:creationId xmlns:a16="http://schemas.microsoft.com/office/drawing/2014/main" id="{A089E4EA-815B-B12C-2897-EE6086927AB5}"/>
                  </a:ext>
                </a:extLst>
              </p:cNvPr>
              <p:cNvSpPr txBox="1">
                <a:spLocks noRot="1" noChangeAspect="1" noMove="1" noResize="1" noEditPoints="1" noAdjustHandles="1" noChangeArrowheads="1" noChangeShapeType="1" noTextEdit="1"/>
              </p:cNvSpPr>
              <p:nvPr/>
            </p:nvSpPr>
            <p:spPr bwMode="auto">
              <a:xfrm>
                <a:off x="4543926" y="5130560"/>
                <a:ext cx="1492740" cy="399574"/>
              </a:xfrm>
              <a:prstGeom prst="rect">
                <a:avLst/>
              </a:prstGeom>
              <a:blipFill>
                <a:blip r:embed="rId4"/>
                <a:stretch>
                  <a:fillRect t="-9375" b="-28125"/>
                </a:stretch>
              </a:blipFill>
              <a:ln w="9525" algn="ctr">
                <a:noFill/>
                <a:miter lim="800000"/>
                <a:headEnd/>
                <a:tailEnd/>
              </a:ln>
              <a:effectLst/>
            </p:spPr>
            <p:txBody>
              <a:bodyPr/>
              <a:lstStyle/>
              <a:p>
                <a:r>
                  <a:rPr lang="en-US">
                    <a:noFill/>
                  </a:rPr>
                  <a:t> </a:t>
                </a:r>
              </a:p>
            </p:txBody>
          </p:sp>
        </mc:Fallback>
      </mc:AlternateContent>
      <p:sp>
        <p:nvSpPr>
          <p:cNvPr id="24" name="椭圆 23">
            <a:extLst>
              <a:ext uri="{FF2B5EF4-FFF2-40B4-BE49-F238E27FC236}">
                <a16:creationId xmlns:a16="http://schemas.microsoft.com/office/drawing/2014/main" id="{29BEA546-4C96-41B6-8384-8F83306DB9BF}"/>
              </a:ext>
            </a:extLst>
          </p:cNvPr>
          <p:cNvSpPr/>
          <p:nvPr/>
        </p:nvSpPr>
        <p:spPr>
          <a:xfrm>
            <a:off x="571258" y="3814986"/>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25" name="椭圆 24">
            <a:extLst>
              <a:ext uri="{FF2B5EF4-FFF2-40B4-BE49-F238E27FC236}">
                <a16:creationId xmlns:a16="http://schemas.microsoft.com/office/drawing/2014/main" id="{82636691-D1C2-09FA-394A-283CB7765DC9}"/>
              </a:ext>
            </a:extLst>
          </p:cNvPr>
          <p:cNvSpPr/>
          <p:nvPr/>
        </p:nvSpPr>
        <p:spPr>
          <a:xfrm>
            <a:off x="571258" y="4437845"/>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26" name="椭圆 25">
            <a:extLst>
              <a:ext uri="{FF2B5EF4-FFF2-40B4-BE49-F238E27FC236}">
                <a16:creationId xmlns:a16="http://schemas.microsoft.com/office/drawing/2014/main" id="{6C2CCB49-C070-6969-EFF7-4823BBC94920}"/>
              </a:ext>
            </a:extLst>
          </p:cNvPr>
          <p:cNvSpPr/>
          <p:nvPr/>
        </p:nvSpPr>
        <p:spPr>
          <a:xfrm>
            <a:off x="571258" y="5060704"/>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29" name="椭圆 28">
            <a:extLst>
              <a:ext uri="{FF2B5EF4-FFF2-40B4-BE49-F238E27FC236}">
                <a16:creationId xmlns:a16="http://schemas.microsoft.com/office/drawing/2014/main" id="{C472C2C0-0CC7-2FEB-5578-E2DE571BDB9A}"/>
              </a:ext>
            </a:extLst>
          </p:cNvPr>
          <p:cNvSpPr/>
          <p:nvPr/>
        </p:nvSpPr>
        <p:spPr>
          <a:xfrm>
            <a:off x="571258" y="6038447"/>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31" name="椭圆 30">
            <a:extLst>
              <a:ext uri="{FF2B5EF4-FFF2-40B4-BE49-F238E27FC236}">
                <a16:creationId xmlns:a16="http://schemas.microsoft.com/office/drawing/2014/main" id="{3184759F-2F46-A96F-E0B2-CAB1720A52FC}"/>
              </a:ext>
            </a:extLst>
          </p:cNvPr>
          <p:cNvSpPr/>
          <p:nvPr/>
        </p:nvSpPr>
        <p:spPr>
          <a:xfrm>
            <a:off x="571258" y="6661306"/>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56336B2E-2612-6D77-5DE4-D0FE62CA4A20}"/>
                  </a:ext>
                </a:extLst>
              </p:cNvPr>
              <p:cNvSpPr txBox="1"/>
              <p:nvPr/>
            </p:nvSpPr>
            <p:spPr bwMode="auto">
              <a:xfrm>
                <a:off x="565498" y="5456979"/>
                <a:ext cx="491370" cy="363209"/>
              </a:xfrm>
              <a:prstGeom prst="rect">
                <a:avLst/>
              </a:prstGeom>
              <a:noFill/>
              <a:ln w="9525" algn="ctr">
                <a:noFill/>
                <a:miter lim="800000"/>
                <a:headEnd/>
                <a:tailEnd/>
              </a:ln>
              <a:effectLst/>
            </p:spPr>
            <p:txBody>
              <a:bodyPr vert="eaVert" wrap="square" lIns="90909" tIns="45455" rIns="90909" bIns="45455"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0" i="1" dirty="0">
                          <a:solidFill>
                            <a:prstClr val="black"/>
                          </a:solidFill>
                          <a:latin typeface="Cambria Math" panose="02040503050406030204" pitchFamily="18" charset="0"/>
                        </a:rPr>
                        <m:t>…</m:t>
                      </m:r>
                    </m:oMath>
                  </m:oMathPara>
                </a14:m>
                <a:endParaRPr lang="en-US" dirty="0">
                  <a:solidFill>
                    <a:prstClr val="black"/>
                  </a:solidFill>
                </a:endParaRPr>
              </a:p>
            </p:txBody>
          </p:sp>
        </mc:Choice>
        <mc:Fallback xmlns="">
          <p:sp>
            <p:nvSpPr>
              <p:cNvPr id="32" name="文本框 31">
                <a:extLst>
                  <a:ext uri="{FF2B5EF4-FFF2-40B4-BE49-F238E27FC236}">
                    <a16:creationId xmlns:a16="http://schemas.microsoft.com/office/drawing/2014/main" id="{56336B2E-2612-6D77-5DE4-D0FE62CA4A20}"/>
                  </a:ext>
                </a:extLst>
              </p:cNvPr>
              <p:cNvSpPr txBox="1">
                <a:spLocks noRot="1" noChangeAspect="1" noMove="1" noResize="1" noEditPoints="1" noAdjustHandles="1" noChangeArrowheads="1" noChangeShapeType="1" noTextEdit="1"/>
              </p:cNvSpPr>
              <p:nvPr/>
            </p:nvSpPr>
            <p:spPr bwMode="auto">
              <a:xfrm>
                <a:off x="565498" y="5456979"/>
                <a:ext cx="491370" cy="363209"/>
              </a:xfrm>
              <a:prstGeom prst="rect">
                <a:avLst/>
              </a:prstGeom>
              <a:blipFill>
                <a:blip r:embed="rId5"/>
                <a:stretch>
                  <a:fillRect/>
                </a:stretch>
              </a:blipFill>
              <a:ln w="9525" algn="ctr">
                <a:noFill/>
                <a:miter lim="800000"/>
                <a:headEnd/>
                <a:tailEnd/>
              </a:ln>
              <a:effectLst/>
            </p:spPr>
            <p:txBody>
              <a:bodyPr/>
              <a:lstStyle/>
              <a:p>
                <a:r>
                  <a:rPr lang="en-US">
                    <a:noFill/>
                  </a:rPr>
                  <a:t> </a:t>
                </a:r>
              </a:p>
            </p:txBody>
          </p:sp>
        </mc:Fallback>
      </mc:AlternateContent>
      <p:cxnSp>
        <p:nvCxnSpPr>
          <p:cNvPr id="33" name="直线箭头连接符 32">
            <a:extLst>
              <a:ext uri="{FF2B5EF4-FFF2-40B4-BE49-F238E27FC236}">
                <a16:creationId xmlns:a16="http://schemas.microsoft.com/office/drawing/2014/main" id="{D10AF514-3C4D-BB69-4AE5-8EC44EFF7046}"/>
              </a:ext>
            </a:extLst>
          </p:cNvPr>
          <p:cNvCxnSpPr>
            <a:cxnSpLocks/>
            <a:stCxn id="24" idx="6"/>
          </p:cNvCxnSpPr>
          <p:nvPr/>
        </p:nvCxnSpPr>
        <p:spPr>
          <a:xfrm>
            <a:off x="859290" y="3959002"/>
            <a:ext cx="1456996" cy="1182079"/>
          </a:xfrm>
          <a:prstGeom prst="straightConnector1">
            <a:avLst/>
          </a:prstGeom>
          <a:ln w="12700">
            <a:solidFill>
              <a:srgbClr val="000000"/>
            </a:solidFill>
            <a:tailEnd type="none" w="lg" len="lg"/>
          </a:ln>
        </p:spPr>
        <p:style>
          <a:lnRef idx="1">
            <a:schemeClr val="dk1"/>
          </a:lnRef>
          <a:fillRef idx="0">
            <a:schemeClr val="dk1"/>
          </a:fillRef>
          <a:effectRef idx="0">
            <a:schemeClr val="dk1"/>
          </a:effectRef>
          <a:fontRef idx="minor">
            <a:schemeClr val="tx1"/>
          </a:fontRef>
        </p:style>
      </p:cxnSp>
      <p:cxnSp>
        <p:nvCxnSpPr>
          <p:cNvPr id="35" name="直线箭头连接符 34">
            <a:extLst>
              <a:ext uri="{FF2B5EF4-FFF2-40B4-BE49-F238E27FC236}">
                <a16:creationId xmlns:a16="http://schemas.microsoft.com/office/drawing/2014/main" id="{CACF3130-37FD-3670-03C4-016F65BA6DB8}"/>
              </a:ext>
            </a:extLst>
          </p:cNvPr>
          <p:cNvCxnSpPr>
            <a:cxnSpLocks/>
            <a:stCxn id="25" idx="6"/>
          </p:cNvCxnSpPr>
          <p:nvPr/>
        </p:nvCxnSpPr>
        <p:spPr>
          <a:xfrm>
            <a:off x="859290" y="4581861"/>
            <a:ext cx="1414815" cy="658446"/>
          </a:xfrm>
          <a:prstGeom prst="straightConnector1">
            <a:avLst/>
          </a:prstGeom>
          <a:ln w="12700">
            <a:solidFill>
              <a:srgbClr val="000000"/>
            </a:solidFill>
            <a:tailEnd type="none" w="lg" len="lg"/>
          </a:ln>
        </p:spPr>
        <p:style>
          <a:lnRef idx="1">
            <a:schemeClr val="dk1"/>
          </a:lnRef>
          <a:fillRef idx="0">
            <a:schemeClr val="dk1"/>
          </a:fillRef>
          <a:effectRef idx="0">
            <a:schemeClr val="dk1"/>
          </a:effectRef>
          <a:fontRef idx="minor">
            <a:schemeClr val="tx1"/>
          </a:fontRef>
        </p:style>
      </p:cxnSp>
      <p:cxnSp>
        <p:nvCxnSpPr>
          <p:cNvPr id="37" name="直线箭头连接符 36">
            <a:extLst>
              <a:ext uri="{FF2B5EF4-FFF2-40B4-BE49-F238E27FC236}">
                <a16:creationId xmlns:a16="http://schemas.microsoft.com/office/drawing/2014/main" id="{F33EFF84-6B7E-6D9B-4A96-5791E7B56A84}"/>
              </a:ext>
            </a:extLst>
          </p:cNvPr>
          <p:cNvCxnSpPr>
            <a:cxnSpLocks/>
            <a:stCxn id="26" idx="6"/>
            <a:endCxn id="50" idx="2"/>
          </p:cNvCxnSpPr>
          <p:nvPr/>
        </p:nvCxnSpPr>
        <p:spPr>
          <a:xfrm>
            <a:off x="859290" y="5204720"/>
            <a:ext cx="1411769" cy="35587"/>
          </a:xfrm>
          <a:prstGeom prst="straightConnector1">
            <a:avLst/>
          </a:prstGeom>
          <a:ln w="12700">
            <a:solidFill>
              <a:srgbClr val="000000"/>
            </a:solidFill>
            <a:tailEnd type="none" w="lg" len="lg"/>
          </a:ln>
        </p:spPr>
        <p:style>
          <a:lnRef idx="1">
            <a:schemeClr val="dk1"/>
          </a:lnRef>
          <a:fillRef idx="0">
            <a:schemeClr val="dk1"/>
          </a:fillRef>
          <a:effectRef idx="0">
            <a:schemeClr val="dk1"/>
          </a:effectRef>
          <a:fontRef idx="minor">
            <a:schemeClr val="tx1"/>
          </a:fontRef>
        </p:style>
      </p:cxnSp>
      <p:cxnSp>
        <p:nvCxnSpPr>
          <p:cNvPr id="48" name="直线箭头连接符 47">
            <a:extLst>
              <a:ext uri="{FF2B5EF4-FFF2-40B4-BE49-F238E27FC236}">
                <a16:creationId xmlns:a16="http://schemas.microsoft.com/office/drawing/2014/main" id="{C039BB05-76F5-1A72-9040-5660491D1543}"/>
              </a:ext>
            </a:extLst>
          </p:cNvPr>
          <p:cNvCxnSpPr>
            <a:cxnSpLocks/>
            <a:stCxn id="29" idx="6"/>
          </p:cNvCxnSpPr>
          <p:nvPr/>
        </p:nvCxnSpPr>
        <p:spPr>
          <a:xfrm flipV="1">
            <a:off x="859290" y="5339532"/>
            <a:ext cx="1456996" cy="842931"/>
          </a:xfrm>
          <a:prstGeom prst="straightConnector1">
            <a:avLst/>
          </a:prstGeom>
          <a:ln w="12700">
            <a:solidFill>
              <a:srgbClr val="000000"/>
            </a:solidFill>
            <a:tailEnd type="none" w="lg" len="lg"/>
          </a:ln>
        </p:spPr>
        <p:style>
          <a:lnRef idx="1">
            <a:schemeClr val="dk1"/>
          </a:lnRef>
          <a:fillRef idx="0">
            <a:schemeClr val="dk1"/>
          </a:fillRef>
          <a:effectRef idx="0">
            <a:schemeClr val="dk1"/>
          </a:effectRef>
          <a:fontRef idx="minor">
            <a:schemeClr val="tx1"/>
          </a:fontRef>
        </p:style>
      </p:cxnSp>
      <p:cxnSp>
        <p:nvCxnSpPr>
          <p:cNvPr id="49" name="直线箭头连接符 48">
            <a:extLst>
              <a:ext uri="{FF2B5EF4-FFF2-40B4-BE49-F238E27FC236}">
                <a16:creationId xmlns:a16="http://schemas.microsoft.com/office/drawing/2014/main" id="{E7373031-213F-B8D0-C614-B78F0C8C2F3C}"/>
              </a:ext>
            </a:extLst>
          </p:cNvPr>
          <p:cNvCxnSpPr>
            <a:cxnSpLocks/>
            <a:stCxn id="31" idx="6"/>
          </p:cNvCxnSpPr>
          <p:nvPr/>
        </p:nvCxnSpPr>
        <p:spPr>
          <a:xfrm flipV="1">
            <a:off x="859290" y="5339532"/>
            <a:ext cx="1456996" cy="1465790"/>
          </a:xfrm>
          <a:prstGeom prst="straightConnector1">
            <a:avLst/>
          </a:prstGeom>
          <a:ln w="12700">
            <a:solidFill>
              <a:srgbClr val="000000"/>
            </a:solidFill>
            <a:tailEnd type="none" w="lg" len="lg"/>
          </a:ln>
        </p:spPr>
        <p:style>
          <a:lnRef idx="1">
            <a:schemeClr val="dk1"/>
          </a:lnRef>
          <a:fillRef idx="0">
            <a:schemeClr val="dk1"/>
          </a:fillRef>
          <a:effectRef idx="0">
            <a:schemeClr val="dk1"/>
          </a:effectRef>
          <a:fontRef idx="minor">
            <a:schemeClr val="tx1"/>
          </a:fontRef>
        </p:style>
      </p:cxnSp>
      <p:sp>
        <p:nvSpPr>
          <p:cNvPr id="50" name="椭圆 49">
            <a:extLst>
              <a:ext uri="{FF2B5EF4-FFF2-40B4-BE49-F238E27FC236}">
                <a16:creationId xmlns:a16="http://schemas.microsoft.com/office/drawing/2014/main" id="{D445DBDD-3F3A-3B33-301C-987C76D0716E}"/>
              </a:ext>
            </a:extLst>
          </p:cNvPr>
          <p:cNvSpPr/>
          <p:nvPr/>
        </p:nvSpPr>
        <p:spPr>
          <a:xfrm>
            <a:off x="2271059" y="5096291"/>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51" name="椭圆 50">
            <a:extLst>
              <a:ext uri="{FF2B5EF4-FFF2-40B4-BE49-F238E27FC236}">
                <a16:creationId xmlns:a16="http://schemas.microsoft.com/office/drawing/2014/main" id="{82046136-785E-46DB-FA2F-DC1008057947}"/>
              </a:ext>
            </a:extLst>
          </p:cNvPr>
          <p:cNvSpPr/>
          <p:nvPr/>
        </p:nvSpPr>
        <p:spPr>
          <a:xfrm>
            <a:off x="3973233" y="3820203"/>
            <a:ext cx="288032" cy="288032"/>
          </a:xfrm>
          <a:prstGeom prst="ellips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56" name="椭圆 55">
            <a:extLst>
              <a:ext uri="{FF2B5EF4-FFF2-40B4-BE49-F238E27FC236}">
                <a16:creationId xmlns:a16="http://schemas.microsoft.com/office/drawing/2014/main" id="{C4B19328-9DC6-AA9B-F6F6-6DEDE079835B}"/>
              </a:ext>
            </a:extLst>
          </p:cNvPr>
          <p:cNvSpPr/>
          <p:nvPr/>
        </p:nvSpPr>
        <p:spPr>
          <a:xfrm>
            <a:off x="3964427" y="5062761"/>
            <a:ext cx="288032" cy="288032"/>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D45B76AB-D25C-5565-F98E-FF9CB57A467C}"/>
                  </a:ext>
                </a:extLst>
              </p:cNvPr>
              <p:cNvSpPr txBox="1"/>
              <p:nvPr/>
            </p:nvSpPr>
            <p:spPr bwMode="auto">
              <a:xfrm>
                <a:off x="4020471" y="5053819"/>
                <a:ext cx="177805"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1" i="1" dirty="0">
                          <a:solidFill>
                            <a:schemeClr val="bg1"/>
                          </a:solidFill>
                          <a:latin typeface="Cambria Math" panose="02040503050406030204" pitchFamily="18" charset="0"/>
                        </a:rPr>
                        <m:t>𝒕</m:t>
                      </m:r>
                    </m:oMath>
                  </m:oMathPara>
                </a14:m>
                <a:endParaRPr lang="en-US" b="1" dirty="0">
                  <a:solidFill>
                    <a:schemeClr val="bg1"/>
                  </a:solidFill>
                </a:endParaRPr>
              </a:p>
            </p:txBody>
          </p:sp>
        </mc:Choice>
        <mc:Fallback xmlns="">
          <p:sp>
            <p:nvSpPr>
              <p:cNvPr id="61" name="文本框 60">
                <a:extLst>
                  <a:ext uri="{FF2B5EF4-FFF2-40B4-BE49-F238E27FC236}">
                    <a16:creationId xmlns:a16="http://schemas.microsoft.com/office/drawing/2014/main" id="{D45B76AB-D25C-5565-F98E-FF9CB57A467C}"/>
                  </a:ext>
                </a:extLst>
              </p:cNvPr>
              <p:cNvSpPr txBox="1">
                <a:spLocks noRot="1" noChangeAspect="1" noMove="1" noResize="1" noEditPoints="1" noAdjustHandles="1" noChangeArrowheads="1" noChangeShapeType="1" noTextEdit="1"/>
              </p:cNvSpPr>
              <p:nvPr/>
            </p:nvSpPr>
            <p:spPr bwMode="auto">
              <a:xfrm>
                <a:off x="4020471" y="5053819"/>
                <a:ext cx="177805" cy="307777"/>
              </a:xfrm>
              <a:prstGeom prst="rect">
                <a:avLst/>
              </a:prstGeom>
              <a:blipFill>
                <a:blip r:embed="rId6"/>
                <a:stretch>
                  <a:fillRect l="-26667" r="-26667" b="-3846"/>
                </a:stretch>
              </a:blipFill>
              <a:ln w="9525" algn="ctr">
                <a:noFill/>
                <a:miter lim="800000"/>
                <a:headEnd/>
                <a:tailEnd/>
              </a:ln>
              <a:effectLst/>
            </p:spPr>
            <p:txBody>
              <a:bodyPr/>
              <a:lstStyle/>
              <a:p>
                <a:r>
                  <a:rPr lang="en-US">
                    <a:noFill/>
                  </a:rPr>
                  <a:t> </a:t>
                </a:r>
              </a:p>
            </p:txBody>
          </p:sp>
        </mc:Fallback>
      </mc:AlternateContent>
      <p:sp>
        <p:nvSpPr>
          <p:cNvPr id="63" name="椭圆 62">
            <a:extLst>
              <a:ext uri="{FF2B5EF4-FFF2-40B4-BE49-F238E27FC236}">
                <a16:creationId xmlns:a16="http://schemas.microsoft.com/office/drawing/2014/main" id="{A30553F9-4FCA-D839-2623-17157E432895}"/>
              </a:ext>
            </a:extLst>
          </p:cNvPr>
          <p:cNvSpPr/>
          <p:nvPr/>
        </p:nvSpPr>
        <p:spPr>
          <a:xfrm>
            <a:off x="574313" y="4441214"/>
            <a:ext cx="288032" cy="288032"/>
          </a:xfrm>
          <a:prstGeom prst="ellipse">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64" name="椭圆 63">
            <a:extLst>
              <a:ext uri="{FF2B5EF4-FFF2-40B4-BE49-F238E27FC236}">
                <a16:creationId xmlns:a16="http://schemas.microsoft.com/office/drawing/2014/main" id="{53B7B31B-79E6-635D-F1F4-2BF02A915900}"/>
              </a:ext>
            </a:extLst>
          </p:cNvPr>
          <p:cNvSpPr/>
          <p:nvPr/>
        </p:nvSpPr>
        <p:spPr>
          <a:xfrm>
            <a:off x="2275937" y="5100483"/>
            <a:ext cx="288032" cy="288032"/>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65" name="直线箭头连接符 64">
            <a:extLst>
              <a:ext uri="{FF2B5EF4-FFF2-40B4-BE49-F238E27FC236}">
                <a16:creationId xmlns:a16="http://schemas.microsoft.com/office/drawing/2014/main" id="{05DE46C6-FC51-75B8-75B6-78FAC218623D}"/>
              </a:ext>
            </a:extLst>
          </p:cNvPr>
          <p:cNvCxnSpPr>
            <a:cxnSpLocks/>
            <a:stCxn id="64" idx="6"/>
            <a:endCxn id="56" idx="2"/>
          </p:cNvCxnSpPr>
          <p:nvPr/>
        </p:nvCxnSpPr>
        <p:spPr>
          <a:xfrm flipV="1">
            <a:off x="2563969" y="5206777"/>
            <a:ext cx="1400458" cy="37722"/>
          </a:xfrm>
          <a:prstGeom prst="straightConnector1">
            <a:avLst/>
          </a:prstGeom>
          <a:ln w="5715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66" name="直线箭头连接符 65">
            <a:extLst>
              <a:ext uri="{FF2B5EF4-FFF2-40B4-BE49-F238E27FC236}">
                <a16:creationId xmlns:a16="http://schemas.microsoft.com/office/drawing/2014/main" id="{468A591E-D7EA-8436-F33F-DC896CD29410}"/>
              </a:ext>
            </a:extLst>
          </p:cNvPr>
          <p:cNvCxnSpPr>
            <a:cxnSpLocks/>
            <a:stCxn id="63" idx="6"/>
            <a:endCxn id="64" idx="2"/>
          </p:cNvCxnSpPr>
          <p:nvPr/>
        </p:nvCxnSpPr>
        <p:spPr>
          <a:xfrm>
            <a:off x="862345" y="4585230"/>
            <a:ext cx="1413592" cy="659269"/>
          </a:xfrm>
          <a:prstGeom prst="straightConnector1">
            <a:avLst/>
          </a:prstGeom>
          <a:ln w="57150">
            <a:solidFill>
              <a:srgbClr val="C00000"/>
            </a:solidFill>
            <a:tailEnd type="none" w="lg" len="lg"/>
          </a:ln>
        </p:spPr>
        <p:style>
          <a:lnRef idx="1">
            <a:schemeClr val="dk1"/>
          </a:lnRef>
          <a:fillRef idx="0">
            <a:schemeClr val="dk1"/>
          </a:fillRef>
          <a:effectRef idx="0">
            <a:schemeClr val="dk1"/>
          </a:effectRef>
          <a:fontRef idx="minor">
            <a:schemeClr val="tx1"/>
          </a:fontRef>
        </p:style>
      </p:cxnSp>
      <p:sp>
        <p:nvSpPr>
          <p:cNvPr id="2" name="Round Same Side Corner Rectangle 23">
            <a:extLst>
              <a:ext uri="{FF2B5EF4-FFF2-40B4-BE49-F238E27FC236}">
                <a16:creationId xmlns:a16="http://schemas.microsoft.com/office/drawing/2014/main" id="{53132A60-1DEE-8D6A-F4FA-7C1E7C47B648}"/>
              </a:ext>
            </a:extLst>
          </p:cNvPr>
          <p:cNvSpPr/>
          <p:nvPr/>
        </p:nvSpPr>
        <p:spPr>
          <a:xfrm rot="16200000" flipH="1">
            <a:off x="2465896" y="1416855"/>
            <a:ext cx="124328" cy="1800000"/>
          </a:xfrm>
          <a:prstGeom prst="round2SameRect">
            <a:avLst>
              <a:gd name="adj1" fmla="val 50000"/>
              <a:gd name="adj2" fmla="val 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latin typeface="Calibri Light"/>
            </a:endParaRPr>
          </a:p>
        </p:txBody>
      </p:sp>
      <p:sp>
        <p:nvSpPr>
          <p:cNvPr id="6" name="Rectangle 27">
            <a:extLst>
              <a:ext uri="{FF2B5EF4-FFF2-40B4-BE49-F238E27FC236}">
                <a16:creationId xmlns:a16="http://schemas.microsoft.com/office/drawing/2014/main" id="{287B520D-7D5A-BD23-56FC-A3090293EB18}"/>
              </a:ext>
            </a:extLst>
          </p:cNvPr>
          <p:cNvSpPr/>
          <p:nvPr/>
        </p:nvSpPr>
        <p:spPr>
          <a:xfrm>
            <a:off x="5178539" y="2274322"/>
            <a:ext cx="2389089" cy="104698"/>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solidFill>
                <a:srgbClr val="9E1E2B"/>
              </a:solidFill>
              <a:latin typeface="Calibri Light"/>
            </a:endParaRPr>
          </a:p>
        </p:txBody>
      </p:sp>
      <p:sp>
        <p:nvSpPr>
          <p:cNvPr id="30" name="Freeform 734">
            <a:extLst>
              <a:ext uri="{FF2B5EF4-FFF2-40B4-BE49-F238E27FC236}">
                <a16:creationId xmlns:a16="http://schemas.microsoft.com/office/drawing/2014/main" id="{50FF1B13-AD37-8934-14B7-D920FD733134}"/>
              </a:ext>
            </a:extLst>
          </p:cNvPr>
          <p:cNvSpPr>
            <a:spLocks noChangeArrowheads="1"/>
          </p:cNvSpPr>
          <p:nvPr/>
        </p:nvSpPr>
        <p:spPr bwMode="auto">
          <a:xfrm>
            <a:off x="3427668" y="2177765"/>
            <a:ext cx="182223" cy="263407"/>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chemeClr val="tx2">
              <a:lumMod val="40000"/>
              <a:lumOff val="60000"/>
            </a:schemeClr>
          </a:solidFill>
          <a:ln>
            <a:noFill/>
          </a:ln>
          <a:effectLst/>
        </p:spPr>
        <p:txBody>
          <a:bodyPr wrap="none" anchor="ctr"/>
          <a:lstStyle/>
          <a:p>
            <a:endParaRPr lang="en-US" dirty="0">
              <a:latin typeface="Calibri Light"/>
            </a:endParaRPr>
          </a:p>
        </p:txBody>
      </p:sp>
      <p:sp>
        <p:nvSpPr>
          <p:cNvPr id="36" name="Freeform 734">
            <a:extLst>
              <a:ext uri="{FF2B5EF4-FFF2-40B4-BE49-F238E27FC236}">
                <a16:creationId xmlns:a16="http://schemas.microsoft.com/office/drawing/2014/main" id="{75223930-D304-1ACB-AF08-1785C301ADD5}"/>
              </a:ext>
            </a:extLst>
          </p:cNvPr>
          <p:cNvSpPr>
            <a:spLocks noChangeArrowheads="1"/>
          </p:cNvSpPr>
          <p:nvPr/>
        </p:nvSpPr>
        <p:spPr bwMode="auto">
          <a:xfrm>
            <a:off x="7512067" y="2193039"/>
            <a:ext cx="182223" cy="263407"/>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4F81BD"/>
          </a:solidFill>
          <a:ln>
            <a:noFill/>
          </a:ln>
          <a:effectLst/>
        </p:spPr>
        <p:txBody>
          <a:bodyPr wrap="none" anchor="ctr"/>
          <a:lstStyle/>
          <a:p>
            <a:endParaRPr lang="en-US" dirty="0">
              <a:latin typeface="Calibri Light"/>
            </a:endParaRPr>
          </a:p>
        </p:txBody>
      </p:sp>
      <mc:AlternateContent xmlns:mc="http://schemas.openxmlformats.org/markup-compatibility/2006" xmlns:a14="http://schemas.microsoft.com/office/drawing/2010/main">
        <mc:Choice Requires="a14">
          <p:sp>
            <p:nvSpPr>
              <p:cNvPr id="41" name="矩形 40">
                <a:extLst>
                  <a:ext uri="{FF2B5EF4-FFF2-40B4-BE49-F238E27FC236}">
                    <a16:creationId xmlns:a16="http://schemas.microsoft.com/office/drawing/2014/main" id="{A0EEDCCC-8D0E-FF61-E4EF-5BCA6D8705DA}"/>
                  </a:ext>
                </a:extLst>
              </p:cNvPr>
              <p:cNvSpPr/>
              <p:nvPr/>
            </p:nvSpPr>
            <p:spPr>
              <a:xfrm>
                <a:off x="4934211" y="1313985"/>
                <a:ext cx="3055388" cy="922047"/>
              </a:xfrm>
              <a:prstGeom prst="rect">
                <a:avLst/>
              </a:prstGeom>
            </p:spPr>
            <p:txBody>
              <a:bodyPr wrap="none">
                <a:spAutoFit/>
              </a:bodyPr>
              <a:lstStyle/>
              <a:p>
                <a:pPr algn="ctr">
                  <a:lnSpc>
                    <a:spcPct val="120000"/>
                  </a:lnSpc>
                </a:pPr>
                <a14:m>
                  <m:oMathPara xmlns:m="http://schemas.openxmlformats.org/officeDocument/2006/math">
                    <m:oMathParaPr>
                      <m:jc m:val="centerGroup"/>
                    </m:oMathParaPr>
                    <m:oMath xmlns:m="http://schemas.openxmlformats.org/officeDocument/2006/math">
                      <m:r>
                        <a:rPr lang="en-US" altLang="zh-CN" sz="2200" b="0" i="1" dirty="0">
                          <a:solidFill>
                            <a:srgbClr val="C00000"/>
                          </a:solidFill>
                          <a:latin typeface="Cambria Math" panose="02040503050406030204" pitchFamily="18" charset="0"/>
                          <a:ea typeface="楷体" panose="02010609060101010101" pitchFamily="49" charset="-122"/>
                          <a:cs typeface="Times New Roman" panose="02020603050405020304" pitchFamily="18" charset="0"/>
                        </a:rPr>
                        <m:t>𝑂</m:t>
                      </m:r>
                      <m:d>
                        <m:dPr>
                          <m:ctrlPr>
                            <a:rPr lang="en-US" altLang="zh-CN" sz="2200" b="0" i="1" dirty="0">
                              <a:solidFill>
                                <a:srgbClr val="C00000"/>
                              </a:solidFill>
                              <a:latin typeface="Cambria Math" panose="02040503050406030204" pitchFamily="18" charset="0"/>
                              <a:ea typeface="楷体" panose="02010609060101010101" pitchFamily="49" charset="-122"/>
                              <a:cs typeface="Times New Roman" panose="02020603050405020304" pitchFamily="18" charset="0"/>
                            </a:rPr>
                          </m:ctrlPr>
                        </m:dPr>
                        <m:e>
                          <m:func>
                            <m:funcPr>
                              <m:ctrlPr>
                                <a:rPr lang="en-US" altLang="zh-CN" sz="2200" i="1" dirty="0">
                                  <a:solidFill>
                                    <a:srgbClr val="C00000"/>
                                  </a:solidFill>
                                  <a:latin typeface="Cambria Math" panose="02040503050406030204" pitchFamily="18" charset="0"/>
                                  <a:ea typeface="楷体" panose="02010609060101010101" pitchFamily="49" charset="-122"/>
                                  <a:cs typeface="Times New Roman" panose="02020603050405020304" pitchFamily="18" charset="0"/>
                                </a:rPr>
                              </m:ctrlPr>
                            </m:funcPr>
                            <m:fName>
                              <m:f>
                                <m:fPr>
                                  <m:ctrlPr>
                                    <a:rPr lang="en-US" altLang="zh-CN" sz="2200" i="1" dirty="0">
                                      <a:solidFill>
                                        <a:srgbClr val="C00000"/>
                                      </a:solidFill>
                                      <a:latin typeface="Cambria Math" panose="02040503050406030204" pitchFamily="18" charset="0"/>
                                      <a:ea typeface="楷体" panose="02010609060101010101" pitchFamily="49" charset="-122"/>
                                      <a:cs typeface="Times New Roman" panose="02020603050405020304" pitchFamily="18" charset="0"/>
                                    </a:rPr>
                                  </m:ctrlPr>
                                </m:fPr>
                                <m:num>
                                  <m:r>
                                    <a:rPr lang="en-US" altLang="zh-CN" sz="2200" b="0" i="1" dirty="0">
                                      <a:solidFill>
                                        <a:srgbClr val="C00000"/>
                                      </a:solidFill>
                                      <a:latin typeface="Cambria Math" panose="02040503050406030204" pitchFamily="18" charset="0"/>
                                      <a:ea typeface="楷体" panose="02010609060101010101" pitchFamily="49" charset="-122"/>
                                      <a:cs typeface="Times New Roman" panose="02020603050405020304" pitchFamily="18" charset="0"/>
                                    </a:rPr>
                                    <m:t>1</m:t>
                                  </m:r>
                                </m:num>
                                <m:den>
                                  <m:sSub>
                                    <m:sSubPr>
                                      <m:ctrlPr>
                                        <a:rPr lang="en-US" altLang="zh-CN" sz="2200" b="0" i="1" dirty="0">
                                          <a:solidFill>
                                            <a:srgbClr val="C00000"/>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200" b="0" i="1" dirty="0">
                                          <a:solidFill>
                                            <a:srgbClr val="C00000"/>
                                          </a:solidFill>
                                          <a:latin typeface="Cambria Math" panose="02040503050406030204" pitchFamily="18" charset="0"/>
                                          <a:ea typeface="楷体" panose="02010609060101010101" pitchFamily="49" charset="-122"/>
                                          <a:cs typeface="Times New Roman" panose="02020603050405020304" pitchFamily="18" charset="0"/>
                                        </a:rPr>
                                        <m:t>𝑑</m:t>
                                      </m:r>
                                    </m:e>
                                    <m:sub>
                                      <m:r>
                                        <m:rPr>
                                          <m:sty m:val="p"/>
                                        </m:rPr>
                                        <a:rPr lang="en-US" altLang="zh-CN" sz="2200" b="0" i="0" dirty="0">
                                          <a:solidFill>
                                            <a:srgbClr val="C00000"/>
                                          </a:solidFill>
                                          <a:latin typeface="Cambria Math" panose="02040503050406030204" pitchFamily="18" charset="0"/>
                                          <a:ea typeface="楷体" panose="02010609060101010101" pitchFamily="49" charset="-122"/>
                                          <a:cs typeface="Times New Roman" panose="02020603050405020304" pitchFamily="18" charset="0"/>
                                        </a:rPr>
                                        <m:t>min</m:t>
                                      </m:r>
                                    </m:sub>
                                  </m:sSub>
                                </m:den>
                              </m:f>
                              <m:r>
                                <a:rPr lang="en-US" altLang="zh-CN" sz="2200" i="1" dirty="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altLang="zh-CN" sz="2200" b="0" i="1" dirty="0">
                                  <a:solidFill>
                                    <a:srgbClr val="C00000"/>
                                  </a:solidFill>
                                  <a:latin typeface="Cambria Math" panose="02040503050406030204" pitchFamily="18" charset="0"/>
                                  <a:ea typeface="楷体" panose="02010609060101010101" pitchFamily="49" charset="-122"/>
                                  <a:cs typeface="Times New Roman" panose="02020603050405020304" pitchFamily="18" charset="0"/>
                                </a:rPr>
                                <m:t>min</m:t>
                              </m:r>
                            </m:fName>
                            <m:e>
                              <m:d>
                                <m:dPr>
                                  <m:ctrlPr>
                                    <a:rPr lang="en-US" altLang="zh-CN" sz="2200" i="1" dirty="0">
                                      <a:solidFill>
                                        <a:srgbClr val="C00000"/>
                                      </a:solidFill>
                                      <a:latin typeface="Cambria Math" panose="02040503050406030204" pitchFamily="18" charset="0"/>
                                      <a:ea typeface="楷体" panose="02010609060101010101" pitchFamily="49" charset="-122"/>
                                      <a:cs typeface="Times New Roman" panose="02020603050405020304" pitchFamily="18" charset="0"/>
                                    </a:rPr>
                                  </m:ctrlPr>
                                </m:dPr>
                                <m:e>
                                  <m:sSub>
                                    <m:sSubPr>
                                      <m:ctrlPr>
                                        <a:rPr lang="en-US" altLang="zh-CN" sz="2200" i="1" dirty="0">
                                          <a:solidFill>
                                            <a:srgbClr val="C00000"/>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200" b="0" i="1" dirty="0">
                                          <a:solidFill>
                                            <a:srgbClr val="C00000"/>
                                          </a:solidFill>
                                          <a:latin typeface="Cambria Math" panose="02040503050406030204" pitchFamily="18" charset="0"/>
                                          <a:ea typeface="楷体" panose="02010609060101010101" pitchFamily="49" charset="-122"/>
                                          <a:cs typeface="Times New Roman" panose="02020603050405020304" pitchFamily="18" charset="0"/>
                                        </a:rPr>
                                        <m:t>𝑑</m:t>
                                      </m:r>
                                    </m:e>
                                    <m:sub>
                                      <m:r>
                                        <a:rPr lang="en-US" altLang="zh-CN" sz="2200" b="0" i="1" dirty="0">
                                          <a:solidFill>
                                            <a:srgbClr val="C00000"/>
                                          </a:solidFill>
                                          <a:latin typeface="Cambria Math" panose="02040503050406030204" pitchFamily="18" charset="0"/>
                                          <a:ea typeface="楷体" panose="02010609060101010101" pitchFamily="49" charset="-122"/>
                                          <a:cs typeface="Times New Roman" panose="02020603050405020304" pitchFamily="18" charset="0"/>
                                        </a:rPr>
                                        <m:t>𝑡</m:t>
                                      </m:r>
                                    </m:sub>
                                  </m:sSub>
                                  <m:r>
                                    <a:rPr lang="en-US" altLang="zh-CN" sz="2200" b="0" i="1" dirty="0">
                                      <a:solidFill>
                                        <a:srgbClr val="C00000"/>
                                      </a:solidFill>
                                      <a:latin typeface="Cambria Math" panose="02040503050406030204" pitchFamily="18" charset="0"/>
                                      <a:ea typeface="楷体" panose="02010609060101010101" pitchFamily="49" charset="-122"/>
                                      <a:cs typeface="Times New Roman" panose="02020603050405020304" pitchFamily="18" charset="0"/>
                                    </a:rPr>
                                    <m:t>,</m:t>
                                  </m:r>
                                  <m:rad>
                                    <m:radPr>
                                      <m:degHide m:val="on"/>
                                      <m:ctrlPr>
                                        <a:rPr lang="en-US" altLang="zh-CN" sz="2200" i="1" dirty="0">
                                          <a:solidFill>
                                            <a:srgbClr val="C00000"/>
                                          </a:solidFill>
                                          <a:latin typeface="Cambria Math" panose="02040503050406030204" pitchFamily="18" charset="0"/>
                                          <a:ea typeface="楷体" panose="02010609060101010101" pitchFamily="49" charset="-122"/>
                                          <a:cs typeface="Times New Roman" panose="02020603050405020304" pitchFamily="18" charset="0"/>
                                        </a:rPr>
                                      </m:ctrlPr>
                                    </m:radPr>
                                    <m:deg/>
                                    <m:e>
                                      <m:r>
                                        <a:rPr lang="en-US" altLang="zh-CN" sz="2200" b="0" i="1" dirty="0">
                                          <a:solidFill>
                                            <a:srgbClr val="C00000"/>
                                          </a:solidFill>
                                          <a:latin typeface="Cambria Math" panose="02040503050406030204" pitchFamily="18" charset="0"/>
                                          <a:ea typeface="楷体" panose="02010609060101010101" pitchFamily="49" charset="-122"/>
                                          <a:cs typeface="Times New Roman" panose="02020603050405020304" pitchFamily="18" charset="0"/>
                                        </a:rPr>
                                        <m:t>𝑚</m:t>
                                      </m:r>
                                    </m:e>
                                  </m:rad>
                                </m:e>
                              </m:d>
                            </m:e>
                          </m:func>
                        </m:e>
                      </m:d>
                    </m:oMath>
                  </m:oMathPara>
                </a14:m>
                <a:endParaRPr kumimoji="1" lang="zh-CN" altLang="en-US" sz="22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41" name="矩形 40">
                <a:extLst>
                  <a:ext uri="{FF2B5EF4-FFF2-40B4-BE49-F238E27FC236}">
                    <a16:creationId xmlns:a16="http://schemas.microsoft.com/office/drawing/2014/main" id="{A0EEDCCC-8D0E-FF61-E4EF-5BCA6D8705DA}"/>
                  </a:ext>
                </a:extLst>
              </p:cNvPr>
              <p:cNvSpPr>
                <a:spLocks noRot="1" noChangeAspect="1" noMove="1" noResize="1" noEditPoints="1" noAdjustHandles="1" noChangeArrowheads="1" noChangeShapeType="1" noTextEdit="1"/>
              </p:cNvSpPr>
              <p:nvPr/>
            </p:nvSpPr>
            <p:spPr>
              <a:xfrm>
                <a:off x="4934211" y="1313985"/>
                <a:ext cx="3055388" cy="922047"/>
              </a:xfrm>
              <a:prstGeom prst="rect">
                <a:avLst/>
              </a:prstGeom>
              <a:blipFill>
                <a:blip r:embed="rId7"/>
                <a:stretch>
                  <a:fillRect b="-13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C51D9D4A-6DF1-4350-EF3D-1ABD9FD5EBCF}"/>
                  </a:ext>
                </a:extLst>
              </p:cNvPr>
              <p:cNvSpPr txBox="1"/>
              <p:nvPr/>
            </p:nvSpPr>
            <p:spPr bwMode="auto">
              <a:xfrm>
                <a:off x="4707125" y="2531571"/>
                <a:ext cx="3359448" cy="707351"/>
              </a:xfrm>
              <a:prstGeom prst="rect">
                <a:avLst/>
              </a:prstGeom>
              <a:noFill/>
              <a:ln w="9525" algn="ctr">
                <a:noFill/>
                <a:miter lim="800000"/>
                <a:headEnd/>
                <a:tailEnd/>
              </a:ln>
              <a:effectLst/>
            </p:spPr>
            <p:txBody>
              <a:bodyPr wrap="square" lIns="90909" tIns="45455" rIns="90909" bIns="45455" rtlCol="0" anchor="ctr">
                <a:spAutoFit/>
              </a:bodyPr>
              <a:lstStyle/>
              <a:p>
                <a:pPr algn="ctr">
                  <a:spcBef>
                    <a:spcPts val="0"/>
                  </a:spcBef>
                </a:pPr>
                <a:r>
                  <a:rPr lang="en-US" b="1" dirty="0">
                    <a:solidFill>
                      <a:srgbClr val="C00000"/>
                    </a:solidFill>
                    <a:latin typeface="Times New Roman" panose="02020603050405020304" pitchFamily="18" charset="0"/>
                    <a:cs typeface="Times New Roman" panose="02020603050405020304" pitchFamily="18" charset="0"/>
                  </a:rPr>
                  <a:t>Ours, </a:t>
                </a:r>
                <a:r>
                  <a:rPr lang="en-US" altLang="zh-CN" dirty="0">
                    <a:solidFill>
                      <a:prstClr val="black"/>
                    </a:solidFill>
                    <a:latin typeface="Times New Roman" panose="02020603050405020304" pitchFamily="18" charset="0"/>
                    <a:cs typeface="Times New Roman" panose="02020603050405020304" pitchFamily="18" charset="0"/>
                  </a:rPr>
                  <a:t>Monte Carlo</a:t>
                </a:r>
                <a:r>
                  <a:rPr lang="zh-CN" altLang="en-US" dirty="0">
                    <a:solidFill>
                      <a:prstClr val="black"/>
                    </a:solidFill>
                    <a:latin typeface="Times New Roman" panose="02020603050405020304" pitchFamily="18" charset="0"/>
                    <a:cs typeface="Times New Roman" panose="02020603050405020304" pitchFamily="18" charset="0"/>
                  </a:rPr>
                  <a:t> </a:t>
                </a:r>
                <a:r>
                  <a:rPr lang="en-US" altLang="zh-CN" dirty="0">
                    <a:solidFill>
                      <a:prstClr val="black"/>
                    </a:solidFill>
                    <a:latin typeface="Times New Roman" panose="02020603050405020304" pitchFamily="18" charset="0"/>
                    <a:cs typeface="Times New Roman" panose="02020603050405020304" pitchFamily="18" charset="0"/>
                  </a:rPr>
                  <a:t>Sampling but from the target node </a:t>
                </a:r>
                <a14:m>
                  <m:oMath xmlns:m="http://schemas.openxmlformats.org/officeDocument/2006/math">
                    <m:r>
                      <a:rPr lang="en-US" altLang="zh-CN" b="0" i="1" dirty="0">
                        <a:solidFill>
                          <a:prstClr val="black"/>
                        </a:solidFill>
                        <a:latin typeface="Cambria Math" panose="02040503050406030204" pitchFamily="18" charset="0"/>
                        <a:cs typeface="Times New Roman" panose="02020603050405020304" pitchFamily="18" charset="0"/>
                      </a:rPr>
                      <m:t>𝑡</m:t>
                    </m:r>
                  </m:oMath>
                </a14:m>
                <a:endParaRPr lang="en-US" b="1"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44" name="文本框 43">
                <a:extLst>
                  <a:ext uri="{FF2B5EF4-FFF2-40B4-BE49-F238E27FC236}">
                    <a16:creationId xmlns:a16="http://schemas.microsoft.com/office/drawing/2014/main" id="{C51D9D4A-6DF1-4350-EF3D-1ABD9FD5EBCF}"/>
                  </a:ext>
                </a:extLst>
              </p:cNvPr>
              <p:cNvSpPr txBox="1">
                <a:spLocks noRot="1" noChangeAspect="1" noMove="1" noResize="1" noEditPoints="1" noAdjustHandles="1" noChangeArrowheads="1" noChangeShapeType="1" noTextEdit="1"/>
              </p:cNvSpPr>
              <p:nvPr/>
            </p:nvSpPr>
            <p:spPr bwMode="auto">
              <a:xfrm>
                <a:off x="4707125" y="2531571"/>
                <a:ext cx="3359448" cy="707351"/>
              </a:xfrm>
              <a:prstGeom prst="rect">
                <a:avLst/>
              </a:prstGeom>
              <a:blipFill>
                <a:blip r:embed="rId8"/>
                <a:stretch>
                  <a:fillRect t="-5357" r="-1128" b="-16071"/>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矩形 44">
                <a:extLst>
                  <a:ext uri="{FF2B5EF4-FFF2-40B4-BE49-F238E27FC236}">
                    <a16:creationId xmlns:a16="http://schemas.microsoft.com/office/drawing/2014/main" id="{02DDCD20-1CC1-F508-E0A6-EB74295D77A1}"/>
                  </a:ext>
                </a:extLst>
              </p:cNvPr>
              <p:cNvSpPr/>
              <p:nvPr/>
            </p:nvSpPr>
            <p:spPr>
              <a:xfrm>
                <a:off x="2181370" y="1718746"/>
                <a:ext cx="923586" cy="461665"/>
              </a:xfrm>
              <a:prstGeom prst="rect">
                <a:avLst/>
              </a:prstGeom>
            </p:spPr>
            <p:txBody>
              <a:bodyPr wrap="none">
                <a:spAutoFit/>
              </a:bodyPr>
              <a:lstStyle/>
              <a:p>
                <a14:m>
                  <m:oMath xmlns:m="http://schemas.openxmlformats.org/officeDocument/2006/math">
                    <m:r>
                      <a:rPr lang="en-US" altLang="zh-CN" sz="2400" b="0" i="1" dirty="0">
                        <a:latin typeface="Cambria Math" panose="02040503050406030204" pitchFamily="18" charset="0"/>
                        <a:ea typeface="楷体" panose="02010609060101010101" pitchFamily="49" charset="-122"/>
                        <a:cs typeface="Times New Roman" panose="02020603050405020304" pitchFamily="18" charset="0"/>
                      </a:rPr>
                      <m:t>𝑂</m:t>
                    </m:r>
                    <m:r>
                      <a:rPr lang="en-US" altLang="zh-CN" sz="2400" b="0"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2400" b="0" i="1" dirty="0">
                        <a:latin typeface="Cambria Math" panose="02040503050406030204" pitchFamily="18" charset="0"/>
                        <a:ea typeface="楷体" panose="02010609060101010101" pitchFamily="49" charset="-122"/>
                        <a:cs typeface="Times New Roman" panose="02020603050405020304" pitchFamily="18" charset="0"/>
                      </a:rPr>
                      <m:t>𝑛</m:t>
                    </m:r>
                    <m:r>
                      <a:rPr lang="en-US" altLang="zh-CN" sz="2400" b="0" i="1" dirty="0">
                        <a:latin typeface="Cambria Math" panose="02040503050406030204" pitchFamily="18" charset="0"/>
                        <a:ea typeface="楷体" panose="02010609060101010101" pitchFamily="49" charset="-122"/>
                        <a:cs typeface="Times New Roman" panose="02020603050405020304" pitchFamily="18" charset="0"/>
                      </a:rPr>
                      <m:t>)</m:t>
                    </m:r>
                  </m:oMath>
                </a14:m>
                <a:r>
                  <a:rPr lang="en-US" sz="2400"/>
                  <a:t> </a:t>
                </a:r>
              </a:p>
            </p:txBody>
          </p:sp>
        </mc:Choice>
        <mc:Fallback xmlns="">
          <p:sp>
            <p:nvSpPr>
              <p:cNvPr id="45" name="矩形 44">
                <a:extLst>
                  <a:ext uri="{FF2B5EF4-FFF2-40B4-BE49-F238E27FC236}">
                    <a16:creationId xmlns:a16="http://schemas.microsoft.com/office/drawing/2014/main" id="{02DDCD20-1CC1-F508-E0A6-EB74295D77A1}"/>
                  </a:ext>
                </a:extLst>
              </p:cNvPr>
              <p:cNvSpPr>
                <a:spLocks noRot="1" noChangeAspect="1" noMove="1" noResize="1" noEditPoints="1" noAdjustHandles="1" noChangeArrowheads="1" noChangeShapeType="1" noTextEdit="1"/>
              </p:cNvSpPr>
              <p:nvPr/>
            </p:nvSpPr>
            <p:spPr>
              <a:xfrm>
                <a:off x="2181370" y="1718746"/>
                <a:ext cx="923586" cy="461665"/>
              </a:xfrm>
              <a:prstGeom prst="rect">
                <a:avLst/>
              </a:prstGeom>
              <a:blipFill>
                <a:blip r:embed="rId9"/>
                <a:stretch>
                  <a:fillRect l="-1351" b="-18919"/>
                </a:stretch>
              </a:blipFill>
            </p:spPr>
            <p:txBody>
              <a:bodyPr/>
              <a:lstStyle/>
              <a:p>
                <a:r>
                  <a:rPr lang="en-US">
                    <a:noFill/>
                  </a:rPr>
                  <a:t> </a:t>
                </a:r>
              </a:p>
            </p:txBody>
          </p:sp>
        </mc:Fallback>
      </mc:AlternateContent>
      <p:sp>
        <p:nvSpPr>
          <p:cNvPr id="46" name="文本框 45">
            <a:extLst>
              <a:ext uri="{FF2B5EF4-FFF2-40B4-BE49-F238E27FC236}">
                <a16:creationId xmlns:a16="http://schemas.microsoft.com/office/drawing/2014/main" id="{1932E2F3-EC20-91CF-CD4E-1C5FB3AB1461}"/>
              </a:ext>
            </a:extLst>
          </p:cNvPr>
          <p:cNvSpPr txBox="1"/>
          <p:nvPr/>
        </p:nvSpPr>
        <p:spPr bwMode="auto">
          <a:xfrm>
            <a:off x="747508" y="2531571"/>
            <a:ext cx="3637571" cy="399574"/>
          </a:xfrm>
          <a:prstGeom prst="rect">
            <a:avLst/>
          </a:prstGeom>
          <a:noFill/>
          <a:ln w="9525" algn="ctr">
            <a:noFill/>
            <a:miter lim="800000"/>
            <a:headEnd/>
            <a:tailEnd/>
          </a:ln>
          <a:effectLst/>
        </p:spPr>
        <p:txBody>
          <a:bodyPr wrap="square" lIns="90909" tIns="45455" rIns="90909" bIns="45455" rtlCol="0" anchor="ctr">
            <a:spAutoFit/>
          </a:bodyPr>
          <a:lstStyle/>
          <a:p>
            <a:pPr algn="ctr">
              <a:spcBef>
                <a:spcPts val="0"/>
              </a:spcBef>
            </a:pPr>
            <a:r>
              <a:rPr lang="en-US" dirty="0">
                <a:solidFill>
                  <a:prstClr val="black"/>
                </a:solidFill>
                <a:latin typeface="Times New Roman" panose="02020603050405020304" pitchFamily="18" charset="0"/>
                <a:cs typeface="Times New Roman" panose="02020603050405020304" pitchFamily="18" charset="0"/>
              </a:rPr>
              <a:t>Basic Monte Carlo</a:t>
            </a:r>
            <a:r>
              <a:rPr lang="zh-CN" altLang="en-US" dirty="0">
                <a:solidFill>
                  <a:prstClr val="black"/>
                </a:solidFill>
                <a:latin typeface="Times New Roman" panose="02020603050405020304" pitchFamily="18" charset="0"/>
                <a:cs typeface="Times New Roman" panose="02020603050405020304" pitchFamily="18" charset="0"/>
              </a:rPr>
              <a:t> </a:t>
            </a:r>
            <a:r>
              <a:rPr lang="en-US" altLang="zh-CN" dirty="0">
                <a:solidFill>
                  <a:prstClr val="black"/>
                </a:solidFill>
                <a:latin typeface="Times New Roman" panose="02020603050405020304" pitchFamily="18" charset="0"/>
                <a:cs typeface="Times New Roman" panose="02020603050405020304" pitchFamily="18" charset="0"/>
              </a:rPr>
              <a:t>Sampling</a:t>
            </a:r>
          </a:p>
        </p:txBody>
      </p:sp>
      <p:sp>
        <p:nvSpPr>
          <p:cNvPr id="57" name="椭圆 56">
            <a:extLst>
              <a:ext uri="{FF2B5EF4-FFF2-40B4-BE49-F238E27FC236}">
                <a16:creationId xmlns:a16="http://schemas.microsoft.com/office/drawing/2014/main" id="{0C62A62C-A182-F105-30EE-392FD97A3873}"/>
              </a:ext>
            </a:extLst>
          </p:cNvPr>
          <p:cNvSpPr/>
          <p:nvPr/>
        </p:nvSpPr>
        <p:spPr>
          <a:xfrm>
            <a:off x="3964427" y="5071245"/>
            <a:ext cx="288032" cy="288032"/>
          </a:xfrm>
          <a:prstGeom prst="ellipse">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58" name="椭圆 57">
            <a:extLst>
              <a:ext uri="{FF2B5EF4-FFF2-40B4-BE49-F238E27FC236}">
                <a16:creationId xmlns:a16="http://schemas.microsoft.com/office/drawing/2014/main" id="{36FA28D6-B8E1-B84A-F85E-5AADBA709FC7}"/>
              </a:ext>
            </a:extLst>
          </p:cNvPr>
          <p:cNvSpPr/>
          <p:nvPr/>
        </p:nvSpPr>
        <p:spPr>
          <a:xfrm>
            <a:off x="575794" y="6044915"/>
            <a:ext cx="288032" cy="288032"/>
          </a:xfrm>
          <a:prstGeom prst="ellipse">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59" name="椭圆 58">
            <a:extLst>
              <a:ext uri="{FF2B5EF4-FFF2-40B4-BE49-F238E27FC236}">
                <a16:creationId xmlns:a16="http://schemas.microsoft.com/office/drawing/2014/main" id="{0F0D111D-4951-0B85-00DB-DF4763C09F48}"/>
              </a:ext>
            </a:extLst>
          </p:cNvPr>
          <p:cNvSpPr/>
          <p:nvPr/>
        </p:nvSpPr>
        <p:spPr>
          <a:xfrm>
            <a:off x="2278262" y="5102477"/>
            <a:ext cx="288032" cy="288032"/>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60" name="直线箭头连接符 59">
            <a:extLst>
              <a:ext uri="{FF2B5EF4-FFF2-40B4-BE49-F238E27FC236}">
                <a16:creationId xmlns:a16="http://schemas.microsoft.com/office/drawing/2014/main" id="{52D370E8-0A22-F2E2-4B76-82551F918DEC}"/>
              </a:ext>
            </a:extLst>
          </p:cNvPr>
          <p:cNvCxnSpPr>
            <a:cxnSpLocks/>
          </p:cNvCxnSpPr>
          <p:nvPr/>
        </p:nvCxnSpPr>
        <p:spPr>
          <a:xfrm flipV="1">
            <a:off x="2566294" y="5215260"/>
            <a:ext cx="1398133" cy="45518"/>
          </a:xfrm>
          <a:prstGeom prst="straightConnector1">
            <a:avLst/>
          </a:prstGeom>
          <a:ln w="5715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67" name="直线箭头连接符 66">
            <a:extLst>
              <a:ext uri="{FF2B5EF4-FFF2-40B4-BE49-F238E27FC236}">
                <a16:creationId xmlns:a16="http://schemas.microsoft.com/office/drawing/2014/main" id="{28D0B5D3-168C-C968-1B7F-D777F80FBFE0}"/>
              </a:ext>
            </a:extLst>
          </p:cNvPr>
          <p:cNvCxnSpPr>
            <a:cxnSpLocks/>
            <a:stCxn id="58" idx="6"/>
            <a:endCxn id="59" idx="3"/>
          </p:cNvCxnSpPr>
          <p:nvPr/>
        </p:nvCxnSpPr>
        <p:spPr>
          <a:xfrm flipV="1">
            <a:off x="863826" y="5348328"/>
            <a:ext cx="1456617" cy="840603"/>
          </a:xfrm>
          <a:prstGeom prst="straightConnector1">
            <a:avLst/>
          </a:prstGeom>
          <a:ln w="57150">
            <a:solidFill>
              <a:srgbClr val="C00000"/>
            </a:solidFill>
            <a:tailEnd type="none" w="lg" len="lg"/>
          </a:ln>
        </p:spPr>
        <p:style>
          <a:lnRef idx="1">
            <a:schemeClr val="dk1"/>
          </a:lnRef>
          <a:fillRef idx="0">
            <a:schemeClr val="dk1"/>
          </a:fillRef>
          <a:effectRef idx="0">
            <a:schemeClr val="dk1"/>
          </a:effectRef>
          <a:fontRef idx="minor">
            <a:schemeClr val="tx1"/>
          </a:fontRef>
        </p:style>
      </p:cxnSp>
      <p:sp>
        <p:nvSpPr>
          <p:cNvPr id="74" name="椭圆 73">
            <a:extLst>
              <a:ext uri="{FF2B5EF4-FFF2-40B4-BE49-F238E27FC236}">
                <a16:creationId xmlns:a16="http://schemas.microsoft.com/office/drawing/2014/main" id="{34DB82F8-037B-0DA2-6D2E-D6B0F9B558E1}"/>
              </a:ext>
            </a:extLst>
          </p:cNvPr>
          <p:cNvSpPr/>
          <p:nvPr/>
        </p:nvSpPr>
        <p:spPr>
          <a:xfrm>
            <a:off x="3969025" y="5081622"/>
            <a:ext cx="288032" cy="288032"/>
          </a:xfrm>
          <a:prstGeom prst="ellipse">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75" name="椭圆 74">
            <a:extLst>
              <a:ext uri="{FF2B5EF4-FFF2-40B4-BE49-F238E27FC236}">
                <a16:creationId xmlns:a16="http://schemas.microsoft.com/office/drawing/2014/main" id="{3C7296BB-AB2D-EAAD-F2D2-ED4C3635F002}"/>
              </a:ext>
            </a:extLst>
          </p:cNvPr>
          <p:cNvSpPr/>
          <p:nvPr/>
        </p:nvSpPr>
        <p:spPr>
          <a:xfrm>
            <a:off x="3980105" y="6037056"/>
            <a:ext cx="288032" cy="288032"/>
          </a:xfrm>
          <a:prstGeom prst="ellipse">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76" name="椭圆 75">
            <a:extLst>
              <a:ext uri="{FF2B5EF4-FFF2-40B4-BE49-F238E27FC236}">
                <a16:creationId xmlns:a16="http://schemas.microsoft.com/office/drawing/2014/main" id="{64E796B6-A6B7-0574-2290-3A8C839B6D4F}"/>
              </a:ext>
            </a:extLst>
          </p:cNvPr>
          <p:cNvSpPr/>
          <p:nvPr/>
        </p:nvSpPr>
        <p:spPr>
          <a:xfrm>
            <a:off x="2285693" y="5100483"/>
            <a:ext cx="288032" cy="288032"/>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77" name="直线箭头连接符 76">
            <a:extLst>
              <a:ext uri="{FF2B5EF4-FFF2-40B4-BE49-F238E27FC236}">
                <a16:creationId xmlns:a16="http://schemas.microsoft.com/office/drawing/2014/main" id="{4F234816-8C5C-2A40-9576-E23956D690CC}"/>
              </a:ext>
            </a:extLst>
          </p:cNvPr>
          <p:cNvCxnSpPr>
            <a:cxnSpLocks/>
          </p:cNvCxnSpPr>
          <p:nvPr/>
        </p:nvCxnSpPr>
        <p:spPr>
          <a:xfrm flipV="1">
            <a:off x="2573725" y="5225640"/>
            <a:ext cx="1395300" cy="18861"/>
          </a:xfrm>
          <a:prstGeom prst="straightConnector1">
            <a:avLst/>
          </a:prstGeom>
          <a:ln w="5715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78" name="直线箭头连接符 77">
            <a:extLst>
              <a:ext uri="{FF2B5EF4-FFF2-40B4-BE49-F238E27FC236}">
                <a16:creationId xmlns:a16="http://schemas.microsoft.com/office/drawing/2014/main" id="{79A2D3DC-23FB-93E7-76C3-E8D447F070E6}"/>
              </a:ext>
            </a:extLst>
          </p:cNvPr>
          <p:cNvCxnSpPr>
            <a:cxnSpLocks/>
            <a:stCxn id="75" idx="2"/>
            <a:endCxn id="76" idx="6"/>
          </p:cNvCxnSpPr>
          <p:nvPr/>
        </p:nvCxnSpPr>
        <p:spPr>
          <a:xfrm flipH="1" flipV="1">
            <a:off x="2573725" y="5244499"/>
            <a:ext cx="1406380" cy="936573"/>
          </a:xfrm>
          <a:prstGeom prst="straightConnector1">
            <a:avLst/>
          </a:prstGeom>
          <a:ln w="57150">
            <a:solidFill>
              <a:srgbClr val="C00000"/>
            </a:solidFill>
            <a:tailEnd type="none" w="lg" len="lg"/>
          </a:ln>
        </p:spPr>
        <p:style>
          <a:lnRef idx="1">
            <a:schemeClr val="dk1"/>
          </a:lnRef>
          <a:fillRef idx="0">
            <a:schemeClr val="dk1"/>
          </a:fillRef>
          <a:effectRef idx="0">
            <a:schemeClr val="dk1"/>
          </a:effectRef>
          <a:fontRef idx="minor">
            <a:schemeClr val="tx1"/>
          </a:fontRef>
        </p:style>
      </p:cxnSp>
      <p:sp>
        <p:nvSpPr>
          <p:cNvPr id="114" name="文本框 113">
            <a:extLst>
              <a:ext uri="{FF2B5EF4-FFF2-40B4-BE49-F238E27FC236}">
                <a16:creationId xmlns:a16="http://schemas.microsoft.com/office/drawing/2014/main" id="{A285F187-9C46-76D2-E28B-C159BD61256C}"/>
              </a:ext>
            </a:extLst>
          </p:cNvPr>
          <p:cNvSpPr txBox="1"/>
          <p:nvPr/>
        </p:nvSpPr>
        <p:spPr bwMode="auto">
          <a:xfrm>
            <a:off x="7668090" y="1759748"/>
            <a:ext cx="2113713" cy="461130"/>
          </a:xfrm>
          <a:prstGeom prst="rect">
            <a:avLst/>
          </a:prstGeom>
          <a:noFill/>
          <a:ln w="9525" algn="ctr">
            <a:noFill/>
            <a:miter lim="800000"/>
            <a:headEnd/>
            <a:tailEnd/>
          </a:ln>
          <a:effectLst/>
        </p:spPr>
        <p:txBody>
          <a:bodyPr wrap="square" lIns="90909" tIns="45455" rIns="90909" bIns="45455" rtlCol="0" anchor="ctr">
            <a:spAutoFit/>
          </a:bodyPr>
          <a:lstStyle/>
          <a:p>
            <a:pPr algn="ctr">
              <a:spcBef>
                <a:spcPts val="0"/>
              </a:spcBef>
            </a:pPr>
            <a:r>
              <a:rPr lang="en-US" sz="2400" dirty="0">
                <a:solidFill>
                  <a:srgbClr val="C00000"/>
                </a:solidFill>
                <a:latin typeface="Times New Roman" panose="02020603050405020304" pitchFamily="18" charset="0"/>
                <a:cs typeface="Times New Roman" panose="02020603050405020304" pitchFamily="18" charset="0"/>
              </a:rPr>
              <a:t>Optimal !</a:t>
            </a: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FA948567-A9B4-E944-5D8B-E60895D1EB52}"/>
                  </a:ext>
                </a:extLst>
              </p:cNvPr>
              <p:cNvSpPr txBox="1"/>
              <p:nvPr/>
            </p:nvSpPr>
            <p:spPr bwMode="auto">
              <a:xfrm>
                <a:off x="2304750" y="5065822"/>
                <a:ext cx="224549"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0" i="1" dirty="0">
                          <a:solidFill>
                            <a:schemeClr val="tx1"/>
                          </a:solidFill>
                          <a:latin typeface="Cambria Math" panose="02040503050406030204" pitchFamily="18" charset="0"/>
                        </a:rPr>
                        <m:t>𝑢</m:t>
                      </m:r>
                    </m:oMath>
                  </m:oMathPara>
                </a14:m>
                <a:endParaRPr lang="en-US" dirty="0">
                  <a:solidFill>
                    <a:schemeClr val="tx1"/>
                  </a:solidFill>
                </a:endParaRPr>
              </a:p>
            </p:txBody>
          </p:sp>
        </mc:Choice>
        <mc:Fallback xmlns="">
          <p:sp>
            <p:nvSpPr>
              <p:cNvPr id="4" name="文本框 3">
                <a:extLst>
                  <a:ext uri="{FF2B5EF4-FFF2-40B4-BE49-F238E27FC236}">
                    <a16:creationId xmlns:a16="http://schemas.microsoft.com/office/drawing/2014/main" id="{FA948567-A9B4-E944-5D8B-E60895D1EB52}"/>
                  </a:ext>
                </a:extLst>
              </p:cNvPr>
              <p:cNvSpPr txBox="1">
                <a:spLocks noRot="1" noChangeAspect="1" noMove="1" noResize="1" noEditPoints="1" noAdjustHandles="1" noChangeArrowheads="1" noChangeShapeType="1" noTextEdit="1"/>
              </p:cNvSpPr>
              <p:nvPr/>
            </p:nvSpPr>
            <p:spPr bwMode="auto">
              <a:xfrm>
                <a:off x="2304750" y="5065822"/>
                <a:ext cx="224549" cy="307777"/>
              </a:xfrm>
              <a:prstGeom prst="rect">
                <a:avLst/>
              </a:prstGeom>
              <a:blipFill>
                <a:blip r:embed="rId10"/>
                <a:stretch>
                  <a:fillRect l="-10526" r="-10526" b="-400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4F0D6506-2272-6E1C-3CF4-53E5FDE67DE6}"/>
                  </a:ext>
                </a:extLst>
              </p:cNvPr>
              <p:cNvSpPr txBox="1"/>
              <p:nvPr/>
            </p:nvSpPr>
            <p:spPr bwMode="auto">
              <a:xfrm>
                <a:off x="5785944" y="4537771"/>
                <a:ext cx="4277659" cy="1230571"/>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spcAft>
                    <a:spcPts val="1200"/>
                  </a:spcAft>
                </a:pPr>
                <a:r>
                  <a:rPr lang="en-US" sz="2200" dirty="0">
                    <a:solidFill>
                      <a:prstClr val="black"/>
                    </a:solidFill>
                    <a:latin typeface="Times New Roman" panose="02020603050405020304" pitchFamily="18" charset="0"/>
                    <a:ea typeface="Cambria Math" panose="02040503050406030204" pitchFamily="18" charset="0"/>
                    <a:cs typeface="Times New Roman" panose="02020603050405020304" pitchFamily="18" charset="0"/>
                  </a:rPr>
                  <a:t>Symmetry of Random-Walk Prob. on Undirected Graphs: </a:t>
                </a:r>
              </a:p>
              <a:p>
                <a:pPr>
                  <a:spcBef>
                    <a:spcPts val="0"/>
                  </a:spcBef>
                </a:pPr>
                <a14:m>
                  <m:oMath xmlns:m="http://schemas.openxmlformats.org/officeDocument/2006/math">
                    <m:r>
                      <a:rPr lang="en-US" b="1" i="1" dirty="0">
                        <a:solidFill>
                          <a:prstClr val="black"/>
                        </a:solidFill>
                        <a:latin typeface="Cambria Math" panose="02040503050406030204" pitchFamily="18" charset="0"/>
                        <a:ea typeface="Cambria Math" panose="02040503050406030204" pitchFamily="18" charset="0"/>
                      </a:rPr>
                      <m:t>𝝅</m:t>
                    </m:r>
                    <m:d>
                      <m:dPr>
                        <m:ctrlPr>
                          <a:rPr lang="en-US" b="1" i="1" dirty="0">
                            <a:solidFill>
                              <a:prstClr val="black"/>
                            </a:solidFill>
                            <a:latin typeface="Cambria Math" panose="02040503050406030204" pitchFamily="18" charset="0"/>
                            <a:ea typeface="Cambria Math" panose="02040503050406030204" pitchFamily="18" charset="0"/>
                          </a:rPr>
                        </m:ctrlPr>
                      </m:dPr>
                      <m:e>
                        <m:r>
                          <a:rPr lang="en-US" b="1" i="1" dirty="0">
                            <a:solidFill>
                              <a:prstClr val="black"/>
                            </a:solidFill>
                            <a:latin typeface="Cambria Math" panose="02040503050406030204" pitchFamily="18" charset="0"/>
                            <a:ea typeface="Cambria Math" panose="02040503050406030204" pitchFamily="18" charset="0"/>
                          </a:rPr>
                          <m:t>𝒖</m:t>
                        </m:r>
                        <m:r>
                          <a:rPr lang="en-US" b="1" i="1" dirty="0">
                            <a:solidFill>
                              <a:prstClr val="black"/>
                            </a:solidFill>
                            <a:latin typeface="Cambria Math" panose="02040503050406030204" pitchFamily="18" charset="0"/>
                            <a:ea typeface="Cambria Math" panose="02040503050406030204" pitchFamily="18" charset="0"/>
                          </a:rPr>
                          <m:t>,</m:t>
                        </m:r>
                        <m:r>
                          <a:rPr lang="en-US" b="1" i="1" dirty="0">
                            <a:solidFill>
                              <a:prstClr val="black"/>
                            </a:solidFill>
                            <a:latin typeface="Cambria Math" panose="02040503050406030204" pitchFamily="18" charset="0"/>
                            <a:ea typeface="Cambria Math" panose="02040503050406030204" pitchFamily="18" charset="0"/>
                          </a:rPr>
                          <m:t>𝒕</m:t>
                        </m:r>
                      </m:e>
                    </m:d>
                    <m:r>
                      <a:rPr lang="en-US" b="1" i="1" dirty="0">
                        <a:solidFill>
                          <a:prstClr val="black"/>
                        </a:solidFill>
                        <a:latin typeface="Cambria Math" panose="02040503050406030204" pitchFamily="18" charset="0"/>
                        <a:ea typeface="Cambria Math" panose="02040503050406030204" pitchFamily="18" charset="0"/>
                      </a:rPr>
                      <m:t>∙</m:t>
                    </m:r>
                    <m:sSub>
                      <m:sSubPr>
                        <m:ctrlPr>
                          <a:rPr lang="en-US" b="1" i="1" dirty="0">
                            <a:solidFill>
                              <a:prstClr val="black"/>
                            </a:solidFill>
                            <a:latin typeface="Cambria Math" panose="02040503050406030204" pitchFamily="18" charset="0"/>
                            <a:ea typeface="Cambria Math" panose="02040503050406030204" pitchFamily="18" charset="0"/>
                          </a:rPr>
                        </m:ctrlPr>
                      </m:sSubPr>
                      <m:e>
                        <m:r>
                          <a:rPr lang="en-US" b="1" i="1" dirty="0">
                            <a:solidFill>
                              <a:prstClr val="black"/>
                            </a:solidFill>
                            <a:latin typeface="Cambria Math" panose="02040503050406030204" pitchFamily="18" charset="0"/>
                            <a:ea typeface="Cambria Math" panose="02040503050406030204" pitchFamily="18" charset="0"/>
                          </a:rPr>
                          <m:t>𝒅</m:t>
                        </m:r>
                      </m:e>
                      <m:sub>
                        <m:r>
                          <a:rPr lang="en-US" b="1" i="1" dirty="0">
                            <a:solidFill>
                              <a:prstClr val="black"/>
                            </a:solidFill>
                            <a:latin typeface="Cambria Math" panose="02040503050406030204" pitchFamily="18" charset="0"/>
                            <a:ea typeface="Cambria Math" panose="02040503050406030204" pitchFamily="18" charset="0"/>
                          </a:rPr>
                          <m:t>𝒖</m:t>
                        </m:r>
                      </m:sub>
                    </m:sSub>
                    <m:r>
                      <a:rPr lang="en-US" b="1" i="1" dirty="0">
                        <a:solidFill>
                          <a:prstClr val="black"/>
                        </a:solidFill>
                        <a:latin typeface="Cambria Math" panose="02040503050406030204" pitchFamily="18" charset="0"/>
                        <a:ea typeface="Cambria Math" panose="02040503050406030204" pitchFamily="18" charset="0"/>
                      </a:rPr>
                      <m:t>=</m:t>
                    </m:r>
                    <m:r>
                      <a:rPr lang="en-US" altLang="zh-CN" b="1" i="1" dirty="0">
                        <a:solidFill>
                          <a:prstClr val="black"/>
                        </a:solidFill>
                        <a:latin typeface="Cambria Math" panose="02040503050406030204" pitchFamily="18" charset="0"/>
                        <a:ea typeface="Cambria Math" panose="02040503050406030204" pitchFamily="18" charset="0"/>
                      </a:rPr>
                      <m:t>𝝅</m:t>
                    </m:r>
                    <m:d>
                      <m:dPr>
                        <m:ctrlPr>
                          <a:rPr lang="en-US" altLang="zh-CN" b="1" i="1" dirty="0">
                            <a:solidFill>
                              <a:prstClr val="black"/>
                            </a:solidFill>
                            <a:latin typeface="Cambria Math" panose="02040503050406030204" pitchFamily="18" charset="0"/>
                            <a:ea typeface="Cambria Math" panose="02040503050406030204" pitchFamily="18" charset="0"/>
                          </a:rPr>
                        </m:ctrlPr>
                      </m:dPr>
                      <m:e>
                        <m:r>
                          <a:rPr lang="en-US" altLang="zh-CN" b="1" i="1" dirty="0">
                            <a:solidFill>
                              <a:prstClr val="black"/>
                            </a:solidFill>
                            <a:latin typeface="Cambria Math" panose="02040503050406030204" pitchFamily="18" charset="0"/>
                            <a:ea typeface="Cambria Math" panose="02040503050406030204" pitchFamily="18" charset="0"/>
                          </a:rPr>
                          <m:t>𝒕</m:t>
                        </m:r>
                        <m:r>
                          <a:rPr lang="en-US" altLang="zh-CN" b="1" i="1" dirty="0">
                            <a:solidFill>
                              <a:prstClr val="black"/>
                            </a:solidFill>
                            <a:latin typeface="Cambria Math" panose="02040503050406030204" pitchFamily="18" charset="0"/>
                            <a:ea typeface="Cambria Math" panose="02040503050406030204" pitchFamily="18" charset="0"/>
                          </a:rPr>
                          <m:t>,</m:t>
                        </m:r>
                        <m:r>
                          <a:rPr lang="en-US" altLang="zh-CN" b="1" i="1" dirty="0">
                            <a:solidFill>
                              <a:prstClr val="black"/>
                            </a:solidFill>
                            <a:latin typeface="Cambria Math" panose="02040503050406030204" pitchFamily="18" charset="0"/>
                            <a:ea typeface="Cambria Math" panose="02040503050406030204" pitchFamily="18" charset="0"/>
                          </a:rPr>
                          <m:t>𝒖</m:t>
                        </m:r>
                      </m:e>
                    </m:d>
                    <m:r>
                      <a:rPr lang="en-US" altLang="zh-CN" b="1" i="1" dirty="0">
                        <a:solidFill>
                          <a:prstClr val="black"/>
                        </a:solidFill>
                        <a:latin typeface="Cambria Math" panose="02040503050406030204" pitchFamily="18" charset="0"/>
                        <a:ea typeface="Cambria Math" panose="02040503050406030204" pitchFamily="18" charset="0"/>
                      </a:rPr>
                      <m:t>∙</m:t>
                    </m:r>
                    <m:sSub>
                      <m:sSubPr>
                        <m:ctrlPr>
                          <a:rPr lang="en-US" altLang="zh-CN" b="1" i="1" dirty="0">
                            <a:solidFill>
                              <a:prstClr val="black"/>
                            </a:solidFill>
                            <a:latin typeface="Cambria Math" panose="02040503050406030204" pitchFamily="18" charset="0"/>
                            <a:ea typeface="Cambria Math" panose="02040503050406030204" pitchFamily="18" charset="0"/>
                          </a:rPr>
                        </m:ctrlPr>
                      </m:sSubPr>
                      <m:e>
                        <m:r>
                          <a:rPr lang="en-US" altLang="zh-CN" b="1" i="1" dirty="0">
                            <a:solidFill>
                              <a:prstClr val="black"/>
                            </a:solidFill>
                            <a:latin typeface="Cambria Math" panose="02040503050406030204" pitchFamily="18" charset="0"/>
                            <a:ea typeface="Cambria Math" panose="02040503050406030204" pitchFamily="18" charset="0"/>
                          </a:rPr>
                          <m:t>𝒅</m:t>
                        </m:r>
                      </m:e>
                      <m:sub>
                        <m:r>
                          <a:rPr lang="en-US" altLang="zh-CN" b="1" i="1" dirty="0">
                            <a:solidFill>
                              <a:prstClr val="black"/>
                            </a:solidFill>
                            <a:latin typeface="Cambria Math" panose="02040503050406030204" pitchFamily="18" charset="0"/>
                            <a:ea typeface="Cambria Math" panose="02040503050406030204" pitchFamily="18" charset="0"/>
                          </a:rPr>
                          <m:t>𝒕</m:t>
                        </m:r>
                      </m:sub>
                    </m:sSub>
                  </m:oMath>
                </a14:m>
                <a:r>
                  <a:rPr lang="en-US" b="1" i="1" dirty="0">
                    <a:solidFill>
                      <a:prstClr val="black"/>
                    </a:solidFill>
                  </a:rPr>
                  <a:t> </a:t>
                </a:r>
              </a:p>
            </p:txBody>
          </p:sp>
        </mc:Choice>
        <mc:Fallback xmlns="">
          <p:sp>
            <p:nvSpPr>
              <p:cNvPr id="39" name="文本框 38">
                <a:extLst>
                  <a:ext uri="{FF2B5EF4-FFF2-40B4-BE49-F238E27FC236}">
                    <a16:creationId xmlns:a16="http://schemas.microsoft.com/office/drawing/2014/main" id="{4F0D6506-2272-6E1C-3CF4-53E5FDE67DE6}"/>
                  </a:ext>
                </a:extLst>
              </p:cNvPr>
              <p:cNvSpPr txBox="1">
                <a:spLocks noRot="1" noChangeAspect="1" noMove="1" noResize="1" noEditPoints="1" noAdjustHandles="1" noChangeArrowheads="1" noChangeShapeType="1" noTextEdit="1"/>
              </p:cNvSpPr>
              <p:nvPr/>
            </p:nvSpPr>
            <p:spPr bwMode="auto">
              <a:xfrm>
                <a:off x="5785944" y="4537771"/>
                <a:ext cx="4277659" cy="1230571"/>
              </a:xfrm>
              <a:prstGeom prst="rect">
                <a:avLst/>
              </a:prstGeom>
              <a:blipFill>
                <a:blip r:embed="rId11"/>
                <a:stretch>
                  <a:fillRect l="-1775" t="-3061"/>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44F77036-6513-4D40-6D1F-80B7B57AD3EB}"/>
                  </a:ext>
                </a:extLst>
              </p:cNvPr>
              <p:cNvSpPr txBox="1"/>
              <p:nvPr/>
            </p:nvSpPr>
            <p:spPr bwMode="auto">
              <a:xfrm>
                <a:off x="-260325" y="7259336"/>
                <a:ext cx="5506343" cy="369332"/>
              </a:xfrm>
              <a:prstGeom prst="rect">
                <a:avLst/>
              </a:prstGeom>
              <a:noFill/>
              <a:ln w="9525" algn="ctr">
                <a:noFill/>
                <a:miter lim="800000"/>
                <a:headEnd/>
                <a:tailEnd/>
              </a:ln>
              <a:effectLst/>
            </p:spPr>
            <p:txBody>
              <a:bodyPr wrap="square">
                <a:spAutoFit/>
              </a:bodyPr>
              <a:lstStyle/>
              <a:p>
                <a:pPr marL="377100" lvl="2" eaLnBrk="0" hangingPunct="0">
                  <a:spcBef>
                    <a:spcPts val="300"/>
                  </a:spcBef>
                  <a:buSzPct val="80000"/>
                  <a:defRPr/>
                </a:pPr>
                <a14:m>
                  <m:oMath xmlns:m="http://schemas.openxmlformats.org/officeDocument/2006/math">
                    <m:r>
                      <a:rPr lang="en-US" altLang="zh-CN" sz="1800" i="1">
                        <a:latin typeface="Cambria Math" panose="02040503050406030204" pitchFamily="18" charset="0"/>
                        <a:ea typeface="楷体" panose="02010609060101010101" pitchFamily="49" charset="-122"/>
                      </a:rPr>
                      <m:t>𝑛</m:t>
                    </m:r>
                    <m:r>
                      <a:rPr lang="en-US" altLang="zh-CN" sz="1800" b="0" i="0">
                        <a:latin typeface="Cambria Math" panose="02040503050406030204" pitchFamily="18" charset="0"/>
                        <a:ea typeface="楷体" panose="02010609060101010101" pitchFamily="49" charset="-122"/>
                      </a:rPr>
                      <m:t>,</m:t>
                    </m:r>
                    <m:r>
                      <a:rPr lang="en-US" altLang="zh-CN" sz="1800" b="0" i="1">
                        <a:latin typeface="Cambria Math" panose="02040503050406030204" pitchFamily="18" charset="0"/>
                        <a:ea typeface="楷体" panose="02010609060101010101" pitchFamily="49" charset="-122"/>
                      </a:rPr>
                      <m:t>𝑚</m:t>
                    </m:r>
                  </m:oMath>
                </a14:m>
                <a:r>
                  <a:rPr lang="en-US" altLang="zh-CN" sz="1800">
                    <a:latin typeface="Times New Roman" panose="02020603050405020304" pitchFamily="18" charset="0"/>
                    <a:ea typeface="楷体" panose="02010609060101010101" pitchFamily="49" charset="-122"/>
                    <a:cs typeface="Times New Roman" panose="02020603050405020304" pitchFamily="18" charset="0"/>
                  </a:rPr>
                  <a:t>: number of nodes/edges in the graph </a:t>
                </a:r>
              </a:p>
            </p:txBody>
          </p:sp>
        </mc:Choice>
        <mc:Fallback xmlns="">
          <p:sp>
            <p:nvSpPr>
              <p:cNvPr id="7" name="文本框 6">
                <a:extLst>
                  <a:ext uri="{FF2B5EF4-FFF2-40B4-BE49-F238E27FC236}">
                    <a16:creationId xmlns:a16="http://schemas.microsoft.com/office/drawing/2014/main" id="{44F77036-6513-4D40-6D1F-80B7B57AD3EB}"/>
                  </a:ext>
                </a:extLst>
              </p:cNvPr>
              <p:cNvSpPr txBox="1">
                <a:spLocks noRot="1" noChangeAspect="1" noMove="1" noResize="1" noEditPoints="1" noAdjustHandles="1" noChangeArrowheads="1" noChangeShapeType="1" noTextEdit="1"/>
              </p:cNvSpPr>
              <p:nvPr/>
            </p:nvSpPr>
            <p:spPr bwMode="auto">
              <a:xfrm>
                <a:off x="-260325" y="7259336"/>
                <a:ext cx="5506343" cy="369332"/>
              </a:xfrm>
              <a:prstGeom prst="rect">
                <a:avLst/>
              </a:prstGeom>
              <a:blipFill>
                <a:blip r:embed="rId12"/>
                <a:stretch>
                  <a:fillRect t="-6667" b="-23333"/>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75E5EE7C-789C-9C35-0EB5-7B02C3469B2B}"/>
                  </a:ext>
                </a:extLst>
              </p:cNvPr>
              <p:cNvSpPr txBox="1"/>
              <p:nvPr/>
            </p:nvSpPr>
            <p:spPr bwMode="auto">
              <a:xfrm>
                <a:off x="4114408" y="7259336"/>
                <a:ext cx="2499762" cy="396391"/>
              </a:xfrm>
              <a:prstGeom prst="rect">
                <a:avLst/>
              </a:prstGeom>
              <a:noFill/>
              <a:ln w="9525" algn="ctr">
                <a:noFill/>
                <a:miter lim="800000"/>
                <a:headEnd/>
                <a:tailEnd/>
              </a:ln>
              <a:effectLst/>
            </p:spPr>
            <p:txBody>
              <a:bodyPr wrap="square">
                <a:spAutoFit/>
              </a:bodyPr>
              <a:lstStyle/>
              <a:p>
                <a:pPr marL="377100" lvl="2" eaLnBrk="0" hangingPunct="0">
                  <a:spcBef>
                    <a:spcPts val="300"/>
                  </a:spcBef>
                  <a:buSzPct val="80000"/>
                  <a:defRPr/>
                </a:pPr>
                <a14:m>
                  <m:oMath xmlns:m="http://schemas.openxmlformats.org/officeDocument/2006/math">
                    <m:sSub>
                      <m:sSubPr>
                        <m:ctrlPr>
                          <a:rPr lang="en-US" altLang="zh-CN" sz="1800" i="1">
                            <a:latin typeface="Cambria Math" panose="02040503050406030204" pitchFamily="18" charset="0"/>
                            <a:ea typeface="楷体" panose="02010609060101010101" pitchFamily="49" charset="-122"/>
                          </a:rPr>
                        </m:ctrlPr>
                      </m:sSubPr>
                      <m:e>
                        <m:sSub>
                          <m:sSubPr>
                            <m:ctrlPr>
                              <a:rPr lang="en-US" altLang="zh-CN" sz="1800" b="0" i="1">
                                <a:latin typeface="Cambria Math" panose="02040503050406030204" pitchFamily="18" charset="0"/>
                                <a:ea typeface="楷体" panose="02010609060101010101" pitchFamily="49" charset="-122"/>
                              </a:rPr>
                            </m:ctrlPr>
                          </m:sSubPr>
                          <m:e>
                            <m:r>
                              <a:rPr lang="en-US" altLang="zh-CN" sz="1800" b="0" i="1">
                                <a:latin typeface="Cambria Math" panose="02040503050406030204" pitchFamily="18" charset="0"/>
                                <a:ea typeface="楷体" panose="02010609060101010101" pitchFamily="49" charset="-122"/>
                              </a:rPr>
                              <m:t>𝑑</m:t>
                            </m:r>
                          </m:e>
                          <m:sub>
                            <m:r>
                              <a:rPr lang="en-US" altLang="zh-CN" sz="1800" b="0" i="1">
                                <a:latin typeface="Cambria Math" panose="02040503050406030204" pitchFamily="18" charset="0"/>
                                <a:ea typeface="楷体" panose="02010609060101010101" pitchFamily="49" charset="-122"/>
                              </a:rPr>
                              <m:t>𝑡</m:t>
                            </m:r>
                          </m:sub>
                        </m:sSub>
                      </m:e>
                      <m:sub>
                        <m:r>
                          <a:rPr lang="zh-CN" altLang="en-US" sz="1800">
                            <a:latin typeface="Cambria Math" panose="02040503050406030204" pitchFamily="18" charset="0"/>
                            <a:ea typeface="楷体" panose="02010609060101010101" pitchFamily="49" charset="-122"/>
                          </a:rPr>
                          <m:t> </m:t>
                        </m:r>
                      </m:sub>
                    </m:sSub>
                  </m:oMath>
                </a14:m>
                <a:r>
                  <a:rPr lang="en-US" altLang="zh-CN" sz="1800">
                    <a:latin typeface="Times New Roman" panose="02020603050405020304" pitchFamily="18" charset="0"/>
                    <a:ea typeface="楷体" panose="02010609060101010101" pitchFamily="49" charset="-122"/>
                    <a:cs typeface="Times New Roman" panose="02020603050405020304" pitchFamily="18" charset="0"/>
                  </a:rPr>
                  <a:t>: degree of </a:t>
                </a:r>
                <a14:m>
                  <m:oMath xmlns:m="http://schemas.openxmlformats.org/officeDocument/2006/math">
                    <m:r>
                      <a:rPr lang="en-US" altLang="zh-CN" sz="1800" b="0" i="1">
                        <a:latin typeface="Cambria Math" panose="02040503050406030204" pitchFamily="18" charset="0"/>
                        <a:ea typeface="楷体" panose="02010609060101010101" pitchFamily="49" charset="-122"/>
                        <a:cs typeface="Times New Roman" panose="02020603050405020304" pitchFamily="18" charset="0"/>
                      </a:rPr>
                      <m:t>𝑡</m:t>
                    </m:r>
                  </m:oMath>
                </a14:m>
                <a:endParaRPr lang="en-US" altLang="zh-CN" sz="1800" i="1">
                  <a:latin typeface="Cambria Math" panose="02040503050406030204" pitchFamily="18" charset="0"/>
                  <a:ea typeface="楷体" panose="02010609060101010101" pitchFamily="49" charset="-122"/>
                  <a:cs typeface="Times New Roman" panose="02020603050405020304" pitchFamily="18" charset="0"/>
                </a:endParaRPr>
              </a:p>
            </p:txBody>
          </p:sp>
        </mc:Choice>
        <mc:Fallback xmlns="">
          <p:sp>
            <p:nvSpPr>
              <p:cNvPr id="38" name="文本框 37">
                <a:extLst>
                  <a:ext uri="{FF2B5EF4-FFF2-40B4-BE49-F238E27FC236}">
                    <a16:creationId xmlns:a16="http://schemas.microsoft.com/office/drawing/2014/main" id="{75E5EE7C-789C-9C35-0EB5-7B02C3469B2B}"/>
                  </a:ext>
                </a:extLst>
              </p:cNvPr>
              <p:cNvSpPr txBox="1">
                <a:spLocks noRot="1" noChangeAspect="1" noMove="1" noResize="1" noEditPoints="1" noAdjustHandles="1" noChangeArrowheads="1" noChangeShapeType="1" noTextEdit="1"/>
              </p:cNvSpPr>
              <p:nvPr/>
            </p:nvSpPr>
            <p:spPr bwMode="auto">
              <a:xfrm>
                <a:off x="4114408" y="7259336"/>
                <a:ext cx="2499762" cy="396391"/>
              </a:xfrm>
              <a:prstGeom prst="rect">
                <a:avLst/>
              </a:prstGeom>
              <a:blipFill>
                <a:blip r:embed="rId13"/>
                <a:stretch>
                  <a:fillRect t="-6250" b="-18750"/>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CEE5CD11-AF5C-A683-4154-4E747A1C8917}"/>
                  </a:ext>
                </a:extLst>
              </p:cNvPr>
              <p:cNvSpPr txBox="1"/>
              <p:nvPr/>
            </p:nvSpPr>
            <p:spPr bwMode="auto">
              <a:xfrm>
                <a:off x="6000461" y="7259336"/>
                <a:ext cx="4358125" cy="394916"/>
              </a:xfrm>
              <a:prstGeom prst="rect">
                <a:avLst/>
              </a:prstGeom>
              <a:noFill/>
              <a:ln w="9525" algn="ctr">
                <a:noFill/>
                <a:miter lim="800000"/>
                <a:headEnd/>
                <a:tailEnd/>
              </a:ln>
              <a:effectLst/>
            </p:spPr>
            <p:txBody>
              <a:bodyPr wrap="square">
                <a:spAutoFit/>
              </a:bodyPr>
              <a:lstStyle/>
              <a:p>
                <a:pPr marL="377100" lvl="2" eaLnBrk="0" hangingPunct="0">
                  <a:spcBef>
                    <a:spcPts val="300"/>
                  </a:spcBef>
                  <a:buSzPct val="80000"/>
                  <a:defRPr/>
                </a:pPr>
                <a14:m>
                  <m:oMath xmlns:m="http://schemas.openxmlformats.org/officeDocument/2006/math">
                    <m:sSub>
                      <m:sSubPr>
                        <m:ctrlPr>
                          <a:rPr lang="en-US" altLang="zh-CN" sz="1800" i="1">
                            <a:latin typeface="Cambria Math" panose="02040503050406030204" pitchFamily="18" charset="0"/>
                            <a:ea typeface="楷体" panose="02010609060101010101" pitchFamily="49" charset="-122"/>
                          </a:rPr>
                        </m:ctrlPr>
                      </m:sSubPr>
                      <m:e>
                        <m:sSub>
                          <m:sSubPr>
                            <m:ctrlPr>
                              <a:rPr lang="en-US" altLang="zh-CN" sz="1800" b="0" i="1">
                                <a:latin typeface="Cambria Math" panose="02040503050406030204" pitchFamily="18" charset="0"/>
                                <a:ea typeface="楷体" panose="02010609060101010101" pitchFamily="49" charset="-122"/>
                              </a:rPr>
                            </m:ctrlPr>
                          </m:sSubPr>
                          <m:e>
                            <m:r>
                              <a:rPr lang="en-US" altLang="zh-CN" sz="1800" b="0" i="1">
                                <a:latin typeface="Cambria Math" panose="02040503050406030204" pitchFamily="18" charset="0"/>
                                <a:ea typeface="楷体" panose="02010609060101010101" pitchFamily="49" charset="-122"/>
                              </a:rPr>
                              <m:t>𝑑</m:t>
                            </m:r>
                          </m:e>
                          <m:sub>
                            <m:r>
                              <m:rPr>
                                <m:sty m:val="p"/>
                              </m:rPr>
                              <a:rPr lang="en-US" altLang="zh-CN" sz="1800" b="0" i="0">
                                <a:latin typeface="Cambria Math" panose="02040503050406030204" pitchFamily="18" charset="0"/>
                                <a:ea typeface="楷体" panose="02010609060101010101" pitchFamily="49" charset="-122"/>
                              </a:rPr>
                              <m:t>min</m:t>
                            </m:r>
                          </m:sub>
                        </m:sSub>
                      </m:e>
                      <m:sub>
                        <m:r>
                          <a:rPr lang="zh-CN" altLang="en-US" sz="1800">
                            <a:latin typeface="Cambria Math" panose="02040503050406030204" pitchFamily="18" charset="0"/>
                            <a:ea typeface="楷体" panose="02010609060101010101" pitchFamily="49" charset="-122"/>
                          </a:rPr>
                          <m:t> </m:t>
                        </m:r>
                      </m:sub>
                    </m:sSub>
                  </m:oMath>
                </a14:m>
                <a:r>
                  <a:rPr lang="en-US" altLang="zh-CN" sz="1800">
                    <a:latin typeface="Times New Roman" panose="02020603050405020304" pitchFamily="18" charset="0"/>
                    <a:ea typeface="楷体" panose="02010609060101010101" pitchFamily="49" charset="-122"/>
                    <a:cs typeface="Times New Roman" panose="02020603050405020304" pitchFamily="18" charset="0"/>
                  </a:rPr>
                  <a:t>: minimum degree of the graph</a:t>
                </a:r>
                <a:endParaRPr lang="en-US" altLang="zh-CN" sz="1800" i="1">
                  <a:latin typeface="Cambria Math" panose="02040503050406030204" pitchFamily="18" charset="0"/>
                  <a:ea typeface="楷体" panose="02010609060101010101" pitchFamily="49" charset="-122"/>
                  <a:cs typeface="Times New Roman" panose="02020603050405020304" pitchFamily="18" charset="0"/>
                </a:endParaRPr>
              </a:p>
            </p:txBody>
          </p:sp>
        </mc:Choice>
        <mc:Fallback xmlns="">
          <p:sp>
            <p:nvSpPr>
              <p:cNvPr id="40" name="文本框 39">
                <a:extLst>
                  <a:ext uri="{FF2B5EF4-FFF2-40B4-BE49-F238E27FC236}">
                    <a16:creationId xmlns:a16="http://schemas.microsoft.com/office/drawing/2014/main" id="{CEE5CD11-AF5C-A683-4154-4E747A1C8917}"/>
                  </a:ext>
                </a:extLst>
              </p:cNvPr>
              <p:cNvSpPr txBox="1">
                <a:spLocks noRot="1" noChangeAspect="1" noMove="1" noResize="1" noEditPoints="1" noAdjustHandles="1" noChangeArrowheads="1" noChangeShapeType="1" noTextEdit="1"/>
              </p:cNvSpPr>
              <p:nvPr/>
            </p:nvSpPr>
            <p:spPr bwMode="auto">
              <a:xfrm>
                <a:off x="6000461" y="7259336"/>
                <a:ext cx="4358125" cy="394916"/>
              </a:xfrm>
              <a:prstGeom prst="rect">
                <a:avLst/>
              </a:prstGeom>
              <a:blipFill>
                <a:blip r:embed="rId14"/>
                <a:stretch>
                  <a:fillRect t="-6250" b="-18750"/>
                </a:stretch>
              </a:blipFill>
              <a:ln w="9525" algn="ctr">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28474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heel(1)">
                                      <p:cBhvr>
                                        <p:cTn id="7" dur="750"/>
                                        <p:tgtEl>
                                          <p:spTgt spid="56"/>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right)">
                                      <p:cBhvr>
                                        <p:cTn id="11" dur="500"/>
                                        <p:tgtEl>
                                          <p:spTgt spid="65"/>
                                        </p:tgtEl>
                                      </p:cBhvr>
                                    </p:animEffect>
                                  </p:childTnLst>
                                </p:cTn>
                              </p:par>
                            </p:childTnLst>
                          </p:cTn>
                        </p:par>
                        <p:par>
                          <p:cTn id="12" fill="hold">
                            <p:stCondLst>
                              <p:cond delay="1250"/>
                            </p:stCondLst>
                            <p:childTnLst>
                              <p:par>
                                <p:cTn id="13" presetID="21" presetClass="entr" presetSubtype="1"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wheel(1)">
                                      <p:cBhvr>
                                        <p:cTn id="15" dur="1000"/>
                                        <p:tgtEl>
                                          <p:spTgt spid="64"/>
                                        </p:tgtEl>
                                      </p:cBhvr>
                                    </p:animEffect>
                                  </p:childTnLst>
                                </p:cTn>
                              </p:par>
                            </p:childTnLst>
                          </p:cTn>
                        </p:par>
                        <p:par>
                          <p:cTn id="16" fill="hold">
                            <p:stCondLst>
                              <p:cond delay="2250"/>
                            </p:stCondLst>
                            <p:childTnLst>
                              <p:par>
                                <p:cTn id="17" presetID="22" presetClass="entr" presetSubtype="2"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right)">
                                      <p:cBhvr>
                                        <p:cTn id="19" dur="500"/>
                                        <p:tgtEl>
                                          <p:spTgt spid="66"/>
                                        </p:tgtEl>
                                      </p:cBhvr>
                                    </p:animEffect>
                                  </p:childTnLst>
                                </p:cTn>
                              </p:par>
                            </p:childTnLst>
                          </p:cTn>
                        </p:par>
                        <p:par>
                          <p:cTn id="20" fill="hold">
                            <p:stCondLst>
                              <p:cond delay="2750"/>
                            </p:stCondLst>
                            <p:childTnLst>
                              <p:par>
                                <p:cTn id="21" presetID="21" presetClass="entr" presetSubtype="1"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wheel(1)">
                                      <p:cBhvr>
                                        <p:cTn id="23" dur="1000"/>
                                        <p:tgtEl>
                                          <p:spTgt spid="63"/>
                                        </p:tgtEl>
                                      </p:cBhvr>
                                    </p:animEffect>
                                  </p:childTnLst>
                                </p:cTn>
                              </p:par>
                            </p:childTnLst>
                          </p:cTn>
                        </p:par>
                        <p:par>
                          <p:cTn id="24" fill="hold">
                            <p:stCondLst>
                              <p:cond delay="3750"/>
                            </p:stCondLst>
                            <p:childTnLst>
                              <p:par>
                                <p:cTn id="25" presetID="10" presetClass="exit" presetSubtype="0" fill="hold" grpId="1" nodeType="afterEffect">
                                  <p:stCondLst>
                                    <p:cond delay="0"/>
                                  </p:stCondLst>
                                  <p:childTnLst>
                                    <p:animEffect transition="out" filter="fade">
                                      <p:cBhvr>
                                        <p:cTn id="26" dur="500"/>
                                        <p:tgtEl>
                                          <p:spTgt spid="56"/>
                                        </p:tgtEl>
                                      </p:cBhvr>
                                    </p:animEffect>
                                    <p:set>
                                      <p:cBhvr>
                                        <p:cTn id="27" dur="1" fill="hold">
                                          <p:stCondLst>
                                            <p:cond delay="499"/>
                                          </p:stCondLst>
                                        </p:cTn>
                                        <p:tgtEl>
                                          <p:spTgt spid="56"/>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64"/>
                                        </p:tgtEl>
                                      </p:cBhvr>
                                    </p:animEffect>
                                    <p:set>
                                      <p:cBhvr>
                                        <p:cTn id="30" dur="1" fill="hold">
                                          <p:stCondLst>
                                            <p:cond delay="499"/>
                                          </p:stCondLst>
                                        </p:cTn>
                                        <p:tgtEl>
                                          <p:spTgt spid="64"/>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65"/>
                                        </p:tgtEl>
                                      </p:cBhvr>
                                    </p:animEffect>
                                    <p:set>
                                      <p:cBhvr>
                                        <p:cTn id="33" dur="1" fill="hold">
                                          <p:stCondLst>
                                            <p:cond delay="499"/>
                                          </p:stCondLst>
                                        </p:cTn>
                                        <p:tgtEl>
                                          <p:spTgt spid="65"/>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63"/>
                                        </p:tgtEl>
                                      </p:cBhvr>
                                    </p:animEffect>
                                    <p:set>
                                      <p:cBhvr>
                                        <p:cTn id="36" dur="1" fill="hold">
                                          <p:stCondLst>
                                            <p:cond delay="499"/>
                                          </p:stCondLst>
                                        </p:cTn>
                                        <p:tgtEl>
                                          <p:spTgt spid="63"/>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66"/>
                                        </p:tgtEl>
                                      </p:cBhvr>
                                    </p:animEffect>
                                    <p:set>
                                      <p:cBhvr>
                                        <p:cTn id="39" dur="1" fill="hold">
                                          <p:stCondLst>
                                            <p:cond delay="499"/>
                                          </p:stCondLst>
                                        </p:cTn>
                                        <p:tgtEl>
                                          <p:spTgt spid="66"/>
                                        </p:tgtEl>
                                        <p:attrNameLst>
                                          <p:attrName>style.visibility</p:attrName>
                                        </p:attrNameLst>
                                      </p:cBhvr>
                                      <p:to>
                                        <p:strVal val="hidden"/>
                                      </p:to>
                                    </p:set>
                                  </p:childTnLst>
                                </p:cTn>
                              </p:par>
                            </p:childTnLst>
                          </p:cTn>
                        </p:par>
                        <p:par>
                          <p:cTn id="40" fill="hold">
                            <p:stCondLst>
                              <p:cond delay="4250"/>
                            </p:stCondLst>
                            <p:childTnLst>
                              <p:par>
                                <p:cTn id="41" presetID="21" presetClass="entr" presetSubtype="1"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heel(1)">
                                      <p:cBhvr>
                                        <p:cTn id="43" dur="750"/>
                                        <p:tgtEl>
                                          <p:spTgt spid="57"/>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wipe(right)">
                                      <p:cBhvr>
                                        <p:cTn id="47" dur="500"/>
                                        <p:tgtEl>
                                          <p:spTgt spid="60"/>
                                        </p:tgtEl>
                                      </p:cBhvr>
                                    </p:animEffect>
                                  </p:childTnLst>
                                </p:cTn>
                              </p:par>
                            </p:childTnLst>
                          </p:cTn>
                        </p:par>
                        <p:par>
                          <p:cTn id="48" fill="hold">
                            <p:stCondLst>
                              <p:cond delay="5500"/>
                            </p:stCondLst>
                            <p:childTnLst>
                              <p:par>
                                <p:cTn id="49" presetID="21" presetClass="entr" presetSubtype="1"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wheel(1)">
                                      <p:cBhvr>
                                        <p:cTn id="51" dur="1000"/>
                                        <p:tgtEl>
                                          <p:spTgt spid="59"/>
                                        </p:tgtEl>
                                      </p:cBhvr>
                                    </p:animEffect>
                                  </p:childTnLst>
                                </p:cTn>
                              </p:par>
                            </p:childTnLst>
                          </p:cTn>
                        </p:par>
                        <p:par>
                          <p:cTn id="52" fill="hold">
                            <p:stCondLst>
                              <p:cond delay="6500"/>
                            </p:stCondLst>
                            <p:childTnLst>
                              <p:par>
                                <p:cTn id="53" presetID="22" presetClass="entr" presetSubtype="2" fill="hold"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wipe(right)">
                                      <p:cBhvr>
                                        <p:cTn id="55" dur="500"/>
                                        <p:tgtEl>
                                          <p:spTgt spid="67"/>
                                        </p:tgtEl>
                                      </p:cBhvr>
                                    </p:animEffect>
                                  </p:childTnLst>
                                </p:cTn>
                              </p:par>
                            </p:childTnLst>
                          </p:cTn>
                        </p:par>
                        <p:par>
                          <p:cTn id="56" fill="hold">
                            <p:stCondLst>
                              <p:cond delay="7000"/>
                            </p:stCondLst>
                            <p:childTnLst>
                              <p:par>
                                <p:cTn id="57" presetID="21" presetClass="entr" presetSubtype="1"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wheel(1)">
                                      <p:cBhvr>
                                        <p:cTn id="59" dur="1000"/>
                                        <p:tgtEl>
                                          <p:spTgt spid="58"/>
                                        </p:tgtEl>
                                      </p:cBhvr>
                                    </p:animEffect>
                                  </p:childTnLst>
                                </p:cTn>
                              </p:par>
                            </p:childTnLst>
                          </p:cTn>
                        </p:par>
                        <p:par>
                          <p:cTn id="60" fill="hold">
                            <p:stCondLst>
                              <p:cond delay="8000"/>
                            </p:stCondLst>
                            <p:childTnLst>
                              <p:par>
                                <p:cTn id="61" presetID="10" presetClass="exit" presetSubtype="0" fill="hold" grpId="1" nodeType="afterEffect">
                                  <p:stCondLst>
                                    <p:cond delay="0"/>
                                  </p:stCondLst>
                                  <p:childTnLst>
                                    <p:animEffect transition="out" filter="fade">
                                      <p:cBhvr>
                                        <p:cTn id="62" dur="500"/>
                                        <p:tgtEl>
                                          <p:spTgt spid="57"/>
                                        </p:tgtEl>
                                      </p:cBhvr>
                                    </p:animEffect>
                                    <p:set>
                                      <p:cBhvr>
                                        <p:cTn id="63" dur="1" fill="hold">
                                          <p:stCondLst>
                                            <p:cond delay="499"/>
                                          </p:stCondLst>
                                        </p:cTn>
                                        <p:tgtEl>
                                          <p:spTgt spid="57"/>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59"/>
                                        </p:tgtEl>
                                      </p:cBhvr>
                                    </p:animEffect>
                                    <p:set>
                                      <p:cBhvr>
                                        <p:cTn id="66" dur="1" fill="hold">
                                          <p:stCondLst>
                                            <p:cond delay="499"/>
                                          </p:stCondLst>
                                        </p:cTn>
                                        <p:tgtEl>
                                          <p:spTgt spid="59"/>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60"/>
                                        </p:tgtEl>
                                      </p:cBhvr>
                                    </p:animEffect>
                                    <p:set>
                                      <p:cBhvr>
                                        <p:cTn id="69" dur="1" fill="hold">
                                          <p:stCondLst>
                                            <p:cond delay="499"/>
                                          </p:stCondLst>
                                        </p:cTn>
                                        <p:tgtEl>
                                          <p:spTgt spid="60"/>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67"/>
                                        </p:tgtEl>
                                      </p:cBhvr>
                                    </p:animEffect>
                                    <p:set>
                                      <p:cBhvr>
                                        <p:cTn id="72" dur="1" fill="hold">
                                          <p:stCondLst>
                                            <p:cond delay="499"/>
                                          </p:stCondLst>
                                        </p:cTn>
                                        <p:tgtEl>
                                          <p:spTgt spid="67"/>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58"/>
                                        </p:tgtEl>
                                      </p:cBhvr>
                                    </p:animEffect>
                                    <p:set>
                                      <p:cBhvr>
                                        <p:cTn id="75" dur="1" fill="hold">
                                          <p:stCondLst>
                                            <p:cond delay="499"/>
                                          </p:stCondLst>
                                        </p:cTn>
                                        <p:tgtEl>
                                          <p:spTgt spid="58"/>
                                        </p:tgtEl>
                                        <p:attrNameLst>
                                          <p:attrName>style.visibility</p:attrName>
                                        </p:attrNameLst>
                                      </p:cBhvr>
                                      <p:to>
                                        <p:strVal val="hidden"/>
                                      </p:to>
                                    </p:set>
                                  </p:childTnLst>
                                </p:cTn>
                              </p:par>
                            </p:childTnLst>
                          </p:cTn>
                        </p:par>
                        <p:par>
                          <p:cTn id="76" fill="hold">
                            <p:stCondLst>
                              <p:cond delay="8500"/>
                            </p:stCondLst>
                            <p:childTnLst>
                              <p:par>
                                <p:cTn id="77" presetID="21" presetClass="entr" presetSubtype="1"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wheel(1)">
                                      <p:cBhvr>
                                        <p:cTn id="79" dur="750"/>
                                        <p:tgtEl>
                                          <p:spTgt spid="74"/>
                                        </p:tgtEl>
                                      </p:cBhvr>
                                    </p:animEffect>
                                  </p:childTnLst>
                                </p:cTn>
                              </p:par>
                            </p:childTnLst>
                          </p:cTn>
                        </p:par>
                        <p:par>
                          <p:cTn id="80" fill="hold">
                            <p:stCondLst>
                              <p:cond delay="9250"/>
                            </p:stCondLst>
                            <p:childTnLst>
                              <p:par>
                                <p:cTn id="81" presetID="22" presetClass="entr" presetSubtype="2" fill="hold" nodeType="afterEffect">
                                  <p:stCondLst>
                                    <p:cond delay="0"/>
                                  </p:stCondLst>
                                  <p:childTnLst>
                                    <p:set>
                                      <p:cBhvr>
                                        <p:cTn id="82" dur="1" fill="hold">
                                          <p:stCondLst>
                                            <p:cond delay="0"/>
                                          </p:stCondLst>
                                        </p:cTn>
                                        <p:tgtEl>
                                          <p:spTgt spid="77"/>
                                        </p:tgtEl>
                                        <p:attrNameLst>
                                          <p:attrName>style.visibility</p:attrName>
                                        </p:attrNameLst>
                                      </p:cBhvr>
                                      <p:to>
                                        <p:strVal val="visible"/>
                                      </p:to>
                                    </p:set>
                                    <p:animEffect transition="in" filter="wipe(right)">
                                      <p:cBhvr>
                                        <p:cTn id="83" dur="500"/>
                                        <p:tgtEl>
                                          <p:spTgt spid="77"/>
                                        </p:tgtEl>
                                      </p:cBhvr>
                                    </p:animEffect>
                                  </p:childTnLst>
                                </p:cTn>
                              </p:par>
                            </p:childTnLst>
                          </p:cTn>
                        </p:par>
                        <p:par>
                          <p:cTn id="84" fill="hold">
                            <p:stCondLst>
                              <p:cond delay="9750"/>
                            </p:stCondLst>
                            <p:childTnLst>
                              <p:par>
                                <p:cTn id="85" presetID="21" presetClass="entr" presetSubtype="1"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heel(1)">
                                      <p:cBhvr>
                                        <p:cTn id="87" dur="1000"/>
                                        <p:tgtEl>
                                          <p:spTgt spid="76"/>
                                        </p:tgtEl>
                                      </p:cBhvr>
                                    </p:animEffect>
                                  </p:childTnLst>
                                </p:cTn>
                              </p:par>
                            </p:childTnLst>
                          </p:cTn>
                        </p:par>
                        <p:par>
                          <p:cTn id="88" fill="hold">
                            <p:stCondLst>
                              <p:cond delay="10750"/>
                            </p:stCondLst>
                            <p:childTnLst>
                              <p:par>
                                <p:cTn id="89" presetID="22" presetClass="entr" presetSubtype="8" fill="hold" nodeType="afterEffect">
                                  <p:stCondLst>
                                    <p:cond delay="0"/>
                                  </p:stCondLst>
                                  <p:childTnLst>
                                    <p:set>
                                      <p:cBhvr>
                                        <p:cTn id="90" dur="1" fill="hold">
                                          <p:stCondLst>
                                            <p:cond delay="0"/>
                                          </p:stCondLst>
                                        </p:cTn>
                                        <p:tgtEl>
                                          <p:spTgt spid="78"/>
                                        </p:tgtEl>
                                        <p:attrNameLst>
                                          <p:attrName>style.visibility</p:attrName>
                                        </p:attrNameLst>
                                      </p:cBhvr>
                                      <p:to>
                                        <p:strVal val="visible"/>
                                      </p:to>
                                    </p:set>
                                    <p:animEffect transition="in" filter="wipe(left)">
                                      <p:cBhvr>
                                        <p:cTn id="91" dur="500"/>
                                        <p:tgtEl>
                                          <p:spTgt spid="78"/>
                                        </p:tgtEl>
                                      </p:cBhvr>
                                    </p:animEffect>
                                  </p:childTnLst>
                                </p:cTn>
                              </p:par>
                            </p:childTnLst>
                          </p:cTn>
                        </p:par>
                        <p:par>
                          <p:cTn id="92" fill="hold">
                            <p:stCondLst>
                              <p:cond delay="11250"/>
                            </p:stCondLst>
                            <p:childTnLst>
                              <p:par>
                                <p:cTn id="93" presetID="21" presetClass="entr" presetSubtype="1" fill="hold" grpId="0" nodeType="afterEffect">
                                  <p:stCondLst>
                                    <p:cond delay="0"/>
                                  </p:stCondLst>
                                  <p:childTnLst>
                                    <p:set>
                                      <p:cBhvr>
                                        <p:cTn id="94" dur="1" fill="hold">
                                          <p:stCondLst>
                                            <p:cond delay="0"/>
                                          </p:stCondLst>
                                        </p:cTn>
                                        <p:tgtEl>
                                          <p:spTgt spid="75"/>
                                        </p:tgtEl>
                                        <p:attrNameLst>
                                          <p:attrName>style.visibility</p:attrName>
                                        </p:attrNameLst>
                                      </p:cBhvr>
                                      <p:to>
                                        <p:strVal val="visible"/>
                                      </p:to>
                                    </p:set>
                                    <p:animEffect transition="in" filter="wheel(1)">
                                      <p:cBhvr>
                                        <p:cTn id="95" dur="1000"/>
                                        <p:tgtEl>
                                          <p:spTgt spid="75"/>
                                        </p:tgtEl>
                                      </p:cBhvr>
                                    </p:animEffect>
                                  </p:childTnLst>
                                </p:cTn>
                              </p:par>
                            </p:childTnLst>
                          </p:cTn>
                        </p:par>
                        <p:par>
                          <p:cTn id="96" fill="hold">
                            <p:stCondLst>
                              <p:cond delay="12250"/>
                            </p:stCondLst>
                            <p:childTnLst>
                              <p:par>
                                <p:cTn id="97" presetID="10" presetClass="exit" presetSubtype="0" fill="hold" grpId="1" nodeType="afterEffect">
                                  <p:stCondLst>
                                    <p:cond delay="0"/>
                                  </p:stCondLst>
                                  <p:childTnLst>
                                    <p:animEffect transition="out" filter="fade">
                                      <p:cBhvr>
                                        <p:cTn id="98" dur="500"/>
                                        <p:tgtEl>
                                          <p:spTgt spid="74"/>
                                        </p:tgtEl>
                                      </p:cBhvr>
                                    </p:animEffect>
                                    <p:set>
                                      <p:cBhvr>
                                        <p:cTn id="99" dur="1" fill="hold">
                                          <p:stCondLst>
                                            <p:cond delay="499"/>
                                          </p:stCondLst>
                                        </p:cTn>
                                        <p:tgtEl>
                                          <p:spTgt spid="74"/>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77"/>
                                        </p:tgtEl>
                                      </p:cBhvr>
                                    </p:animEffect>
                                    <p:set>
                                      <p:cBhvr>
                                        <p:cTn id="102" dur="1" fill="hold">
                                          <p:stCondLst>
                                            <p:cond delay="499"/>
                                          </p:stCondLst>
                                        </p:cTn>
                                        <p:tgtEl>
                                          <p:spTgt spid="77"/>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76"/>
                                        </p:tgtEl>
                                      </p:cBhvr>
                                    </p:animEffect>
                                    <p:set>
                                      <p:cBhvr>
                                        <p:cTn id="105" dur="1" fill="hold">
                                          <p:stCondLst>
                                            <p:cond delay="499"/>
                                          </p:stCondLst>
                                        </p:cTn>
                                        <p:tgtEl>
                                          <p:spTgt spid="76"/>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78"/>
                                        </p:tgtEl>
                                      </p:cBhvr>
                                    </p:animEffect>
                                    <p:set>
                                      <p:cBhvr>
                                        <p:cTn id="108" dur="1" fill="hold">
                                          <p:stCondLst>
                                            <p:cond delay="499"/>
                                          </p:stCondLst>
                                        </p:cTn>
                                        <p:tgtEl>
                                          <p:spTgt spid="78"/>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75"/>
                                        </p:tgtEl>
                                      </p:cBhvr>
                                    </p:animEffect>
                                    <p:set>
                                      <p:cBhvr>
                                        <p:cTn id="111" dur="1" fill="hold">
                                          <p:stCondLst>
                                            <p:cond delay="499"/>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6" grpId="1" animBg="1"/>
      <p:bldP spid="63" grpId="0" animBg="1"/>
      <p:bldP spid="63" grpId="1" animBg="1"/>
      <p:bldP spid="64" grpId="0" animBg="1"/>
      <p:bldP spid="64" grpId="1" animBg="1"/>
      <p:bldP spid="57" grpId="0" animBg="1"/>
      <p:bldP spid="57" grpId="1" animBg="1"/>
      <p:bldP spid="58" grpId="0" animBg="1"/>
      <p:bldP spid="58" grpId="1" animBg="1"/>
      <p:bldP spid="59" grpId="0" animBg="1"/>
      <p:bldP spid="59" grpId="1" animBg="1"/>
      <p:bldP spid="74" grpId="0" animBg="1"/>
      <p:bldP spid="74" grpId="1" animBg="1"/>
      <p:bldP spid="75" grpId="0" animBg="1"/>
      <p:bldP spid="75" grpId="1" animBg="1"/>
      <p:bldP spid="76" grpId="0" animBg="1"/>
      <p:bldP spid="7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mc:AlternateContent xmlns:mc="http://schemas.openxmlformats.org/markup-compatibility/2006" xmlns:a14="http://schemas.microsoft.com/office/drawing/2010/main">
        <mc:Choice Requires="a14">
          <p:sp>
            <p:nvSpPr>
              <p:cNvPr id="20" name="标题 24">
                <a:extLst>
                  <a:ext uri="{FF2B5EF4-FFF2-40B4-BE49-F238E27FC236}">
                    <a16:creationId xmlns:a16="http://schemas.microsoft.com/office/drawing/2014/main" id="{02E46307-80DF-7D2D-2676-528D350C88EA}"/>
                  </a:ext>
                </a:extLst>
              </p:cNvPr>
              <p:cNvSpPr txBox="1">
                <a:spLocks/>
              </p:cNvSpPr>
              <p:nvPr/>
            </p:nvSpPr>
            <p:spPr>
              <a:xfrm>
                <a:off x="563625" y="524343"/>
                <a:ext cx="8997950"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Lower Bound: </a:t>
                </a:r>
                <a14:m>
                  <m:oMath xmlns:m="http://schemas.openxmlformats.org/officeDocument/2006/math">
                    <m:r>
                      <a:rPr lang="en-US" altLang="zh-CN" sz="2800" b="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𝛀</m:t>
                    </m:r>
                    <m:d>
                      <m:dPr>
                        <m:ctrlPr>
                          <a:rPr lang="en-US" altLang="zh-CN" sz="2800"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dPr>
                      <m:e>
                        <m:func>
                          <m:funcPr>
                            <m:ctrlPr>
                              <a:rPr lang="en-US" altLang="zh-CN" sz="280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funcPr>
                          <m:fName>
                            <m:f>
                              <m:fPr>
                                <m:ctrlPr>
                                  <a:rPr lang="en-US" altLang="zh-CN" sz="280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fPr>
                              <m:num>
                                <m:r>
                                  <a:rPr lang="en-US" altLang="zh-CN" sz="2800"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1</m:t>
                                </m:r>
                              </m:num>
                              <m:den>
                                <m:sSub>
                                  <m:sSubPr>
                                    <m:ctrlPr>
                                      <a:rPr lang="en-US" altLang="zh-CN" sz="2800"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800"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𝑑</m:t>
                                    </m:r>
                                  </m:e>
                                  <m:sub>
                                    <m:r>
                                      <m:rPr>
                                        <m:sty m:val="p"/>
                                      </m:rPr>
                                      <a:rPr lang="en-US" altLang="zh-CN" sz="2800" b="0" i="0"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min</m:t>
                                    </m:r>
                                  </m:sub>
                                </m:sSub>
                              </m:den>
                            </m:f>
                            <m:r>
                              <a:rPr lang="en-US" altLang="zh-CN" sz="28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altLang="zh-CN" sz="2800"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min</m:t>
                            </m:r>
                          </m:fName>
                          <m:e>
                            <m:d>
                              <m:dPr>
                                <m:ctrlPr>
                                  <a:rPr lang="en-US" altLang="zh-CN" sz="280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dPr>
                              <m:e>
                                <m:sSub>
                                  <m:sSubPr>
                                    <m:ctrlPr>
                                      <a:rPr lang="en-US" altLang="zh-CN" sz="280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800"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𝑑</m:t>
                                    </m:r>
                                  </m:e>
                                  <m:sub>
                                    <m:r>
                                      <a:rPr lang="en-US" altLang="zh-CN" sz="2800"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𝑡</m:t>
                                    </m:r>
                                  </m:sub>
                                </m:sSub>
                                <m:r>
                                  <a:rPr lang="en-US" altLang="zh-CN" sz="2800"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rad>
                                  <m:radPr>
                                    <m:degHide m:val="on"/>
                                    <m:ctrlPr>
                                      <a:rPr lang="en-US" altLang="zh-CN" sz="280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radPr>
                                  <m:deg/>
                                  <m:e>
                                    <m:r>
                                      <a:rPr lang="en-US" altLang="zh-CN" sz="2800" b="0" i="1" dirty="0">
                                        <a:solidFill>
                                          <a:schemeClr val="tx1"/>
                                        </a:solidFill>
                                        <a:latin typeface="Cambria Math" panose="02040503050406030204" pitchFamily="18" charset="0"/>
                                        <a:ea typeface="楷体" panose="02010609060101010101" pitchFamily="49" charset="-122"/>
                                        <a:cs typeface="Times New Roman" panose="02020603050405020304" pitchFamily="18" charset="0"/>
                                      </a:rPr>
                                      <m:t>𝑚</m:t>
                                    </m:r>
                                  </m:e>
                                </m:rad>
                              </m:e>
                            </m:d>
                          </m:e>
                        </m:func>
                      </m:e>
                    </m:d>
                  </m:oMath>
                </a14:m>
                <a:r>
                  <a:rPr lang="en-US" altLang="zh-CN" sz="28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t>
                </a:r>
                <a:endParaRPr lang="en-US" altLang="zh-CN" sz="28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20" name="标题 24">
                <a:extLst>
                  <a:ext uri="{FF2B5EF4-FFF2-40B4-BE49-F238E27FC236}">
                    <a16:creationId xmlns:a16="http://schemas.microsoft.com/office/drawing/2014/main" id="{02E46307-80DF-7D2D-2676-528D350C88EA}"/>
                  </a:ext>
                </a:extLst>
              </p:cNvPr>
              <p:cNvSpPr txBox="1">
                <a:spLocks noRot="1" noChangeAspect="1" noMove="1" noResize="1" noEditPoints="1" noAdjustHandles="1" noChangeArrowheads="1" noChangeShapeType="1" noTextEdit="1"/>
              </p:cNvSpPr>
              <p:nvPr/>
            </p:nvSpPr>
            <p:spPr>
              <a:xfrm>
                <a:off x="563625" y="524343"/>
                <a:ext cx="8997950" cy="561975"/>
              </a:xfrm>
              <a:prstGeom prst="rect">
                <a:avLst/>
              </a:prstGeom>
              <a:blipFill>
                <a:blip r:embed="rId3"/>
                <a:stretch>
                  <a:fillRect l="-1410" b="-44444"/>
                </a:stretch>
              </a:blipFill>
            </p:spPr>
            <p:txBody>
              <a:bodyPr/>
              <a:lstStyle/>
              <a:p>
                <a:r>
                  <a:rPr lang="en-US">
                    <a:noFill/>
                  </a:rPr>
                  <a:t> </a:t>
                </a:r>
              </a:p>
            </p:txBody>
          </p:sp>
        </mc:Fallback>
      </mc:AlternateContent>
      <p:pic>
        <p:nvPicPr>
          <p:cNvPr id="4" name="图片 3" descr="图示&#10;&#10;描述已自动生成">
            <a:extLst>
              <a:ext uri="{FF2B5EF4-FFF2-40B4-BE49-F238E27FC236}">
                <a16:creationId xmlns:a16="http://schemas.microsoft.com/office/drawing/2014/main" id="{E8F7B6CE-3978-4F1A-4CAD-23B653CE2B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5633" y="1403905"/>
            <a:ext cx="6893935" cy="4427438"/>
          </a:xfrm>
          <a:prstGeom prst="rect">
            <a:avLst/>
          </a:prstGeom>
        </p:spPr>
      </p:pic>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3B287E46-7C5D-49EF-1029-97B096BE339C}"/>
                  </a:ext>
                </a:extLst>
              </p:cNvPr>
              <p:cNvSpPr txBox="1"/>
              <p:nvPr/>
            </p:nvSpPr>
            <p:spPr bwMode="auto">
              <a:xfrm>
                <a:off x="5543163" y="5814336"/>
                <a:ext cx="1552284" cy="1049967"/>
              </a:xfrm>
              <a:prstGeom prst="rect">
                <a:avLst/>
              </a:prstGeom>
              <a:noFill/>
              <a:ln w="9525" algn="ctr">
                <a:noFill/>
                <a:miter lim="800000"/>
                <a:headEnd/>
                <a:tailEnd/>
              </a:ln>
              <a:effectLst/>
            </p:spPr>
            <p:txBody>
              <a:bodyPr wrap="none" lIns="0" tIns="0" rIns="0" bIns="0" rtlCol="0" anchor="ctr">
                <a:spAutoFit/>
              </a:bodyPr>
              <a:lstStyle/>
              <a:p>
                <a:pPr marL="342900" indent="-342900">
                  <a:lnSpc>
                    <a:spcPct val="150000"/>
                  </a:lnSpc>
                  <a:spcBef>
                    <a:spcPts val="0"/>
                  </a:spcBef>
                  <a:buFont typeface="Arial" panose="020B0604020202020204" pitchFamily="34" charset="0"/>
                  <a:buChar char="•"/>
                </a:pPr>
                <a14:m>
                  <m:oMath xmlns:m="http://schemas.openxmlformats.org/officeDocument/2006/math">
                    <m:sSub>
                      <m:sSubPr>
                        <m:ctrlPr>
                          <a:rPr kumimoji="1" lang="en-US" altLang="zh-CN" sz="2400" b="0" i="1" dirty="0">
                            <a:solidFill>
                              <a:schemeClr val="tx1">
                                <a:lumMod val="65000"/>
                                <a:lumOff val="35000"/>
                              </a:schemeClr>
                            </a:solidFill>
                            <a:latin typeface="Cambria Math" panose="02040503050406030204" pitchFamily="18" charset="0"/>
                            <a:ea typeface="楷体" panose="02010609060101010101" pitchFamily="49" charset="-122"/>
                          </a:rPr>
                        </m:ctrlPr>
                      </m:sSubPr>
                      <m:e>
                        <m:r>
                          <a:rPr kumimoji="1" lang="en-US" altLang="zh-CN" sz="2400" b="0" i="1" dirty="0">
                            <a:solidFill>
                              <a:schemeClr val="tx1">
                                <a:lumMod val="65000"/>
                                <a:lumOff val="35000"/>
                              </a:schemeClr>
                            </a:solidFill>
                            <a:latin typeface="Cambria Math" panose="02040503050406030204" pitchFamily="18" charset="0"/>
                            <a:ea typeface="楷体" panose="02010609060101010101" pitchFamily="49" charset="-122"/>
                          </a:rPr>
                          <m:t>𝑑</m:t>
                        </m:r>
                      </m:e>
                      <m:sub>
                        <m:r>
                          <a:rPr kumimoji="1" lang="en-US" altLang="zh-CN" sz="2400" b="0" i="1" dirty="0">
                            <a:solidFill>
                              <a:schemeClr val="tx1">
                                <a:lumMod val="65000"/>
                                <a:lumOff val="35000"/>
                              </a:schemeClr>
                            </a:solidFill>
                            <a:latin typeface="Cambria Math" panose="02040503050406030204" pitchFamily="18" charset="0"/>
                            <a:ea typeface="楷体" panose="02010609060101010101" pitchFamily="49" charset="-122"/>
                          </a:rPr>
                          <m:t>𝑢</m:t>
                        </m:r>
                      </m:sub>
                    </m:sSub>
                    <m:r>
                      <a:rPr kumimoji="1" lang="en-US" altLang="zh-CN" sz="2400" b="0" i="1" dirty="0">
                        <a:solidFill>
                          <a:schemeClr val="tx1">
                            <a:lumMod val="65000"/>
                            <a:lumOff val="35000"/>
                          </a:schemeClr>
                        </a:solidFill>
                        <a:latin typeface="Cambria Math" panose="02040503050406030204" pitchFamily="18" charset="0"/>
                        <a:ea typeface="楷体" panose="02010609060101010101" pitchFamily="49" charset="-122"/>
                      </a:rPr>
                      <m:t>=</m:t>
                    </m:r>
                    <m:rad>
                      <m:radPr>
                        <m:degHide m:val="on"/>
                        <m:ctrlPr>
                          <a:rPr kumimoji="1" lang="en-US" altLang="zh-CN" sz="2400" b="0" i="1" dirty="0">
                            <a:solidFill>
                              <a:schemeClr val="tx1">
                                <a:lumMod val="65000"/>
                                <a:lumOff val="35000"/>
                              </a:schemeClr>
                            </a:solidFill>
                            <a:latin typeface="Cambria Math" panose="02040503050406030204" pitchFamily="18" charset="0"/>
                            <a:ea typeface="楷体" panose="02010609060101010101" pitchFamily="49" charset="-122"/>
                          </a:rPr>
                        </m:ctrlPr>
                      </m:radPr>
                      <m:deg/>
                      <m:e>
                        <m:r>
                          <a:rPr kumimoji="1" lang="en-US" altLang="zh-CN" sz="2400" b="0" i="1" dirty="0">
                            <a:solidFill>
                              <a:schemeClr val="tx1">
                                <a:lumMod val="65000"/>
                                <a:lumOff val="35000"/>
                              </a:schemeClr>
                            </a:solidFill>
                            <a:latin typeface="Cambria Math" panose="02040503050406030204" pitchFamily="18" charset="0"/>
                            <a:ea typeface="楷体" panose="02010609060101010101" pitchFamily="49" charset="-122"/>
                          </a:rPr>
                          <m:t>𝑚</m:t>
                        </m:r>
                      </m:e>
                    </m:rad>
                  </m:oMath>
                </a14:m>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342900" indent="-342900">
                  <a:lnSpc>
                    <a:spcPct val="150000"/>
                  </a:lnSpc>
                  <a:spcBef>
                    <a:spcPts val="0"/>
                  </a:spcBef>
                  <a:buFont typeface="Arial" panose="020B0604020202020204" pitchFamily="34" charset="0"/>
                  <a:buChar char="•"/>
                </a:pP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a:t>
                </a:r>
                <a:r>
                  <a:rPr lang="en-US" sz="2400" i="1" dirty="0">
                    <a:solidFill>
                      <a:schemeClr val="tx1">
                        <a:lumMod val="65000"/>
                        <a:lumOff val="35000"/>
                      </a:schemeClr>
                    </a:solidFill>
                    <a:latin typeface="Times New Roman" panose="02020603050405020304" pitchFamily="18" charset="0"/>
                    <a:cs typeface="Times New Roman" panose="02020603050405020304" pitchFamily="18" charset="0"/>
                  </a:rPr>
                  <a:t>u</a:t>
                </a: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 = </a:t>
                </a:r>
                <a14:m>
                  <m:oMath xmlns:m="http://schemas.openxmlformats.org/officeDocument/2006/math">
                    <m:rad>
                      <m:radPr>
                        <m:degHide m:val="on"/>
                        <m:ctrlPr>
                          <a:rPr kumimoji="1" lang="en-US" altLang="zh-CN" sz="2400" b="0" i="1" dirty="0">
                            <a:solidFill>
                              <a:schemeClr val="tx1">
                                <a:lumMod val="65000"/>
                                <a:lumOff val="35000"/>
                              </a:schemeClr>
                            </a:solidFill>
                            <a:latin typeface="Cambria Math" panose="02040503050406030204" pitchFamily="18" charset="0"/>
                            <a:ea typeface="楷体" panose="02010609060101010101" pitchFamily="49" charset="-122"/>
                          </a:rPr>
                        </m:ctrlPr>
                      </m:radPr>
                      <m:deg/>
                      <m:e>
                        <m:r>
                          <a:rPr kumimoji="1" lang="en-US" altLang="zh-CN" sz="2400" b="0" i="1" dirty="0">
                            <a:solidFill>
                              <a:schemeClr val="tx1">
                                <a:lumMod val="65000"/>
                                <a:lumOff val="35000"/>
                              </a:schemeClr>
                            </a:solidFill>
                            <a:latin typeface="Cambria Math" panose="02040503050406030204" pitchFamily="18" charset="0"/>
                            <a:ea typeface="楷体" panose="02010609060101010101" pitchFamily="49" charset="-122"/>
                          </a:rPr>
                          <m:t>𝑚</m:t>
                        </m:r>
                      </m:e>
                    </m:rad>
                  </m:oMath>
                </a14:m>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mc:Choice>
        <mc:Fallback xmlns="">
          <p:sp>
            <p:nvSpPr>
              <p:cNvPr id="5" name="文本框 4">
                <a:extLst>
                  <a:ext uri="{FF2B5EF4-FFF2-40B4-BE49-F238E27FC236}">
                    <a16:creationId xmlns:a16="http://schemas.microsoft.com/office/drawing/2014/main" id="{3B287E46-7C5D-49EF-1029-97B096BE339C}"/>
                  </a:ext>
                </a:extLst>
              </p:cNvPr>
              <p:cNvSpPr txBox="1">
                <a:spLocks noRot="1" noChangeAspect="1" noMove="1" noResize="1" noEditPoints="1" noAdjustHandles="1" noChangeArrowheads="1" noChangeShapeType="1" noTextEdit="1"/>
              </p:cNvSpPr>
              <p:nvPr/>
            </p:nvSpPr>
            <p:spPr bwMode="auto">
              <a:xfrm>
                <a:off x="5543163" y="5814336"/>
                <a:ext cx="1552284" cy="1049967"/>
              </a:xfrm>
              <a:prstGeom prst="rect">
                <a:avLst/>
              </a:prstGeom>
              <a:blipFill>
                <a:blip r:embed="rId5"/>
                <a:stretch>
                  <a:fillRect l="-11382" r="-4065" b="-16667"/>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0F3947E0-DF9F-29F1-F7FA-7F25C5C90A63}"/>
                  </a:ext>
                </a:extLst>
              </p:cNvPr>
              <p:cNvSpPr txBox="1"/>
              <p:nvPr/>
            </p:nvSpPr>
            <p:spPr bwMode="auto">
              <a:xfrm>
                <a:off x="2077666" y="5774580"/>
                <a:ext cx="1663019" cy="1039515"/>
              </a:xfrm>
              <a:prstGeom prst="rect">
                <a:avLst/>
              </a:prstGeom>
              <a:noFill/>
              <a:ln w="9525" algn="ctr">
                <a:noFill/>
                <a:miter lim="800000"/>
                <a:headEnd/>
                <a:tailEnd/>
              </a:ln>
              <a:effectLst/>
            </p:spPr>
            <p:txBody>
              <a:bodyPr wrap="none" lIns="0" tIns="0" rIns="0" bIns="0" rtlCol="0" anchor="ctr">
                <a:spAutoFit/>
              </a:bodyPr>
              <a:lstStyle/>
              <a:p>
                <a:pPr marL="342900" indent="-342900">
                  <a:lnSpc>
                    <a:spcPct val="150000"/>
                  </a:lnSpc>
                  <a:spcBef>
                    <a:spcPts val="0"/>
                  </a:spcBef>
                  <a:buFont typeface="Arial" panose="020B0604020202020204" pitchFamily="34" charset="0"/>
                  <a:buChar char="•"/>
                </a:pPr>
                <a14:m>
                  <m:oMath xmlns:m="http://schemas.openxmlformats.org/officeDocument/2006/math">
                    <m:sSub>
                      <m:sSubPr>
                        <m:ctrlPr>
                          <a:rPr kumimoji="1" lang="en-US" altLang="zh-CN" sz="2400" b="0" i="1" dirty="0">
                            <a:solidFill>
                              <a:srgbClr val="C00000"/>
                            </a:solidFill>
                            <a:latin typeface="Cambria Math" panose="02040503050406030204" pitchFamily="18" charset="0"/>
                            <a:ea typeface="楷体" panose="02010609060101010101" pitchFamily="49" charset="-122"/>
                          </a:rPr>
                        </m:ctrlPr>
                      </m:sSubPr>
                      <m:e>
                        <m:r>
                          <a:rPr kumimoji="1" lang="en-US" altLang="zh-CN" sz="2400" b="0" i="1" dirty="0">
                            <a:solidFill>
                              <a:srgbClr val="C00000"/>
                            </a:solidFill>
                            <a:latin typeface="Cambria Math" panose="02040503050406030204" pitchFamily="18" charset="0"/>
                            <a:ea typeface="楷体" panose="02010609060101010101" pitchFamily="49" charset="-122"/>
                          </a:rPr>
                          <m:t>𝑑</m:t>
                        </m:r>
                      </m:e>
                      <m:sub>
                        <m:r>
                          <a:rPr kumimoji="1" lang="en-US" altLang="zh-CN" sz="2400" b="0" i="1" dirty="0">
                            <a:solidFill>
                              <a:srgbClr val="C00000"/>
                            </a:solidFill>
                            <a:latin typeface="Cambria Math" panose="02040503050406030204" pitchFamily="18" charset="0"/>
                            <a:ea typeface="楷体" panose="02010609060101010101" pitchFamily="49" charset="-122"/>
                          </a:rPr>
                          <m:t>𝑠</m:t>
                        </m:r>
                      </m:sub>
                    </m:sSub>
                    <m:r>
                      <a:rPr kumimoji="1" lang="en-US" altLang="zh-CN" sz="2400" b="0" i="1" dirty="0">
                        <a:solidFill>
                          <a:srgbClr val="C00000"/>
                        </a:solidFill>
                        <a:latin typeface="Cambria Math" panose="02040503050406030204" pitchFamily="18" charset="0"/>
                        <a:ea typeface="楷体" panose="02010609060101010101" pitchFamily="49" charset="-122"/>
                      </a:rPr>
                      <m:t>=</m:t>
                    </m:r>
                    <m:sSub>
                      <m:sSubPr>
                        <m:ctrlPr>
                          <a:rPr kumimoji="1" lang="en-US" altLang="zh-CN" sz="2400" b="0" i="1" dirty="0">
                            <a:solidFill>
                              <a:srgbClr val="C00000"/>
                            </a:solidFill>
                            <a:latin typeface="Cambria Math" panose="02040503050406030204" pitchFamily="18" charset="0"/>
                            <a:ea typeface="楷体" panose="02010609060101010101" pitchFamily="49" charset="-122"/>
                          </a:rPr>
                        </m:ctrlPr>
                      </m:sSubPr>
                      <m:e>
                        <m:r>
                          <a:rPr kumimoji="1" lang="en-US" altLang="zh-CN" sz="2400" b="0" i="1" dirty="0">
                            <a:solidFill>
                              <a:srgbClr val="C00000"/>
                            </a:solidFill>
                            <a:latin typeface="Cambria Math" panose="02040503050406030204" pitchFamily="18" charset="0"/>
                            <a:ea typeface="楷体" panose="02010609060101010101" pitchFamily="49" charset="-122"/>
                          </a:rPr>
                          <m:t>𝑑</m:t>
                        </m:r>
                      </m:e>
                      <m:sub>
                        <m:r>
                          <m:rPr>
                            <m:sty m:val="p"/>
                          </m:rPr>
                          <a:rPr kumimoji="1" lang="en-US" altLang="zh-CN" sz="2400" b="0" i="0" dirty="0">
                            <a:solidFill>
                              <a:srgbClr val="C00000"/>
                            </a:solidFill>
                            <a:latin typeface="Cambria Math" panose="02040503050406030204" pitchFamily="18" charset="0"/>
                            <a:ea typeface="楷体" panose="02010609060101010101" pitchFamily="49" charset="-122"/>
                          </a:rPr>
                          <m:t>min</m:t>
                        </m:r>
                      </m:sub>
                    </m:sSub>
                  </m:oMath>
                </a14:m>
                <a:endParaRPr lang="en-US" sz="2400" dirty="0">
                  <a:solidFill>
                    <a:srgbClr val="C00000"/>
                  </a:solidFill>
                  <a:latin typeface="Times New Roman" panose="02020603050405020304" pitchFamily="18" charset="0"/>
                  <a:cs typeface="Times New Roman" panose="02020603050405020304" pitchFamily="18" charset="0"/>
                </a:endParaRPr>
              </a:p>
              <a:p>
                <a:pPr marL="342900" indent="-342900">
                  <a:lnSpc>
                    <a:spcPct val="150000"/>
                  </a:lnSpc>
                  <a:spcBef>
                    <a:spcPts val="0"/>
                  </a:spcBef>
                  <a:buFont typeface="Arial" panose="020B0604020202020204" pitchFamily="34" charset="0"/>
                  <a:buChar char="•"/>
                </a:pPr>
                <a:r>
                  <a:rPr lang="en-US" sz="2400" dirty="0">
                    <a:solidFill>
                      <a:srgbClr val="C00000"/>
                    </a:solidFill>
                    <a:latin typeface="Times New Roman" panose="02020603050405020304" pitchFamily="18" charset="0"/>
                    <a:cs typeface="Times New Roman" panose="02020603050405020304" pitchFamily="18" charset="0"/>
                  </a:rPr>
                  <a:t>#s = </a:t>
                </a:r>
                <a14:m>
                  <m:oMath xmlns:m="http://schemas.openxmlformats.org/officeDocument/2006/math">
                    <m:sSub>
                      <m:sSubPr>
                        <m:ctrlPr>
                          <a:rPr kumimoji="1" lang="en-US" altLang="zh-CN" sz="2400" b="0" i="1" dirty="0">
                            <a:solidFill>
                              <a:srgbClr val="C00000"/>
                            </a:solidFill>
                            <a:latin typeface="Cambria Math" panose="02040503050406030204" pitchFamily="18" charset="0"/>
                            <a:ea typeface="楷体" panose="02010609060101010101" pitchFamily="49" charset="-122"/>
                          </a:rPr>
                        </m:ctrlPr>
                      </m:sSubPr>
                      <m:e>
                        <m:r>
                          <a:rPr kumimoji="1" lang="en-US" altLang="zh-CN" sz="2400" b="0" i="1" dirty="0">
                            <a:solidFill>
                              <a:srgbClr val="C00000"/>
                            </a:solidFill>
                            <a:latin typeface="Cambria Math" panose="02040503050406030204" pitchFamily="18" charset="0"/>
                            <a:ea typeface="楷体" panose="02010609060101010101" pitchFamily="49" charset="-122"/>
                          </a:rPr>
                          <m:t>𝑑</m:t>
                        </m:r>
                      </m:e>
                      <m:sub>
                        <m:r>
                          <m:rPr>
                            <m:sty m:val="p"/>
                          </m:rPr>
                          <a:rPr kumimoji="1" lang="en-US" altLang="zh-CN" sz="2400" b="0" i="0" dirty="0">
                            <a:solidFill>
                              <a:srgbClr val="C00000"/>
                            </a:solidFill>
                            <a:latin typeface="Cambria Math" panose="02040503050406030204" pitchFamily="18" charset="0"/>
                            <a:ea typeface="楷体" panose="02010609060101010101" pitchFamily="49" charset="-122"/>
                          </a:rPr>
                          <m:t>min</m:t>
                        </m:r>
                      </m:sub>
                    </m:sSub>
                  </m:oMath>
                </a14:m>
                <a:endParaRPr lang="en-US" sz="2400"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6" name="文本框 5">
                <a:extLst>
                  <a:ext uri="{FF2B5EF4-FFF2-40B4-BE49-F238E27FC236}">
                    <a16:creationId xmlns:a16="http://schemas.microsoft.com/office/drawing/2014/main" id="{0F3947E0-DF9F-29F1-F7FA-7F25C5C90A63}"/>
                  </a:ext>
                </a:extLst>
              </p:cNvPr>
              <p:cNvSpPr txBox="1">
                <a:spLocks noRot="1" noChangeAspect="1" noMove="1" noResize="1" noEditPoints="1" noAdjustHandles="1" noChangeArrowheads="1" noChangeShapeType="1" noTextEdit="1"/>
              </p:cNvSpPr>
              <p:nvPr/>
            </p:nvSpPr>
            <p:spPr bwMode="auto">
              <a:xfrm>
                <a:off x="2077666" y="5774580"/>
                <a:ext cx="1663019" cy="1039515"/>
              </a:xfrm>
              <a:prstGeom prst="rect">
                <a:avLst/>
              </a:prstGeom>
              <a:blipFill>
                <a:blip r:embed="rId6"/>
                <a:stretch>
                  <a:fillRect l="-10606" r="-3030" b="-18072"/>
                </a:stretch>
              </a:blipFill>
              <a:ln w="9525" algn="ctr">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639871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558338"/>
          </a:xfrm>
        </p:spPr>
        <p:txBody>
          <a:body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Our BackMC Algorithm</a:t>
            </a:r>
            <a:endParaRPr lang="en-US" altLang="zh-CN" sz="28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49" name="文本框 48">
            <a:extLst>
              <a:ext uri="{FF2B5EF4-FFF2-40B4-BE49-F238E27FC236}">
                <a16:creationId xmlns:a16="http://schemas.microsoft.com/office/drawing/2014/main" id="{980C1898-5DE8-74A9-36DC-74E089BE7DB7}"/>
              </a:ext>
            </a:extLst>
          </p:cNvPr>
          <p:cNvSpPr txBox="1"/>
          <p:nvPr/>
        </p:nvSpPr>
        <p:spPr bwMode="auto">
          <a:xfrm>
            <a:off x="237129" y="1543311"/>
            <a:ext cx="9650944" cy="830997"/>
          </a:xfrm>
          <a:prstGeom prst="rect">
            <a:avLst/>
          </a:prstGeom>
          <a:noFill/>
          <a:ln w="9525" algn="ctr">
            <a:noFill/>
            <a:miter lim="800000"/>
            <a:headEnd/>
            <a:tailEnd/>
          </a:ln>
          <a:effectLst/>
        </p:spPr>
        <p:txBody>
          <a:bodyPr wrap="square">
            <a:spAutoFit/>
          </a:bodyPr>
          <a:lstStyle/>
          <a:p>
            <a:pPr marL="352800" indent="-353290">
              <a:spcBef>
                <a:spcPts val="618"/>
              </a:spcBef>
              <a:spcAft>
                <a:spcPts val="618"/>
              </a:spcAft>
              <a:buFont typeface="Arial" panose="020B0604020202020204" pitchFamily="34" charset="0"/>
              <a:buChar char="•"/>
            </a:pPr>
            <a:r>
              <a:rPr lang="en-US" altLang="zh-CN" sz="2400" dirty="0">
                <a:solidFill>
                  <a:prstClr val="black"/>
                </a:solidFill>
                <a:latin typeface="Times New Roman" panose="02020603050405020304" pitchFamily="18" charset="0"/>
                <a:ea typeface="楷体" panose="02010609060101010101" pitchFamily="49" charset="-122"/>
              </a:rPr>
              <a:t>Lay a theoretical foundation for the efficacy of random walk simulations in undirected graphs</a:t>
            </a:r>
          </a:p>
        </p:txBody>
      </p:sp>
      <p:pic>
        <p:nvPicPr>
          <p:cNvPr id="2" name="图片 1">
            <a:extLst>
              <a:ext uri="{FF2B5EF4-FFF2-40B4-BE49-F238E27FC236}">
                <a16:creationId xmlns:a16="http://schemas.microsoft.com/office/drawing/2014/main" id="{CAD56C6E-B2CD-A689-8C09-6B7302763658}"/>
              </a:ext>
            </a:extLst>
          </p:cNvPr>
          <p:cNvPicPr>
            <a:picLocks noChangeAspect="1"/>
          </p:cNvPicPr>
          <p:nvPr/>
        </p:nvPicPr>
        <p:blipFill>
          <a:blip r:embed="rId3"/>
          <a:srcRect t="23392"/>
          <a:stretch/>
        </p:blipFill>
        <p:spPr>
          <a:xfrm>
            <a:off x="1520044" y="2945337"/>
            <a:ext cx="7153297" cy="4110009"/>
          </a:xfrm>
          <a:prstGeom prst="rect">
            <a:avLst/>
          </a:prstGeom>
        </p:spPr>
      </p:pic>
    </p:spTree>
    <p:extLst>
      <p:ext uri="{BB962C8B-B14F-4D97-AF65-F5344CB8AC3E}">
        <p14:creationId xmlns:p14="http://schemas.microsoft.com/office/powerpoint/2010/main" val="2025881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322293"/>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Outline</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grpSp>
        <p:nvGrpSpPr>
          <p:cNvPr id="21" name="组合 20">
            <a:extLst>
              <a:ext uri="{FF2B5EF4-FFF2-40B4-BE49-F238E27FC236}">
                <a16:creationId xmlns:a16="http://schemas.microsoft.com/office/drawing/2014/main" id="{0396A451-FC96-456C-D3C1-78214B0EB451}"/>
              </a:ext>
            </a:extLst>
          </p:cNvPr>
          <p:cNvGrpSpPr/>
          <p:nvPr/>
        </p:nvGrpSpPr>
        <p:grpSpPr>
          <a:xfrm>
            <a:off x="2515048" y="3020101"/>
            <a:ext cx="4981575" cy="793750"/>
            <a:chOff x="2515048" y="2878882"/>
            <a:chExt cx="4981575" cy="793750"/>
          </a:xfrm>
        </p:grpSpPr>
        <p:sp>
          <p:nvSpPr>
            <p:cNvPr id="2" name="AutoShape 15">
              <a:extLst>
                <a:ext uri="{FF2B5EF4-FFF2-40B4-BE49-F238E27FC236}">
                  <a16:creationId xmlns:a16="http://schemas.microsoft.com/office/drawing/2014/main" id="{8DE83D24-E75E-394E-2E39-3D68775FDD7E}"/>
                </a:ext>
              </a:extLst>
            </p:cNvPr>
            <p:cNvSpPr>
              <a:spLocks noChangeArrowheads="1"/>
            </p:cNvSpPr>
            <p:nvPr/>
          </p:nvSpPr>
          <p:spPr bwMode="auto">
            <a:xfrm>
              <a:off x="2916686" y="3016995"/>
              <a:ext cx="4579937" cy="528637"/>
            </a:xfrm>
            <a:prstGeom prst="roundRect">
              <a:avLst>
                <a:gd name="adj" fmla="val 16667"/>
              </a:avLst>
            </a:prstGeom>
            <a:noFill/>
            <a:ln w="28575">
              <a:solidFill>
                <a:srgbClr val="F9B015"/>
              </a:solidFill>
              <a:round/>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3" name="AutoShape 16">
              <a:extLst>
                <a:ext uri="{FF2B5EF4-FFF2-40B4-BE49-F238E27FC236}">
                  <a16:creationId xmlns:a16="http://schemas.microsoft.com/office/drawing/2014/main" id="{964FE8CD-CDA9-DEBA-B164-A8687E394110}"/>
                </a:ext>
              </a:extLst>
            </p:cNvPr>
            <p:cNvSpPr>
              <a:spLocks noChangeArrowheads="1"/>
            </p:cNvSpPr>
            <p:nvPr/>
          </p:nvSpPr>
          <p:spPr bwMode="auto">
            <a:xfrm>
              <a:off x="2515048" y="2878882"/>
              <a:ext cx="723900" cy="793750"/>
            </a:xfrm>
            <a:prstGeom prst="diamond">
              <a:avLst/>
            </a:prstGeom>
            <a:solidFill>
              <a:srgbClr val="F9B015"/>
            </a:solidFill>
            <a:ln w="25400">
              <a:solidFill>
                <a:srgbClr val="F9B015"/>
              </a:solidFill>
              <a:miter lim="800000"/>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5" name="Text Box 17">
              <a:extLst>
                <a:ext uri="{FF2B5EF4-FFF2-40B4-BE49-F238E27FC236}">
                  <a16:creationId xmlns:a16="http://schemas.microsoft.com/office/drawing/2014/main" id="{508FF975-4DF2-139F-DEBF-981F8A1F7E82}"/>
                </a:ext>
              </a:extLst>
            </p:cNvPr>
            <p:cNvSpPr>
              <a:spLocks noChangeArrowheads="1"/>
            </p:cNvSpPr>
            <p:nvPr/>
          </p:nvSpPr>
          <p:spPr bwMode="auto">
            <a:xfrm>
              <a:off x="3445818" y="3050480"/>
              <a:ext cx="3816424" cy="461665"/>
            </a:xfrm>
            <a:prstGeom prst="rect">
              <a:avLst/>
            </a:prstGeom>
            <a:noFill/>
            <a:ln w="9525">
              <a:noFill/>
              <a:miter lim="800000"/>
              <a:headEnd/>
              <a:tailEnd/>
            </a:ln>
          </p:spPr>
          <p:txBody>
            <a:bodyPr wrap="square">
              <a:spAutoFit/>
            </a:bodyPr>
            <a:lstStyle/>
            <a:p>
              <a:pPr algn="ctr">
                <a:buFont typeface="Arial" charset="0"/>
                <a:buNone/>
              </a:pPr>
              <a:r>
                <a:rPr lang="en-US" altLang="zh-CN" sz="240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Problems and Contributions</a:t>
              </a:r>
              <a:endParaRPr lang="zh-CN" altLang="en-US">
                <a:latin typeface="Times New Roman" panose="02020603050405020304" pitchFamily="18" charset="0"/>
                <a:ea typeface="KaiTi" panose="02010609060101010101" pitchFamily="49" charset="-122"/>
                <a:cs typeface="Times New Roman" panose="02020603050405020304" pitchFamily="18" charset="0"/>
              </a:endParaRPr>
            </a:p>
          </p:txBody>
        </p:sp>
        <p:sp>
          <p:nvSpPr>
            <p:cNvPr id="6" name="Text Box 18">
              <a:extLst>
                <a:ext uri="{FF2B5EF4-FFF2-40B4-BE49-F238E27FC236}">
                  <a16:creationId xmlns:a16="http://schemas.microsoft.com/office/drawing/2014/main" id="{49207D13-DB05-36C2-290D-3345E6B89FA9}"/>
                </a:ext>
              </a:extLst>
            </p:cNvPr>
            <p:cNvSpPr>
              <a:spLocks noChangeArrowheads="1"/>
            </p:cNvSpPr>
            <p:nvPr/>
          </p:nvSpPr>
          <p:spPr bwMode="auto">
            <a:xfrm>
              <a:off x="2709613" y="3050480"/>
              <a:ext cx="338554" cy="461665"/>
            </a:xfrm>
            <a:prstGeom prst="rect">
              <a:avLst/>
            </a:prstGeom>
            <a:noFill/>
            <a:ln w="9525">
              <a:noFill/>
              <a:miter lim="800000"/>
              <a:headEnd/>
              <a:tailEnd/>
            </a:ln>
          </p:spPr>
          <p:txBody>
            <a:bodyPr wrap="none">
              <a:spAutoFit/>
            </a:bodyPr>
            <a:lstStyle/>
            <a:p>
              <a:pPr algn="ctr">
                <a:buFont typeface="Arial" charset="0"/>
                <a:buNone/>
              </a:pPr>
              <a:r>
                <a:rPr lang="en-US" altLang="zh-CN" sz="2400"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2</a:t>
              </a:r>
              <a:endParaRPr lang="zh-CN" altLang="en-US"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23" name="组合 22">
            <a:extLst>
              <a:ext uri="{FF2B5EF4-FFF2-40B4-BE49-F238E27FC236}">
                <a16:creationId xmlns:a16="http://schemas.microsoft.com/office/drawing/2014/main" id="{24A68709-E9C4-192B-30EC-85B0AEB0F02A}"/>
              </a:ext>
            </a:extLst>
          </p:cNvPr>
          <p:cNvGrpSpPr/>
          <p:nvPr/>
        </p:nvGrpSpPr>
        <p:grpSpPr>
          <a:xfrm>
            <a:off x="2570611" y="5040256"/>
            <a:ext cx="4926013" cy="793750"/>
            <a:chOff x="2570611" y="5039122"/>
            <a:chExt cx="4926013" cy="793750"/>
          </a:xfrm>
        </p:grpSpPr>
        <p:sp>
          <p:nvSpPr>
            <p:cNvPr id="12" name="AutoShape 15">
              <a:extLst>
                <a:ext uri="{FF2B5EF4-FFF2-40B4-BE49-F238E27FC236}">
                  <a16:creationId xmlns:a16="http://schemas.microsoft.com/office/drawing/2014/main" id="{FEF89E42-2682-F525-E196-1BD517D2DFA8}"/>
                </a:ext>
              </a:extLst>
            </p:cNvPr>
            <p:cNvSpPr>
              <a:spLocks noChangeArrowheads="1"/>
            </p:cNvSpPr>
            <p:nvPr/>
          </p:nvSpPr>
          <p:spPr bwMode="auto">
            <a:xfrm>
              <a:off x="2972352" y="5176926"/>
              <a:ext cx="4524272" cy="529167"/>
            </a:xfrm>
            <a:prstGeom prst="roundRect">
              <a:avLst>
                <a:gd name="adj" fmla="val 16667"/>
              </a:avLst>
            </a:prstGeom>
            <a:noFill/>
            <a:ln w="28575">
              <a:solidFill>
                <a:srgbClr val="F9B015"/>
              </a:solidFill>
              <a:round/>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14" name="AutoShape 16">
              <a:extLst>
                <a:ext uri="{FF2B5EF4-FFF2-40B4-BE49-F238E27FC236}">
                  <a16:creationId xmlns:a16="http://schemas.microsoft.com/office/drawing/2014/main" id="{C6AF6109-B6CD-AF9C-4E47-AAF790FB30BA}"/>
                </a:ext>
              </a:extLst>
            </p:cNvPr>
            <p:cNvSpPr>
              <a:spLocks noChangeArrowheads="1"/>
            </p:cNvSpPr>
            <p:nvPr/>
          </p:nvSpPr>
          <p:spPr bwMode="auto">
            <a:xfrm>
              <a:off x="2570611" y="5039122"/>
              <a:ext cx="723132" cy="793750"/>
            </a:xfrm>
            <a:prstGeom prst="diamond">
              <a:avLst/>
            </a:prstGeom>
            <a:solidFill>
              <a:srgbClr val="F9B015"/>
            </a:solidFill>
            <a:ln w="25400">
              <a:solidFill>
                <a:srgbClr val="F9B015"/>
              </a:solidFill>
              <a:miter lim="800000"/>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15" name="Text Box 17">
              <a:extLst>
                <a:ext uri="{FF2B5EF4-FFF2-40B4-BE49-F238E27FC236}">
                  <a16:creationId xmlns:a16="http://schemas.microsoft.com/office/drawing/2014/main" id="{C97D1F71-5D2F-750D-C8F3-EEA841AA332C}"/>
                </a:ext>
              </a:extLst>
            </p:cNvPr>
            <p:cNvSpPr>
              <a:spLocks noChangeArrowheads="1"/>
            </p:cNvSpPr>
            <p:nvPr/>
          </p:nvSpPr>
          <p:spPr bwMode="auto">
            <a:xfrm>
              <a:off x="3373810" y="5210941"/>
              <a:ext cx="3843004" cy="461665"/>
            </a:xfrm>
            <a:prstGeom prst="rect">
              <a:avLst/>
            </a:prstGeom>
            <a:noFill/>
            <a:ln w="9525">
              <a:noFill/>
              <a:miter lim="800000"/>
              <a:headEnd/>
              <a:tailEnd/>
            </a:ln>
          </p:spPr>
          <p:txBody>
            <a:bodyPr wrap="square">
              <a:spAutoFit/>
            </a:bodyPr>
            <a:lstStyle/>
            <a:p>
              <a:pPr algn="ctr"/>
              <a:r>
                <a:rPr lang="en-US" altLang="zh-CN" sz="240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Experiments</a:t>
              </a:r>
              <a:endParaRPr lang="zh-CN" altLang="en-US" sz="240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endParaRPr>
            </a:p>
          </p:txBody>
        </p:sp>
        <p:sp>
          <p:nvSpPr>
            <p:cNvPr id="17" name="Text Box 18">
              <a:extLst>
                <a:ext uri="{FF2B5EF4-FFF2-40B4-BE49-F238E27FC236}">
                  <a16:creationId xmlns:a16="http://schemas.microsoft.com/office/drawing/2014/main" id="{883DE910-55AC-6033-D665-8E71C54CBBD5}"/>
                </a:ext>
              </a:extLst>
            </p:cNvPr>
            <p:cNvSpPr>
              <a:spLocks noChangeArrowheads="1"/>
            </p:cNvSpPr>
            <p:nvPr/>
          </p:nvSpPr>
          <p:spPr bwMode="auto">
            <a:xfrm>
              <a:off x="2745770" y="5189560"/>
              <a:ext cx="338131" cy="461183"/>
            </a:xfrm>
            <a:prstGeom prst="rect">
              <a:avLst/>
            </a:prstGeom>
            <a:noFill/>
            <a:ln w="9525">
              <a:noFill/>
              <a:miter lim="800000"/>
              <a:headEnd/>
              <a:tailEnd/>
            </a:ln>
          </p:spPr>
          <p:txBody>
            <a:bodyPr wrap="none">
              <a:spAutoFit/>
            </a:bodyPr>
            <a:lstStyle/>
            <a:p>
              <a:pPr algn="ctr">
                <a:buFont typeface="Arial" charset="0"/>
                <a:buNone/>
              </a:pPr>
              <a:r>
                <a:rPr lang="en-US" altLang="zh-CN" sz="2400"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4</a:t>
              </a:r>
              <a:endParaRPr lang="zh-CN" altLang="en-US"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22" name="组合 21">
            <a:extLst>
              <a:ext uri="{FF2B5EF4-FFF2-40B4-BE49-F238E27FC236}">
                <a16:creationId xmlns:a16="http://schemas.microsoft.com/office/drawing/2014/main" id="{2D70A2B6-2795-7CAB-1086-67EDDB31DAE5}"/>
              </a:ext>
            </a:extLst>
          </p:cNvPr>
          <p:cNvGrpSpPr/>
          <p:nvPr/>
        </p:nvGrpSpPr>
        <p:grpSpPr>
          <a:xfrm>
            <a:off x="2553148" y="4034941"/>
            <a:ext cx="4946650" cy="784225"/>
            <a:chOff x="2553148" y="4040461"/>
            <a:chExt cx="4946650" cy="784225"/>
          </a:xfrm>
        </p:grpSpPr>
        <p:sp>
          <p:nvSpPr>
            <p:cNvPr id="18" name="AutoShape 20">
              <a:extLst>
                <a:ext uri="{FF2B5EF4-FFF2-40B4-BE49-F238E27FC236}">
                  <a16:creationId xmlns:a16="http://schemas.microsoft.com/office/drawing/2014/main" id="{E6900EF2-A6A0-2175-056C-DA701686E6BC}"/>
                </a:ext>
              </a:extLst>
            </p:cNvPr>
            <p:cNvSpPr>
              <a:spLocks noChangeArrowheads="1"/>
            </p:cNvSpPr>
            <p:nvPr/>
          </p:nvSpPr>
          <p:spPr bwMode="auto">
            <a:xfrm>
              <a:off x="2952071" y="4176611"/>
              <a:ext cx="4547727" cy="522817"/>
            </a:xfrm>
            <a:prstGeom prst="roundRect">
              <a:avLst>
                <a:gd name="adj" fmla="val 16667"/>
              </a:avLst>
            </a:prstGeom>
            <a:noFill/>
            <a:ln w="28575">
              <a:solidFill>
                <a:srgbClr val="9EC3E2"/>
              </a:solidFill>
              <a:round/>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24" name="AutoShape 21">
              <a:extLst>
                <a:ext uri="{FF2B5EF4-FFF2-40B4-BE49-F238E27FC236}">
                  <a16:creationId xmlns:a16="http://schemas.microsoft.com/office/drawing/2014/main" id="{0DCE3E29-960A-B42F-5D6B-3484310B3C77}"/>
                </a:ext>
              </a:extLst>
            </p:cNvPr>
            <p:cNvSpPr>
              <a:spLocks noChangeArrowheads="1"/>
            </p:cNvSpPr>
            <p:nvPr/>
          </p:nvSpPr>
          <p:spPr bwMode="auto">
            <a:xfrm>
              <a:off x="2553148" y="4040461"/>
              <a:ext cx="718062" cy="784225"/>
            </a:xfrm>
            <a:prstGeom prst="diamond">
              <a:avLst/>
            </a:prstGeom>
            <a:solidFill>
              <a:srgbClr val="9EC3E2"/>
            </a:solidFill>
            <a:ln w="25400">
              <a:solidFill>
                <a:srgbClr val="9EC3E2"/>
              </a:solidFill>
              <a:miter lim="800000"/>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25" name="Text Box 22">
              <a:extLst>
                <a:ext uri="{FF2B5EF4-FFF2-40B4-BE49-F238E27FC236}">
                  <a16:creationId xmlns:a16="http://schemas.microsoft.com/office/drawing/2014/main" id="{D0EFF6FB-1E9A-8A7D-4022-3913B627F9B2}"/>
                </a:ext>
              </a:extLst>
            </p:cNvPr>
            <p:cNvSpPr>
              <a:spLocks noChangeArrowheads="1"/>
            </p:cNvSpPr>
            <p:nvPr/>
          </p:nvSpPr>
          <p:spPr bwMode="auto">
            <a:xfrm>
              <a:off x="3326025" y="4203378"/>
              <a:ext cx="3936217" cy="461665"/>
            </a:xfrm>
            <a:prstGeom prst="rect">
              <a:avLst/>
            </a:prstGeom>
            <a:noFill/>
            <a:ln w="9525">
              <a:noFill/>
              <a:miter lim="800000"/>
              <a:headEnd/>
              <a:tailEnd/>
            </a:ln>
          </p:spPr>
          <p:txBody>
            <a:bodyPr wrap="square">
              <a:spAutoFit/>
            </a:bodyPr>
            <a:lstStyle/>
            <a:p>
              <a:pPr algn="ctr">
                <a:buFont typeface="Arial" charset="0"/>
                <a:buNone/>
              </a:pPr>
              <a:r>
                <a:rPr lang="en-US" altLang="zh-CN" sz="2400">
                  <a:latin typeface="Times New Roman" panose="02020603050405020304" pitchFamily="18" charset="0"/>
                  <a:ea typeface="KaiTi" panose="02010609060101010101" pitchFamily="49" charset="-122"/>
                  <a:cs typeface="Times New Roman" panose="02020603050405020304" pitchFamily="18" charset="0"/>
                </a:rPr>
                <a:t>Baselines and Our Techniques</a:t>
              </a:r>
              <a:endParaRPr lang="zh-CN" altLang="en-US" sz="240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6" name="Text Box 23">
              <a:extLst>
                <a:ext uri="{FF2B5EF4-FFF2-40B4-BE49-F238E27FC236}">
                  <a16:creationId xmlns:a16="http://schemas.microsoft.com/office/drawing/2014/main" id="{DEEB5C09-9D86-A8E6-4416-F061F1F06227}"/>
                </a:ext>
              </a:extLst>
            </p:cNvPr>
            <p:cNvSpPr>
              <a:spLocks noChangeArrowheads="1"/>
            </p:cNvSpPr>
            <p:nvPr/>
          </p:nvSpPr>
          <p:spPr bwMode="auto">
            <a:xfrm>
              <a:off x="2744816" y="4196433"/>
              <a:ext cx="339085" cy="461095"/>
            </a:xfrm>
            <a:prstGeom prst="rect">
              <a:avLst/>
            </a:prstGeom>
            <a:noFill/>
            <a:ln w="9525">
              <a:noFill/>
              <a:miter lim="800000"/>
              <a:headEnd/>
              <a:tailEnd/>
            </a:ln>
          </p:spPr>
          <p:txBody>
            <a:bodyPr wrap="none">
              <a:spAutoFit/>
            </a:bodyPr>
            <a:lstStyle/>
            <a:p>
              <a:pPr algn="ctr">
                <a:buFont typeface="Arial" charset="0"/>
                <a:buNone/>
              </a:pPr>
              <a:r>
                <a:rPr lang="en-US" altLang="zh-CN" sz="2400"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3</a:t>
              </a:r>
              <a:endParaRPr lang="zh-CN" altLang="en-US"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20" name="组合 19">
            <a:extLst>
              <a:ext uri="{FF2B5EF4-FFF2-40B4-BE49-F238E27FC236}">
                <a16:creationId xmlns:a16="http://schemas.microsoft.com/office/drawing/2014/main" id="{B5DED23C-40FA-B665-D876-5822BDE391E8}"/>
              </a:ext>
            </a:extLst>
          </p:cNvPr>
          <p:cNvGrpSpPr/>
          <p:nvPr/>
        </p:nvGrpSpPr>
        <p:grpSpPr>
          <a:xfrm>
            <a:off x="2518223" y="2014786"/>
            <a:ext cx="4975584" cy="784225"/>
            <a:chOff x="2518223" y="2014786"/>
            <a:chExt cx="4975584" cy="784225"/>
          </a:xfrm>
        </p:grpSpPr>
        <p:sp>
          <p:nvSpPr>
            <p:cNvPr id="28" name="AutoShape 20">
              <a:extLst>
                <a:ext uri="{FF2B5EF4-FFF2-40B4-BE49-F238E27FC236}">
                  <a16:creationId xmlns:a16="http://schemas.microsoft.com/office/drawing/2014/main" id="{01DD5896-96ED-A46A-35F4-6406DF164C9B}"/>
                </a:ext>
              </a:extLst>
            </p:cNvPr>
            <p:cNvSpPr>
              <a:spLocks noChangeArrowheads="1"/>
            </p:cNvSpPr>
            <p:nvPr/>
          </p:nvSpPr>
          <p:spPr bwMode="auto">
            <a:xfrm>
              <a:off x="2917146" y="2150936"/>
              <a:ext cx="4576661" cy="522817"/>
            </a:xfrm>
            <a:prstGeom prst="roundRect">
              <a:avLst>
                <a:gd name="adj" fmla="val 16667"/>
              </a:avLst>
            </a:prstGeom>
            <a:noFill/>
            <a:ln w="28575">
              <a:solidFill>
                <a:srgbClr val="9EC3E2"/>
              </a:solidFill>
              <a:round/>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29" name="AutoShape 21">
              <a:extLst>
                <a:ext uri="{FF2B5EF4-FFF2-40B4-BE49-F238E27FC236}">
                  <a16:creationId xmlns:a16="http://schemas.microsoft.com/office/drawing/2014/main" id="{32BE7F80-C6C7-806F-F03C-D79866DD2FA3}"/>
                </a:ext>
              </a:extLst>
            </p:cNvPr>
            <p:cNvSpPr>
              <a:spLocks noChangeArrowheads="1"/>
            </p:cNvSpPr>
            <p:nvPr/>
          </p:nvSpPr>
          <p:spPr bwMode="auto">
            <a:xfrm>
              <a:off x="2518223" y="2014786"/>
              <a:ext cx="718062" cy="784225"/>
            </a:xfrm>
            <a:prstGeom prst="diamond">
              <a:avLst/>
            </a:prstGeom>
            <a:solidFill>
              <a:srgbClr val="9EC3E2"/>
            </a:solidFill>
            <a:ln w="25400">
              <a:solidFill>
                <a:srgbClr val="9EC3E2"/>
              </a:solidFill>
              <a:miter lim="800000"/>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30" name="Text Box 22">
              <a:extLst>
                <a:ext uri="{FF2B5EF4-FFF2-40B4-BE49-F238E27FC236}">
                  <a16:creationId xmlns:a16="http://schemas.microsoft.com/office/drawing/2014/main" id="{303B7D7F-21CB-03A2-B37A-090FF4784EF4}"/>
                </a:ext>
              </a:extLst>
            </p:cNvPr>
            <p:cNvSpPr>
              <a:spLocks noChangeArrowheads="1"/>
            </p:cNvSpPr>
            <p:nvPr/>
          </p:nvSpPr>
          <p:spPr bwMode="auto">
            <a:xfrm>
              <a:off x="3446218" y="2189664"/>
              <a:ext cx="3600000" cy="461665"/>
            </a:xfrm>
            <a:prstGeom prst="rect">
              <a:avLst/>
            </a:prstGeom>
            <a:noFill/>
            <a:ln w="9525">
              <a:noFill/>
              <a:miter lim="800000"/>
              <a:headEnd/>
              <a:tailEnd/>
            </a:ln>
          </p:spPr>
          <p:txBody>
            <a:bodyPr>
              <a:spAutoFit/>
            </a:bodyPr>
            <a:lstStyle/>
            <a:p>
              <a:pPr algn="ctr">
                <a:buFont typeface="Arial" charset="0"/>
                <a:buNone/>
              </a:pPr>
              <a:r>
                <a:rPr lang="en-US" altLang="zh-CN" sz="2400" dirty="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Background</a:t>
              </a:r>
              <a:endParaRPr lang="zh-CN" altLang="en-US"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31" name="Text Box 23">
              <a:extLst>
                <a:ext uri="{FF2B5EF4-FFF2-40B4-BE49-F238E27FC236}">
                  <a16:creationId xmlns:a16="http://schemas.microsoft.com/office/drawing/2014/main" id="{855B5CA8-0EB0-B0C5-B915-C706B450DF96}"/>
                </a:ext>
              </a:extLst>
            </p:cNvPr>
            <p:cNvSpPr>
              <a:spLocks noChangeArrowheads="1"/>
            </p:cNvSpPr>
            <p:nvPr/>
          </p:nvSpPr>
          <p:spPr bwMode="auto">
            <a:xfrm>
              <a:off x="2701342" y="2150936"/>
              <a:ext cx="339085" cy="461095"/>
            </a:xfrm>
            <a:prstGeom prst="rect">
              <a:avLst/>
            </a:prstGeom>
            <a:noFill/>
            <a:ln w="9525">
              <a:noFill/>
              <a:miter lim="800000"/>
              <a:headEnd/>
              <a:tailEnd/>
            </a:ln>
          </p:spPr>
          <p:txBody>
            <a:bodyPr wrap="none">
              <a:spAutoFit/>
            </a:bodyPr>
            <a:lstStyle/>
            <a:p>
              <a:pPr algn="ctr">
                <a:buFont typeface="Arial" charset="0"/>
                <a:buNone/>
              </a:pPr>
              <a:r>
                <a:rPr lang="en-US" altLang="zh-CN" sz="2400"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1</a:t>
              </a:r>
              <a:endParaRPr lang="zh-CN" altLang="en-US"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32" name="组合 31">
            <a:extLst>
              <a:ext uri="{FF2B5EF4-FFF2-40B4-BE49-F238E27FC236}">
                <a16:creationId xmlns:a16="http://schemas.microsoft.com/office/drawing/2014/main" id="{FF205104-FF86-039E-B4C1-E74113EA8BFF}"/>
              </a:ext>
            </a:extLst>
          </p:cNvPr>
          <p:cNvGrpSpPr/>
          <p:nvPr/>
        </p:nvGrpSpPr>
        <p:grpSpPr>
          <a:xfrm>
            <a:off x="2572685" y="6055097"/>
            <a:ext cx="4946650" cy="784225"/>
            <a:chOff x="2572685" y="6055097"/>
            <a:chExt cx="4946650" cy="784225"/>
          </a:xfrm>
        </p:grpSpPr>
        <p:sp>
          <p:nvSpPr>
            <p:cNvPr id="7" name="AutoShape 20">
              <a:extLst>
                <a:ext uri="{FF2B5EF4-FFF2-40B4-BE49-F238E27FC236}">
                  <a16:creationId xmlns:a16="http://schemas.microsoft.com/office/drawing/2014/main" id="{97424979-AE74-1DA1-C7EC-D47FB1A37AA7}"/>
                </a:ext>
              </a:extLst>
            </p:cNvPr>
            <p:cNvSpPr>
              <a:spLocks noChangeArrowheads="1"/>
            </p:cNvSpPr>
            <p:nvPr/>
          </p:nvSpPr>
          <p:spPr bwMode="auto">
            <a:xfrm>
              <a:off x="2971608" y="6191247"/>
              <a:ext cx="4547727" cy="522817"/>
            </a:xfrm>
            <a:prstGeom prst="roundRect">
              <a:avLst>
                <a:gd name="adj" fmla="val 16667"/>
              </a:avLst>
            </a:prstGeom>
            <a:noFill/>
            <a:ln w="28575">
              <a:solidFill>
                <a:srgbClr val="9EC3E2"/>
              </a:solidFill>
              <a:round/>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8" name="AutoShape 21">
              <a:extLst>
                <a:ext uri="{FF2B5EF4-FFF2-40B4-BE49-F238E27FC236}">
                  <a16:creationId xmlns:a16="http://schemas.microsoft.com/office/drawing/2014/main" id="{400B31AA-7D87-A3DB-8544-6F29258331A3}"/>
                </a:ext>
              </a:extLst>
            </p:cNvPr>
            <p:cNvSpPr>
              <a:spLocks noChangeArrowheads="1"/>
            </p:cNvSpPr>
            <p:nvPr/>
          </p:nvSpPr>
          <p:spPr bwMode="auto">
            <a:xfrm>
              <a:off x="2572685" y="6055097"/>
              <a:ext cx="718062" cy="784225"/>
            </a:xfrm>
            <a:prstGeom prst="diamond">
              <a:avLst/>
            </a:prstGeom>
            <a:solidFill>
              <a:srgbClr val="9EC3E2"/>
            </a:solidFill>
            <a:ln w="25400">
              <a:solidFill>
                <a:srgbClr val="9EC3E2"/>
              </a:solidFill>
              <a:miter lim="800000"/>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9" name="Text Box 22">
              <a:extLst>
                <a:ext uri="{FF2B5EF4-FFF2-40B4-BE49-F238E27FC236}">
                  <a16:creationId xmlns:a16="http://schemas.microsoft.com/office/drawing/2014/main" id="{ECDB1891-9575-AC37-B5E5-1499D22433E1}"/>
                </a:ext>
              </a:extLst>
            </p:cNvPr>
            <p:cNvSpPr>
              <a:spLocks noChangeArrowheads="1"/>
            </p:cNvSpPr>
            <p:nvPr/>
          </p:nvSpPr>
          <p:spPr bwMode="auto">
            <a:xfrm>
              <a:off x="3517826" y="6218014"/>
              <a:ext cx="3600000" cy="457465"/>
            </a:xfrm>
            <a:prstGeom prst="rect">
              <a:avLst/>
            </a:prstGeom>
            <a:noFill/>
            <a:ln w="9525">
              <a:noFill/>
              <a:miter lim="800000"/>
              <a:headEnd/>
              <a:tailEnd/>
            </a:ln>
          </p:spPr>
          <p:txBody>
            <a:bodyPr wrap="square">
              <a:spAutoFit/>
            </a:bodyPr>
            <a:lstStyle/>
            <a:p>
              <a:pPr algn="ctr">
                <a:buFont typeface="Arial" charset="0"/>
                <a:buNone/>
              </a:pPr>
              <a:r>
                <a:rPr lang="en-US" altLang="zh-CN" sz="240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Future Work</a:t>
              </a:r>
              <a:endParaRPr lang="zh-CN" altLang="en-US" sz="240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endParaRPr>
            </a:p>
          </p:txBody>
        </p:sp>
        <p:sp>
          <p:nvSpPr>
            <p:cNvPr id="11" name="Text Box 23">
              <a:extLst>
                <a:ext uri="{FF2B5EF4-FFF2-40B4-BE49-F238E27FC236}">
                  <a16:creationId xmlns:a16="http://schemas.microsoft.com/office/drawing/2014/main" id="{5BB8B0C8-479C-AA7C-8ECC-3C6FFB1DB862}"/>
                </a:ext>
              </a:extLst>
            </p:cNvPr>
            <p:cNvSpPr>
              <a:spLocks noChangeArrowheads="1"/>
            </p:cNvSpPr>
            <p:nvPr/>
          </p:nvSpPr>
          <p:spPr bwMode="auto">
            <a:xfrm>
              <a:off x="2764618" y="6211069"/>
              <a:ext cx="338555" cy="461665"/>
            </a:xfrm>
            <a:prstGeom prst="rect">
              <a:avLst/>
            </a:prstGeom>
            <a:noFill/>
            <a:ln w="9525">
              <a:noFill/>
              <a:miter lim="800000"/>
              <a:headEnd/>
              <a:tailEnd/>
            </a:ln>
          </p:spPr>
          <p:txBody>
            <a:bodyPr wrap="none">
              <a:spAutoFit/>
            </a:bodyPr>
            <a:lstStyle/>
            <a:p>
              <a:pPr algn="ctr">
                <a:buFont typeface="Arial" charset="0"/>
                <a:buNone/>
              </a:pPr>
              <a:r>
                <a:rPr lang="en-US" altLang="zh-CN" sz="2400"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5</a:t>
              </a:r>
              <a:endParaRPr lang="zh-CN" altLang="en-US"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spTree>
    <p:extLst>
      <p:ext uri="{BB962C8B-B14F-4D97-AF65-F5344CB8AC3E}">
        <p14:creationId xmlns:p14="http://schemas.microsoft.com/office/powerpoint/2010/main" val="1148027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322293"/>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Outline</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grpSp>
        <p:nvGrpSpPr>
          <p:cNvPr id="21" name="组合 20">
            <a:extLst>
              <a:ext uri="{FF2B5EF4-FFF2-40B4-BE49-F238E27FC236}">
                <a16:creationId xmlns:a16="http://schemas.microsoft.com/office/drawing/2014/main" id="{0396A451-FC96-456C-D3C1-78214B0EB451}"/>
              </a:ext>
            </a:extLst>
          </p:cNvPr>
          <p:cNvGrpSpPr/>
          <p:nvPr/>
        </p:nvGrpSpPr>
        <p:grpSpPr>
          <a:xfrm>
            <a:off x="2515048" y="3020101"/>
            <a:ext cx="4981575" cy="793750"/>
            <a:chOff x="2515048" y="2878882"/>
            <a:chExt cx="4981575" cy="793750"/>
          </a:xfrm>
        </p:grpSpPr>
        <p:sp>
          <p:nvSpPr>
            <p:cNvPr id="2" name="AutoShape 15">
              <a:extLst>
                <a:ext uri="{FF2B5EF4-FFF2-40B4-BE49-F238E27FC236}">
                  <a16:creationId xmlns:a16="http://schemas.microsoft.com/office/drawing/2014/main" id="{8DE83D24-E75E-394E-2E39-3D68775FDD7E}"/>
                </a:ext>
              </a:extLst>
            </p:cNvPr>
            <p:cNvSpPr>
              <a:spLocks noChangeArrowheads="1"/>
            </p:cNvSpPr>
            <p:nvPr/>
          </p:nvSpPr>
          <p:spPr bwMode="auto">
            <a:xfrm>
              <a:off x="2916686" y="3016995"/>
              <a:ext cx="4579937" cy="528637"/>
            </a:xfrm>
            <a:prstGeom prst="roundRect">
              <a:avLst>
                <a:gd name="adj" fmla="val 16667"/>
              </a:avLst>
            </a:prstGeom>
            <a:noFill/>
            <a:ln w="28575">
              <a:solidFill>
                <a:srgbClr val="F9B015"/>
              </a:solidFill>
              <a:round/>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3" name="AutoShape 16">
              <a:extLst>
                <a:ext uri="{FF2B5EF4-FFF2-40B4-BE49-F238E27FC236}">
                  <a16:creationId xmlns:a16="http://schemas.microsoft.com/office/drawing/2014/main" id="{964FE8CD-CDA9-DEBA-B164-A8687E394110}"/>
                </a:ext>
              </a:extLst>
            </p:cNvPr>
            <p:cNvSpPr>
              <a:spLocks noChangeArrowheads="1"/>
            </p:cNvSpPr>
            <p:nvPr/>
          </p:nvSpPr>
          <p:spPr bwMode="auto">
            <a:xfrm>
              <a:off x="2515048" y="2878882"/>
              <a:ext cx="723900" cy="793750"/>
            </a:xfrm>
            <a:prstGeom prst="diamond">
              <a:avLst/>
            </a:prstGeom>
            <a:solidFill>
              <a:srgbClr val="F9B015"/>
            </a:solidFill>
            <a:ln w="25400">
              <a:solidFill>
                <a:srgbClr val="F9B015"/>
              </a:solidFill>
              <a:miter lim="800000"/>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5" name="Text Box 17">
              <a:extLst>
                <a:ext uri="{FF2B5EF4-FFF2-40B4-BE49-F238E27FC236}">
                  <a16:creationId xmlns:a16="http://schemas.microsoft.com/office/drawing/2014/main" id="{508FF975-4DF2-139F-DEBF-981F8A1F7E82}"/>
                </a:ext>
              </a:extLst>
            </p:cNvPr>
            <p:cNvSpPr>
              <a:spLocks noChangeArrowheads="1"/>
            </p:cNvSpPr>
            <p:nvPr/>
          </p:nvSpPr>
          <p:spPr bwMode="auto">
            <a:xfrm>
              <a:off x="3380301" y="3050480"/>
              <a:ext cx="4025957" cy="461665"/>
            </a:xfrm>
            <a:prstGeom prst="rect">
              <a:avLst/>
            </a:prstGeom>
            <a:noFill/>
            <a:ln w="9525">
              <a:noFill/>
              <a:miter lim="800000"/>
              <a:headEnd/>
              <a:tailEnd/>
            </a:ln>
          </p:spPr>
          <p:txBody>
            <a:bodyPr wrap="square">
              <a:spAutoFit/>
            </a:bodyPr>
            <a:lstStyle/>
            <a:p>
              <a:pPr algn="ctr">
                <a:buFont typeface="Arial" charset="0"/>
                <a:buNone/>
              </a:pPr>
              <a:r>
                <a:rPr lang="en-US" altLang="zh-CN" sz="240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Problems and Contributions</a:t>
              </a:r>
              <a:endParaRPr lang="zh-CN" altLang="en-US">
                <a:latin typeface="Times New Roman" panose="02020603050405020304" pitchFamily="18" charset="0"/>
                <a:ea typeface="KaiTi" panose="02010609060101010101" pitchFamily="49" charset="-122"/>
                <a:cs typeface="Times New Roman" panose="02020603050405020304" pitchFamily="18" charset="0"/>
              </a:endParaRPr>
            </a:p>
          </p:txBody>
        </p:sp>
        <p:sp>
          <p:nvSpPr>
            <p:cNvPr id="6" name="Text Box 18">
              <a:extLst>
                <a:ext uri="{FF2B5EF4-FFF2-40B4-BE49-F238E27FC236}">
                  <a16:creationId xmlns:a16="http://schemas.microsoft.com/office/drawing/2014/main" id="{49207D13-DB05-36C2-290D-3345E6B89FA9}"/>
                </a:ext>
              </a:extLst>
            </p:cNvPr>
            <p:cNvSpPr>
              <a:spLocks noChangeArrowheads="1"/>
            </p:cNvSpPr>
            <p:nvPr/>
          </p:nvSpPr>
          <p:spPr bwMode="auto">
            <a:xfrm>
              <a:off x="2709613" y="3050480"/>
              <a:ext cx="338554" cy="461665"/>
            </a:xfrm>
            <a:prstGeom prst="rect">
              <a:avLst/>
            </a:prstGeom>
            <a:noFill/>
            <a:ln w="9525">
              <a:noFill/>
              <a:miter lim="800000"/>
              <a:headEnd/>
              <a:tailEnd/>
            </a:ln>
          </p:spPr>
          <p:txBody>
            <a:bodyPr wrap="none">
              <a:spAutoFit/>
            </a:bodyPr>
            <a:lstStyle/>
            <a:p>
              <a:pPr algn="ctr">
                <a:buFont typeface="Arial" charset="0"/>
                <a:buNone/>
              </a:pPr>
              <a:r>
                <a:rPr lang="en-US" altLang="zh-CN" sz="2400"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2</a:t>
              </a:r>
              <a:endParaRPr lang="zh-CN" altLang="en-US"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23" name="组合 22">
            <a:extLst>
              <a:ext uri="{FF2B5EF4-FFF2-40B4-BE49-F238E27FC236}">
                <a16:creationId xmlns:a16="http://schemas.microsoft.com/office/drawing/2014/main" id="{24A68709-E9C4-192B-30EC-85B0AEB0F02A}"/>
              </a:ext>
            </a:extLst>
          </p:cNvPr>
          <p:cNvGrpSpPr/>
          <p:nvPr/>
        </p:nvGrpSpPr>
        <p:grpSpPr>
          <a:xfrm>
            <a:off x="2570611" y="5040256"/>
            <a:ext cx="4926013" cy="793750"/>
            <a:chOff x="2570611" y="5039122"/>
            <a:chExt cx="4926013" cy="793750"/>
          </a:xfrm>
        </p:grpSpPr>
        <p:sp>
          <p:nvSpPr>
            <p:cNvPr id="12" name="AutoShape 15">
              <a:extLst>
                <a:ext uri="{FF2B5EF4-FFF2-40B4-BE49-F238E27FC236}">
                  <a16:creationId xmlns:a16="http://schemas.microsoft.com/office/drawing/2014/main" id="{FEF89E42-2682-F525-E196-1BD517D2DFA8}"/>
                </a:ext>
              </a:extLst>
            </p:cNvPr>
            <p:cNvSpPr>
              <a:spLocks noChangeArrowheads="1"/>
            </p:cNvSpPr>
            <p:nvPr/>
          </p:nvSpPr>
          <p:spPr bwMode="auto">
            <a:xfrm>
              <a:off x="2972352" y="5176926"/>
              <a:ext cx="4524272" cy="529167"/>
            </a:xfrm>
            <a:prstGeom prst="roundRect">
              <a:avLst>
                <a:gd name="adj" fmla="val 16667"/>
              </a:avLst>
            </a:prstGeom>
            <a:noFill/>
            <a:ln w="28575">
              <a:solidFill>
                <a:srgbClr val="F9B015"/>
              </a:solidFill>
              <a:round/>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14" name="AutoShape 16">
              <a:extLst>
                <a:ext uri="{FF2B5EF4-FFF2-40B4-BE49-F238E27FC236}">
                  <a16:creationId xmlns:a16="http://schemas.microsoft.com/office/drawing/2014/main" id="{C6AF6109-B6CD-AF9C-4E47-AAF790FB30BA}"/>
                </a:ext>
              </a:extLst>
            </p:cNvPr>
            <p:cNvSpPr>
              <a:spLocks noChangeArrowheads="1"/>
            </p:cNvSpPr>
            <p:nvPr/>
          </p:nvSpPr>
          <p:spPr bwMode="auto">
            <a:xfrm>
              <a:off x="2570611" y="5039122"/>
              <a:ext cx="723132" cy="793750"/>
            </a:xfrm>
            <a:prstGeom prst="diamond">
              <a:avLst/>
            </a:prstGeom>
            <a:solidFill>
              <a:srgbClr val="F9B015"/>
            </a:solidFill>
            <a:ln w="25400">
              <a:solidFill>
                <a:srgbClr val="F9B015"/>
              </a:solidFill>
              <a:miter lim="800000"/>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15" name="Text Box 17">
              <a:extLst>
                <a:ext uri="{FF2B5EF4-FFF2-40B4-BE49-F238E27FC236}">
                  <a16:creationId xmlns:a16="http://schemas.microsoft.com/office/drawing/2014/main" id="{C97D1F71-5D2F-750D-C8F3-EEA841AA332C}"/>
                </a:ext>
              </a:extLst>
            </p:cNvPr>
            <p:cNvSpPr>
              <a:spLocks noChangeArrowheads="1"/>
            </p:cNvSpPr>
            <p:nvPr/>
          </p:nvSpPr>
          <p:spPr bwMode="auto">
            <a:xfrm>
              <a:off x="3373810" y="5210941"/>
              <a:ext cx="3843004" cy="461665"/>
            </a:xfrm>
            <a:prstGeom prst="rect">
              <a:avLst/>
            </a:prstGeom>
            <a:noFill/>
            <a:ln w="9525">
              <a:noFill/>
              <a:miter lim="800000"/>
              <a:headEnd/>
              <a:tailEnd/>
            </a:ln>
          </p:spPr>
          <p:txBody>
            <a:bodyPr wrap="square">
              <a:spAutoFit/>
            </a:bodyPr>
            <a:lstStyle/>
            <a:p>
              <a:pPr algn="ctr"/>
              <a:r>
                <a:rPr lang="en-US" altLang="zh-CN" sz="2400" b="1">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Experiments</a:t>
              </a:r>
              <a:endParaRPr lang="zh-CN" altLang="en-US" sz="2400" b="1">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endParaRPr>
            </a:p>
          </p:txBody>
        </p:sp>
        <p:sp>
          <p:nvSpPr>
            <p:cNvPr id="17" name="Text Box 18">
              <a:extLst>
                <a:ext uri="{FF2B5EF4-FFF2-40B4-BE49-F238E27FC236}">
                  <a16:creationId xmlns:a16="http://schemas.microsoft.com/office/drawing/2014/main" id="{883DE910-55AC-6033-D665-8E71C54CBBD5}"/>
                </a:ext>
              </a:extLst>
            </p:cNvPr>
            <p:cNvSpPr>
              <a:spLocks noChangeArrowheads="1"/>
            </p:cNvSpPr>
            <p:nvPr/>
          </p:nvSpPr>
          <p:spPr bwMode="auto">
            <a:xfrm>
              <a:off x="2745770" y="5189560"/>
              <a:ext cx="338131" cy="461183"/>
            </a:xfrm>
            <a:prstGeom prst="rect">
              <a:avLst/>
            </a:prstGeom>
            <a:noFill/>
            <a:ln w="9525">
              <a:noFill/>
              <a:miter lim="800000"/>
              <a:headEnd/>
              <a:tailEnd/>
            </a:ln>
          </p:spPr>
          <p:txBody>
            <a:bodyPr wrap="none">
              <a:spAutoFit/>
            </a:bodyPr>
            <a:lstStyle/>
            <a:p>
              <a:pPr algn="ctr">
                <a:buFont typeface="Arial" charset="0"/>
                <a:buNone/>
              </a:pPr>
              <a:r>
                <a:rPr lang="en-US" altLang="zh-CN" sz="2400"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4</a:t>
              </a:r>
              <a:endParaRPr lang="zh-CN" altLang="en-US"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22" name="组合 21">
            <a:extLst>
              <a:ext uri="{FF2B5EF4-FFF2-40B4-BE49-F238E27FC236}">
                <a16:creationId xmlns:a16="http://schemas.microsoft.com/office/drawing/2014/main" id="{2D70A2B6-2795-7CAB-1086-67EDDB31DAE5}"/>
              </a:ext>
            </a:extLst>
          </p:cNvPr>
          <p:cNvGrpSpPr/>
          <p:nvPr/>
        </p:nvGrpSpPr>
        <p:grpSpPr>
          <a:xfrm>
            <a:off x="2553148" y="4034941"/>
            <a:ext cx="4946650" cy="784225"/>
            <a:chOff x="2553148" y="4040461"/>
            <a:chExt cx="4946650" cy="784225"/>
          </a:xfrm>
        </p:grpSpPr>
        <p:sp>
          <p:nvSpPr>
            <p:cNvPr id="18" name="AutoShape 20">
              <a:extLst>
                <a:ext uri="{FF2B5EF4-FFF2-40B4-BE49-F238E27FC236}">
                  <a16:creationId xmlns:a16="http://schemas.microsoft.com/office/drawing/2014/main" id="{E6900EF2-A6A0-2175-056C-DA701686E6BC}"/>
                </a:ext>
              </a:extLst>
            </p:cNvPr>
            <p:cNvSpPr>
              <a:spLocks noChangeArrowheads="1"/>
            </p:cNvSpPr>
            <p:nvPr/>
          </p:nvSpPr>
          <p:spPr bwMode="auto">
            <a:xfrm>
              <a:off x="2952071" y="4176611"/>
              <a:ext cx="4547727" cy="522817"/>
            </a:xfrm>
            <a:prstGeom prst="roundRect">
              <a:avLst>
                <a:gd name="adj" fmla="val 16667"/>
              </a:avLst>
            </a:prstGeom>
            <a:noFill/>
            <a:ln w="28575">
              <a:solidFill>
                <a:srgbClr val="9EC3E2"/>
              </a:solidFill>
              <a:round/>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24" name="AutoShape 21">
              <a:extLst>
                <a:ext uri="{FF2B5EF4-FFF2-40B4-BE49-F238E27FC236}">
                  <a16:creationId xmlns:a16="http://schemas.microsoft.com/office/drawing/2014/main" id="{0DCE3E29-960A-B42F-5D6B-3484310B3C77}"/>
                </a:ext>
              </a:extLst>
            </p:cNvPr>
            <p:cNvSpPr>
              <a:spLocks noChangeArrowheads="1"/>
            </p:cNvSpPr>
            <p:nvPr/>
          </p:nvSpPr>
          <p:spPr bwMode="auto">
            <a:xfrm>
              <a:off x="2553148" y="4040461"/>
              <a:ext cx="718062" cy="784225"/>
            </a:xfrm>
            <a:prstGeom prst="diamond">
              <a:avLst/>
            </a:prstGeom>
            <a:solidFill>
              <a:srgbClr val="9EC3E2"/>
            </a:solidFill>
            <a:ln w="25400">
              <a:solidFill>
                <a:srgbClr val="9EC3E2"/>
              </a:solidFill>
              <a:miter lim="800000"/>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25" name="Text Box 22">
              <a:extLst>
                <a:ext uri="{FF2B5EF4-FFF2-40B4-BE49-F238E27FC236}">
                  <a16:creationId xmlns:a16="http://schemas.microsoft.com/office/drawing/2014/main" id="{D0EFF6FB-1E9A-8A7D-4022-3913B627F9B2}"/>
                </a:ext>
              </a:extLst>
            </p:cNvPr>
            <p:cNvSpPr>
              <a:spLocks noChangeArrowheads="1"/>
            </p:cNvSpPr>
            <p:nvPr/>
          </p:nvSpPr>
          <p:spPr bwMode="auto">
            <a:xfrm>
              <a:off x="3326025" y="4203378"/>
              <a:ext cx="3936217" cy="461665"/>
            </a:xfrm>
            <a:prstGeom prst="rect">
              <a:avLst/>
            </a:prstGeom>
            <a:noFill/>
            <a:ln w="9525">
              <a:noFill/>
              <a:miter lim="800000"/>
              <a:headEnd/>
              <a:tailEnd/>
            </a:ln>
          </p:spPr>
          <p:txBody>
            <a:bodyPr wrap="square">
              <a:spAutoFit/>
            </a:bodyPr>
            <a:lstStyle/>
            <a:p>
              <a:pPr algn="ctr">
                <a:buFont typeface="Arial" charset="0"/>
                <a:buNone/>
              </a:pPr>
              <a:r>
                <a:rPr lang="en-US" altLang="zh-CN" sz="2400">
                  <a:latin typeface="Times New Roman" panose="02020603050405020304" pitchFamily="18" charset="0"/>
                  <a:ea typeface="KaiTi" panose="02010609060101010101" pitchFamily="49" charset="-122"/>
                  <a:cs typeface="Times New Roman" panose="02020603050405020304" pitchFamily="18" charset="0"/>
                </a:rPr>
                <a:t>Baselines and Our Techniques</a:t>
              </a:r>
              <a:endParaRPr lang="zh-CN" altLang="en-US" sz="240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6" name="Text Box 23">
              <a:extLst>
                <a:ext uri="{FF2B5EF4-FFF2-40B4-BE49-F238E27FC236}">
                  <a16:creationId xmlns:a16="http://schemas.microsoft.com/office/drawing/2014/main" id="{DEEB5C09-9D86-A8E6-4416-F061F1F06227}"/>
                </a:ext>
              </a:extLst>
            </p:cNvPr>
            <p:cNvSpPr>
              <a:spLocks noChangeArrowheads="1"/>
            </p:cNvSpPr>
            <p:nvPr/>
          </p:nvSpPr>
          <p:spPr bwMode="auto">
            <a:xfrm>
              <a:off x="2744816" y="4196433"/>
              <a:ext cx="339085" cy="461095"/>
            </a:xfrm>
            <a:prstGeom prst="rect">
              <a:avLst/>
            </a:prstGeom>
            <a:noFill/>
            <a:ln w="9525">
              <a:noFill/>
              <a:miter lim="800000"/>
              <a:headEnd/>
              <a:tailEnd/>
            </a:ln>
          </p:spPr>
          <p:txBody>
            <a:bodyPr wrap="none">
              <a:spAutoFit/>
            </a:bodyPr>
            <a:lstStyle/>
            <a:p>
              <a:pPr algn="ctr">
                <a:buFont typeface="Arial" charset="0"/>
                <a:buNone/>
              </a:pPr>
              <a:r>
                <a:rPr lang="en-US" altLang="zh-CN" sz="2400"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3</a:t>
              </a:r>
              <a:endParaRPr lang="zh-CN" altLang="en-US"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20" name="组合 19">
            <a:extLst>
              <a:ext uri="{FF2B5EF4-FFF2-40B4-BE49-F238E27FC236}">
                <a16:creationId xmlns:a16="http://schemas.microsoft.com/office/drawing/2014/main" id="{B5DED23C-40FA-B665-D876-5822BDE391E8}"/>
              </a:ext>
            </a:extLst>
          </p:cNvPr>
          <p:cNvGrpSpPr/>
          <p:nvPr/>
        </p:nvGrpSpPr>
        <p:grpSpPr>
          <a:xfrm>
            <a:off x="2518223" y="2014786"/>
            <a:ext cx="4975584" cy="784225"/>
            <a:chOff x="2518223" y="2014786"/>
            <a:chExt cx="4975584" cy="784225"/>
          </a:xfrm>
        </p:grpSpPr>
        <p:sp>
          <p:nvSpPr>
            <p:cNvPr id="28" name="AutoShape 20">
              <a:extLst>
                <a:ext uri="{FF2B5EF4-FFF2-40B4-BE49-F238E27FC236}">
                  <a16:creationId xmlns:a16="http://schemas.microsoft.com/office/drawing/2014/main" id="{01DD5896-96ED-A46A-35F4-6406DF164C9B}"/>
                </a:ext>
              </a:extLst>
            </p:cNvPr>
            <p:cNvSpPr>
              <a:spLocks noChangeArrowheads="1"/>
            </p:cNvSpPr>
            <p:nvPr/>
          </p:nvSpPr>
          <p:spPr bwMode="auto">
            <a:xfrm>
              <a:off x="2917146" y="2150936"/>
              <a:ext cx="4576661" cy="522817"/>
            </a:xfrm>
            <a:prstGeom prst="roundRect">
              <a:avLst>
                <a:gd name="adj" fmla="val 16667"/>
              </a:avLst>
            </a:prstGeom>
            <a:noFill/>
            <a:ln w="28575">
              <a:solidFill>
                <a:srgbClr val="9EC3E2"/>
              </a:solidFill>
              <a:round/>
              <a:headEnd/>
              <a:tailEnd/>
            </a:ln>
          </p:spPr>
          <p:txBody>
            <a:bodyPr wrap="none" anchor="ctr"/>
            <a:lstStyle/>
            <a:p>
              <a:pPr algn="ctr" eaLnBrk="1" hangingPunct="1">
                <a:spcBef>
                  <a:spcPct val="50000"/>
                </a:spcBef>
                <a:buFont typeface="Arial" charset="0"/>
                <a:buNone/>
              </a:pPr>
              <a:endParaRPr lang="zh-CN" altLang="zh-CN" sz="4000" b="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29" name="AutoShape 21">
              <a:extLst>
                <a:ext uri="{FF2B5EF4-FFF2-40B4-BE49-F238E27FC236}">
                  <a16:creationId xmlns:a16="http://schemas.microsoft.com/office/drawing/2014/main" id="{32BE7F80-C6C7-806F-F03C-D79866DD2FA3}"/>
                </a:ext>
              </a:extLst>
            </p:cNvPr>
            <p:cNvSpPr>
              <a:spLocks noChangeArrowheads="1"/>
            </p:cNvSpPr>
            <p:nvPr/>
          </p:nvSpPr>
          <p:spPr bwMode="auto">
            <a:xfrm>
              <a:off x="2518223" y="2014786"/>
              <a:ext cx="718062" cy="784225"/>
            </a:xfrm>
            <a:prstGeom prst="diamond">
              <a:avLst/>
            </a:prstGeom>
            <a:solidFill>
              <a:srgbClr val="9EC3E2"/>
            </a:solidFill>
            <a:ln w="25400">
              <a:solidFill>
                <a:srgbClr val="9EC3E2"/>
              </a:solidFill>
              <a:miter lim="800000"/>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30" name="Text Box 22">
              <a:extLst>
                <a:ext uri="{FF2B5EF4-FFF2-40B4-BE49-F238E27FC236}">
                  <a16:creationId xmlns:a16="http://schemas.microsoft.com/office/drawing/2014/main" id="{303B7D7F-21CB-03A2-B37A-090FF4784EF4}"/>
                </a:ext>
              </a:extLst>
            </p:cNvPr>
            <p:cNvSpPr>
              <a:spLocks noChangeArrowheads="1"/>
            </p:cNvSpPr>
            <p:nvPr/>
          </p:nvSpPr>
          <p:spPr bwMode="auto">
            <a:xfrm>
              <a:off x="3446218" y="2189664"/>
              <a:ext cx="3600000" cy="461665"/>
            </a:xfrm>
            <a:prstGeom prst="rect">
              <a:avLst/>
            </a:prstGeom>
            <a:noFill/>
            <a:ln w="9525">
              <a:noFill/>
              <a:miter lim="800000"/>
              <a:headEnd/>
              <a:tailEnd/>
            </a:ln>
          </p:spPr>
          <p:txBody>
            <a:bodyPr>
              <a:spAutoFit/>
            </a:bodyPr>
            <a:lstStyle/>
            <a:p>
              <a:pPr algn="ctr">
                <a:buFont typeface="Arial" charset="0"/>
                <a:buNone/>
              </a:pPr>
              <a:r>
                <a:rPr lang="en-US" altLang="zh-CN" sz="2400" dirty="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Background</a:t>
              </a:r>
              <a:endParaRPr lang="zh-CN" altLang="en-US"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31" name="Text Box 23">
              <a:extLst>
                <a:ext uri="{FF2B5EF4-FFF2-40B4-BE49-F238E27FC236}">
                  <a16:creationId xmlns:a16="http://schemas.microsoft.com/office/drawing/2014/main" id="{855B5CA8-0EB0-B0C5-B915-C706B450DF96}"/>
                </a:ext>
              </a:extLst>
            </p:cNvPr>
            <p:cNvSpPr>
              <a:spLocks noChangeArrowheads="1"/>
            </p:cNvSpPr>
            <p:nvPr/>
          </p:nvSpPr>
          <p:spPr bwMode="auto">
            <a:xfrm>
              <a:off x="2701342" y="2150936"/>
              <a:ext cx="339085" cy="461095"/>
            </a:xfrm>
            <a:prstGeom prst="rect">
              <a:avLst/>
            </a:prstGeom>
            <a:noFill/>
            <a:ln w="9525">
              <a:noFill/>
              <a:miter lim="800000"/>
              <a:headEnd/>
              <a:tailEnd/>
            </a:ln>
          </p:spPr>
          <p:txBody>
            <a:bodyPr wrap="none">
              <a:spAutoFit/>
            </a:bodyPr>
            <a:lstStyle/>
            <a:p>
              <a:pPr algn="ctr">
                <a:buFont typeface="Arial" charset="0"/>
                <a:buNone/>
              </a:pPr>
              <a:r>
                <a:rPr lang="en-US" altLang="zh-CN" sz="2400"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1</a:t>
              </a:r>
              <a:endParaRPr lang="zh-CN" altLang="en-US"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32" name="组合 31">
            <a:extLst>
              <a:ext uri="{FF2B5EF4-FFF2-40B4-BE49-F238E27FC236}">
                <a16:creationId xmlns:a16="http://schemas.microsoft.com/office/drawing/2014/main" id="{FF205104-FF86-039E-B4C1-E74113EA8BFF}"/>
              </a:ext>
            </a:extLst>
          </p:cNvPr>
          <p:cNvGrpSpPr/>
          <p:nvPr/>
        </p:nvGrpSpPr>
        <p:grpSpPr>
          <a:xfrm>
            <a:off x="2572685" y="6055097"/>
            <a:ext cx="4946650" cy="784225"/>
            <a:chOff x="2572685" y="6055097"/>
            <a:chExt cx="4946650" cy="784225"/>
          </a:xfrm>
        </p:grpSpPr>
        <p:sp>
          <p:nvSpPr>
            <p:cNvPr id="7" name="AutoShape 20">
              <a:extLst>
                <a:ext uri="{FF2B5EF4-FFF2-40B4-BE49-F238E27FC236}">
                  <a16:creationId xmlns:a16="http://schemas.microsoft.com/office/drawing/2014/main" id="{97424979-AE74-1DA1-C7EC-D47FB1A37AA7}"/>
                </a:ext>
              </a:extLst>
            </p:cNvPr>
            <p:cNvSpPr>
              <a:spLocks noChangeArrowheads="1"/>
            </p:cNvSpPr>
            <p:nvPr/>
          </p:nvSpPr>
          <p:spPr bwMode="auto">
            <a:xfrm>
              <a:off x="2971608" y="6191247"/>
              <a:ext cx="4547727" cy="522817"/>
            </a:xfrm>
            <a:prstGeom prst="roundRect">
              <a:avLst>
                <a:gd name="adj" fmla="val 16667"/>
              </a:avLst>
            </a:prstGeom>
            <a:noFill/>
            <a:ln w="28575">
              <a:solidFill>
                <a:srgbClr val="9EC3E2"/>
              </a:solidFill>
              <a:round/>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8" name="AutoShape 21">
              <a:extLst>
                <a:ext uri="{FF2B5EF4-FFF2-40B4-BE49-F238E27FC236}">
                  <a16:creationId xmlns:a16="http://schemas.microsoft.com/office/drawing/2014/main" id="{400B31AA-7D87-A3DB-8544-6F29258331A3}"/>
                </a:ext>
              </a:extLst>
            </p:cNvPr>
            <p:cNvSpPr>
              <a:spLocks noChangeArrowheads="1"/>
            </p:cNvSpPr>
            <p:nvPr/>
          </p:nvSpPr>
          <p:spPr bwMode="auto">
            <a:xfrm>
              <a:off x="2572685" y="6055097"/>
              <a:ext cx="718062" cy="784225"/>
            </a:xfrm>
            <a:prstGeom prst="diamond">
              <a:avLst/>
            </a:prstGeom>
            <a:solidFill>
              <a:srgbClr val="9EC3E2"/>
            </a:solidFill>
            <a:ln w="25400">
              <a:solidFill>
                <a:srgbClr val="9EC3E2"/>
              </a:solidFill>
              <a:miter lim="800000"/>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9" name="Text Box 22">
              <a:extLst>
                <a:ext uri="{FF2B5EF4-FFF2-40B4-BE49-F238E27FC236}">
                  <a16:creationId xmlns:a16="http://schemas.microsoft.com/office/drawing/2014/main" id="{ECDB1891-9575-AC37-B5E5-1499D22433E1}"/>
                </a:ext>
              </a:extLst>
            </p:cNvPr>
            <p:cNvSpPr>
              <a:spLocks noChangeArrowheads="1"/>
            </p:cNvSpPr>
            <p:nvPr/>
          </p:nvSpPr>
          <p:spPr bwMode="auto">
            <a:xfrm>
              <a:off x="3517826" y="6218014"/>
              <a:ext cx="3600000" cy="457465"/>
            </a:xfrm>
            <a:prstGeom prst="rect">
              <a:avLst/>
            </a:prstGeom>
            <a:noFill/>
            <a:ln w="9525">
              <a:noFill/>
              <a:miter lim="800000"/>
              <a:headEnd/>
              <a:tailEnd/>
            </a:ln>
          </p:spPr>
          <p:txBody>
            <a:bodyPr wrap="square">
              <a:spAutoFit/>
            </a:bodyPr>
            <a:lstStyle/>
            <a:p>
              <a:pPr algn="ctr">
                <a:buFont typeface="Arial" charset="0"/>
                <a:buNone/>
              </a:pPr>
              <a:r>
                <a:rPr lang="en-US" altLang="zh-CN" sz="240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Experiments</a:t>
              </a:r>
              <a:endParaRPr lang="zh-CN" altLang="en-US" sz="240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endParaRPr>
            </a:p>
          </p:txBody>
        </p:sp>
        <p:sp>
          <p:nvSpPr>
            <p:cNvPr id="11" name="Text Box 23">
              <a:extLst>
                <a:ext uri="{FF2B5EF4-FFF2-40B4-BE49-F238E27FC236}">
                  <a16:creationId xmlns:a16="http://schemas.microsoft.com/office/drawing/2014/main" id="{5BB8B0C8-479C-AA7C-8ECC-3C6FFB1DB862}"/>
                </a:ext>
              </a:extLst>
            </p:cNvPr>
            <p:cNvSpPr>
              <a:spLocks noChangeArrowheads="1"/>
            </p:cNvSpPr>
            <p:nvPr/>
          </p:nvSpPr>
          <p:spPr bwMode="auto">
            <a:xfrm>
              <a:off x="2764618" y="6211069"/>
              <a:ext cx="338555" cy="461665"/>
            </a:xfrm>
            <a:prstGeom prst="rect">
              <a:avLst/>
            </a:prstGeom>
            <a:noFill/>
            <a:ln w="9525">
              <a:noFill/>
              <a:miter lim="800000"/>
              <a:headEnd/>
              <a:tailEnd/>
            </a:ln>
          </p:spPr>
          <p:txBody>
            <a:bodyPr wrap="none">
              <a:spAutoFit/>
            </a:bodyPr>
            <a:lstStyle/>
            <a:p>
              <a:pPr algn="ctr">
                <a:buFont typeface="Arial" charset="0"/>
                <a:buNone/>
              </a:pPr>
              <a:r>
                <a:rPr lang="en-US" altLang="zh-CN" sz="2400">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5</a:t>
              </a:r>
              <a:endParaRPr lang="zh-CN" altLang="en-US">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sp>
        <p:nvSpPr>
          <p:cNvPr id="19" name="矩形 18">
            <a:extLst>
              <a:ext uri="{FF2B5EF4-FFF2-40B4-BE49-F238E27FC236}">
                <a16:creationId xmlns:a16="http://schemas.microsoft.com/office/drawing/2014/main" id="{3C50A2CC-E927-24B6-1446-B021AF0D26B6}"/>
              </a:ext>
            </a:extLst>
          </p:cNvPr>
          <p:cNvSpPr/>
          <p:nvPr/>
        </p:nvSpPr>
        <p:spPr>
          <a:xfrm>
            <a:off x="2145759" y="1624522"/>
            <a:ext cx="5836563" cy="3360384"/>
          </a:xfrm>
          <a:prstGeom prst="rect">
            <a:avLst/>
          </a:prstGeom>
          <a:solidFill>
            <a:schemeClr val="bg1">
              <a:alpha val="85410"/>
            </a:schemeClr>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solidFill>
                <a:schemeClr val="bg1">
                  <a:lumMod val="50000"/>
                </a:schemeClr>
              </a:solidFill>
            </a:endParaRPr>
          </a:p>
        </p:txBody>
      </p:sp>
      <p:sp>
        <p:nvSpPr>
          <p:cNvPr id="4" name="矩形 3">
            <a:extLst>
              <a:ext uri="{FF2B5EF4-FFF2-40B4-BE49-F238E27FC236}">
                <a16:creationId xmlns:a16="http://schemas.microsoft.com/office/drawing/2014/main" id="{C0BEE660-E4DB-09E9-CF40-72B1E3328D66}"/>
              </a:ext>
            </a:extLst>
          </p:cNvPr>
          <p:cNvSpPr/>
          <p:nvPr/>
        </p:nvSpPr>
        <p:spPr>
          <a:xfrm>
            <a:off x="2375851" y="5900381"/>
            <a:ext cx="5836563" cy="1154965"/>
          </a:xfrm>
          <a:prstGeom prst="rect">
            <a:avLst/>
          </a:prstGeom>
          <a:solidFill>
            <a:schemeClr val="bg1">
              <a:alpha val="85410"/>
            </a:schemeClr>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solidFill>
                <a:schemeClr val="bg1">
                  <a:lumMod val="50000"/>
                </a:schemeClr>
              </a:solidFill>
            </a:endParaRPr>
          </a:p>
        </p:txBody>
      </p:sp>
    </p:spTree>
    <p:extLst>
      <p:ext uri="{BB962C8B-B14F-4D97-AF65-F5344CB8AC3E}">
        <p14:creationId xmlns:p14="http://schemas.microsoft.com/office/powerpoint/2010/main" val="2987693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圆角矩形 16">
            <a:extLst>
              <a:ext uri="{FF2B5EF4-FFF2-40B4-BE49-F238E27FC236}">
                <a16:creationId xmlns:a16="http://schemas.microsoft.com/office/drawing/2014/main" id="{D2C4E88D-9CD2-2341-89E0-E4B5BA141ABB}"/>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167" name="标题 24">
            <a:extLst>
              <a:ext uri="{FF2B5EF4-FFF2-40B4-BE49-F238E27FC236}">
                <a16:creationId xmlns:a16="http://schemas.microsoft.com/office/drawing/2014/main" id="{2DCABBD3-60B3-4B44-A60C-7FB806247C12}"/>
              </a:ext>
            </a:extLst>
          </p:cNvPr>
          <p:cNvSpPr txBox="1">
            <a:spLocks/>
          </p:cNvSpPr>
          <p:nvPr/>
        </p:nvSpPr>
        <p:spPr>
          <a:xfrm>
            <a:off x="563626" y="718642"/>
            <a:ext cx="8997950"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Experiments</a:t>
            </a:r>
            <a:endParaRPr lang="zh-CN" altLang="en-US" sz="3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文本框 3">
            <a:extLst>
              <a:ext uri="{FF2B5EF4-FFF2-40B4-BE49-F238E27FC236}">
                <a16:creationId xmlns:a16="http://schemas.microsoft.com/office/drawing/2014/main" id="{25895981-35D5-75C5-24D5-A07ACA9A180A}"/>
              </a:ext>
            </a:extLst>
          </p:cNvPr>
          <p:cNvSpPr txBox="1"/>
          <p:nvPr/>
        </p:nvSpPr>
        <p:spPr bwMode="auto">
          <a:xfrm>
            <a:off x="565498" y="1709710"/>
            <a:ext cx="5235167" cy="461665"/>
          </a:xfrm>
          <a:prstGeom prst="rect">
            <a:avLst/>
          </a:prstGeom>
          <a:noFill/>
          <a:ln w="9525" algn="ctr">
            <a:noFill/>
            <a:miter lim="800000"/>
            <a:headEnd/>
            <a:tailEnd/>
          </a:ln>
          <a:effectLst/>
        </p:spPr>
        <p:txBody>
          <a:bodyPr wrap="square">
            <a:spAutoFit/>
          </a:bodyPr>
          <a:lstStyle/>
          <a:p>
            <a:pPr marL="360000" lvl="1" indent="-342900" eaLnBrk="0" hangingPunct="0">
              <a:spcAft>
                <a:spcPts val="1200"/>
              </a:spcAft>
              <a:buSzPct val="80000"/>
              <a:buFont typeface="Wingdings" pitchFamily="2" charset="2"/>
              <a:buChar char="Ø"/>
              <a:defRPr/>
            </a:pPr>
            <a:r>
              <a:rPr lang="en-US" altLang="zh-CN" sz="2400" b="1">
                <a:latin typeface="Times New Roman" panose="02020603050405020304" pitchFamily="18" charset="0"/>
                <a:ea typeface="楷体" panose="02010609060101010101" pitchFamily="49" charset="-122"/>
                <a:cs typeface="Times New Roman" panose="02020603050405020304" pitchFamily="18" charset="0"/>
              </a:rPr>
              <a:t>Datasets </a:t>
            </a:r>
          </a:p>
        </p:txBody>
      </p:sp>
      <p:pic>
        <p:nvPicPr>
          <p:cNvPr id="3" name="图片 2" descr="手机屏幕截图&#10;&#10;描述已自动生成">
            <a:extLst>
              <a:ext uri="{FF2B5EF4-FFF2-40B4-BE49-F238E27FC236}">
                <a16:creationId xmlns:a16="http://schemas.microsoft.com/office/drawing/2014/main" id="{279E677D-C808-52A3-0F4F-C2A0B54D1A7C}"/>
              </a:ext>
            </a:extLst>
          </p:cNvPr>
          <p:cNvPicPr>
            <a:picLocks noChangeAspect="1"/>
          </p:cNvPicPr>
          <p:nvPr/>
        </p:nvPicPr>
        <p:blipFill>
          <a:blip r:embed="rId3">
            <a:extLst>
              <a:ext uri="{28A0092B-C50C-407E-A947-70E740481C1C}">
                <a14:useLocalDpi xmlns:a14="http://schemas.microsoft.com/office/drawing/2010/main" val="0"/>
              </a:ext>
            </a:extLst>
          </a:blip>
          <a:srcRect t="14226"/>
          <a:stretch/>
        </p:blipFill>
        <p:spPr>
          <a:xfrm>
            <a:off x="638386" y="2491120"/>
            <a:ext cx="8524976" cy="3952161"/>
          </a:xfrm>
          <a:prstGeom prst="rect">
            <a:avLst/>
          </a:prstGeom>
        </p:spPr>
      </p:pic>
    </p:spTree>
    <p:extLst>
      <p:ext uri="{BB962C8B-B14F-4D97-AF65-F5344CB8AC3E}">
        <p14:creationId xmlns:p14="http://schemas.microsoft.com/office/powerpoint/2010/main" val="2065687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圆角矩形 16">
            <a:extLst>
              <a:ext uri="{FF2B5EF4-FFF2-40B4-BE49-F238E27FC236}">
                <a16:creationId xmlns:a16="http://schemas.microsoft.com/office/drawing/2014/main" id="{D2C4E88D-9CD2-2341-89E0-E4B5BA141ABB}"/>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167" name="标题 24">
            <a:extLst>
              <a:ext uri="{FF2B5EF4-FFF2-40B4-BE49-F238E27FC236}">
                <a16:creationId xmlns:a16="http://schemas.microsoft.com/office/drawing/2014/main" id="{2DCABBD3-60B3-4B44-A60C-7FB806247C12}"/>
              </a:ext>
            </a:extLst>
          </p:cNvPr>
          <p:cNvSpPr txBox="1">
            <a:spLocks/>
          </p:cNvSpPr>
          <p:nvPr/>
        </p:nvSpPr>
        <p:spPr>
          <a:xfrm>
            <a:off x="563626" y="718642"/>
            <a:ext cx="8997950"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Experiments on Real-World Graphs</a:t>
            </a:r>
            <a:endParaRPr lang="zh-CN" altLang="en-US" sz="30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descr="图示&#10;&#10;描述已自动生成">
            <a:extLst>
              <a:ext uri="{FF2B5EF4-FFF2-40B4-BE49-F238E27FC236}">
                <a16:creationId xmlns:a16="http://schemas.microsoft.com/office/drawing/2014/main" id="{A2DFE60C-E3A2-E474-CC6E-4293E2B94215}"/>
              </a:ext>
            </a:extLst>
          </p:cNvPr>
          <p:cNvPicPr>
            <a:picLocks noChangeAspect="1"/>
          </p:cNvPicPr>
          <p:nvPr/>
        </p:nvPicPr>
        <p:blipFill>
          <a:blip r:embed="rId3">
            <a:extLst>
              <a:ext uri="{28A0092B-C50C-407E-A947-70E740481C1C}">
                <a14:useLocalDpi xmlns:a14="http://schemas.microsoft.com/office/drawing/2010/main" val="0"/>
              </a:ext>
            </a:extLst>
          </a:blip>
          <a:srcRect r="50309" b="70769"/>
          <a:stretch/>
        </p:blipFill>
        <p:spPr>
          <a:xfrm>
            <a:off x="1200250" y="1513089"/>
            <a:ext cx="6995844" cy="2838927"/>
          </a:xfrm>
          <a:prstGeom prst="rect">
            <a:avLst/>
          </a:prstGeom>
        </p:spPr>
      </p:pic>
      <p:cxnSp>
        <p:nvCxnSpPr>
          <p:cNvPr id="2" name="直线箭头连接符 1">
            <a:extLst>
              <a:ext uri="{FF2B5EF4-FFF2-40B4-BE49-F238E27FC236}">
                <a16:creationId xmlns:a16="http://schemas.microsoft.com/office/drawing/2014/main" id="{885D67EF-B77F-0AA6-4E9F-E181C21D0241}"/>
              </a:ext>
            </a:extLst>
          </p:cNvPr>
          <p:cNvCxnSpPr>
            <a:cxnSpLocks/>
          </p:cNvCxnSpPr>
          <p:nvPr/>
        </p:nvCxnSpPr>
        <p:spPr>
          <a:xfrm flipV="1">
            <a:off x="1429594" y="1759728"/>
            <a:ext cx="0" cy="5184576"/>
          </a:xfrm>
          <a:prstGeom prst="straightConnector1">
            <a:avLst/>
          </a:prstGeom>
          <a:ln w="28575">
            <a:solidFill>
              <a:schemeClr val="tx1"/>
            </a:solidFill>
            <a:tailEnd type="stealth" w="lg" len="lg"/>
          </a:ln>
        </p:spPr>
        <p:style>
          <a:lnRef idx="1">
            <a:schemeClr val="dk1"/>
          </a:lnRef>
          <a:fillRef idx="0">
            <a:schemeClr val="dk1"/>
          </a:fillRef>
          <a:effectRef idx="0">
            <a:schemeClr val="dk1"/>
          </a:effectRef>
          <a:fontRef idx="minor">
            <a:schemeClr val="tx1"/>
          </a:fontRef>
        </p:style>
      </p:cxnSp>
      <p:sp>
        <p:nvSpPr>
          <p:cNvPr id="3" name="文本框 2">
            <a:extLst>
              <a:ext uri="{FF2B5EF4-FFF2-40B4-BE49-F238E27FC236}">
                <a16:creationId xmlns:a16="http://schemas.microsoft.com/office/drawing/2014/main" id="{900C36FA-0748-B1E0-0E92-0AC038AB3675}"/>
              </a:ext>
            </a:extLst>
          </p:cNvPr>
          <p:cNvSpPr txBox="1"/>
          <p:nvPr/>
        </p:nvSpPr>
        <p:spPr bwMode="auto">
          <a:xfrm>
            <a:off x="61442" y="1593982"/>
            <a:ext cx="1282819" cy="830997"/>
          </a:xfrm>
          <a:prstGeom prst="rect">
            <a:avLst/>
          </a:prstGeom>
          <a:noFill/>
          <a:ln w="9525" algn="ctr">
            <a:noFill/>
            <a:miter lim="800000"/>
            <a:headEnd/>
            <a:tailEnd/>
          </a:ln>
          <a:effectLst/>
        </p:spPr>
        <p:txBody>
          <a:bodyPr wrap="square">
            <a:spAutoFit/>
          </a:bodyPr>
          <a:lstStyle/>
          <a:p>
            <a:pPr marL="0" lvl="1" indent="-132403" algn="ctr" eaLnBrk="0" hangingPunct="0">
              <a:spcBef>
                <a:spcPts val="300"/>
              </a:spcBef>
              <a:buSzPct val="80000"/>
              <a:defRPr/>
            </a:pPr>
            <a:r>
              <a:rPr lang="en-US" altLang="zh-CN" sz="2400" b="1">
                <a:latin typeface="Times New Roman" panose="02020603050405020304" pitchFamily="18" charset="0"/>
                <a:ea typeface="楷体" panose="02010609060101010101" pitchFamily="49" charset="-122"/>
                <a:cs typeface="Times New Roman" panose="02020603050405020304" pitchFamily="18" charset="0"/>
              </a:rPr>
              <a:t>Relative Error</a:t>
            </a:r>
          </a:p>
        </p:txBody>
      </p:sp>
      <p:pic>
        <p:nvPicPr>
          <p:cNvPr id="5" name="图片 4" descr="图示&#10;&#10;描述已自动生成">
            <a:extLst>
              <a:ext uri="{FF2B5EF4-FFF2-40B4-BE49-F238E27FC236}">
                <a16:creationId xmlns:a16="http://schemas.microsoft.com/office/drawing/2014/main" id="{EFC378DF-7086-070A-B601-CB8132D974AE}"/>
              </a:ext>
            </a:extLst>
          </p:cNvPr>
          <p:cNvPicPr>
            <a:picLocks noChangeAspect="1"/>
          </p:cNvPicPr>
          <p:nvPr/>
        </p:nvPicPr>
        <p:blipFill>
          <a:blip r:embed="rId3">
            <a:extLst>
              <a:ext uri="{28A0092B-C50C-407E-A947-70E740481C1C}">
                <a14:useLocalDpi xmlns:a14="http://schemas.microsoft.com/office/drawing/2010/main" val="0"/>
              </a:ext>
            </a:extLst>
          </a:blip>
          <a:srcRect l="49674" b="70451"/>
          <a:stretch/>
        </p:blipFill>
        <p:spPr>
          <a:xfrm>
            <a:off x="1717626" y="4450427"/>
            <a:ext cx="6995844" cy="2833522"/>
          </a:xfrm>
          <a:prstGeom prst="rect">
            <a:avLst/>
          </a:prstGeom>
        </p:spPr>
      </p:pic>
      <p:cxnSp>
        <p:nvCxnSpPr>
          <p:cNvPr id="8" name="直线箭头连接符 7">
            <a:extLst>
              <a:ext uri="{FF2B5EF4-FFF2-40B4-BE49-F238E27FC236}">
                <a16:creationId xmlns:a16="http://schemas.microsoft.com/office/drawing/2014/main" id="{514DAB11-E53D-CC31-C633-8BDB73B33CD1}"/>
              </a:ext>
            </a:extLst>
          </p:cNvPr>
          <p:cNvCxnSpPr>
            <a:cxnSpLocks/>
          </p:cNvCxnSpPr>
          <p:nvPr/>
        </p:nvCxnSpPr>
        <p:spPr>
          <a:xfrm flipV="1">
            <a:off x="2077666" y="7503583"/>
            <a:ext cx="6851828" cy="15657"/>
          </a:xfrm>
          <a:prstGeom prst="straightConnector1">
            <a:avLst/>
          </a:prstGeom>
          <a:ln w="28575">
            <a:solidFill>
              <a:schemeClr val="tx1"/>
            </a:solidFill>
            <a:tailEnd type="stealth" w="lg" len="lg"/>
          </a:ln>
        </p:spPr>
        <p:style>
          <a:lnRef idx="1">
            <a:schemeClr val="dk1"/>
          </a:lnRef>
          <a:fillRef idx="0">
            <a:schemeClr val="dk1"/>
          </a:fillRef>
          <a:effectRef idx="0">
            <a:schemeClr val="dk1"/>
          </a:effectRef>
          <a:fontRef idx="minor">
            <a:schemeClr val="tx1"/>
          </a:fontRef>
        </p:style>
      </p:cxnSp>
      <p:sp>
        <p:nvSpPr>
          <p:cNvPr id="10" name="文本框 9">
            <a:extLst>
              <a:ext uri="{FF2B5EF4-FFF2-40B4-BE49-F238E27FC236}">
                <a16:creationId xmlns:a16="http://schemas.microsoft.com/office/drawing/2014/main" id="{2739E002-4FEC-9FF1-8E34-AAB12A820C3A}"/>
              </a:ext>
            </a:extLst>
          </p:cNvPr>
          <p:cNvSpPr txBox="1"/>
          <p:nvPr/>
        </p:nvSpPr>
        <p:spPr bwMode="auto">
          <a:xfrm>
            <a:off x="8372825" y="6528805"/>
            <a:ext cx="1282819" cy="869469"/>
          </a:xfrm>
          <a:prstGeom prst="rect">
            <a:avLst/>
          </a:prstGeom>
          <a:noFill/>
          <a:ln w="9525" algn="ctr">
            <a:noFill/>
            <a:miter lim="800000"/>
            <a:headEnd/>
            <a:tailEnd/>
          </a:ln>
          <a:effectLst/>
        </p:spPr>
        <p:txBody>
          <a:bodyPr wrap="square">
            <a:spAutoFit/>
          </a:bodyPr>
          <a:lstStyle/>
          <a:p>
            <a:pPr marL="0" lvl="1" indent="-132403" algn="ctr" eaLnBrk="0" hangingPunct="0">
              <a:spcBef>
                <a:spcPts val="300"/>
              </a:spcBef>
              <a:buSzPct val="80000"/>
              <a:defRPr/>
            </a:pPr>
            <a:r>
              <a:rPr lang="en-US" altLang="zh-CN" sz="2400" b="1">
                <a:latin typeface="Times New Roman" panose="02020603050405020304" pitchFamily="18" charset="0"/>
                <a:ea typeface="楷体" panose="02010609060101010101" pitchFamily="49" charset="-122"/>
                <a:cs typeface="Times New Roman" panose="02020603050405020304" pitchFamily="18" charset="0"/>
              </a:rPr>
              <a:t>Query </a:t>
            </a:r>
          </a:p>
          <a:p>
            <a:pPr marL="0" lvl="1" indent="-132403" algn="ctr" eaLnBrk="0" hangingPunct="0">
              <a:spcBef>
                <a:spcPts val="300"/>
              </a:spcBef>
              <a:buSzPct val="80000"/>
              <a:defRPr/>
            </a:pPr>
            <a:r>
              <a:rPr lang="en-US" altLang="zh-CN" sz="2400" b="1">
                <a:latin typeface="Times New Roman" panose="02020603050405020304" pitchFamily="18" charset="0"/>
                <a:ea typeface="楷体" panose="02010609060101010101" pitchFamily="49" charset="-122"/>
                <a:cs typeface="Times New Roman" panose="02020603050405020304" pitchFamily="18" charset="0"/>
              </a:rPr>
              <a:t>Time</a:t>
            </a:r>
          </a:p>
        </p:txBody>
      </p:sp>
      <p:sp>
        <p:nvSpPr>
          <p:cNvPr id="11" name="椭圆 10">
            <a:extLst>
              <a:ext uri="{FF2B5EF4-FFF2-40B4-BE49-F238E27FC236}">
                <a16:creationId xmlns:a16="http://schemas.microsoft.com/office/drawing/2014/main" id="{B614A6F6-29BE-9B4F-E45F-9D594181622C}"/>
              </a:ext>
            </a:extLst>
          </p:cNvPr>
          <p:cNvSpPr/>
          <p:nvPr/>
        </p:nvSpPr>
        <p:spPr>
          <a:xfrm rot="4301269">
            <a:off x="2217160" y="2749678"/>
            <a:ext cx="1790229" cy="272957"/>
          </a:xfrm>
          <a:prstGeom prst="ellipse">
            <a:avLst/>
          </a:prstGeom>
          <a:noFill/>
          <a:ln w="12700">
            <a:solidFill>
              <a:srgbClr val="4F81BD"/>
            </a:solidFill>
          </a:ln>
          <a:effectLst>
            <a:glow rad="635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12" name="椭圆 11">
            <a:extLst>
              <a:ext uri="{FF2B5EF4-FFF2-40B4-BE49-F238E27FC236}">
                <a16:creationId xmlns:a16="http://schemas.microsoft.com/office/drawing/2014/main" id="{06B133A0-E23E-5077-97D9-C603D9381E19}"/>
              </a:ext>
            </a:extLst>
          </p:cNvPr>
          <p:cNvSpPr/>
          <p:nvPr/>
        </p:nvSpPr>
        <p:spPr>
          <a:xfrm rot="3162351">
            <a:off x="5428165" y="2654996"/>
            <a:ext cx="1790229" cy="272957"/>
          </a:xfrm>
          <a:prstGeom prst="ellipse">
            <a:avLst/>
          </a:prstGeom>
          <a:noFill/>
          <a:ln w="12700">
            <a:solidFill>
              <a:srgbClr val="4F81BD"/>
            </a:solidFill>
          </a:ln>
          <a:effectLst>
            <a:glow rad="635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13" name="椭圆 12">
            <a:extLst>
              <a:ext uri="{FF2B5EF4-FFF2-40B4-BE49-F238E27FC236}">
                <a16:creationId xmlns:a16="http://schemas.microsoft.com/office/drawing/2014/main" id="{C08BBD87-9FE5-2DE6-C2B8-9CF2760675ED}"/>
              </a:ext>
            </a:extLst>
          </p:cNvPr>
          <p:cNvSpPr/>
          <p:nvPr/>
        </p:nvSpPr>
        <p:spPr>
          <a:xfrm rot="3162351">
            <a:off x="2217159" y="5730709"/>
            <a:ext cx="1790229" cy="272957"/>
          </a:xfrm>
          <a:prstGeom prst="ellipse">
            <a:avLst/>
          </a:prstGeom>
          <a:noFill/>
          <a:ln w="12700">
            <a:solidFill>
              <a:srgbClr val="4F81BD"/>
            </a:solidFill>
          </a:ln>
          <a:effectLst>
            <a:glow rad="635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14" name="椭圆 13">
            <a:extLst>
              <a:ext uri="{FF2B5EF4-FFF2-40B4-BE49-F238E27FC236}">
                <a16:creationId xmlns:a16="http://schemas.microsoft.com/office/drawing/2014/main" id="{C787CF93-77B5-5016-7F90-30882CE8ACE8}"/>
              </a:ext>
            </a:extLst>
          </p:cNvPr>
          <p:cNvSpPr/>
          <p:nvPr/>
        </p:nvSpPr>
        <p:spPr>
          <a:xfrm rot="2436574">
            <a:off x="5362976" y="5986742"/>
            <a:ext cx="1689770" cy="249432"/>
          </a:xfrm>
          <a:prstGeom prst="ellipse">
            <a:avLst/>
          </a:prstGeom>
          <a:noFill/>
          <a:ln w="12700">
            <a:solidFill>
              <a:srgbClr val="4F81BD"/>
            </a:solidFill>
          </a:ln>
          <a:effectLst>
            <a:glow rad="635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Tree>
    <p:extLst>
      <p:ext uri="{BB962C8B-B14F-4D97-AF65-F5344CB8AC3E}">
        <p14:creationId xmlns:p14="http://schemas.microsoft.com/office/powerpoint/2010/main" val="347507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圆角矩形 16">
            <a:extLst>
              <a:ext uri="{FF2B5EF4-FFF2-40B4-BE49-F238E27FC236}">
                <a16:creationId xmlns:a16="http://schemas.microsoft.com/office/drawing/2014/main" id="{D2C4E88D-9CD2-2341-89E0-E4B5BA141ABB}"/>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167" name="标题 24">
            <a:extLst>
              <a:ext uri="{FF2B5EF4-FFF2-40B4-BE49-F238E27FC236}">
                <a16:creationId xmlns:a16="http://schemas.microsoft.com/office/drawing/2014/main" id="{2DCABBD3-60B3-4B44-A60C-7FB806247C12}"/>
              </a:ext>
            </a:extLst>
          </p:cNvPr>
          <p:cNvSpPr txBox="1">
            <a:spLocks/>
          </p:cNvSpPr>
          <p:nvPr/>
        </p:nvSpPr>
        <p:spPr>
          <a:xfrm>
            <a:off x="563626" y="718642"/>
            <a:ext cx="8997950"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Experiments on Synthetic Graphs</a:t>
            </a:r>
            <a:endParaRPr lang="zh-CN" altLang="en-US" sz="30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descr="图表&#10;&#10;描述已自动生成">
            <a:extLst>
              <a:ext uri="{FF2B5EF4-FFF2-40B4-BE49-F238E27FC236}">
                <a16:creationId xmlns:a16="http://schemas.microsoft.com/office/drawing/2014/main" id="{861C0095-A816-1E57-EA8A-2FAC897BF160}"/>
              </a:ext>
            </a:extLst>
          </p:cNvPr>
          <p:cNvPicPr>
            <a:picLocks noChangeAspect="1"/>
          </p:cNvPicPr>
          <p:nvPr/>
        </p:nvPicPr>
        <p:blipFill>
          <a:blip r:embed="rId3">
            <a:extLst>
              <a:ext uri="{28A0092B-C50C-407E-A947-70E740481C1C}">
                <a14:useLocalDpi xmlns:a14="http://schemas.microsoft.com/office/drawing/2010/main" val="0"/>
              </a:ext>
            </a:extLst>
          </a:blip>
          <a:srcRect r="50094" b="17053"/>
          <a:stretch/>
        </p:blipFill>
        <p:spPr>
          <a:xfrm>
            <a:off x="1069554" y="1352460"/>
            <a:ext cx="7322062" cy="3024336"/>
          </a:xfrm>
          <a:prstGeom prst="rect">
            <a:avLst/>
          </a:prstGeom>
        </p:spPr>
      </p:pic>
      <p:pic>
        <p:nvPicPr>
          <p:cNvPr id="2" name="图片 1" descr="图表&#10;&#10;描述已自动生成">
            <a:extLst>
              <a:ext uri="{FF2B5EF4-FFF2-40B4-BE49-F238E27FC236}">
                <a16:creationId xmlns:a16="http://schemas.microsoft.com/office/drawing/2014/main" id="{D8BBB2A4-36BA-D775-4EF2-A7A4A7466E2B}"/>
              </a:ext>
            </a:extLst>
          </p:cNvPr>
          <p:cNvPicPr>
            <a:picLocks noChangeAspect="1"/>
          </p:cNvPicPr>
          <p:nvPr/>
        </p:nvPicPr>
        <p:blipFill>
          <a:blip r:embed="rId3">
            <a:extLst>
              <a:ext uri="{28A0092B-C50C-407E-A947-70E740481C1C}">
                <a14:useLocalDpi xmlns:a14="http://schemas.microsoft.com/office/drawing/2010/main" val="0"/>
              </a:ext>
            </a:extLst>
          </a:blip>
          <a:srcRect l="49905" b="14357"/>
          <a:stretch/>
        </p:blipFill>
        <p:spPr>
          <a:xfrm>
            <a:off x="1429594" y="4398550"/>
            <a:ext cx="7526268" cy="3197615"/>
          </a:xfrm>
          <a:prstGeom prst="rect">
            <a:avLst/>
          </a:prstGeom>
        </p:spPr>
      </p:pic>
      <p:sp>
        <p:nvSpPr>
          <p:cNvPr id="4" name="椭圆 3">
            <a:extLst>
              <a:ext uri="{FF2B5EF4-FFF2-40B4-BE49-F238E27FC236}">
                <a16:creationId xmlns:a16="http://schemas.microsoft.com/office/drawing/2014/main" id="{A356E7B5-50DE-D755-2415-1B79EF52AD7D}"/>
              </a:ext>
            </a:extLst>
          </p:cNvPr>
          <p:cNvSpPr/>
          <p:nvPr/>
        </p:nvSpPr>
        <p:spPr>
          <a:xfrm rot="3752423">
            <a:off x="1377334" y="3109066"/>
            <a:ext cx="1790229" cy="272957"/>
          </a:xfrm>
          <a:prstGeom prst="ellipse">
            <a:avLst/>
          </a:prstGeom>
          <a:noFill/>
          <a:ln w="12700">
            <a:solidFill>
              <a:srgbClr val="4F81BD"/>
            </a:solidFill>
          </a:ln>
          <a:effectLst>
            <a:glow rad="635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5" name="椭圆 4">
            <a:extLst>
              <a:ext uri="{FF2B5EF4-FFF2-40B4-BE49-F238E27FC236}">
                <a16:creationId xmlns:a16="http://schemas.microsoft.com/office/drawing/2014/main" id="{D667199D-C9FE-2AE7-CBFC-2CDE27C0B34D}"/>
              </a:ext>
            </a:extLst>
          </p:cNvPr>
          <p:cNvSpPr/>
          <p:nvPr/>
        </p:nvSpPr>
        <p:spPr>
          <a:xfrm rot="3920638">
            <a:off x="5109239" y="3250615"/>
            <a:ext cx="1589800" cy="445084"/>
          </a:xfrm>
          <a:prstGeom prst="ellipse">
            <a:avLst/>
          </a:prstGeom>
          <a:noFill/>
          <a:ln w="12700">
            <a:solidFill>
              <a:srgbClr val="4F81BD"/>
            </a:solidFill>
          </a:ln>
          <a:effectLst>
            <a:glow rad="635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6" name="椭圆 5">
            <a:extLst>
              <a:ext uri="{FF2B5EF4-FFF2-40B4-BE49-F238E27FC236}">
                <a16:creationId xmlns:a16="http://schemas.microsoft.com/office/drawing/2014/main" id="{C903622D-D7FD-3E6C-ECBF-966A2FD2B286}"/>
              </a:ext>
            </a:extLst>
          </p:cNvPr>
          <p:cNvSpPr/>
          <p:nvPr/>
        </p:nvSpPr>
        <p:spPr>
          <a:xfrm rot="3419892">
            <a:off x="1658914" y="6478228"/>
            <a:ext cx="1455700" cy="355718"/>
          </a:xfrm>
          <a:prstGeom prst="ellipse">
            <a:avLst/>
          </a:prstGeom>
          <a:noFill/>
          <a:ln w="12700">
            <a:solidFill>
              <a:srgbClr val="4F81BD"/>
            </a:solidFill>
          </a:ln>
          <a:effectLst>
            <a:glow rad="635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sp>
        <p:nvSpPr>
          <p:cNvPr id="7" name="椭圆 6">
            <a:extLst>
              <a:ext uri="{FF2B5EF4-FFF2-40B4-BE49-F238E27FC236}">
                <a16:creationId xmlns:a16="http://schemas.microsoft.com/office/drawing/2014/main" id="{8F24D190-4400-920E-9F90-E4D4C0EE6729}"/>
              </a:ext>
            </a:extLst>
          </p:cNvPr>
          <p:cNvSpPr/>
          <p:nvPr/>
        </p:nvSpPr>
        <p:spPr>
          <a:xfrm rot="3472047">
            <a:off x="5240318" y="6385223"/>
            <a:ext cx="1430904" cy="339986"/>
          </a:xfrm>
          <a:prstGeom prst="ellipse">
            <a:avLst/>
          </a:prstGeom>
          <a:noFill/>
          <a:ln w="12700">
            <a:solidFill>
              <a:srgbClr val="4F81BD"/>
            </a:solidFill>
          </a:ln>
          <a:effectLst>
            <a:glow rad="635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p>
        </p:txBody>
      </p:sp>
      <p:cxnSp>
        <p:nvCxnSpPr>
          <p:cNvPr id="8" name="直线箭头连接符 7">
            <a:extLst>
              <a:ext uri="{FF2B5EF4-FFF2-40B4-BE49-F238E27FC236}">
                <a16:creationId xmlns:a16="http://schemas.microsoft.com/office/drawing/2014/main" id="{3DEB8DC9-846E-4FC5-C87D-B7A9D19EC371}"/>
              </a:ext>
            </a:extLst>
          </p:cNvPr>
          <p:cNvCxnSpPr>
            <a:cxnSpLocks/>
          </p:cNvCxnSpPr>
          <p:nvPr/>
        </p:nvCxnSpPr>
        <p:spPr>
          <a:xfrm flipV="1">
            <a:off x="1429594" y="1759728"/>
            <a:ext cx="0" cy="5184576"/>
          </a:xfrm>
          <a:prstGeom prst="straightConnector1">
            <a:avLst/>
          </a:prstGeom>
          <a:ln w="28575">
            <a:solidFill>
              <a:schemeClr val="tx1"/>
            </a:solidFill>
            <a:tailEnd type="stealth" w="lg" len="lg"/>
          </a:ln>
        </p:spPr>
        <p:style>
          <a:lnRef idx="1">
            <a:schemeClr val="dk1"/>
          </a:lnRef>
          <a:fillRef idx="0">
            <a:schemeClr val="dk1"/>
          </a:fillRef>
          <a:effectRef idx="0">
            <a:schemeClr val="dk1"/>
          </a:effectRef>
          <a:fontRef idx="minor">
            <a:schemeClr val="tx1"/>
          </a:fontRef>
        </p:style>
      </p:cxnSp>
      <p:sp>
        <p:nvSpPr>
          <p:cNvPr id="9" name="文本框 8">
            <a:extLst>
              <a:ext uri="{FF2B5EF4-FFF2-40B4-BE49-F238E27FC236}">
                <a16:creationId xmlns:a16="http://schemas.microsoft.com/office/drawing/2014/main" id="{1749AAFA-10D1-367B-818A-29E43BFD77C7}"/>
              </a:ext>
            </a:extLst>
          </p:cNvPr>
          <p:cNvSpPr txBox="1"/>
          <p:nvPr/>
        </p:nvSpPr>
        <p:spPr bwMode="auto">
          <a:xfrm>
            <a:off x="61442" y="1593982"/>
            <a:ext cx="1282819" cy="830997"/>
          </a:xfrm>
          <a:prstGeom prst="rect">
            <a:avLst/>
          </a:prstGeom>
          <a:noFill/>
          <a:ln w="9525" algn="ctr">
            <a:noFill/>
            <a:miter lim="800000"/>
            <a:headEnd/>
            <a:tailEnd/>
          </a:ln>
          <a:effectLst/>
        </p:spPr>
        <p:txBody>
          <a:bodyPr wrap="square">
            <a:spAutoFit/>
          </a:bodyPr>
          <a:lstStyle/>
          <a:p>
            <a:pPr marL="0" lvl="1" indent="-132403" algn="ctr" eaLnBrk="0" hangingPunct="0">
              <a:spcBef>
                <a:spcPts val="300"/>
              </a:spcBef>
              <a:buSzPct val="80000"/>
              <a:defRPr/>
            </a:pPr>
            <a:r>
              <a:rPr lang="en-US" altLang="zh-CN" sz="2400" b="1">
                <a:latin typeface="Times New Roman" panose="02020603050405020304" pitchFamily="18" charset="0"/>
                <a:ea typeface="楷体" panose="02010609060101010101" pitchFamily="49" charset="-122"/>
                <a:cs typeface="Times New Roman" panose="02020603050405020304" pitchFamily="18" charset="0"/>
              </a:rPr>
              <a:t>Relative Error</a:t>
            </a:r>
          </a:p>
        </p:txBody>
      </p:sp>
      <p:cxnSp>
        <p:nvCxnSpPr>
          <p:cNvPr id="10" name="直线箭头连接符 9">
            <a:extLst>
              <a:ext uri="{FF2B5EF4-FFF2-40B4-BE49-F238E27FC236}">
                <a16:creationId xmlns:a16="http://schemas.microsoft.com/office/drawing/2014/main" id="{FBA2832F-8E3C-1889-D63F-71CD394D5E2E}"/>
              </a:ext>
            </a:extLst>
          </p:cNvPr>
          <p:cNvCxnSpPr>
            <a:cxnSpLocks/>
          </p:cNvCxnSpPr>
          <p:nvPr/>
        </p:nvCxnSpPr>
        <p:spPr>
          <a:xfrm flipV="1">
            <a:off x="2077666" y="7503583"/>
            <a:ext cx="6851828" cy="15657"/>
          </a:xfrm>
          <a:prstGeom prst="straightConnector1">
            <a:avLst/>
          </a:prstGeom>
          <a:ln w="28575">
            <a:solidFill>
              <a:schemeClr val="tx1"/>
            </a:solidFill>
            <a:tailEnd type="stealth" w="lg" len="lg"/>
          </a:ln>
        </p:spPr>
        <p:style>
          <a:lnRef idx="1">
            <a:schemeClr val="dk1"/>
          </a:lnRef>
          <a:fillRef idx="0">
            <a:schemeClr val="dk1"/>
          </a:fillRef>
          <a:effectRef idx="0">
            <a:schemeClr val="dk1"/>
          </a:effectRef>
          <a:fontRef idx="minor">
            <a:schemeClr val="tx1"/>
          </a:fontRef>
        </p:style>
      </p:cxnSp>
      <p:sp>
        <p:nvSpPr>
          <p:cNvPr id="11" name="文本框 10">
            <a:extLst>
              <a:ext uri="{FF2B5EF4-FFF2-40B4-BE49-F238E27FC236}">
                <a16:creationId xmlns:a16="http://schemas.microsoft.com/office/drawing/2014/main" id="{2E2011CA-7136-8850-D8AB-B481F4B0775D}"/>
              </a:ext>
            </a:extLst>
          </p:cNvPr>
          <p:cNvSpPr txBox="1"/>
          <p:nvPr/>
        </p:nvSpPr>
        <p:spPr bwMode="auto">
          <a:xfrm>
            <a:off x="8372825" y="6528805"/>
            <a:ext cx="1282819" cy="869469"/>
          </a:xfrm>
          <a:prstGeom prst="rect">
            <a:avLst/>
          </a:prstGeom>
          <a:noFill/>
          <a:ln w="9525" algn="ctr">
            <a:noFill/>
            <a:miter lim="800000"/>
            <a:headEnd/>
            <a:tailEnd/>
          </a:ln>
          <a:effectLst/>
        </p:spPr>
        <p:txBody>
          <a:bodyPr wrap="square">
            <a:spAutoFit/>
          </a:bodyPr>
          <a:lstStyle/>
          <a:p>
            <a:pPr marL="0" lvl="1" indent="-132403" algn="ctr" eaLnBrk="0" hangingPunct="0">
              <a:spcBef>
                <a:spcPts val="300"/>
              </a:spcBef>
              <a:buSzPct val="80000"/>
              <a:defRPr/>
            </a:pPr>
            <a:r>
              <a:rPr lang="en-US" altLang="zh-CN" sz="2400" b="1">
                <a:latin typeface="Times New Roman" panose="02020603050405020304" pitchFamily="18" charset="0"/>
                <a:ea typeface="楷体" panose="02010609060101010101" pitchFamily="49" charset="-122"/>
                <a:cs typeface="Times New Roman" panose="02020603050405020304" pitchFamily="18" charset="0"/>
              </a:rPr>
              <a:t>Query </a:t>
            </a:r>
          </a:p>
          <a:p>
            <a:pPr marL="0" lvl="1" indent="-132403" algn="ctr" eaLnBrk="0" hangingPunct="0">
              <a:spcBef>
                <a:spcPts val="300"/>
              </a:spcBef>
              <a:buSzPct val="80000"/>
              <a:defRPr/>
            </a:pPr>
            <a:r>
              <a:rPr lang="en-US" altLang="zh-CN" sz="2400" b="1">
                <a:latin typeface="Times New Roman" panose="02020603050405020304" pitchFamily="18" charset="0"/>
                <a:ea typeface="楷体" panose="02010609060101010101" pitchFamily="49" charset="-122"/>
                <a:cs typeface="Times New Roman" panose="02020603050405020304" pitchFamily="18" charset="0"/>
              </a:rPr>
              <a:t>Time</a:t>
            </a: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6C131F88-B4D1-1CC7-EF37-EB0B5A3270ED}"/>
                  </a:ext>
                </a:extLst>
              </p:cNvPr>
              <p:cNvSpPr txBox="1"/>
              <p:nvPr/>
            </p:nvSpPr>
            <p:spPr bwMode="auto">
              <a:xfrm>
                <a:off x="3466488" y="1330706"/>
                <a:ext cx="1726240" cy="461665"/>
              </a:xfrm>
              <a:prstGeom prst="rect">
                <a:avLst/>
              </a:prstGeom>
              <a:noFill/>
              <a:ln w="9525" algn="ctr">
                <a:noFill/>
                <a:miter lim="800000"/>
                <a:headEnd/>
                <a:tailEnd/>
              </a:ln>
              <a:effectLst/>
            </p:spPr>
            <p:txBody>
              <a:bodyPr wrap="square">
                <a:spAutoFit/>
              </a:bodyPr>
              <a:lstStyle/>
              <a:p>
                <a:pPr marL="0" lvl="1" indent="-132403" algn="ctr" eaLnBrk="0" hangingPunct="0">
                  <a:spcBef>
                    <a:spcPts val="300"/>
                  </a:spcBef>
                  <a:buSzPct val="80000"/>
                  <a:defRPr/>
                </a:pPr>
                <a14:m>
                  <m:oMathPara xmlns:m="http://schemas.openxmlformats.org/officeDocument/2006/math">
                    <m:oMathParaPr>
                      <m:jc m:val="centerGroup"/>
                    </m:oMathParaPr>
                    <m:oMath xmlns:m="http://schemas.openxmlformats.org/officeDocument/2006/math">
                      <m:sSub>
                        <m:sSubPr>
                          <m:ctrlPr>
                            <a:rPr lang="en-US" altLang="zh-CN" sz="2400" i="1">
                              <a:solidFill>
                                <a:srgbClr val="FF0000"/>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0" i="1">
                              <a:solidFill>
                                <a:srgbClr val="FF0000"/>
                              </a:solidFill>
                              <a:latin typeface="Cambria Math" panose="02040503050406030204" pitchFamily="18" charset="0"/>
                              <a:ea typeface="楷体" panose="02010609060101010101" pitchFamily="49" charset="-122"/>
                              <a:cs typeface="Times New Roman" panose="02020603050405020304" pitchFamily="18" charset="0"/>
                            </a:rPr>
                            <m:t>𝑑</m:t>
                          </m:r>
                        </m:e>
                        <m:sub>
                          <m:r>
                            <m:rPr>
                              <m:sty m:val="p"/>
                            </m:rPr>
                            <a:rPr lang="en-US" altLang="zh-CN" sz="2400" b="0" i="0">
                              <a:solidFill>
                                <a:srgbClr val="FF0000"/>
                              </a:solidFill>
                              <a:latin typeface="Cambria Math" panose="02040503050406030204" pitchFamily="18" charset="0"/>
                              <a:ea typeface="楷体" panose="02010609060101010101" pitchFamily="49" charset="-122"/>
                              <a:cs typeface="Times New Roman" panose="02020603050405020304" pitchFamily="18" charset="0"/>
                            </a:rPr>
                            <m:t>min</m:t>
                          </m:r>
                        </m:sub>
                      </m:sSub>
                      <m:r>
                        <a:rPr lang="en-US" altLang="zh-CN" sz="2400" b="0" i="1">
                          <a:solidFill>
                            <a:srgbClr val="FF0000"/>
                          </a:solidFill>
                          <a:latin typeface="Cambria Math" panose="02040503050406030204" pitchFamily="18" charset="0"/>
                          <a:ea typeface="楷体" panose="02010609060101010101" pitchFamily="49" charset="-122"/>
                          <a:cs typeface="Times New Roman" panose="02020603050405020304" pitchFamily="18" charset="0"/>
                        </a:rPr>
                        <m:t>=1</m:t>
                      </m:r>
                    </m:oMath>
                  </m:oMathPara>
                </a14:m>
                <a:endParaRPr lang="en-US" altLang="zh-CN" sz="240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12" name="文本框 11">
                <a:extLst>
                  <a:ext uri="{FF2B5EF4-FFF2-40B4-BE49-F238E27FC236}">
                    <a16:creationId xmlns:a16="http://schemas.microsoft.com/office/drawing/2014/main" id="{6C131F88-B4D1-1CC7-EF37-EB0B5A3270ED}"/>
                  </a:ext>
                </a:extLst>
              </p:cNvPr>
              <p:cNvSpPr txBox="1">
                <a:spLocks noRot="1" noChangeAspect="1" noMove="1" noResize="1" noEditPoints="1" noAdjustHandles="1" noChangeArrowheads="1" noChangeShapeType="1" noTextEdit="1"/>
              </p:cNvSpPr>
              <p:nvPr/>
            </p:nvSpPr>
            <p:spPr bwMode="auto">
              <a:xfrm>
                <a:off x="3466488" y="1330706"/>
                <a:ext cx="1726240" cy="461665"/>
              </a:xfrm>
              <a:prstGeom prst="rect">
                <a:avLst/>
              </a:prstGeom>
              <a:blipFill>
                <a:blip r:embed="rId4"/>
                <a:stretch>
                  <a:fillRect b="-2632"/>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BEFF4A79-B87F-7A6B-E55A-FE116723688E}"/>
                  </a:ext>
                </a:extLst>
              </p:cNvPr>
              <p:cNvSpPr txBox="1"/>
              <p:nvPr/>
            </p:nvSpPr>
            <p:spPr bwMode="auto">
              <a:xfrm>
                <a:off x="6942991" y="1344795"/>
                <a:ext cx="1726240" cy="461665"/>
              </a:xfrm>
              <a:prstGeom prst="rect">
                <a:avLst/>
              </a:prstGeom>
              <a:noFill/>
              <a:ln w="9525" algn="ctr">
                <a:noFill/>
                <a:miter lim="800000"/>
                <a:headEnd/>
                <a:tailEnd/>
              </a:ln>
              <a:effectLst/>
            </p:spPr>
            <p:txBody>
              <a:bodyPr wrap="square">
                <a:spAutoFit/>
              </a:bodyPr>
              <a:lstStyle/>
              <a:p>
                <a:pPr marL="0" lvl="1" indent="-132403" algn="ctr" eaLnBrk="0" hangingPunct="0">
                  <a:spcBef>
                    <a:spcPts val="300"/>
                  </a:spcBef>
                  <a:buSzPct val="80000"/>
                  <a:defRPr/>
                </a:pPr>
                <a14:m>
                  <m:oMathPara xmlns:m="http://schemas.openxmlformats.org/officeDocument/2006/math">
                    <m:oMathParaPr>
                      <m:jc m:val="centerGroup"/>
                    </m:oMathParaPr>
                    <m:oMath xmlns:m="http://schemas.openxmlformats.org/officeDocument/2006/math">
                      <m:sSub>
                        <m:sSubPr>
                          <m:ctrlPr>
                            <a:rPr lang="en-US" altLang="zh-CN" sz="2400" i="1">
                              <a:solidFill>
                                <a:srgbClr val="FF0000"/>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0" i="1">
                              <a:solidFill>
                                <a:srgbClr val="FF0000"/>
                              </a:solidFill>
                              <a:latin typeface="Cambria Math" panose="02040503050406030204" pitchFamily="18" charset="0"/>
                              <a:ea typeface="楷体" panose="02010609060101010101" pitchFamily="49" charset="-122"/>
                              <a:cs typeface="Times New Roman" panose="02020603050405020304" pitchFamily="18" charset="0"/>
                            </a:rPr>
                            <m:t>𝑑</m:t>
                          </m:r>
                        </m:e>
                        <m:sub>
                          <m:r>
                            <m:rPr>
                              <m:sty m:val="p"/>
                            </m:rPr>
                            <a:rPr lang="en-US" altLang="zh-CN" sz="2400" b="0" i="0">
                              <a:solidFill>
                                <a:srgbClr val="FF0000"/>
                              </a:solidFill>
                              <a:latin typeface="Cambria Math" panose="02040503050406030204" pitchFamily="18" charset="0"/>
                              <a:ea typeface="楷体" panose="02010609060101010101" pitchFamily="49" charset="-122"/>
                              <a:cs typeface="Times New Roman" panose="02020603050405020304" pitchFamily="18" charset="0"/>
                            </a:rPr>
                            <m:t>min</m:t>
                          </m:r>
                        </m:sub>
                      </m:sSub>
                      <m:r>
                        <a:rPr lang="en-US" altLang="zh-CN" sz="2400" b="0" i="1">
                          <a:solidFill>
                            <a:srgbClr val="FF0000"/>
                          </a:solidFill>
                          <a:latin typeface="Cambria Math" panose="02040503050406030204" pitchFamily="18" charset="0"/>
                          <a:ea typeface="楷体" panose="02010609060101010101" pitchFamily="49" charset="-122"/>
                          <a:cs typeface="Times New Roman" panose="02020603050405020304" pitchFamily="18" charset="0"/>
                        </a:rPr>
                        <m:t>=59</m:t>
                      </m:r>
                    </m:oMath>
                  </m:oMathPara>
                </a14:m>
                <a:endParaRPr lang="en-US" altLang="zh-CN" sz="240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13" name="文本框 12">
                <a:extLst>
                  <a:ext uri="{FF2B5EF4-FFF2-40B4-BE49-F238E27FC236}">
                    <a16:creationId xmlns:a16="http://schemas.microsoft.com/office/drawing/2014/main" id="{BEFF4A79-B87F-7A6B-E55A-FE116723688E}"/>
                  </a:ext>
                </a:extLst>
              </p:cNvPr>
              <p:cNvSpPr txBox="1">
                <a:spLocks noRot="1" noChangeAspect="1" noMove="1" noResize="1" noEditPoints="1" noAdjustHandles="1" noChangeArrowheads="1" noChangeShapeType="1" noTextEdit="1"/>
              </p:cNvSpPr>
              <p:nvPr/>
            </p:nvSpPr>
            <p:spPr bwMode="auto">
              <a:xfrm>
                <a:off x="6942991" y="1344795"/>
                <a:ext cx="1726240" cy="461665"/>
              </a:xfrm>
              <a:prstGeom prst="rect">
                <a:avLst/>
              </a:prstGeom>
              <a:blipFill>
                <a:blip r:embed="rId5"/>
                <a:stretch>
                  <a:fillRect b="-2703"/>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BFBCB809-7BF2-9AAA-CE45-E37C23AD0167}"/>
                  </a:ext>
                </a:extLst>
              </p:cNvPr>
              <p:cNvSpPr txBox="1"/>
              <p:nvPr/>
            </p:nvSpPr>
            <p:spPr bwMode="auto">
              <a:xfrm>
                <a:off x="3608917" y="4398550"/>
                <a:ext cx="1726240" cy="461665"/>
              </a:xfrm>
              <a:prstGeom prst="rect">
                <a:avLst/>
              </a:prstGeom>
              <a:noFill/>
              <a:ln w="9525" algn="ctr">
                <a:noFill/>
                <a:miter lim="800000"/>
                <a:headEnd/>
                <a:tailEnd/>
              </a:ln>
              <a:effectLst/>
            </p:spPr>
            <p:txBody>
              <a:bodyPr wrap="square">
                <a:spAutoFit/>
              </a:bodyPr>
              <a:lstStyle/>
              <a:p>
                <a:pPr marL="0" lvl="1" indent="-132403" algn="ctr" eaLnBrk="0" hangingPunct="0">
                  <a:spcBef>
                    <a:spcPts val="300"/>
                  </a:spcBef>
                  <a:buSzPct val="80000"/>
                  <a:defRPr/>
                </a:pPr>
                <a14:m>
                  <m:oMathPara xmlns:m="http://schemas.openxmlformats.org/officeDocument/2006/math">
                    <m:oMathParaPr>
                      <m:jc m:val="centerGroup"/>
                    </m:oMathParaPr>
                    <m:oMath xmlns:m="http://schemas.openxmlformats.org/officeDocument/2006/math">
                      <m:sSub>
                        <m:sSubPr>
                          <m:ctrlPr>
                            <a:rPr lang="en-US" altLang="zh-CN" sz="2400" i="1">
                              <a:solidFill>
                                <a:srgbClr val="FF0000"/>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0" i="1">
                              <a:solidFill>
                                <a:srgbClr val="FF0000"/>
                              </a:solidFill>
                              <a:latin typeface="Cambria Math" panose="02040503050406030204" pitchFamily="18" charset="0"/>
                              <a:ea typeface="楷体" panose="02010609060101010101" pitchFamily="49" charset="-122"/>
                              <a:cs typeface="Times New Roman" panose="02020603050405020304" pitchFamily="18" charset="0"/>
                            </a:rPr>
                            <m:t>𝑑</m:t>
                          </m:r>
                        </m:e>
                        <m:sub>
                          <m:r>
                            <m:rPr>
                              <m:sty m:val="p"/>
                            </m:rPr>
                            <a:rPr lang="en-US" altLang="zh-CN" sz="2400" b="0" i="0">
                              <a:solidFill>
                                <a:srgbClr val="FF0000"/>
                              </a:solidFill>
                              <a:latin typeface="Cambria Math" panose="02040503050406030204" pitchFamily="18" charset="0"/>
                              <a:ea typeface="楷体" panose="02010609060101010101" pitchFamily="49" charset="-122"/>
                              <a:cs typeface="Times New Roman" panose="02020603050405020304" pitchFamily="18" charset="0"/>
                            </a:rPr>
                            <m:t>min</m:t>
                          </m:r>
                        </m:sub>
                      </m:sSub>
                      <m:r>
                        <a:rPr lang="en-US" altLang="zh-CN" sz="2400" b="0" i="1">
                          <a:solidFill>
                            <a:srgbClr val="FF0000"/>
                          </a:solidFill>
                          <a:latin typeface="Cambria Math" panose="02040503050406030204" pitchFamily="18" charset="0"/>
                          <a:ea typeface="楷体" panose="02010609060101010101" pitchFamily="49" charset="-122"/>
                          <a:cs typeface="Times New Roman" panose="02020603050405020304" pitchFamily="18" charset="0"/>
                        </a:rPr>
                        <m:t>=875</m:t>
                      </m:r>
                    </m:oMath>
                  </m:oMathPara>
                </a14:m>
                <a:endParaRPr lang="en-US" altLang="zh-CN" sz="240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14" name="文本框 13">
                <a:extLst>
                  <a:ext uri="{FF2B5EF4-FFF2-40B4-BE49-F238E27FC236}">
                    <a16:creationId xmlns:a16="http://schemas.microsoft.com/office/drawing/2014/main" id="{BFBCB809-7BF2-9AAA-CE45-E37C23AD0167}"/>
                  </a:ext>
                </a:extLst>
              </p:cNvPr>
              <p:cNvSpPr txBox="1">
                <a:spLocks noRot="1" noChangeAspect="1" noMove="1" noResize="1" noEditPoints="1" noAdjustHandles="1" noChangeArrowheads="1" noChangeShapeType="1" noTextEdit="1"/>
              </p:cNvSpPr>
              <p:nvPr/>
            </p:nvSpPr>
            <p:spPr bwMode="auto">
              <a:xfrm>
                <a:off x="3608917" y="4398550"/>
                <a:ext cx="1726240" cy="461665"/>
              </a:xfrm>
              <a:prstGeom prst="rect">
                <a:avLst/>
              </a:prstGeom>
              <a:blipFill>
                <a:blip r:embed="rId6"/>
                <a:stretch>
                  <a:fillRect l="-2920" b="-2703"/>
                </a:stretch>
              </a:blipFill>
              <a:ln w="9525" algn="ctr">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89A79353-9394-8627-1C50-3640CD3123C0}"/>
                  </a:ext>
                </a:extLst>
              </p:cNvPr>
              <p:cNvSpPr txBox="1"/>
              <p:nvPr/>
            </p:nvSpPr>
            <p:spPr bwMode="auto">
              <a:xfrm>
                <a:off x="7208544" y="4398055"/>
                <a:ext cx="2085475" cy="461665"/>
              </a:xfrm>
              <a:prstGeom prst="rect">
                <a:avLst/>
              </a:prstGeom>
              <a:noFill/>
              <a:ln w="9525" algn="ctr">
                <a:noFill/>
                <a:miter lim="800000"/>
                <a:headEnd/>
                <a:tailEnd/>
              </a:ln>
              <a:effectLst/>
            </p:spPr>
            <p:txBody>
              <a:bodyPr wrap="square">
                <a:spAutoFit/>
              </a:bodyPr>
              <a:lstStyle/>
              <a:p>
                <a:pPr marL="0" lvl="1" indent="-132403" algn="ctr" eaLnBrk="0" hangingPunct="0">
                  <a:spcBef>
                    <a:spcPts val="300"/>
                  </a:spcBef>
                  <a:buSzPct val="80000"/>
                  <a:defRPr/>
                </a:pPr>
                <a14:m>
                  <m:oMathPara xmlns:m="http://schemas.openxmlformats.org/officeDocument/2006/math">
                    <m:oMathParaPr>
                      <m:jc m:val="centerGroup"/>
                    </m:oMathParaPr>
                    <m:oMath xmlns:m="http://schemas.openxmlformats.org/officeDocument/2006/math">
                      <m:sSub>
                        <m:sSubPr>
                          <m:ctrlPr>
                            <a:rPr lang="en-US" altLang="zh-CN" sz="2400" i="1">
                              <a:solidFill>
                                <a:srgbClr val="FF0000"/>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400" b="0" i="1">
                              <a:solidFill>
                                <a:srgbClr val="FF0000"/>
                              </a:solidFill>
                              <a:latin typeface="Cambria Math" panose="02040503050406030204" pitchFamily="18" charset="0"/>
                              <a:ea typeface="楷体" panose="02010609060101010101" pitchFamily="49" charset="-122"/>
                              <a:cs typeface="Times New Roman" panose="02020603050405020304" pitchFamily="18" charset="0"/>
                            </a:rPr>
                            <m:t>𝑑</m:t>
                          </m:r>
                        </m:e>
                        <m:sub>
                          <m:r>
                            <m:rPr>
                              <m:sty m:val="p"/>
                            </m:rPr>
                            <a:rPr lang="en-US" altLang="zh-CN" sz="2400" b="0" i="0">
                              <a:solidFill>
                                <a:srgbClr val="FF0000"/>
                              </a:solidFill>
                              <a:latin typeface="Cambria Math" panose="02040503050406030204" pitchFamily="18" charset="0"/>
                              <a:ea typeface="楷体" panose="02010609060101010101" pitchFamily="49" charset="-122"/>
                              <a:cs typeface="Times New Roman" panose="02020603050405020304" pitchFamily="18" charset="0"/>
                            </a:rPr>
                            <m:t>min</m:t>
                          </m:r>
                        </m:sub>
                      </m:sSub>
                      <m:r>
                        <a:rPr lang="en-US" altLang="zh-CN" sz="2400" b="0" i="1">
                          <a:solidFill>
                            <a:srgbClr val="FF0000"/>
                          </a:solidFill>
                          <a:latin typeface="Cambria Math" panose="02040503050406030204" pitchFamily="18" charset="0"/>
                          <a:ea typeface="楷体" panose="02010609060101010101" pitchFamily="49" charset="-122"/>
                          <a:cs typeface="Times New Roman" panose="02020603050405020304" pitchFamily="18" charset="0"/>
                        </a:rPr>
                        <m:t>=9582</m:t>
                      </m:r>
                    </m:oMath>
                  </m:oMathPara>
                </a14:m>
                <a:endParaRPr lang="en-US" altLang="zh-CN" sz="240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15" name="文本框 14">
                <a:extLst>
                  <a:ext uri="{FF2B5EF4-FFF2-40B4-BE49-F238E27FC236}">
                    <a16:creationId xmlns:a16="http://schemas.microsoft.com/office/drawing/2014/main" id="{89A79353-9394-8627-1C50-3640CD3123C0}"/>
                  </a:ext>
                </a:extLst>
              </p:cNvPr>
              <p:cNvSpPr txBox="1">
                <a:spLocks noRot="1" noChangeAspect="1" noMove="1" noResize="1" noEditPoints="1" noAdjustHandles="1" noChangeArrowheads="1" noChangeShapeType="1" noTextEdit="1"/>
              </p:cNvSpPr>
              <p:nvPr/>
            </p:nvSpPr>
            <p:spPr bwMode="auto">
              <a:xfrm>
                <a:off x="7208544" y="4398055"/>
                <a:ext cx="2085475" cy="461665"/>
              </a:xfrm>
              <a:prstGeom prst="rect">
                <a:avLst/>
              </a:prstGeom>
              <a:blipFill>
                <a:blip r:embed="rId7"/>
                <a:stretch>
                  <a:fillRect b="-2703"/>
                </a:stretch>
              </a:blipFill>
              <a:ln w="9525" algn="ctr">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286982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322293"/>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Outline</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grpSp>
        <p:nvGrpSpPr>
          <p:cNvPr id="21" name="组合 20">
            <a:extLst>
              <a:ext uri="{FF2B5EF4-FFF2-40B4-BE49-F238E27FC236}">
                <a16:creationId xmlns:a16="http://schemas.microsoft.com/office/drawing/2014/main" id="{0396A451-FC96-456C-D3C1-78214B0EB451}"/>
              </a:ext>
            </a:extLst>
          </p:cNvPr>
          <p:cNvGrpSpPr/>
          <p:nvPr/>
        </p:nvGrpSpPr>
        <p:grpSpPr>
          <a:xfrm>
            <a:off x="2515048" y="3020101"/>
            <a:ext cx="4981575" cy="793750"/>
            <a:chOff x="2515048" y="2878882"/>
            <a:chExt cx="4981575" cy="793750"/>
          </a:xfrm>
        </p:grpSpPr>
        <p:sp>
          <p:nvSpPr>
            <p:cNvPr id="2" name="AutoShape 15">
              <a:extLst>
                <a:ext uri="{FF2B5EF4-FFF2-40B4-BE49-F238E27FC236}">
                  <a16:creationId xmlns:a16="http://schemas.microsoft.com/office/drawing/2014/main" id="{8DE83D24-E75E-394E-2E39-3D68775FDD7E}"/>
                </a:ext>
              </a:extLst>
            </p:cNvPr>
            <p:cNvSpPr>
              <a:spLocks noChangeArrowheads="1"/>
            </p:cNvSpPr>
            <p:nvPr/>
          </p:nvSpPr>
          <p:spPr bwMode="auto">
            <a:xfrm>
              <a:off x="2916686" y="3016995"/>
              <a:ext cx="4579937" cy="528637"/>
            </a:xfrm>
            <a:prstGeom prst="roundRect">
              <a:avLst>
                <a:gd name="adj" fmla="val 16667"/>
              </a:avLst>
            </a:prstGeom>
            <a:noFill/>
            <a:ln w="28575">
              <a:solidFill>
                <a:srgbClr val="F9B015"/>
              </a:solidFill>
              <a:round/>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3" name="AutoShape 16">
              <a:extLst>
                <a:ext uri="{FF2B5EF4-FFF2-40B4-BE49-F238E27FC236}">
                  <a16:creationId xmlns:a16="http://schemas.microsoft.com/office/drawing/2014/main" id="{964FE8CD-CDA9-DEBA-B164-A8687E394110}"/>
                </a:ext>
              </a:extLst>
            </p:cNvPr>
            <p:cNvSpPr>
              <a:spLocks noChangeArrowheads="1"/>
            </p:cNvSpPr>
            <p:nvPr/>
          </p:nvSpPr>
          <p:spPr bwMode="auto">
            <a:xfrm>
              <a:off x="2515048" y="2878882"/>
              <a:ext cx="723900" cy="793750"/>
            </a:xfrm>
            <a:prstGeom prst="diamond">
              <a:avLst/>
            </a:prstGeom>
            <a:solidFill>
              <a:srgbClr val="F9B015"/>
            </a:solidFill>
            <a:ln w="25400">
              <a:solidFill>
                <a:srgbClr val="F9B015"/>
              </a:solidFill>
              <a:miter lim="800000"/>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5" name="Text Box 17">
              <a:extLst>
                <a:ext uri="{FF2B5EF4-FFF2-40B4-BE49-F238E27FC236}">
                  <a16:creationId xmlns:a16="http://schemas.microsoft.com/office/drawing/2014/main" id="{508FF975-4DF2-139F-DEBF-981F8A1F7E82}"/>
                </a:ext>
              </a:extLst>
            </p:cNvPr>
            <p:cNvSpPr>
              <a:spLocks noChangeArrowheads="1"/>
            </p:cNvSpPr>
            <p:nvPr/>
          </p:nvSpPr>
          <p:spPr bwMode="auto">
            <a:xfrm>
              <a:off x="3380301" y="3050480"/>
              <a:ext cx="4025957" cy="461665"/>
            </a:xfrm>
            <a:prstGeom prst="rect">
              <a:avLst/>
            </a:prstGeom>
            <a:noFill/>
            <a:ln w="9525">
              <a:noFill/>
              <a:miter lim="800000"/>
              <a:headEnd/>
              <a:tailEnd/>
            </a:ln>
          </p:spPr>
          <p:txBody>
            <a:bodyPr wrap="square">
              <a:spAutoFit/>
            </a:bodyPr>
            <a:lstStyle/>
            <a:p>
              <a:pPr algn="ctr">
                <a:buFont typeface="Arial" charset="0"/>
                <a:buNone/>
              </a:pPr>
              <a:r>
                <a:rPr lang="en-US" altLang="zh-CN" sz="240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Problems and Contributions</a:t>
              </a:r>
              <a:endParaRPr lang="zh-CN" altLang="en-US">
                <a:latin typeface="Times New Roman" panose="02020603050405020304" pitchFamily="18" charset="0"/>
                <a:ea typeface="KaiTi" panose="02010609060101010101" pitchFamily="49" charset="-122"/>
                <a:cs typeface="Times New Roman" panose="02020603050405020304" pitchFamily="18" charset="0"/>
              </a:endParaRPr>
            </a:p>
          </p:txBody>
        </p:sp>
        <p:sp>
          <p:nvSpPr>
            <p:cNvPr id="6" name="Text Box 18">
              <a:extLst>
                <a:ext uri="{FF2B5EF4-FFF2-40B4-BE49-F238E27FC236}">
                  <a16:creationId xmlns:a16="http://schemas.microsoft.com/office/drawing/2014/main" id="{49207D13-DB05-36C2-290D-3345E6B89FA9}"/>
                </a:ext>
              </a:extLst>
            </p:cNvPr>
            <p:cNvSpPr>
              <a:spLocks noChangeArrowheads="1"/>
            </p:cNvSpPr>
            <p:nvPr/>
          </p:nvSpPr>
          <p:spPr bwMode="auto">
            <a:xfrm>
              <a:off x="2709613" y="3050480"/>
              <a:ext cx="338554" cy="461665"/>
            </a:xfrm>
            <a:prstGeom prst="rect">
              <a:avLst/>
            </a:prstGeom>
            <a:noFill/>
            <a:ln w="9525">
              <a:noFill/>
              <a:miter lim="800000"/>
              <a:headEnd/>
              <a:tailEnd/>
            </a:ln>
          </p:spPr>
          <p:txBody>
            <a:bodyPr wrap="none">
              <a:spAutoFit/>
            </a:bodyPr>
            <a:lstStyle/>
            <a:p>
              <a:pPr algn="ctr">
                <a:buFont typeface="Arial" charset="0"/>
                <a:buNone/>
              </a:pPr>
              <a:r>
                <a:rPr lang="en-US" altLang="zh-CN" sz="2400"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2</a:t>
              </a:r>
              <a:endParaRPr lang="zh-CN" altLang="en-US"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23" name="组合 22">
            <a:extLst>
              <a:ext uri="{FF2B5EF4-FFF2-40B4-BE49-F238E27FC236}">
                <a16:creationId xmlns:a16="http://schemas.microsoft.com/office/drawing/2014/main" id="{24A68709-E9C4-192B-30EC-85B0AEB0F02A}"/>
              </a:ext>
            </a:extLst>
          </p:cNvPr>
          <p:cNvGrpSpPr/>
          <p:nvPr/>
        </p:nvGrpSpPr>
        <p:grpSpPr>
          <a:xfrm>
            <a:off x="2570611" y="5040256"/>
            <a:ext cx="4926013" cy="793750"/>
            <a:chOff x="2570611" y="5039122"/>
            <a:chExt cx="4926013" cy="793750"/>
          </a:xfrm>
        </p:grpSpPr>
        <p:sp>
          <p:nvSpPr>
            <p:cNvPr id="12" name="AutoShape 15">
              <a:extLst>
                <a:ext uri="{FF2B5EF4-FFF2-40B4-BE49-F238E27FC236}">
                  <a16:creationId xmlns:a16="http://schemas.microsoft.com/office/drawing/2014/main" id="{FEF89E42-2682-F525-E196-1BD517D2DFA8}"/>
                </a:ext>
              </a:extLst>
            </p:cNvPr>
            <p:cNvSpPr>
              <a:spLocks noChangeArrowheads="1"/>
            </p:cNvSpPr>
            <p:nvPr/>
          </p:nvSpPr>
          <p:spPr bwMode="auto">
            <a:xfrm>
              <a:off x="2972352" y="5176926"/>
              <a:ext cx="4524272" cy="529167"/>
            </a:xfrm>
            <a:prstGeom prst="roundRect">
              <a:avLst>
                <a:gd name="adj" fmla="val 16667"/>
              </a:avLst>
            </a:prstGeom>
            <a:noFill/>
            <a:ln w="28575">
              <a:solidFill>
                <a:srgbClr val="F9B015"/>
              </a:solidFill>
              <a:round/>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14" name="AutoShape 16">
              <a:extLst>
                <a:ext uri="{FF2B5EF4-FFF2-40B4-BE49-F238E27FC236}">
                  <a16:creationId xmlns:a16="http://schemas.microsoft.com/office/drawing/2014/main" id="{C6AF6109-B6CD-AF9C-4E47-AAF790FB30BA}"/>
                </a:ext>
              </a:extLst>
            </p:cNvPr>
            <p:cNvSpPr>
              <a:spLocks noChangeArrowheads="1"/>
            </p:cNvSpPr>
            <p:nvPr/>
          </p:nvSpPr>
          <p:spPr bwMode="auto">
            <a:xfrm>
              <a:off x="2570611" y="5039122"/>
              <a:ext cx="723132" cy="793750"/>
            </a:xfrm>
            <a:prstGeom prst="diamond">
              <a:avLst/>
            </a:prstGeom>
            <a:solidFill>
              <a:srgbClr val="F9B015"/>
            </a:solidFill>
            <a:ln w="25400">
              <a:solidFill>
                <a:srgbClr val="F9B015"/>
              </a:solidFill>
              <a:miter lim="800000"/>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15" name="Text Box 17">
              <a:extLst>
                <a:ext uri="{FF2B5EF4-FFF2-40B4-BE49-F238E27FC236}">
                  <a16:creationId xmlns:a16="http://schemas.microsoft.com/office/drawing/2014/main" id="{C97D1F71-5D2F-750D-C8F3-EEA841AA332C}"/>
                </a:ext>
              </a:extLst>
            </p:cNvPr>
            <p:cNvSpPr>
              <a:spLocks noChangeArrowheads="1"/>
            </p:cNvSpPr>
            <p:nvPr/>
          </p:nvSpPr>
          <p:spPr bwMode="auto">
            <a:xfrm>
              <a:off x="3373810" y="5210941"/>
              <a:ext cx="3843004" cy="461665"/>
            </a:xfrm>
            <a:prstGeom prst="rect">
              <a:avLst/>
            </a:prstGeom>
            <a:noFill/>
            <a:ln w="9525">
              <a:noFill/>
              <a:miter lim="800000"/>
              <a:headEnd/>
              <a:tailEnd/>
            </a:ln>
          </p:spPr>
          <p:txBody>
            <a:bodyPr wrap="square">
              <a:spAutoFit/>
            </a:bodyPr>
            <a:lstStyle/>
            <a:p>
              <a:pPr algn="ctr"/>
              <a:r>
                <a:rPr lang="en-US" altLang="zh-CN" sz="240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Experiments</a:t>
              </a:r>
              <a:endParaRPr lang="zh-CN" altLang="en-US" sz="240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endParaRPr>
            </a:p>
          </p:txBody>
        </p:sp>
        <p:sp>
          <p:nvSpPr>
            <p:cNvPr id="17" name="Text Box 18">
              <a:extLst>
                <a:ext uri="{FF2B5EF4-FFF2-40B4-BE49-F238E27FC236}">
                  <a16:creationId xmlns:a16="http://schemas.microsoft.com/office/drawing/2014/main" id="{883DE910-55AC-6033-D665-8E71C54CBBD5}"/>
                </a:ext>
              </a:extLst>
            </p:cNvPr>
            <p:cNvSpPr>
              <a:spLocks noChangeArrowheads="1"/>
            </p:cNvSpPr>
            <p:nvPr/>
          </p:nvSpPr>
          <p:spPr bwMode="auto">
            <a:xfrm>
              <a:off x="2745770" y="5189560"/>
              <a:ext cx="338131" cy="461183"/>
            </a:xfrm>
            <a:prstGeom prst="rect">
              <a:avLst/>
            </a:prstGeom>
            <a:noFill/>
            <a:ln w="9525">
              <a:noFill/>
              <a:miter lim="800000"/>
              <a:headEnd/>
              <a:tailEnd/>
            </a:ln>
          </p:spPr>
          <p:txBody>
            <a:bodyPr wrap="none">
              <a:spAutoFit/>
            </a:bodyPr>
            <a:lstStyle/>
            <a:p>
              <a:pPr algn="ctr">
                <a:buFont typeface="Arial" charset="0"/>
                <a:buNone/>
              </a:pPr>
              <a:r>
                <a:rPr lang="en-US" altLang="zh-CN" sz="2400"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4</a:t>
              </a:r>
              <a:endParaRPr lang="zh-CN" altLang="en-US"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22" name="组合 21">
            <a:extLst>
              <a:ext uri="{FF2B5EF4-FFF2-40B4-BE49-F238E27FC236}">
                <a16:creationId xmlns:a16="http://schemas.microsoft.com/office/drawing/2014/main" id="{2D70A2B6-2795-7CAB-1086-67EDDB31DAE5}"/>
              </a:ext>
            </a:extLst>
          </p:cNvPr>
          <p:cNvGrpSpPr/>
          <p:nvPr/>
        </p:nvGrpSpPr>
        <p:grpSpPr>
          <a:xfrm>
            <a:off x="2553148" y="4034941"/>
            <a:ext cx="4946650" cy="784225"/>
            <a:chOff x="2553148" y="4040461"/>
            <a:chExt cx="4946650" cy="784225"/>
          </a:xfrm>
        </p:grpSpPr>
        <p:sp>
          <p:nvSpPr>
            <p:cNvPr id="18" name="AutoShape 20">
              <a:extLst>
                <a:ext uri="{FF2B5EF4-FFF2-40B4-BE49-F238E27FC236}">
                  <a16:creationId xmlns:a16="http://schemas.microsoft.com/office/drawing/2014/main" id="{E6900EF2-A6A0-2175-056C-DA701686E6BC}"/>
                </a:ext>
              </a:extLst>
            </p:cNvPr>
            <p:cNvSpPr>
              <a:spLocks noChangeArrowheads="1"/>
            </p:cNvSpPr>
            <p:nvPr/>
          </p:nvSpPr>
          <p:spPr bwMode="auto">
            <a:xfrm>
              <a:off x="2952071" y="4176611"/>
              <a:ext cx="4547727" cy="522817"/>
            </a:xfrm>
            <a:prstGeom prst="roundRect">
              <a:avLst>
                <a:gd name="adj" fmla="val 16667"/>
              </a:avLst>
            </a:prstGeom>
            <a:noFill/>
            <a:ln w="28575">
              <a:solidFill>
                <a:srgbClr val="9EC3E2"/>
              </a:solidFill>
              <a:round/>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24" name="AutoShape 21">
              <a:extLst>
                <a:ext uri="{FF2B5EF4-FFF2-40B4-BE49-F238E27FC236}">
                  <a16:creationId xmlns:a16="http://schemas.microsoft.com/office/drawing/2014/main" id="{0DCE3E29-960A-B42F-5D6B-3484310B3C77}"/>
                </a:ext>
              </a:extLst>
            </p:cNvPr>
            <p:cNvSpPr>
              <a:spLocks noChangeArrowheads="1"/>
            </p:cNvSpPr>
            <p:nvPr/>
          </p:nvSpPr>
          <p:spPr bwMode="auto">
            <a:xfrm>
              <a:off x="2553148" y="4040461"/>
              <a:ext cx="718062" cy="784225"/>
            </a:xfrm>
            <a:prstGeom prst="diamond">
              <a:avLst/>
            </a:prstGeom>
            <a:solidFill>
              <a:srgbClr val="9EC3E2"/>
            </a:solidFill>
            <a:ln w="25400">
              <a:solidFill>
                <a:srgbClr val="9EC3E2"/>
              </a:solidFill>
              <a:miter lim="800000"/>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25" name="Text Box 22">
              <a:extLst>
                <a:ext uri="{FF2B5EF4-FFF2-40B4-BE49-F238E27FC236}">
                  <a16:creationId xmlns:a16="http://schemas.microsoft.com/office/drawing/2014/main" id="{D0EFF6FB-1E9A-8A7D-4022-3913B627F9B2}"/>
                </a:ext>
              </a:extLst>
            </p:cNvPr>
            <p:cNvSpPr>
              <a:spLocks noChangeArrowheads="1"/>
            </p:cNvSpPr>
            <p:nvPr/>
          </p:nvSpPr>
          <p:spPr bwMode="auto">
            <a:xfrm>
              <a:off x="3326025" y="4203378"/>
              <a:ext cx="3936217" cy="461665"/>
            </a:xfrm>
            <a:prstGeom prst="rect">
              <a:avLst/>
            </a:prstGeom>
            <a:noFill/>
            <a:ln w="9525">
              <a:noFill/>
              <a:miter lim="800000"/>
              <a:headEnd/>
              <a:tailEnd/>
            </a:ln>
          </p:spPr>
          <p:txBody>
            <a:bodyPr wrap="square">
              <a:spAutoFit/>
            </a:bodyPr>
            <a:lstStyle/>
            <a:p>
              <a:pPr algn="ctr">
                <a:buFont typeface="Arial" charset="0"/>
                <a:buNone/>
              </a:pPr>
              <a:r>
                <a:rPr lang="en-US" altLang="zh-CN" sz="2400">
                  <a:latin typeface="Times New Roman" panose="02020603050405020304" pitchFamily="18" charset="0"/>
                  <a:ea typeface="KaiTi" panose="02010609060101010101" pitchFamily="49" charset="-122"/>
                  <a:cs typeface="Times New Roman" panose="02020603050405020304" pitchFamily="18" charset="0"/>
                </a:rPr>
                <a:t>Baselines and Our Techniques</a:t>
              </a:r>
              <a:endParaRPr lang="zh-CN" altLang="en-US" sz="240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6" name="Text Box 23">
              <a:extLst>
                <a:ext uri="{FF2B5EF4-FFF2-40B4-BE49-F238E27FC236}">
                  <a16:creationId xmlns:a16="http://schemas.microsoft.com/office/drawing/2014/main" id="{DEEB5C09-9D86-A8E6-4416-F061F1F06227}"/>
                </a:ext>
              </a:extLst>
            </p:cNvPr>
            <p:cNvSpPr>
              <a:spLocks noChangeArrowheads="1"/>
            </p:cNvSpPr>
            <p:nvPr/>
          </p:nvSpPr>
          <p:spPr bwMode="auto">
            <a:xfrm>
              <a:off x="2744816" y="4196433"/>
              <a:ext cx="339085" cy="461095"/>
            </a:xfrm>
            <a:prstGeom prst="rect">
              <a:avLst/>
            </a:prstGeom>
            <a:noFill/>
            <a:ln w="9525">
              <a:noFill/>
              <a:miter lim="800000"/>
              <a:headEnd/>
              <a:tailEnd/>
            </a:ln>
          </p:spPr>
          <p:txBody>
            <a:bodyPr wrap="none">
              <a:spAutoFit/>
            </a:bodyPr>
            <a:lstStyle/>
            <a:p>
              <a:pPr algn="ctr">
                <a:buFont typeface="Arial" charset="0"/>
                <a:buNone/>
              </a:pPr>
              <a:r>
                <a:rPr lang="en-US" altLang="zh-CN" sz="2400"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3</a:t>
              </a:r>
              <a:endParaRPr lang="zh-CN" altLang="en-US"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20" name="组合 19">
            <a:extLst>
              <a:ext uri="{FF2B5EF4-FFF2-40B4-BE49-F238E27FC236}">
                <a16:creationId xmlns:a16="http://schemas.microsoft.com/office/drawing/2014/main" id="{B5DED23C-40FA-B665-D876-5822BDE391E8}"/>
              </a:ext>
            </a:extLst>
          </p:cNvPr>
          <p:cNvGrpSpPr/>
          <p:nvPr/>
        </p:nvGrpSpPr>
        <p:grpSpPr>
          <a:xfrm>
            <a:off x="2518223" y="2014786"/>
            <a:ext cx="4975584" cy="784225"/>
            <a:chOff x="2518223" y="2014786"/>
            <a:chExt cx="4975584" cy="784225"/>
          </a:xfrm>
        </p:grpSpPr>
        <p:sp>
          <p:nvSpPr>
            <p:cNvPr id="28" name="AutoShape 20">
              <a:extLst>
                <a:ext uri="{FF2B5EF4-FFF2-40B4-BE49-F238E27FC236}">
                  <a16:creationId xmlns:a16="http://schemas.microsoft.com/office/drawing/2014/main" id="{01DD5896-96ED-A46A-35F4-6406DF164C9B}"/>
                </a:ext>
              </a:extLst>
            </p:cNvPr>
            <p:cNvSpPr>
              <a:spLocks noChangeArrowheads="1"/>
            </p:cNvSpPr>
            <p:nvPr/>
          </p:nvSpPr>
          <p:spPr bwMode="auto">
            <a:xfrm>
              <a:off x="2917146" y="2150936"/>
              <a:ext cx="4576661" cy="522817"/>
            </a:xfrm>
            <a:prstGeom prst="roundRect">
              <a:avLst>
                <a:gd name="adj" fmla="val 16667"/>
              </a:avLst>
            </a:prstGeom>
            <a:noFill/>
            <a:ln w="28575">
              <a:solidFill>
                <a:srgbClr val="9EC3E2"/>
              </a:solidFill>
              <a:round/>
              <a:headEnd/>
              <a:tailEnd/>
            </a:ln>
          </p:spPr>
          <p:txBody>
            <a:bodyPr wrap="none" anchor="ctr"/>
            <a:lstStyle/>
            <a:p>
              <a:pPr algn="ctr" eaLnBrk="1" hangingPunct="1">
                <a:spcBef>
                  <a:spcPct val="50000"/>
                </a:spcBef>
                <a:buFont typeface="Arial" charset="0"/>
                <a:buNone/>
              </a:pPr>
              <a:endParaRPr lang="zh-CN" altLang="zh-CN" sz="4000" b="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29" name="AutoShape 21">
              <a:extLst>
                <a:ext uri="{FF2B5EF4-FFF2-40B4-BE49-F238E27FC236}">
                  <a16:creationId xmlns:a16="http://schemas.microsoft.com/office/drawing/2014/main" id="{32BE7F80-C6C7-806F-F03C-D79866DD2FA3}"/>
                </a:ext>
              </a:extLst>
            </p:cNvPr>
            <p:cNvSpPr>
              <a:spLocks noChangeArrowheads="1"/>
            </p:cNvSpPr>
            <p:nvPr/>
          </p:nvSpPr>
          <p:spPr bwMode="auto">
            <a:xfrm>
              <a:off x="2518223" y="2014786"/>
              <a:ext cx="718062" cy="784225"/>
            </a:xfrm>
            <a:prstGeom prst="diamond">
              <a:avLst/>
            </a:prstGeom>
            <a:solidFill>
              <a:srgbClr val="9EC3E2"/>
            </a:solidFill>
            <a:ln w="25400">
              <a:solidFill>
                <a:srgbClr val="9EC3E2"/>
              </a:solidFill>
              <a:miter lim="800000"/>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30" name="Text Box 22">
              <a:extLst>
                <a:ext uri="{FF2B5EF4-FFF2-40B4-BE49-F238E27FC236}">
                  <a16:creationId xmlns:a16="http://schemas.microsoft.com/office/drawing/2014/main" id="{303B7D7F-21CB-03A2-B37A-090FF4784EF4}"/>
                </a:ext>
              </a:extLst>
            </p:cNvPr>
            <p:cNvSpPr>
              <a:spLocks noChangeArrowheads="1"/>
            </p:cNvSpPr>
            <p:nvPr/>
          </p:nvSpPr>
          <p:spPr bwMode="auto">
            <a:xfrm>
              <a:off x="3446218" y="2189664"/>
              <a:ext cx="3600000" cy="461665"/>
            </a:xfrm>
            <a:prstGeom prst="rect">
              <a:avLst/>
            </a:prstGeom>
            <a:noFill/>
            <a:ln w="9525">
              <a:noFill/>
              <a:miter lim="800000"/>
              <a:headEnd/>
              <a:tailEnd/>
            </a:ln>
          </p:spPr>
          <p:txBody>
            <a:bodyPr>
              <a:spAutoFit/>
            </a:bodyPr>
            <a:lstStyle/>
            <a:p>
              <a:pPr algn="ctr">
                <a:buFont typeface="Arial" charset="0"/>
                <a:buNone/>
              </a:pPr>
              <a:r>
                <a:rPr lang="en-US" altLang="zh-CN" sz="2400" dirty="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Background</a:t>
              </a:r>
              <a:endParaRPr lang="zh-CN" altLang="en-US"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31" name="Text Box 23">
              <a:extLst>
                <a:ext uri="{FF2B5EF4-FFF2-40B4-BE49-F238E27FC236}">
                  <a16:creationId xmlns:a16="http://schemas.microsoft.com/office/drawing/2014/main" id="{855B5CA8-0EB0-B0C5-B915-C706B450DF96}"/>
                </a:ext>
              </a:extLst>
            </p:cNvPr>
            <p:cNvSpPr>
              <a:spLocks noChangeArrowheads="1"/>
            </p:cNvSpPr>
            <p:nvPr/>
          </p:nvSpPr>
          <p:spPr bwMode="auto">
            <a:xfrm>
              <a:off x="2701342" y="2150936"/>
              <a:ext cx="339085" cy="461095"/>
            </a:xfrm>
            <a:prstGeom prst="rect">
              <a:avLst/>
            </a:prstGeom>
            <a:noFill/>
            <a:ln w="9525">
              <a:noFill/>
              <a:miter lim="800000"/>
              <a:headEnd/>
              <a:tailEnd/>
            </a:ln>
          </p:spPr>
          <p:txBody>
            <a:bodyPr wrap="none">
              <a:spAutoFit/>
            </a:bodyPr>
            <a:lstStyle/>
            <a:p>
              <a:pPr algn="ctr">
                <a:buFont typeface="Arial" charset="0"/>
                <a:buNone/>
              </a:pPr>
              <a:r>
                <a:rPr lang="en-US" altLang="zh-CN" sz="2400"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1</a:t>
              </a:r>
              <a:endParaRPr lang="zh-CN" altLang="en-US"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32" name="组合 31">
            <a:extLst>
              <a:ext uri="{FF2B5EF4-FFF2-40B4-BE49-F238E27FC236}">
                <a16:creationId xmlns:a16="http://schemas.microsoft.com/office/drawing/2014/main" id="{FF205104-FF86-039E-B4C1-E74113EA8BFF}"/>
              </a:ext>
            </a:extLst>
          </p:cNvPr>
          <p:cNvGrpSpPr/>
          <p:nvPr/>
        </p:nvGrpSpPr>
        <p:grpSpPr>
          <a:xfrm>
            <a:off x="2572685" y="6055097"/>
            <a:ext cx="4946650" cy="784225"/>
            <a:chOff x="2572685" y="6055097"/>
            <a:chExt cx="4946650" cy="784225"/>
          </a:xfrm>
        </p:grpSpPr>
        <p:sp>
          <p:nvSpPr>
            <p:cNvPr id="7" name="AutoShape 20">
              <a:extLst>
                <a:ext uri="{FF2B5EF4-FFF2-40B4-BE49-F238E27FC236}">
                  <a16:creationId xmlns:a16="http://schemas.microsoft.com/office/drawing/2014/main" id="{97424979-AE74-1DA1-C7EC-D47FB1A37AA7}"/>
                </a:ext>
              </a:extLst>
            </p:cNvPr>
            <p:cNvSpPr>
              <a:spLocks noChangeArrowheads="1"/>
            </p:cNvSpPr>
            <p:nvPr/>
          </p:nvSpPr>
          <p:spPr bwMode="auto">
            <a:xfrm>
              <a:off x="2971608" y="6191247"/>
              <a:ext cx="4547727" cy="522817"/>
            </a:xfrm>
            <a:prstGeom prst="roundRect">
              <a:avLst>
                <a:gd name="adj" fmla="val 16667"/>
              </a:avLst>
            </a:prstGeom>
            <a:noFill/>
            <a:ln w="28575">
              <a:solidFill>
                <a:srgbClr val="9EC3E2"/>
              </a:solidFill>
              <a:round/>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8" name="AutoShape 21">
              <a:extLst>
                <a:ext uri="{FF2B5EF4-FFF2-40B4-BE49-F238E27FC236}">
                  <a16:creationId xmlns:a16="http://schemas.microsoft.com/office/drawing/2014/main" id="{400B31AA-7D87-A3DB-8544-6F29258331A3}"/>
                </a:ext>
              </a:extLst>
            </p:cNvPr>
            <p:cNvSpPr>
              <a:spLocks noChangeArrowheads="1"/>
            </p:cNvSpPr>
            <p:nvPr/>
          </p:nvSpPr>
          <p:spPr bwMode="auto">
            <a:xfrm>
              <a:off x="2572685" y="6055097"/>
              <a:ext cx="718062" cy="784225"/>
            </a:xfrm>
            <a:prstGeom prst="diamond">
              <a:avLst/>
            </a:prstGeom>
            <a:solidFill>
              <a:srgbClr val="9EC3E2"/>
            </a:solidFill>
            <a:ln w="25400">
              <a:solidFill>
                <a:srgbClr val="9EC3E2"/>
              </a:solidFill>
              <a:miter lim="800000"/>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9" name="Text Box 22">
              <a:extLst>
                <a:ext uri="{FF2B5EF4-FFF2-40B4-BE49-F238E27FC236}">
                  <a16:creationId xmlns:a16="http://schemas.microsoft.com/office/drawing/2014/main" id="{ECDB1891-9575-AC37-B5E5-1499D22433E1}"/>
                </a:ext>
              </a:extLst>
            </p:cNvPr>
            <p:cNvSpPr>
              <a:spLocks noChangeArrowheads="1"/>
            </p:cNvSpPr>
            <p:nvPr/>
          </p:nvSpPr>
          <p:spPr bwMode="auto">
            <a:xfrm>
              <a:off x="3517826" y="6218014"/>
              <a:ext cx="3600000" cy="457465"/>
            </a:xfrm>
            <a:prstGeom prst="rect">
              <a:avLst/>
            </a:prstGeom>
            <a:noFill/>
            <a:ln w="9525">
              <a:noFill/>
              <a:miter lim="800000"/>
              <a:headEnd/>
              <a:tailEnd/>
            </a:ln>
          </p:spPr>
          <p:txBody>
            <a:bodyPr wrap="square">
              <a:spAutoFit/>
            </a:bodyPr>
            <a:lstStyle/>
            <a:p>
              <a:pPr algn="ctr">
                <a:buFont typeface="Arial" charset="0"/>
                <a:buNone/>
              </a:pPr>
              <a:r>
                <a:rPr lang="en-US" altLang="zh-CN" sz="2400" b="1">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Future Work</a:t>
              </a:r>
              <a:endParaRPr lang="zh-CN" altLang="en-US" sz="2400" b="1">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endParaRPr>
            </a:p>
          </p:txBody>
        </p:sp>
        <p:sp>
          <p:nvSpPr>
            <p:cNvPr id="11" name="Text Box 23">
              <a:extLst>
                <a:ext uri="{FF2B5EF4-FFF2-40B4-BE49-F238E27FC236}">
                  <a16:creationId xmlns:a16="http://schemas.microsoft.com/office/drawing/2014/main" id="{5BB8B0C8-479C-AA7C-8ECC-3C6FFB1DB862}"/>
                </a:ext>
              </a:extLst>
            </p:cNvPr>
            <p:cNvSpPr>
              <a:spLocks noChangeArrowheads="1"/>
            </p:cNvSpPr>
            <p:nvPr/>
          </p:nvSpPr>
          <p:spPr bwMode="auto">
            <a:xfrm>
              <a:off x="2764618" y="6211069"/>
              <a:ext cx="338555" cy="461665"/>
            </a:xfrm>
            <a:prstGeom prst="rect">
              <a:avLst/>
            </a:prstGeom>
            <a:noFill/>
            <a:ln w="9525">
              <a:noFill/>
              <a:miter lim="800000"/>
              <a:headEnd/>
              <a:tailEnd/>
            </a:ln>
          </p:spPr>
          <p:txBody>
            <a:bodyPr wrap="none">
              <a:spAutoFit/>
            </a:bodyPr>
            <a:lstStyle/>
            <a:p>
              <a:pPr algn="ctr">
                <a:buFont typeface="Arial" charset="0"/>
                <a:buNone/>
              </a:pPr>
              <a:r>
                <a:rPr lang="en-US" altLang="zh-CN" sz="2400">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5</a:t>
              </a:r>
              <a:endParaRPr lang="zh-CN" altLang="en-US">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sp>
        <p:nvSpPr>
          <p:cNvPr id="19" name="矩形 18">
            <a:extLst>
              <a:ext uri="{FF2B5EF4-FFF2-40B4-BE49-F238E27FC236}">
                <a16:creationId xmlns:a16="http://schemas.microsoft.com/office/drawing/2014/main" id="{3C50A2CC-E927-24B6-1446-B021AF0D26B6}"/>
              </a:ext>
            </a:extLst>
          </p:cNvPr>
          <p:cNvSpPr/>
          <p:nvPr/>
        </p:nvSpPr>
        <p:spPr>
          <a:xfrm>
            <a:off x="2145759" y="1624522"/>
            <a:ext cx="5836563" cy="4276954"/>
          </a:xfrm>
          <a:prstGeom prst="rect">
            <a:avLst/>
          </a:prstGeom>
          <a:solidFill>
            <a:schemeClr val="bg1">
              <a:alpha val="85410"/>
            </a:schemeClr>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solidFill>
                <a:schemeClr val="bg1">
                  <a:lumMod val="50000"/>
                </a:schemeClr>
              </a:solidFill>
            </a:endParaRPr>
          </a:p>
        </p:txBody>
      </p:sp>
    </p:spTree>
    <p:extLst>
      <p:ext uri="{BB962C8B-B14F-4D97-AF65-F5344CB8AC3E}">
        <p14:creationId xmlns:p14="http://schemas.microsoft.com/office/powerpoint/2010/main" val="1266365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AutoShape 20">
            <a:extLst>
              <a:ext uri="{FF2B5EF4-FFF2-40B4-BE49-F238E27FC236}">
                <a16:creationId xmlns:a16="http://schemas.microsoft.com/office/drawing/2014/main" id="{9D68BD31-8528-AA43-AFC5-A67432796ECD}"/>
              </a:ext>
            </a:extLst>
          </p:cNvPr>
          <p:cNvSpPr>
            <a:spLocks noChangeAspect="1" noChangeArrowheads="1"/>
          </p:cNvSpPr>
          <p:nvPr/>
        </p:nvSpPr>
        <p:spPr bwMode="auto">
          <a:xfrm>
            <a:off x="5990600" y="1510730"/>
            <a:ext cx="1794162" cy="539219"/>
          </a:xfrm>
          <a:prstGeom prst="parallelogram">
            <a:avLst>
              <a:gd name="adj" fmla="val 24392"/>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1" tIns="45706" rIns="91411" bIns="45706" anchor="ctr"/>
          <a:lstStyle/>
          <a:p>
            <a:pPr algn="ctr" eaLnBrk="0" hangingPunct="0"/>
            <a:endParaRPr kumimoji="1" lang="zh-CN" altLang="zh-CN" sz="16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4" name="AutoShape 20">
            <a:extLst>
              <a:ext uri="{FF2B5EF4-FFF2-40B4-BE49-F238E27FC236}">
                <a16:creationId xmlns:a16="http://schemas.microsoft.com/office/drawing/2014/main" id="{FE23CE98-5ADB-0F40-84E9-8CF9672A739A}"/>
              </a:ext>
            </a:extLst>
          </p:cNvPr>
          <p:cNvSpPr>
            <a:spLocks noChangeAspect="1" noChangeArrowheads="1"/>
          </p:cNvSpPr>
          <p:nvPr/>
        </p:nvSpPr>
        <p:spPr bwMode="auto">
          <a:xfrm>
            <a:off x="1232708" y="1513269"/>
            <a:ext cx="6677606" cy="539219"/>
          </a:xfrm>
          <a:prstGeom prst="parallelogram">
            <a:avLst>
              <a:gd name="adj" fmla="val 24392"/>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1" tIns="45706" rIns="91411" bIns="45706" anchor="ctr"/>
          <a:lstStyle/>
          <a:p>
            <a:pPr algn="ctr" eaLnBrk="0" hangingPunct="0"/>
            <a:endParaRPr kumimoji="1" lang="zh-CN" altLang="zh-CN" sz="16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1" name="标题 24">
            <a:extLst>
              <a:ext uri="{FF2B5EF4-FFF2-40B4-BE49-F238E27FC236}">
                <a16:creationId xmlns:a16="http://schemas.microsoft.com/office/drawing/2014/main" id="{067ED4A3-5A08-6849-8D48-63DF56EA03AF}"/>
              </a:ext>
            </a:extLst>
          </p:cNvPr>
          <p:cNvSpPr txBox="1">
            <a:spLocks/>
          </p:cNvSpPr>
          <p:nvPr/>
        </p:nvSpPr>
        <p:spPr>
          <a:xfrm>
            <a:off x="563626" y="718642"/>
            <a:ext cx="8997950" cy="561975"/>
          </a:xfrm>
          <a:prstGeom prst="rect">
            <a:avLst/>
          </a:prstGeom>
        </p:spPr>
        <p:txBody>
          <a:bodyPr vert="horz" wrap="square" lIns="100838" tIns="50419" rIns="100838" bIns="50419" rtlCol="0" anchor="t">
            <a:noAutofit/>
          </a:bodyPr>
          <a:lstStyle>
            <a:lvl1pPr algn="l" defTabSz="1019007" rtl="0" eaLnBrk="1" latinLnBrk="0" hangingPunct="1">
              <a:spcBef>
                <a:spcPct val="0"/>
              </a:spcBef>
              <a:buNone/>
              <a:defRPr sz="2400" b="1" kern="1200">
                <a:solidFill>
                  <a:srgbClr val="000000"/>
                </a:solidFill>
                <a:latin typeface="Arial"/>
                <a:ea typeface="楷体_GB2312"/>
                <a:cs typeface="Arial" pitchFamily="34" charset="0"/>
              </a:defRPr>
            </a:lvl1pPr>
          </a:lstStyle>
          <a:p>
            <a:pPr lvl="0"/>
            <a:r>
              <a:rPr lang="en-US" altLang="zh-CN" sz="3000" dirty="0">
                <a:latin typeface="Times New Roman" panose="02020603050405020304" pitchFamily="18" charset="0"/>
                <a:ea typeface="楷体" panose="02010609060101010101" pitchFamily="49" charset="-122"/>
                <a:cs typeface="Times New Roman" panose="02020603050405020304" pitchFamily="18" charset="0"/>
              </a:rPr>
              <a:t>Conclusions and Future Work</a:t>
            </a:r>
            <a:endParaRPr lang="zh-CN" altLang="en-US" sz="3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3" name="圆角矩形 16">
            <a:extLst>
              <a:ext uri="{FF2B5EF4-FFF2-40B4-BE49-F238E27FC236}">
                <a16:creationId xmlns:a16="http://schemas.microsoft.com/office/drawing/2014/main" id="{5479486B-2BB6-DB4D-BDC7-344782D611CC}"/>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AC887193-5737-0297-5A74-30FD8326A789}"/>
                  </a:ext>
                </a:extLst>
              </p:cNvPr>
              <p:cNvSpPr txBox="1"/>
              <p:nvPr/>
            </p:nvSpPr>
            <p:spPr bwMode="auto">
              <a:xfrm>
                <a:off x="290351" y="1689349"/>
                <a:ext cx="9784085" cy="3679533"/>
              </a:xfrm>
              <a:prstGeom prst="rect">
                <a:avLst/>
              </a:prstGeom>
              <a:noFill/>
              <a:ln w="9525" algn="ctr">
                <a:noFill/>
                <a:miter lim="800000"/>
                <a:headEnd/>
                <a:tailEnd/>
              </a:ln>
              <a:effectLst/>
            </p:spPr>
            <p:txBody>
              <a:bodyPr wrap="square">
                <a:spAutoFit/>
              </a:bodyPr>
              <a:lstStyle/>
              <a:p>
                <a:pPr marL="216874" indent="-353290">
                  <a:spcBef>
                    <a:spcPts val="618"/>
                  </a:spcBef>
                  <a:spcAft>
                    <a:spcPts val="618"/>
                  </a:spcAft>
                  <a:buFont typeface="Arial" panose="020B0604020202020204" pitchFamily="34" charset="0"/>
                  <a:buChar char="•"/>
                </a:pPr>
                <a:r>
                  <a:rPr lang="en-US" altLang="zh-CN" sz="2473" dirty="0">
                    <a:solidFill>
                      <a:prstClr val="black"/>
                    </a:solidFill>
                    <a:latin typeface="Times New Roman" panose="02020603050405020304" pitchFamily="18" charset="0"/>
                    <a:ea typeface="楷体" panose="02010609060101010101" pitchFamily="49" charset="-122"/>
                  </a:rPr>
                  <a:t>We derive matching upper and lower bounds for single-node PageRank</a:t>
                </a:r>
              </a:p>
              <a:p>
                <a:pPr>
                  <a:spcBef>
                    <a:spcPts val="618"/>
                  </a:spcBef>
                  <a:spcAft>
                    <a:spcPts val="618"/>
                  </a:spcAft>
                </a:pPr>
                <a:r>
                  <a:rPr lang="en-US" altLang="zh-CN" sz="2473" dirty="0">
                    <a:solidFill>
                      <a:prstClr val="black"/>
                    </a:solidFill>
                    <a:latin typeface="Times New Roman" panose="02020603050405020304" pitchFamily="18" charset="0"/>
                    <a:ea typeface="楷体" panose="02010609060101010101" pitchFamily="49" charset="-122"/>
                  </a:rPr>
                  <a:t>     estimation on undirected graphs. </a:t>
                </a:r>
              </a:p>
              <a:p>
                <a:pPr marL="216874" indent="-353290">
                  <a:spcBef>
                    <a:spcPts val="618"/>
                  </a:spcBef>
                  <a:spcAft>
                    <a:spcPts val="618"/>
                  </a:spcAft>
                  <a:buFont typeface="Arial" panose="020B0604020202020204" pitchFamily="34" charset="0"/>
                  <a:buChar char="•"/>
                </a:pPr>
                <a:r>
                  <a:rPr lang="en-US" altLang="zh-CN" sz="2473" dirty="0">
                    <a:solidFill>
                      <a:prstClr val="black"/>
                    </a:solidFill>
                    <a:latin typeface="Times New Roman" panose="02020603050405020304" pitchFamily="18" charset="0"/>
                    <a:ea typeface="楷体" panose="02010609060101010101" pitchFamily="49" charset="-122"/>
                  </a:rPr>
                  <a:t>Our analysis is simple and optimal. </a:t>
                </a:r>
              </a:p>
              <a:p>
                <a:pPr marL="216874" indent="-353290">
                  <a:spcBef>
                    <a:spcPts val="618"/>
                  </a:spcBef>
                  <a:spcAft>
                    <a:spcPts val="618"/>
                  </a:spcAft>
                  <a:buFont typeface="Arial" panose="020B0604020202020204" pitchFamily="34" charset="0"/>
                  <a:buChar char="•"/>
                </a:pPr>
                <a:endParaRPr lang="en-US" altLang="zh-CN" sz="2473" dirty="0">
                  <a:solidFill>
                    <a:prstClr val="black"/>
                  </a:solidFill>
                  <a:latin typeface="Times New Roman" panose="02020603050405020304" pitchFamily="18" charset="0"/>
                  <a:ea typeface="楷体" panose="02010609060101010101" pitchFamily="49" charset="-122"/>
                </a:endParaRPr>
              </a:p>
              <a:p>
                <a:pPr marL="216874" indent="-353290">
                  <a:spcBef>
                    <a:spcPts val="618"/>
                  </a:spcBef>
                  <a:spcAft>
                    <a:spcPts val="618"/>
                  </a:spcAft>
                  <a:buFont typeface="Arial" panose="020B0604020202020204" pitchFamily="34" charset="0"/>
                  <a:buChar char="•"/>
                </a:pPr>
                <a:r>
                  <a:rPr lang="en-US" altLang="zh-CN" sz="2473" dirty="0">
                    <a:solidFill>
                      <a:prstClr val="black"/>
                    </a:solidFill>
                    <a:latin typeface="Times New Roman" panose="02020603050405020304" pitchFamily="18" charset="0"/>
                    <a:ea typeface="楷体" panose="02010609060101010101" pitchFamily="49" charset="-122"/>
                  </a:rPr>
                  <a:t>Open problems:</a:t>
                </a:r>
              </a:p>
              <a:p>
                <a:pPr marL="741816" lvl="1" indent="-353290">
                  <a:spcBef>
                    <a:spcPts val="618"/>
                  </a:spcBef>
                  <a:spcAft>
                    <a:spcPts val="618"/>
                  </a:spcAft>
                  <a:buFont typeface="系统字体常规体"/>
                  <a:buChar char="-"/>
                </a:pPr>
                <a:r>
                  <a:rPr lang="en-US" altLang="zh-CN" sz="2473" dirty="0">
                    <a:solidFill>
                      <a:prstClr val="black"/>
                    </a:solidFill>
                    <a:latin typeface="Times New Roman" panose="02020603050405020304" pitchFamily="18" charset="0"/>
                    <a:ea typeface="楷体" panose="02010609060101010101" pitchFamily="49" charset="-122"/>
                  </a:rPr>
                  <a:t>extend our results to other queries / measures</a:t>
                </a:r>
              </a:p>
              <a:p>
                <a:pPr marL="741816" lvl="1" indent="-353290">
                  <a:spcBef>
                    <a:spcPts val="618"/>
                  </a:spcBef>
                  <a:spcAft>
                    <a:spcPts val="618"/>
                  </a:spcAft>
                  <a:buFont typeface="系统字体常规体"/>
                  <a:buChar char="-"/>
                </a:pPr>
                <a:r>
                  <a:rPr lang="en-US" altLang="zh-CN" sz="2473" dirty="0">
                    <a:solidFill>
                      <a:prstClr val="black"/>
                    </a:solidFill>
                    <a:latin typeface="Times New Roman" panose="02020603050405020304" pitchFamily="18" charset="0"/>
                    <a:ea typeface="楷体" panose="02010609060101010101" pitchFamily="49" charset="-122"/>
                  </a:rPr>
                  <a:t>non-constant </a:t>
                </a:r>
                <a14:m>
                  <m:oMath xmlns:m="http://schemas.openxmlformats.org/officeDocument/2006/math">
                    <m:r>
                      <a:rPr lang="en-US" altLang="zh-CN" sz="2473" i="1">
                        <a:solidFill>
                          <a:prstClr val="black"/>
                        </a:solidFill>
                        <a:latin typeface="Cambria Math" panose="02040503050406030204" pitchFamily="18" charset="0"/>
                        <a:ea typeface="楷体" panose="02010609060101010101" pitchFamily="49" charset="-122"/>
                      </a:rPr>
                      <m:t>𝛼</m:t>
                    </m:r>
                  </m:oMath>
                </a14:m>
                <a:endParaRPr lang="en-US" altLang="zh-CN" sz="2473" dirty="0">
                  <a:solidFill>
                    <a:srgbClr val="005AAA"/>
                  </a:solidFill>
                  <a:latin typeface="Times New Roman" panose="02020603050405020304" pitchFamily="18" charset="0"/>
                  <a:ea typeface="楷体" panose="02010609060101010101" pitchFamily="49" charset="-122"/>
                </a:endParaRPr>
              </a:p>
            </p:txBody>
          </p:sp>
        </mc:Choice>
        <mc:Fallback xmlns="">
          <p:sp>
            <p:nvSpPr>
              <p:cNvPr id="2" name="文本框 1">
                <a:extLst>
                  <a:ext uri="{FF2B5EF4-FFF2-40B4-BE49-F238E27FC236}">
                    <a16:creationId xmlns:a16="http://schemas.microsoft.com/office/drawing/2014/main" id="{AC887193-5737-0297-5A74-30FD8326A789}"/>
                  </a:ext>
                </a:extLst>
              </p:cNvPr>
              <p:cNvSpPr txBox="1">
                <a:spLocks noRot="1" noChangeAspect="1" noMove="1" noResize="1" noEditPoints="1" noAdjustHandles="1" noChangeArrowheads="1" noChangeShapeType="1" noTextEdit="1"/>
              </p:cNvSpPr>
              <p:nvPr/>
            </p:nvSpPr>
            <p:spPr bwMode="auto">
              <a:xfrm>
                <a:off x="290351" y="1689349"/>
                <a:ext cx="9784085" cy="3679533"/>
              </a:xfrm>
              <a:prstGeom prst="rect">
                <a:avLst/>
              </a:prstGeom>
              <a:blipFill>
                <a:blip r:embed="rId3"/>
                <a:stretch>
                  <a:fillRect l="-1038" t="-1031" b="-3436"/>
                </a:stretch>
              </a:blipFill>
              <a:ln w="9525" algn="ctr">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573824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4">
            <a:extLst>
              <a:ext uri="{FF2B5EF4-FFF2-40B4-BE49-F238E27FC236}">
                <a16:creationId xmlns:a16="http://schemas.microsoft.com/office/drawing/2014/main" id="{B510007A-C88F-E37B-5DB9-47868D12B2F9}"/>
              </a:ext>
            </a:extLst>
          </p:cNvPr>
          <p:cNvSpPr>
            <a:spLocks noEditPoints="1"/>
          </p:cNvSpPr>
          <p:nvPr/>
        </p:nvSpPr>
        <p:spPr bwMode="auto">
          <a:xfrm>
            <a:off x="334418" y="3022898"/>
            <a:ext cx="9138167" cy="660193"/>
          </a:xfrm>
          <a:custGeom>
            <a:avLst/>
            <a:gdLst>
              <a:gd name="T0" fmla="*/ 26 w 3711"/>
              <a:gd name="T1" fmla="*/ 284 h 969"/>
              <a:gd name="T2" fmla="*/ 283 w 3711"/>
              <a:gd name="T3" fmla="*/ 144 h 969"/>
              <a:gd name="T4" fmla="*/ 394 w 3711"/>
              <a:gd name="T5" fmla="*/ 65 h 969"/>
              <a:gd name="T6" fmla="*/ 1140 w 3711"/>
              <a:gd name="T7" fmla="*/ 13 h 969"/>
              <a:gd name="T8" fmla="*/ 2918 w 3711"/>
              <a:gd name="T9" fmla="*/ 66 h 969"/>
              <a:gd name="T10" fmla="*/ 3387 w 3711"/>
              <a:gd name="T11" fmla="*/ 146 h 969"/>
              <a:gd name="T12" fmla="*/ 3587 w 3711"/>
              <a:gd name="T13" fmla="*/ 188 h 969"/>
              <a:gd name="T14" fmla="*/ 3562 w 3711"/>
              <a:gd name="T15" fmla="*/ 303 h 969"/>
              <a:gd name="T16" fmla="*/ 3630 w 3711"/>
              <a:gd name="T17" fmla="*/ 389 h 969"/>
              <a:gd name="T18" fmla="*/ 3463 w 3711"/>
              <a:gd name="T19" fmla="*/ 519 h 969"/>
              <a:gd name="T20" fmla="*/ 3667 w 3711"/>
              <a:gd name="T21" fmla="*/ 614 h 969"/>
              <a:gd name="T22" fmla="*/ 3484 w 3711"/>
              <a:gd name="T23" fmla="*/ 637 h 969"/>
              <a:gd name="T24" fmla="*/ 3566 w 3711"/>
              <a:gd name="T25" fmla="*/ 718 h 969"/>
              <a:gd name="T26" fmla="*/ 3512 w 3711"/>
              <a:gd name="T27" fmla="*/ 815 h 969"/>
              <a:gd name="T28" fmla="*/ 3417 w 3711"/>
              <a:gd name="T29" fmla="*/ 880 h 969"/>
              <a:gd name="T30" fmla="*/ 3543 w 3711"/>
              <a:gd name="T31" fmla="*/ 941 h 969"/>
              <a:gd name="T32" fmla="*/ 3315 w 3711"/>
              <a:gd name="T33" fmla="*/ 958 h 969"/>
              <a:gd name="T34" fmla="*/ 2731 w 3711"/>
              <a:gd name="T35" fmla="*/ 934 h 969"/>
              <a:gd name="T36" fmla="*/ 2742 w 3711"/>
              <a:gd name="T37" fmla="*/ 924 h 969"/>
              <a:gd name="T38" fmla="*/ 2035 w 3711"/>
              <a:gd name="T39" fmla="*/ 918 h 969"/>
              <a:gd name="T40" fmla="*/ 1396 w 3711"/>
              <a:gd name="T41" fmla="*/ 894 h 969"/>
              <a:gd name="T42" fmla="*/ 1581 w 3711"/>
              <a:gd name="T43" fmla="*/ 860 h 969"/>
              <a:gd name="T44" fmla="*/ 1284 w 3711"/>
              <a:gd name="T45" fmla="*/ 903 h 969"/>
              <a:gd name="T46" fmla="*/ 1054 w 3711"/>
              <a:gd name="T47" fmla="*/ 913 h 969"/>
              <a:gd name="T48" fmla="*/ 612 w 3711"/>
              <a:gd name="T49" fmla="*/ 927 h 969"/>
              <a:gd name="T50" fmla="*/ 365 w 3711"/>
              <a:gd name="T51" fmla="*/ 933 h 969"/>
              <a:gd name="T52" fmla="*/ 292 w 3711"/>
              <a:gd name="T53" fmla="*/ 856 h 969"/>
              <a:gd name="T54" fmla="*/ 155 w 3711"/>
              <a:gd name="T55" fmla="*/ 801 h 969"/>
              <a:gd name="T56" fmla="*/ 238 w 3711"/>
              <a:gd name="T57" fmla="*/ 701 h 969"/>
              <a:gd name="T58" fmla="*/ 182 w 3711"/>
              <a:gd name="T59" fmla="*/ 606 h 969"/>
              <a:gd name="T60" fmla="*/ 16 w 3711"/>
              <a:gd name="T61" fmla="*/ 476 h 969"/>
              <a:gd name="T62" fmla="*/ 3086 w 3711"/>
              <a:gd name="T63" fmla="*/ 869 h 969"/>
              <a:gd name="T64" fmla="*/ 2478 w 3711"/>
              <a:gd name="T65" fmla="*/ 854 h 969"/>
              <a:gd name="T66" fmla="*/ 1072 w 3711"/>
              <a:gd name="T67" fmla="*/ 822 h 969"/>
              <a:gd name="T68" fmla="*/ 3102 w 3711"/>
              <a:gd name="T69" fmla="*/ 871 h 969"/>
              <a:gd name="T70" fmla="*/ 1235 w 3711"/>
              <a:gd name="T71" fmla="*/ 772 h 969"/>
              <a:gd name="T72" fmla="*/ 1026 w 3711"/>
              <a:gd name="T73" fmla="*/ 782 h 969"/>
              <a:gd name="T74" fmla="*/ 2006 w 3711"/>
              <a:gd name="T75" fmla="*/ 589 h 969"/>
              <a:gd name="T76" fmla="*/ 2732 w 3711"/>
              <a:gd name="T77" fmla="*/ 497 h 969"/>
              <a:gd name="T78" fmla="*/ 1607 w 3711"/>
              <a:gd name="T79" fmla="*/ 874 h 969"/>
              <a:gd name="T80" fmla="*/ 1682 w 3711"/>
              <a:gd name="T81" fmla="*/ 880 h 969"/>
              <a:gd name="T82" fmla="*/ 3213 w 3711"/>
              <a:gd name="T83" fmla="*/ 162 h 969"/>
              <a:gd name="T84" fmla="*/ 2125 w 3711"/>
              <a:gd name="T85" fmla="*/ 742 h 969"/>
              <a:gd name="T86" fmla="*/ 2345 w 3711"/>
              <a:gd name="T87" fmla="*/ 791 h 969"/>
              <a:gd name="T88" fmla="*/ 2328 w 3711"/>
              <a:gd name="T89" fmla="*/ 737 h 969"/>
              <a:gd name="T90" fmla="*/ 1289 w 3711"/>
              <a:gd name="T91" fmla="*/ 774 h 969"/>
              <a:gd name="T92" fmla="*/ 2941 w 3711"/>
              <a:gd name="T93" fmla="*/ 925 h 969"/>
              <a:gd name="T94" fmla="*/ 1277 w 3711"/>
              <a:gd name="T95" fmla="*/ 670 h 969"/>
              <a:gd name="T96" fmla="*/ 2834 w 3711"/>
              <a:gd name="T97" fmla="*/ 896 h 969"/>
              <a:gd name="T98" fmla="*/ 1637 w 3711"/>
              <a:gd name="T99" fmla="*/ 745 h 969"/>
              <a:gd name="T100" fmla="*/ 1344 w 3711"/>
              <a:gd name="T101" fmla="*/ 846 h 969"/>
              <a:gd name="T102" fmla="*/ 654 w 3711"/>
              <a:gd name="T103" fmla="*/ 776 h 969"/>
              <a:gd name="T104" fmla="*/ 281 w 3711"/>
              <a:gd name="T105" fmla="*/ 794 h 969"/>
              <a:gd name="T106" fmla="*/ 3306 w 3711"/>
              <a:gd name="T107" fmla="*/ 717 h 969"/>
              <a:gd name="T108" fmla="*/ 2193 w 3711"/>
              <a:gd name="T109" fmla="*/ 600 h 969"/>
              <a:gd name="T110" fmla="*/ 2123 w 3711"/>
              <a:gd name="T111" fmla="*/ 903 h 969"/>
              <a:gd name="T112" fmla="*/ 1028 w 3711"/>
              <a:gd name="T113" fmla="*/ 663 h 969"/>
              <a:gd name="T114" fmla="*/ 1364 w 3711"/>
              <a:gd name="T115" fmla="*/ 872 h 969"/>
              <a:gd name="T116" fmla="*/ 2278 w 3711"/>
              <a:gd name="T117" fmla="*/ 844 h 969"/>
              <a:gd name="T118" fmla="*/ 2650 w 3711"/>
              <a:gd name="T119" fmla="*/ 882 h 969"/>
              <a:gd name="T120" fmla="*/ 2434 w 3711"/>
              <a:gd name="T121" fmla="*/ 67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11" h="969">
                <a:moveTo>
                  <a:pt x="44" y="398"/>
                </a:moveTo>
                <a:cubicBezTo>
                  <a:pt x="37" y="398"/>
                  <a:pt x="30" y="398"/>
                  <a:pt x="23" y="398"/>
                </a:cubicBezTo>
                <a:cubicBezTo>
                  <a:pt x="16" y="399"/>
                  <a:pt x="10" y="399"/>
                  <a:pt x="3" y="400"/>
                </a:cubicBezTo>
                <a:cubicBezTo>
                  <a:pt x="2" y="397"/>
                  <a:pt x="1" y="394"/>
                  <a:pt x="0" y="392"/>
                </a:cubicBezTo>
                <a:cubicBezTo>
                  <a:pt x="12" y="383"/>
                  <a:pt x="24" y="374"/>
                  <a:pt x="36" y="365"/>
                </a:cubicBezTo>
                <a:cubicBezTo>
                  <a:pt x="35" y="365"/>
                  <a:pt x="32" y="364"/>
                  <a:pt x="28" y="362"/>
                </a:cubicBezTo>
                <a:cubicBezTo>
                  <a:pt x="53" y="350"/>
                  <a:pt x="77" y="338"/>
                  <a:pt x="104" y="326"/>
                </a:cubicBezTo>
                <a:cubicBezTo>
                  <a:pt x="77" y="311"/>
                  <a:pt x="53" y="298"/>
                  <a:pt x="26" y="284"/>
                </a:cubicBezTo>
                <a:cubicBezTo>
                  <a:pt x="34" y="276"/>
                  <a:pt x="41" y="269"/>
                  <a:pt x="47" y="262"/>
                </a:cubicBezTo>
                <a:cubicBezTo>
                  <a:pt x="50" y="257"/>
                  <a:pt x="52" y="250"/>
                  <a:pt x="52" y="244"/>
                </a:cubicBezTo>
                <a:cubicBezTo>
                  <a:pt x="53" y="231"/>
                  <a:pt x="59" y="224"/>
                  <a:pt x="72" y="220"/>
                </a:cubicBezTo>
                <a:cubicBezTo>
                  <a:pt x="89" y="216"/>
                  <a:pt x="107" y="213"/>
                  <a:pt x="123" y="206"/>
                </a:cubicBezTo>
                <a:cubicBezTo>
                  <a:pt x="133" y="202"/>
                  <a:pt x="139" y="193"/>
                  <a:pt x="149" y="184"/>
                </a:cubicBezTo>
                <a:cubicBezTo>
                  <a:pt x="161" y="179"/>
                  <a:pt x="177" y="171"/>
                  <a:pt x="194" y="165"/>
                </a:cubicBezTo>
                <a:cubicBezTo>
                  <a:pt x="212" y="158"/>
                  <a:pt x="231" y="149"/>
                  <a:pt x="250" y="148"/>
                </a:cubicBezTo>
                <a:cubicBezTo>
                  <a:pt x="261" y="148"/>
                  <a:pt x="271" y="148"/>
                  <a:pt x="283" y="144"/>
                </a:cubicBezTo>
                <a:cubicBezTo>
                  <a:pt x="279" y="141"/>
                  <a:pt x="277" y="139"/>
                  <a:pt x="270" y="133"/>
                </a:cubicBezTo>
                <a:cubicBezTo>
                  <a:pt x="287" y="135"/>
                  <a:pt x="298" y="136"/>
                  <a:pt x="309" y="138"/>
                </a:cubicBezTo>
                <a:cubicBezTo>
                  <a:pt x="282" y="124"/>
                  <a:pt x="254" y="130"/>
                  <a:pt x="225" y="131"/>
                </a:cubicBezTo>
                <a:cubicBezTo>
                  <a:pt x="228" y="129"/>
                  <a:pt x="232" y="127"/>
                  <a:pt x="238" y="123"/>
                </a:cubicBezTo>
                <a:cubicBezTo>
                  <a:pt x="229" y="120"/>
                  <a:pt x="224" y="119"/>
                  <a:pt x="217" y="117"/>
                </a:cubicBezTo>
                <a:cubicBezTo>
                  <a:pt x="241" y="104"/>
                  <a:pt x="269" y="127"/>
                  <a:pt x="297" y="107"/>
                </a:cubicBezTo>
                <a:cubicBezTo>
                  <a:pt x="274" y="101"/>
                  <a:pt x="252" y="102"/>
                  <a:pt x="254" y="72"/>
                </a:cubicBezTo>
                <a:cubicBezTo>
                  <a:pt x="300" y="70"/>
                  <a:pt x="347" y="67"/>
                  <a:pt x="394" y="65"/>
                </a:cubicBezTo>
                <a:cubicBezTo>
                  <a:pt x="440" y="63"/>
                  <a:pt x="486" y="62"/>
                  <a:pt x="532" y="59"/>
                </a:cubicBezTo>
                <a:cubicBezTo>
                  <a:pt x="541" y="59"/>
                  <a:pt x="550" y="55"/>
                  <a:pt x="559" y="52"/>
                </a:cubicBezTo>
                <a:cubicBezTo>
                  <a:pt x="559" y="50"/>
                  <a:pt x="559" y="49"/>
                  <a:pt x="558" y="47"/>
                </a:cubicBezTo>
                <a:cubicBezTo>
                  <a:pt x="535" y="48"/>
                  <a:pt x="512" y="50"/>
                  <a:pt x="489" y="51"/>
                </a:cubicBezTo>
                <a:cubicBezTo>
                  <a:pt x="489" y="51"/>
                  <a:pt x="489" y="50"/>
                  <a:pt x="489" y="50"/>
                </a:cubicBezTo>
                <a:cubicBezTo>
                  <a:pt x="495" y="48"/>
                  <a:pt x="500" y="45"/>
                  <a:pt x="506" y="45"/>
                </a:cubicBezTo>
                <a:cubicBezTo>
                  <a:pt x="577" y="39"/>
                  <a:pt x="647" y="32"/>
                  <a:pt x="718" y="28"/>
                </a:cubicBezTo>
                <a:cubicBezTo>
                  <a:pt x="859" y="22"/>
                  <a:pt x="1000" y="18"/>
                  <a:pt x="1140" y="13"/>
                </a:cubicBezTo>
                <a:cubicBezTo>
                  <a:pt x="1214" y="11"/>
                  <a:pt x="1289" y="9"/>
                  <a:pt x="1363" y="8"/>
                </a:cubicBezTo>
                <a:cubicBezTo>
                  <a:pt x="1525" y="5"/>
                  <a:pt x="1688" y="1"/>
                  <a:pt x="1851" y="1"/>
                </a:cubicBezTo>
                <a:cubicBezTo>
                  <a:pt x="1982" y="0"/>
                  <a:pt x="2114" y="0"/>
                  <a:pt x="2245" y="4"/>
                </a:cubicBezTo>
                <a:cubicBezTo>
                  <a:pt x="2376" y="8"/>
                  <a:pt x="2506" y="16"/>
                  <a:pt x="2636" y="24"/>
                </a:cubicBezTo>
                <a:cubicBezTo>
                  <a:pt x="2706" y="29"/>
                  <a:pt x="2775" y="36"/>
                  <a:pt x="2844" y="46"/>
                </a:cubicBezTo>
                <a:cubicBezTo>
                  <a:pt x="2833" y="48"/>
                  <a:pt x="2822" y="50"/>
                  <a:pt x="2811" y="52"/>
                </a:cubicBezTo>
                <a:cubicBezTo>
                  <a:pt x="2811" y="53"/>
                  <a:pt x="2811" y="55"/>
                  <a:pt x="2811" y="56"/>
                </a:cubicBezTo>
                <a:cubicBezTo>
                  <a:pt x="2845" y="59"/>
                  <a:pt x="2879" y="62"/>
                  <a:pt x="2918" y="66"/>
                </a:cubicBezTo>
                <a:cubicBezTo>
                  <a:pt x="2905" y="88"/>
                  <a:pt x="2884" y="66"/>
                  <a:pt x="2873" y="78"/>
                </a:cubicBezTo>
                <a:cubicBezTo>
                  <a:pt x="2875" y="79"/>
                  <a:pt x="2879" y="81"/>
                  <a:pt x="2883" y="82"/>
                </a:cubicBezTo>
                <a:cubicBezTo>
                  <a:pt x="2878" y="85"/>
                  <a:pt x="2875" y="87"/>
                  <a:pt x="2867" y="90"/>
                </a:cubicBezTo>
                <a:cubicBezTo>
                  <a:pt x="2919" y="96"/>
                  <a:pt x="2968" y="102"/>
                  <a:pt x="3016" y="107"/>
                </a:cubicBezTo>
                <a:cubicBezTo>
                  <a:pt x="3068" y="113"/>
                  <a:pt x="3120" y="120"/>
                  <a:pt x="3172" y="125"/>
                </a:cubicBezTo>
                <a:cubicBezTo>
                  <a:pt x="3219" y="130"/>
                  <a:pt x="3265" y="133"/>
                  <a:pt x="3312" y="136"/>
                </a:cubicBezTo>
                <a:cubicBezTo>
                  <a:pt x="3332" y="138"/>
                  <a:pt x="3353" y="137"/>
                  <a:pt x="3374" y="138"/>
                </a:cubicBezTo>
                <a:cubicBezTo>
                  <a:pt x="3378" y="139"/>
                  <a:pt x="3382" y="144"/>
                  <a:pt x="3387" y="146"/>
                </a:cubicBezTo>
                <a:cubicBezTo>
                  <a:pt x="3386" y="148"/>
                  <a:pt x="3385" y="150"/>
                  <a:pt x="3384" y="152"/>
                </a:cubicBezTo>
                <a:cubicBezTo>
                  <a:pt x="3366" y="151"/>
                  <a:pt x="3348" y="150"/>
                  <a:pt x="3330" y="149"/>
                </a:cubicBezTo>
                <a:cubicBezTo>
                  <a:pt x="3351" y="163"/>
                  <a:pt x="3373" y="159"/>
                  <a:pt x="3395" y="158"/>
                </a:cubicBezTo>
                <a:cubicBezTo>
                  <a:pt x="3418" y="158"/>
                  <a:pt x="3442" y="159"/>
                  <a:pt x="3465" y="160"/>
                </a:cubicBezTo>
                <a:cubicBezTo>
                  <a:pt x="3486" y="161"/>
                  <a:pt x="3507" y="162"/>
                  <a:pt x="3527" y="164"/>
                </a:cubicBezTo>
                <a:cubicBezTo>
                  <a:pt x="3532" y="165"/>
                  <a:pt x="3537" y="169"/>
                  <a:pt x="3542" y="169"/>
                </a:cubicBezTo>
                <a:cubicBezTo>
                  <a:pt x="3553" y="169"/>
                  <a:pt x="3564" y="168"/>
                  <a:pt x="3578" y="167"/>
                </a:cubicBezTo>
                <a:cubicBezTo>
                  <a:pt x="3580" y="171"/>
                  <a:pt x="3583" y="179"/>
                  <a:pt x="3587" y="188"/>
                </a:cubicBezTo>
                <a:cubicBezTo>
                  <a:pt x="3593" y="188"/>
                  <a:pt x="3600" y="188"/>
                  <a:pt x="3607" y="189"/>
                </a:cubicBezTo>
                <a:cubicBezTo>
                  <a:pt x="3607" y="189"/>
                  <a:pt x="3609" y="190"/>
                  <a:pt x="3609" y="191"/>
                </a:cubicBezTo>
                <a:cubicBezTo>
                  <a:pt x="3622" y="211"/>
                  <a:pt x="3628" y="229"/>
                  <a:pt x="3596" y="236"/>
                </a:cubicBezTo>
                <a:cubicBezTo>
                  <a:pt x="3595" y="236"/>
                  <a:pt x="3593" y="243"/>
                  <a:pt x="3594" y="244"/>
                </a:cubicBezTo>
                <a:cubicBezTo>
                  <a:pt x="3598" y="248"/>
                  <a:pt x="3603" y="251"/>
                  <a:pt x="3608" y="253"/>
                </a:cubicBezTo>
                <a:cubicBezTo>
                  <a:pt x="3628" y="259"/>
                  <a:pt x="3648" y="266"/>
                  <a:pt x="3670" y="273"/>
                </a:cubicBezTo>
                <a:cubicBezTo>
                  <a:pt x="3632" y="281"/>
                  <a:pt x="3596" y="289"/>
                  <a:pt x="3561" y="297"/>
                </a:cubicBezTo>
                <a:cubicBezTo>
                  <a:pt x="3561" y="299"/>
                  <a:pt x="3562" y="301"/>
                  <a:pt x="3562" y="303"/>
                </a:cubicBezTo>
                <a:cubicBezTo>
                  <a:pt x="3572" y="304"/>
                  <a:pt x="3582" y="305"/>
                  <a:pt x="3594" y="307"/>
                </a:cubicBezTo>
                <a:cubicBezTo>
                  <a:pt x="3591" y="311"/>
                  <a:pt x="3589" y="312"/>
                  <a:pt x="3589" y="313"/>
                </a:cubicBezTo>
                <a:cubicBezTo>
                  <a:pt x="3616" y="320"/>
                  <a:pt x="3644" y="326"/>
                  <a:pt x="3672" y="333"/>
                </a:cubicBezTo>
                <a:cubicBezTo>
                  <a:pt x="3676" y="349"/>
                  <a:pt x="3676" y="349"/>
                  <a:pt x="3701" y="349"/>
                </a:cubicBezTo>
                <a:cubicBezTo>
                  <a:pt x="3711" y="363"/>
                  <a:pt x="3710" y="371"/>
                  <a:pt x="3690" y="372"/>
                </a:cubicBezTo>
                <a:cubicBezTo>
                  <a:pt x="3666" y="372"/>
                  <a:pt x="3642" y="374"/>
                  <a:pt x="3618" y="375"/>
                </a:cubicBezTo>
                <a:cubicBezTo>
                  <a:pt x="3613" y="375"/>
                  <a:pt x="3609" y="377"/>
                  <a:pt x="3603" y="382"/>
                </a:cubicBezTo>
                <a:cubicBezTo>
                  <a:pt x="3612" y="384"/>
                  <a:pt x="3622" y="385"/>
                  <a:pt x="3630" y="389"/>
                </a:cubicBezTo>
                <a:cubicBezTo>
                  <a:pt x="3650" y="399"/>
                  <a:pt x="3670" y="410"/>
                  <a:pt x="3689" y="422"/>
                </a:cubicBezTo>
                <a:cubicBezTo>
                  <a:pt x="3694" y="426"/>
                  <a:pt x="3699" y="439"/>
                  <a:pt x="3697" y="441"/>
                </a:cubicBezTo>
                <a:cubicBezTo>
                  <a:pt x="3690" y="449"/>
                  <a:pt x="3680" y="454"/>
                  <a:pt x="3671" y="458"/>
                </a:cubicBezTo>
                <a:cubicBezTo>
                  <a:pt x="3659" y="463"/>
                  <a:pt x="3647" y="466"/>
                  <a:pt x="3635" y="469"/>
                </a:cubicBezTo>
                <a:cubicBezTo>
                  <a:pt x="3626" y="471"/>
                  <a:pt x="3616" y="471"/>
                  <a:pt x="3607" y="473"/>
                </a:cubicBezTo>
                <a:cubicBezTo>
                  <a:pt x="3599" y="474"/>
                  <a:pt x="3586" y="469"/>
                  <a:pt x="3587" y="487"/>
                </a:cubicBezTo>
                <a:cubicBezTo>
                  <a:pt x="3561" y="472"/>
                  <a:pt x="3533" y="482"/>
                  <a:pt x="3515" y="495"/>
                </a:cubicBezTo>
                <a:cubicBezTo>
                  <a:pt x="3498" y="506"/>
                  <a:pt x="3474" y="498"/>
                  <a:pt x="3463" y="519"/>
                </a:cubicBezTo>
                <a:cubicBezTo>
                  <a:pt x="3493" y="517"/>
                  <a:pt x="3522" y="515"/>
                  <a:pt x="3551" y="513"/>
                </a:cubicBezTo>
                <a:cubicBezTo>
                  <a:pt x="3507" y="541"/>
                  <a:pt x="3457" y="544"/>
                  <a:pt x="3408" y="551"/>
                </a:cubicBezTo>
                <a:cubicBezTo>
                  <a:pt x="3484" y="565"/>
                  <a:pt x="3559" y="578"/>
                  <a:pt x="3634" y="591"/>
                </a:cubicBezTo>
                <a:cubicBezTo>
                  <a:pt x="3634" y="593"/>
                  <a:pt x="3634" y="595"/>
                  <a:pt x="3634" y="597"/>
                </a:cubicBezTo>
                <a:cubicBezTo>
                  <a:pt x="3615" y="598"/>
                  <a:pt x="3597" y="600"/>
                  <a:pt x="3578" y="601"/>
                </a:cubicBezTo>
                <a:cubicBezTo>
                  <a:pt x="3578" y="603"/>
                  <a:pt x="3578" y="604"/>
                  <a:pt x="3578" y="606"/>
                </a:cubicBezTo>
                <a:cubicBezTo>
                  <a:pt x="3592" y="606"/>
                  <a:pt x="3606" y="607"/>
                  <a:pt x="3620" y="608"/>
                </a:cubicBezTo>
                <a:cubicBezTo>
                  <a:pt x="3636" y="609"/>
                  <a:pt x="3652" y="611"/>
                  <a:pt x="3667" y="614"/>
                </a:cubicBezTo>
                <a:cubicBezTo>
                  <a:pt x="3670" y="614"/>
                  <a:pt x="3674" y="619"/>
                  <a:pt x="3674" y="621"/>
                </a:cubicBezTo>
                <a:cubicBezTo>
                  <a:pt x="3674" y="624"/>
                  <a:pt x="3670" y="628"/>
                  <a:pt x="3667" y="629"/>
                </a:cubicBezTo>
                <a:cubicBezTo>
                  <a:pt x="3658" y="630"/>
                  <a:pt x="3649" y="632"/>
                  <a:pt x="3639" y="632"/>
                </a:cubicBezTo>
                <a:cubicBezTo>
                  <a:pt x="3593" y="629"/>
                  <a:pt x="3547" y="626"/>
                  <a:pt x="3502" y="623"/>
                </a:cubicBezTo>
                <a:cubicBezTo>
                  <a:pt x="3501" y="625"/>
                  <a:pt x="3501" y="628"/>
                  <a:pt x="3501" y="630"/>
                </a:cubicBezTo>
                <a:cubicBezTo>
                  <a:pt x="3510" y="631"/>
                  <a:pt x="3519" y="633"/>
                  <a:pt x="3528" y="634"/>
                </a:cubicBezTo>
                <a:cubicBezTo>
                  <a:pt x="3528" y="635"/>
                  <a:pt x="3528" y="636"/>
                  <a:pt x="3528" y="637"/>
                </a:cubicBezTo>
                <a:cubicBezTo>
                  <a:pt x="3513" y="637"/>
                  <a:pt x="3498" y="637"/>
                  <a:pt x="3484" y="637"/>
                </a:cubicBezTo>
                <a:cubicBezTo>
                  <a:pt x="3508" y="647"/>
                  <a:pt x="3531" y="659"/>
                  <a:pt x="3556" y="667"/>
                </a:cubicBezTo>
                <a:cubicBezTo>
                  <a:pt x="3571" y="671"/>
                  <a:pt x="3588" y="670"/>
                  <a:pt x="3605" y="672"/>
                </a:cubicBezTo>
                <a:cubicBezTo>
                  <a:pt x="3603" y="675"/>
                  <a:pt x="3599" y="681"/>
                  <a:pt x="3595" y="688"/>
                </a:cubicBezTo>
                <a:cubicBezTo>
                  <a:pt x="3612" y="690"/>
                  <a:pt x="3628" y="691"/>
                  <a:pt x="3646" y="692"/>
                </a:cubicBezTo>
                <a:cubicBezTo>
                  <a:pt x="3645" y="702"/>
                  <a:pt x="3652" y="713"/>
                  <a:pt x="3637" y="719"/>
                </a:cubicBezTo>
                <a:cubicBezTo>
                  <a:pt x="3635" y="721"/>
                  <a:pt x="3636" y="732"/>
                  <a:pt x="3636" y="742"/>
                </a:cubicBezTo>
                <a:cubicBezTo>
                  <a:pt x="3625" y="738"/>
                  <a:pt x="3616" y="734"/>
                  <a:pt x="3605" y="731"/>
                </a:cubicBezTo>
                <a:cubicBezTo>
                  <a:pt x="3592" y="726"/>
                  <a:pt x="3579" y="722"/>
                  <a:pt x="3566" y="718"/>
                </a:cubicBezTo>
                <a:cubicBezTo>
                  <a:pt x="3555" y="715"/>
                  <a:pt x="3547" y="718"/>
                  <a:pt x="3548" y="732"/>
                </a:cubicBezTo>
                <a:cubicBezTo>
                  <a:pt x="3540" y="731"/>
                  <a:pt x="3532" y="731"/>
                  <a:pt x="3524" y="730"/>
                </a:cubicBezTo>
                <a:cubicBezTo>
                  <a:pt x="3526" y="745"/>
                  <a:pt x="3532" y="749"/>
                  <a:pt x="3546" y="747"/>
                </a:cubicBezTo>
                <a:cubicBezTo>
                  <a:pt x="3564" y="745"/>
                  <a:pt x="3582" y="746"/>
                  <a:pt x="3600" y="746"/>
                </a:cubicBezTo>
                <a:cubicBezTo>
                  <a:pt x="3600" y="748"/>
                  <a:pt x="3600" y="750"/>
                  <a:pt x="3600" y="752"/>
                </a:cubicBezTo>
                <a:cubicBezTo>
                  <a:pt x="3574" y="754"/>
                  <a:pt x="3547" y="757"/>
                  <a:pt x="3521" y="759"/>
                </a:cubicBezTo>
                <a:cubicBezTo>
                  <a:pt x="3527" y="780"/>
                  <a:pt x="3527" y="780"/>
                  <a:pt x="3549" y="794"/>
                </a:cubicBezTo>
                <a:cubicBezTo>
                  <a:pt x="3543" y="811"/>
                  <a:pt x="3543" y="811"/>
                  <a:pt x="3512" y="815"/>
                </a:cubicBezTo>
                <a:cubicBezTo>
                  <a:pt x="3520" y="818"/>
                  <a:pt x="3527" y="820"/>
                  <a:pt x="3539" y="825"/>
                </a:cubicBezTo>
                <a:cubicBezTo>
                  <a:pt x="3531" y="827"/>
                  <a:pt x="3527" y="828"/>
                  <a:pt x="3522" y="830"/>
                </a:cubicBezTo>
                <a:cubicBezTo>
                  <a:pt x="3526" y="833"/>
                  <a:pt x="3529" y="835"/>
                  <a:pt x="3537" y="840"/>
                </a:cubicBezTo>
                <a:cubicBezTo>
                  <a:pt x="3521" y="841"/>
                  <a:pt x="3511" y="842"/>
                  <a:pt x="3498" y="844"/>
                </a:cubicBezTo>
                <a:cubicBezTo>
                  <a:pt x="3508" y="857"/>
                  <a:pt x="3522" y="851"/>
                  <a:pt x="3535" y="856"/>
                </a:cubicBezTo>
                <a:cubicBezTo>
                  <a:pt x="3489" y="862"/>
                  <a:pt x="3442" y="842"/>
                  <a:pt x="3400" y="873"/>
                </a:cubicBezTo>
                <a:cubicBezTo>
                  <a:pt x="3409" y="874"/>
                  <a:pt x="3417" y="874"/>
                  <a:pt x="3429" y="875"/>
                </a:cubicBezTo>
                <a:cubicBezTo>
                  <a:pt x="3425" y="877"/>
                  <a:pt x="3423" y="878"/>
                  <a:pt x="3417" y="880"/>
                </a:cubicBezTo>
                <a:cubicBezTo>
                  <a:pt x="3467" y="890"/>
                  <a:pt x="3513" y="900"/>
                  <a:pt x="3560" y="909"/>
                </a:cubicBezTo>
                <a:cubicBezTo>
                  <a:pt x="3560" y="911"/>
                  <a:pt x="3559" y="913"/>
                  <a:pt x="3559" y="915"/>
                </a:cubicBezTo>
                <a:cubicBezTo>
                  <a:pt x="3555" y="915"/>
                  <a:pt x="3551" y="915"/>
                  <a:pt x="3548" y="914"/>
                </a:cubicBezTo>
                <a:cubicBezTo>
                  <a:pt x="3547" y="915"/>
                  <a:pt x="3547" y="916"/>
                  <a:pt x="3547" y="917"/>
                </a:cubicBezTo>
                <a:cubicBezTo>
                  <a:pt x="3553" y="920"/>
                  <a:pt x="3560" y="923"/>
                  <a:pt x="3566" y="926"/>
                </a:cubicBezTo>
                <a:cubicBezTo>
                  <a:pt x="3541" y="923"/>
                  <a:pt x="3516" y="921"/>
                  <a:pt x="3490" y="919"/>
                </a:cubicBezTo>
                <a:cubicBezTo>
                  <a:pt x="3490" y="921"/>
                  <a:pt x="3490" y="924"/>
                  <a:pt x="3489" y="926"/>
                </a:cubicBezTo>
                <a:cubicBezTo>
                  <a:pt x="3505" y="931"/>
                  <a:pt x="3521" y="935"/>
                  <a:pt x="3543" y="941"/>
                </a:cubicBezTo>
                <a:cubicBezTo>
                  <a:pt x="3510" y="941"/>
                  <a:pt x="3483" y="941"/>
                  <a:pt x="3456" y="941"/>
                </a:cubicBezTo>
                <a:cubicBezTo>
                  <a:pt x="3455" y="942"/>
                  <a:pt x="3455" y="943"/>
                  <a:pt x="3455" y="945"/>
                </a:cubicBezTo>
                <a:cubicBezTo>
                  <a:pt x="3466" y="947"/>
                  <a:pt x="3476" y="949"/>
                  <a:pt x="3491" y="952"/>
                </a:cubicBezTo>
                <a:cubicBezTo>
                  <a:pt x="3459" y="954"/>
                  <a:pt x="3432" y="957"/>
                  <a:pt x="3404" y="959"/>
                </a:cubicBezTo>
                <a:cubicBezTo>
                  <a:pt x="3404" y="960"/>
                  <a:pt x="3403" y="962"/>
                  <a:pt x="3402" y="964"/>
                </a:cubicBezTo>
                <a:cubicBezTo>
                  <a:pt x="3405" y="965"/>
                  <a:pt x="3407" y="966"/>
                  <a:pt x="3414" y="969"/>
                </a:cubicBezTo>
                <a:cubicBezTo>
                  <a:pt x="3378" y="966"/>
                  <a:pt x="3346" y="963"/>
                  <a:pt x="3315" y="960"/>
                </a:cubicBezTo>
                <a:cubicBezTo>
                  <a:pt x="3315" y="959"/>
                  <a:pt x="3315" y="959"/>
                  <a:pt x="3315" y="958"/>
                </a:cubicBezTo>
                <a:cubicBezTo>
                  <a:pt x="3327" y="958"/>
                  <a:pt x="3340" y="957"/>
                  <a:pt x="3352" y="957"/>
                </a:cubicBezTo>
                <a:cubicBezTo>
                  <a:pt x="3352" y="956"/>
                  <a:pt x="3352" y="955"/>
                  <a:pt x="3352" y="954"/>
                </a:cubicBezTo>
                <a:cubicBezTo>
                  <a:pt x="3318" y="954"/>
                  <a:pt x="3284" y="954"/>
                  <a:pt x="3246" y="954"/>
                </a:cubicBezTo>
                <a:cubicBezTo>
                  <a:pt x="3254" y="958"/>
                  <a:pt x="3258" y="961"/>
                  <a:pt x="3265" y="964"/>
                </a:cubicBezTo>
                <a:cubicBezTo>
                  <a:pt x="3233" y="964"/>
                  <a:pt x="3202" y="964"/>
                  <a:pt x="3172" y="964"/>
                </a:cubicBezTo>
                <a:cubicBezTo>
                  <a:pt x="3172" y="964"/>
                  <a:pt x="3172" y="963"/>
                  <a:pt x="3172" y="962"/>
                </a:cubicBezTo>
                <a:cubicBezTo>
                  <a:pt x="3184" y="960"/>
                  <a:pt x="3197" y="958"/>
                  <a:pt x="3210" y="956"/>
                </a:cubicBezTo>
                <a:cubicBezTo>
                  <a:pt x="3050" y="953"/>
                  <a:pt x="2890" y="959"/>
                  <a:pt x="2731" y="934"/>
                </a:cubicBezTo>
                <a:cubicBezTo>
                  <a:pt x="2802" y="934"/>
                  <a:pt x="2874" y="934"/>
                  <a:pt x="2943" y="934"/>
                </a:cubicBezTo>
                <a:cubicBezTo>
                  <a:pt x="2924" y="913"/>
                  <a:pt x="2896" y="920"/>
                  <a:pt x="2869" y="919"/>
                </a:cubicBezTo>
                <a:cubicBezTo>
                  <a:pt x="2826" y="916"/>
                  <a:pt x="2782" y="911"/>
                  <a:pt x="2738" y="913"/>
                </a:cubicBezTo>
                <a:cubicBezTo>
                  <a:pt x="2703" y="915"/>
                  <a:pt x="2671" y="901"/>
                  <a:pt x="2634" y="902"/>
                </a:cubicBezTo>
                <a:cubicBezTo>
                  <a:pt x="2638" y="905"/>
                  <a:pt x="2640" y="906"/>
                  <a:pt x="2644" y="909"/>
                </a:cubicBezTo>
                <a:cubicBezTo>
                  <a:pt x="2612" y="909"/>
                  <a:pt x="2582" y="909"/>
                  <a:pt x="2553" y="909"/>
                </a:cubicBezTo>
                <a:cubicBezTo>
                  <a:pt x="2552" y="911"/>
                  <a:pt x="2552" y="912"/>
                  <a:pt x="2552" y="914"/>
                </a:cubicBezTo>
                <a:cubicBezTo>
                  <a:pt x="2616" y="917"/>
                  <a:pt x="2679" y="921"/>
                  <a:pt x="2742" y="924"/>
                </a:cubicBezTo>
                <a:cubicBezTo>
                  <a:pt x="2742" y="925"/>
                  <a:pt x="2742" y="926"/>
                  <a:pt x="2742" y="926"/>
                </a:cubicBezTo>
                <a:cubicBezTo>
                  <a:pt x="2712" y="926"/>
                  <a:pt x="2682" y="926"/>
                  <a:pt x="2652" y="926"/>
                </a:cubicBezTo>
                <a:cubicBezTo>
                  <a:pt x="2645" y="926"/>
                  <a:pt x="2638" y="926"/>
                  <a:pt x="2630" y="926"/>
                </a:cubicBezTo>
                <a:cubicBezTo>
                  <a:pt x="2607" y="926"/>
                  <a:pt x="2582" y="940"/>
                  <a:pt x="2560" y="920"/>
                </a:cubicBezTo>
                <a:cubicBezTo>
                  <a:pt x="2562" y="922"/>
                  <a:pt x="2563" y="924"/>
                  <a:pt x="2566" y="929"/>
                </a:cubicBezTo>
                <a:cubicBezTo>
                  <a:pt x="2535" y="929"/>
                  <a:pt x="2506" y="929"/>
                  <a:pt x="2476" y="929"/>
                </a:cubicBezTo>
                <a:cubicBezTo>
                  <a:pt x="2402" y="928"/>
                  <a:pt x="2328" y="927"/>
                  <a:pt x="2254" y="926"/>
                </a:cubicBezTo>
                <a:cubicBezTo>
                  <a:pt x="2181" y="924"/>
                  <a:pt x="2108" y="921"/>
                  <a:pt x="2035" y="918"/>
                </a:cubicBezTo>
                <a:cubicBezTo>
                  <a:pt x="1997" y="916"/>
                  <a:pt x="1960" y="910"/>
                  <a:pt x="1922" y="908"/>
                </a:cubicBezTo>
                <a:cubicBezTo>
                  <a:pt x="1893" y="906"/>
                  <a:pt x="1865" y="910"/>
                  <a:pt x="1836" y="910"/>
                </a:cubicBezTo>
                <a:cubicBezTo>
                  <a:pt x="1817" y="910"/>
                  <a:pt x="1798" y="905"/>
                  <a:pt x="1779" y="904"/>
                </a:cubicBezTo>
                <a:cubicBezTo>
                  <a:pt x="1700" y="903"/>
                  <a:pt x="1620" y="902"/>
                  <a:pt x="1540" y="901"/>
                </a:cubicBezTo>
                <a:cubicBezTo>
                  <a:pt x="1524" y="901"/>
                  <a:pt x="1507" y="901"/>
                  <a:pt x="1490" y="901"/>
                </a:cubicBezTo>
                <a:cubicBezTo>
                  <a:pt x="1490" y="899"/>
                  <a:pt x="1489" y="896"/>
                  <a:pt x="1489" y="894"/>
                </a:cubicBezTo>
                <a:cubicBezTo>
                  <a:pt x="1495" y="892"/>
                  <a:pt x="1501" y="891"/>
                  <a:pt x="1507" y="890"/>
                </a:cubicBezTo>
                <a:cubicBezTo>
                  <a:pt x="1484" y="880"/>
                  <a:pt x="1422" y="882"/>
                  <a:pt x="1396" y="894"/>
                </a:cubicBezTo>
                <a:cubicBezTo>
                  <a:pt x="1416" y="893"/>
                  <a:pt x="1432" y="891"/>
                  <a:pt x="1449" y="890"/>
                </a:cubicBezTo>
                <a:cubicBezTo>
                  <a:pt x="1438" y="902"/>
                  <a:pt x="1438" y="903"/>
                  <a:pt x="1404" y="900"/>
                </a:cubicBezTo>
                <a:cubicBezTo>
                  <a:pt x="1388" y="899"/>
                  <a:pt x="1372" y="894"/>
                  <a:pt x="1354" y="890"/>
                </a:cubicBezTo>
                <a:cubicBezTo>
                  <a:pt x="1355" y="896"/>
                  <a:pt x="1355" y="900"/>
                  <a:pt x="1356" y="904"/>
                </a:cubicBezTo>
                <a:cubicBezTo>
                  <a:pt x="1325" y="898"/>
                  <a:pt x="1295" y="892"/>
                  <a:pt x="1265" y="886"/>
                </a:cubicBezTo>
                <a:cubicBezTo>
                  <a:pt x="1269" y="885"/>
                  <a:pt x="1274" y="883"/>
                  <a:pt x="1282" y="880"/>
                </a:cubicBezTo>
                <a:cubicBezTo>
                  <a:pt x="1267" y="877"/>
                  <a:pt x="1255" y="874"/>
                  <a:pt x="1239" y="870"/>
                </a:cubicBezTo>
                <a:cubicBezTo>
                  <a:pt x="1355" y="867"/>
                  <a:pt x="1468" y="863"/>
                  <a:pt x="1581" y="860"/>
                </a:cubicBezTo>
                <a:cubicBezTo>
                  <a:pt x="1581" y="858"/>
                  <a:pt x="1581" y="857"/>
                  <a:pt x="1580" y="855"/>
                </a:cubicBezTo>
                <a:cubicBezTo>
                  <a:pt x="1405" y="854"/>
                  <a:pt x="1230" y="865"/>
                  <a:pt x="1055" y="865"/>
                </a:cubicBezTo>
                <a:cubicBezTo>
                  <a:pt x="1065" y="873"/>
                  <a:pt x="1075" y="881"/>
                  <a:pt x="1084" y="888"/>
                </a:cubicBezTo>
                <a:cubicBezTo>
                  <a:pt x="1083" y="891"/>
                  <a:pt x="1083" y="893"/>
                  <a:pt x="1082" y="896"/>
                </a:cubicBezTo>
                <a:cubicBezTo>
                  <a:pt x="1104" y="892"/>
                  <a:pt x="1126" y="887"/>
                  <a:pt x="1148" y="887"/>
                </a:cubicBezTo>
                <a:cubicBezTo>
                  <a:pt x="1165" y="886"/>
                  <a:pt x="1181" y="893"/>
                  <a:pt x="1198" y="894"/>
                </a:cubicBezTo>
                <a:cubicBezTo>
                  <a:pt x="1225" y="896"/>
                  <a:pt x="1253" y="895"/>
                  <a:pt x="1280" y="896"/>
                </a:cubicBezTo>
                <a:cubicBezTo>
                  <a:pt x="1282" y="896"/>
                  <a:pt x="1283" y="897"/>
                  <a:pt x="1284" y="903"/>
                </a:cubicBezTo>
                <a:cubicBezTo>
                  <a:pt x="1242" y="903"/>
                  <a:pt x="1199" y="903"/>
                  <a:pt x="1151" y="903"/>
                </a:cubicBezTo>
                <a:cubicBezTo>
                  <a:pt x="1157" y="909"/>
                  <a:pt x="1158" y="911"/>
                  <a:pt x="1163" y="916"/>
                </a:cubicBezTo>
                <a:cubicBezTo>
                  <a:pt x="1137" y="918"/>
                  <a:pt x="1114" y="920"/>
                  <a:pt x="1091" y="923"/>
                </a:cubicBezTo>
                <a:cubicBezTo>
                  <a:pt x="1091" y="921"/>
                  <a:pt x="1091" y="920"/>
                  <a:pt x="1091" y="919"/>
                </a:cubicBezTo>
                <a:cubicBezTo>
                  <a:pt x="1104" y="916"/>
                  <a:pt x="1117" y="914"/>
                  <a:pt x="1130" y="912"/>
                </a:cubicBezTo>
                <a:cubicBezTo>
                  <a:pt x="1130" y="911"/>
                  <a:pt x="1130" y="911"/>
                  <a:pt x="1130" y="910"/>
                </a:cubicBezTo>
                <a:cubicBezTo>
                  <a:pt x="1106" y="909"/>
                  <a:pt x="1082" y="907"/>
                  <a:pt x="1059" y="907"/>
                </a:cubicBezTo>
                <a:cubicBezTo>
                  <a:pt x="1057" y="906"/>
                  <a:pt x="1053" y="911"/>
                  <a:pt x="1054" y="913"/>
                </a:cubicBezTo>
                <a:cubicBezTo>
                  <a:pt x="1054" y="915"/>
                  <a:pt x="1058" y="917"/>
                  <a:pt x="1060" y="920"/>
                </a:cubicBezTo>
                <a:cubicBezTo>
                  <a:pt x="1023" y="920"/>
                  <a:pt x="985" y="919"/>
                  <a:pt x="947" y="921"/>
                </a:cubicBezTo>
                <a:cubicBezTo>
                  <a:pt x="928" y="921"/>
                  <a:pt x="909" y="926"/>
                  <a:pt x="889" y="927"/>
                </a:cubicBezTo>
                <a:cubicBezTo>
                  <a:pt x="876" y="929"/>
                  <a:pt x="861" y="931"/>
                  <a:pt x="849" y="928"/>
                </a:cubicBezTo>
                <a:cubicBezTo>
                  <a:pt x="808" y="916"/>
                  <a:pt x="767" y="925"/>
                  <a:pt x="726" y="927"/>
                </a:cubicBezTo>
                <a:cubicBezTo>
                  <a:pt x="715" y="927"/>
                  <a:pt x="705" y="926"/>
                  <a:pt x="693" y="923"/>
                </a:cubicBezTo>
                <a:cubicBezTo>
                  <a:pt x="667" y="916"/>
                  <a:pt x="638" y="921"/>
                  <a:pt x="608" y="921"/>
                </a:cubicBezTo>
                <a:cubicBezTo>
                  <a:pt x="610" y="925"/>
                  <a:pt x="611" y="927"/>
                  <a:pt x="612" y="927"/>
                </a:cubicBezTo>
                <a:cubicBezTo>
                  <a:pt x="636" y="931"/>
                  <a:pt x="661" y="934"/>
                  <a:pt x="686" y="937"/>
                </a:cubicBezTo>
                <a:cubicBezTo>
                  <a:pt x="686" y="940"/>
                  <a:pt x="686" y="942"/>
                  <a:pt x="686" y="944"/>
                </a:cubicBezTo>
                <a:cubicBezTo>
                  <a:pt x="664" y="944"/>
                  <a:pt x="643" y="944"/>
                  <a:pt x="622" y="944"/>
                </a:cubicBezTo>
                <a:cubicBezTo>
                  <a:pt x="589" y="944"/>
                  <a:pt x="557" y="945"/>
                  <a:pt x="524" y="943"/>
                </a:cubicBezTo>
                <a:cubicBezTo>
                  <a:pt x="504" y="942"/>
                  <a:pt x="483" y="937"/>
                  <a:pt x="464" y="948"/>
                </a:cubicBezTo>
                <a:cubicBezTo>
                  <a:pt x="462" y="949"/>
                  <a:pt x="456" y="943"/>
                  <a:pt x="446" y="936"/>
                </a:cubicBezTo>
                <a:cubicBezTo>
                  <a:pt x="424" y="936"/>
                  <a:pt x="395" y="936"/>
                  <a:pt x="365" y="936"/>
                </a:cubicBezTo>
                <a:cubicBezTo>
                  <a:pt x="365" y="935"/>
                  <a:pt x="365" y="934"/>
                  <a:pt x="365" y="933"/>
                </a:cubicBezTo>
                <a:cubicBezTo>
                  <a:pt x="375" y="927"/>
                  <a:pt x="384" y="922"/>
                  <a:pt x="393" y="917"/>
                </a:cubicBezTo>
                <a:cubicBezTo>
                  <a:pt x="368" y="908"/>
                  <a:pt x="342" y="899"/>
                  <a:pt x="316" y="890"/>
                </a:cubicBezTo>
                <a:cubicBezTo>
                  <a:pt x="351" y="893"/>
                  <a:pt x="382" y="912"/>
                  <a:pt x="421" y="898"/>
                </a:cubicBezTo>
                <a:cubicBezTo>
                  <a:pt x="404" y="896"/>
                  <a:pt x="389" y="897"/>
                  <a:pt x="376" y="892"/>
                </a:cubicBezTo>
                <a:cubicBezTo>
                  <a:pt x="364" y="889"/>
                  <a:pt x="343" y="894"/>
                  <a:pt x="347" y="869"/>
                </a:cubicBezTo>
                <a:cubicBezTo>
                  <a:pt x="339" y="869"/>
                  <a:pt x="332" y="868"/>
                  <a:pt x="320" y="867"/>
                </a:cubicBezTo>
                <a:cubicBezTo>
                  <a:pt x="325" y="863"/>
                  <a:pt x="328" y="861"/>
                  <a:pt x="332" y="858"/>
                </a:cubicBezTo>
                <a:cubicBezTo>
                  <a:pt x="320" y="858"/>
                  <a:pt x="309" y="857"/>
                  <a:pt x="292" y="856"/>
                </a:cubicBezTo>
                <a:cubicBezTo>
                  <a:pt x="300" y="850"/>
                  <a:pt x="305" y="847"/>
                  <a:pt x="310" y="843"/>
                </a:cubicBezTo>
                <a:cubicBezTo>
                  <a:pt x="308" y="840"/>
                  <a:pt x="306" y="836"/>
                  <a:pt x="303" y="831"/>
                </a:cubicBezTo>
                <a:cubicBezTo>
                  <a:pt x="284" y="839"/>
                  <a:pt x="280" y="838"/>
                  <a:pt x="280" y="820"/>
                </a:cubicBezTo>
                <a:cubicBezTo>
                  <a:pt x="262" y="822"/>
                  <a:pt x="244" y="826"/>
                  <a:pt x="226" y="826"/>
                </a:cubicBezTo>
                <a:cubicBezTo>
                  <a:pt x="213" y="826"/>
                  <a:pt x="200" y="821"/>
                  <a:pt x="187" y="819"/>
                </a:cubicBezTo>
                <a:cubicBezTo>
                  <a:pt x="181" y="819"/>
                  <a:pt x="174" y="822"/>
                  <a:pt x="168" y="823"/>
                </a:cubicBezTo>
                <a:cubicBezTo>
                  <a:pt x="161" y="823"/>
                  <a:pt x="154" y="821"/>
                  <a:pt x="148" y="821"/>
                </a:cubicBezTo>
                <a:cubicBezTo>
                  <a:pt x="150" y="815"/>
                  <a:pt x="152" y="810"/>
                  <a:pt x="155" y="801"/>
                </a:cubicBezTo>
                <a:cubicBezTo>
                  <a:pt x="146" y="799"/>
                  <a:pt x="136" y="797"/>
                  <a:pt x="126" y="795"/>
                </a:cubicBezTo>
                <a:cubicBezTo>
                  <a:pt x="126" y="793"/>
                  <a:pt x="126" y="792"/>
                  <a:pt x="126" y="790"/>
                </a:cubicBezTo>
                <a:cubicBezTo>
                  <a:pt x="182" y="776"/>
                  <a:pt x="238" y="762"/>
                  <a:pt x="294" y="747"/>
                </a:cubicBezTo>
                <a:cubicBezTo>
                  <a:pt x="294" y="746"/>
                  <a:pt x="294" y="745"/>
                  <a:pt x="293" y="743"/>
                </a:cubicBezTo>
                <a:cubicBezTo>
                  <a:pt x="273" y="735"/>
                  <a:pt x="252" y="728"/>
                  <a:pt x="232" y="720"/>
                </a:cubicBezTo>
                <a:cubicBezTo>
                  <a:pt x="232" y="718"/>
                  <a:pt x="233" y="716"/>
                  <a:pt x="233" y="714"/>
                </a:cubicBezTo>
                <a:cubicBezTo>
                  <a:pt x="239" y="715"/>
                  <a:pt x="244" y="716"/>
                  <a:pt x="252" y="717"/>
                </a:cubicBezTo>
                <a:cubicBezTo>
                  <a:pt x="247" y="712"/>
                  <a:pt x="244" y="708"/>
                  <a:pt x="238" y="701"/>
                </a:cubicBezTo>
                <a:cubicBezTo>
                  <a:pt x="253" y="705"/>
                  <a:pt x="265" y="708"/>
                  <a:pt x="278" y="712"/>
                </a:cubicBezTo>
                <a:cubicBezTo>
                  <a:pt x="273" y="704"/>
                  <a:pt x="269" y="699"/>
                  <a:pt x="266" y="695"/>
                </a:cubicBezTo>
                <a:cubicBezTo>
                  <a:pt x="272" y="691"/>
                  <a:pt x="279" y="689"/>
                  <a:pt x="285" y="686"/>
                </a:cubicBezTo>
                <a:cubicBezTo>
                  <a:pt x="274" y="677"/>
                  <a:pt x="265" y="669"/>
                  <a:pt x="256" y="662"/>
                </a:cubicBezTo>
                <a:cubicBezTo>
                  <a:pt x="262" y="658"/>
                  <a:pt x="268" y="655"/>
                  <a:pt x="278" y="648"/>
                </a:cubicBezTo>
                <a:cubicBezTo>
                  <a:pt x="260" y="645"/>
                  <a:pt x="245" y="641"/>
                  <a:pt x="230" y="641"/>
                </a:cubicBezTo>
                <a:cubicBezTo>
                  <a:pt x="217" y="641"/>
                  <a:pt x="210" y="639"/>
                  <a:pt x="204" y="626"/>
                </a:cubicBezTo>
                <a:cubicBezTo>
                  <a:pt x="201" y="617"/>
                  <a:pt x="190" y="611"/>
                  <a:pt x="182" y="606"/>
                </a:cubicBezTo>
                <a:cubicBezTo>
                  <a:pt x="164" y="595"/>
                  <a:pt x="164" y="596"/>
                  <a:pt x="179" y="578"/>
                </a:cubicBezTo>
                <a:cubicBezTo>
                  <a:pt x="173" y="576"/>
                  <a:pt x="168" y="575"/>
                  <a:pt x="164" y="573"/>
                </a:cubicBezTo>
                <a:cubicBezTo>
                  <a:pt x="185" y="546"/>
                  <a:pt x="205" y="519"/>
                  <a:pt x="243" y="512"/>
                </a:cubicBezTo>
                <a:cubicBezTo>
                  <a:pt x="242" y="510"/>
                  <a:pt x="241" y="508"/>
                  <a:pt x="240" y="506"/>
                </a:cubicBezTo>
                <a:cubicBezTo>
                  <a:pt x="210" y="509"/>
                  <a:pt x="180" y="515"/>
                  <a:pt x="150" y="513"/>
                </a:cubicBezTo>
                <a:cubicBezTo>
                  <a:pt x="123" y="511"/>
                  <a:pt x="91" y="522"/>
                  <a:pt x="69" y="493"/>
                </a:cubicBezTo>
                <a:cubicBezTo>
                  <a:pt x="53" y="514"/>
                  <a:pt x="37" y="498"/>
                  <a:pt x="23" y="495"/>
                </a:cubicBezTo>
                <a:cubicBezTo>
                  <a:pt x="20" y="488"/>
                  <a:pt x="17" y="482"/>
                  <a:pt x="16" y="476"/>
                </a:cubicBezTo>
                <a:cubicBezTo>
                  <a:pt x="13" y="465"/>
                  <a:pt x="12" y="452"/>
                  <a:pt x="25" y="448"/>
                </a:cubicBezTo>
                <a:cubicBezTo>
                  <a:pt x="37" y="445"/>
                  <a:pt x="35" y="437"/>
                  <a:pt x="32" y="432"/>
                </a:cubicBezTo>
                <a:cubicBezTo>
                  <a:pt x="20" y="414"/>
                  <a:pt x="34" y="407"/>
                  <a:pt x="44" y="398"/>
                </a:cubicBezTo>
                <a:cubicBezTo>
                  <a:pt x="52" y="404"/>
                  <a:pt x="61" y="410"/>
                  <a:pt x="69" y="416"/>
                </a:cubicBezTo>
                <a:cubicBezTo>
                  <a:pt x="71" y="415"/>
                  <a:pt x="72" y="414"/>
                  <a:pt x="74" y="413"/>
                </a:cubicBezTo>
                <a:cubicBezTo>
                  <a:pt x="72" y="407"/>
                  <a:pt x="71" y="397"/>
                  <a:pt x="68" y="396"/>
                </a:cubicBezTo>
                <a:cubicBezTo>
                  <a:pt x="61" y="395"/>
                  <a:pt x="52" y="398"/>
                  <a:pt x="44" y="398"/>
                </a:cubicBezTo>
                <a:close/>
                <a:moveTo>
                  <a:pt x="3086" y="869"/>
                </a:moveTo>
                <a:cubicBezTo>
                  <a:pt x="3086" y="868"/>
                  <a:pt x="3085" y="868"/>
                  <a:pt x="3085" y="867"/>
                </a:cubicBezTo>
                <a:cubicBezTo>
                  <a:pt x="3069" y="865"/>
                  <a:pt x="3054" y="863"/>
                  <a:pt x="3038" y="862"/>
                </a:cubicBezTo>
                <a:cubicBezTo>
                  <a:pt x="2981" y="857"/>
                  <a:pt x="2923" y="866"/>
                  <a:pt x="2866" y="860"/>
                </a:cubicBezTo>
                <a:cubicBezTo>
                  <a:pt x="2847" y="858"/>
                  <a:pt x="2828" y="863"/>
                  <a:pt x="2810" y="862"/>
                </a:cubicBezTo>
                <a:cubicBezTo>
                  <a:pt x="2774" y="860"/>
                  <a:pt x="2739" y="855"/>
                  <a:pt x="2703" y="854"/>
                </a:cubicBezTo>
                <a:cubicBezTo>
                  <a:pt x="2630" y="851"/>
                  <a:pt x="2558" y="850"/>
                  <a:pt x="2485" y="849"/>
                </a:cubicBezTo>
                <a:cubicBezTo>
                  <a:pt x="2474" y="848"/>
                  <a:pt x="2462" y="847"/>
                  <a:pt x="2451" y="846"/>
                </a:cubicBezTo>
                <a:cubicBezTo>
                  <a:pt x="2459" y="852"/>
                  <a:pt x="2469" y="854"/>
                  <a:pt x="2478" y="854"/>
                </a:cubicBezTo>
                <a:cubicBezTo>
                  <a:pt x="2521" y="856"/>
                  <a:pt x="2564" y="858"/>
                  <a:pt x="2607" y="860"/>
                </a:cubicBezTo>
                <a:cubicBezTo>
                  <a:pt x="2647" y="863"/>
                  <a:pt x="2688" y="867"/>
                  <a:pt x="2728" y="869"/>
                </a:cubicBezTo>
                <a:cubicBezTo>
                  <a:pt x="2799" y="871"/>
                  <a:pt x="2870" y="873"/>
                  <a:pt x="2942" y="875"/>
                </a:cubicBezTo>
                <a:cubicBezTo>
                  <a:pt x="2976" y="876"/>
                  <a:pt x="3011" y="877"/>
                  <a:pt x="3045" y="876"/>
                </a:cubicBezTo>
                <a:cubicBezTo>
                  <a:pt x="3059" y="876"/>
                  <a:pt x="3073" y="872"/>
                  <a:pt x="3086" y="869"/>
                </a:cubicBezTo>
                <a:close/>
                <a:moveTo>
                  <a:pt x="1567" y="812"/>
                </a:moveTo>
                <a:cubicBezTo>
                  <a:pt x="1567" y="812"/>
                  <a:pt x="1567" y="811"/>
                  <a:pt x="1566" y="810"/>
                </a:cubicBezTo>
                <a:cubicBezTo>
                  <a:pt x="1402" y="814"/>
                  <a:pt x="1237" y="818"/>
                  <a:pt x="1072" y="822"/>
                </a:cubicBezTo>
                <a:cubicBezTo>
                  <a:pt x="1098" y="827"/>
                  <a:pt x="1123" y="831"/>
                  <a:pt x="1148" y="832"/>
                </a:cubicBezTo>
                <a:cubicBezTo>
                  <a:pt x="1199" y="832"/>
                  <a:pt x="1249" y="829"/>
                  <a:pt x="1299" y="829"/>
                </a:cubicBezTo>
                <a:cubicBezTo>
                  <a:pt x="1358" y="828"/>
                  <a:pt x="1417" y="831"/>
                  <a:pt x="1476" y="828"/>
                </a:cubicBezTo>
                <a:cubicBezTo>
                  <a:pt x="1506" y="827"/>
                  <a:pt x="1536" y="818"/>
                  <a:pt x="1567" y="812"/>
                </a:cubicBezTo>
                <a:close/>
                <a:moveTo>
                  <a:pt x="3131" y="849"/>
                </a:moveTo>
                <a:cubicBezTo>
                  <a:pt x="3162" y="858"/>
                  <a:pt x="3196" y="839"/>
                  <a:pt x="3228" y="860"/>
                </a:cubicBezTo>
                <a:cubicBezTo>
                  <a:pt x="3183" y="862"/>
                  <a:pt x="3142" y="864"/>
                  <a:pt x="3102" y="866"/>
                </a:cubicBezTo>
                <a:cubicBezTo>
                  <a:pt x="3102" y="868"/>
                  <a:pt x="3102" y="869"/>
                  <a:pt x="3102" y="871"/>
                </a:cubicBezTo>
                <a:cubicBezTo>
                  <a:pt x="3198" y="871"/>
                  <a:pt x="3294" y="871"/>
                  <a:pt x="3390" y="871"/>
                </a:cubicBezTo>
                <a:cubicBezTo>
                  <a:pt x="3390" y="868"/>
                  <a:pt x="3390" y="865"/>
                  <a:pt x="3390" y="861"/>
                </a:cubicBezTo>
                <a:cubicBezTo>
                  <a:pt x="3348" y="861"/>
                  <a:pt x="3305" y="861"/>
                  <a:pt x="3263" y="861"/>
                </a:cubicBezTo>
                <a:cubicBezTo>
                  <a:pt x="3263" y="858"/>
                  <a:pt x="3263" y="855"/>
                  <a:pt x="3263" y="852"/>
                </a:cubicBezTo>
                <a:cubicBezTo>
                  <a:pt x="3294" y="852"/>
                  <a:pt x="3325" y="852"/>
                  <a:pt x="3357" y="852"/>
                </a:cubicBezTo>
                <a:cubicBezTo>
                  <a:pt x="3282" y="846"/>
                  <a:pt x="3207" y="825"/>
                  <a:pt x="3131" y="849"/>
                </a:cubicBezTo>
                <a:close/>
                <a:moveTo>
                  <a:pt x="1026" y="782"/>
                </a:moveTo>
                <a:cubicBezTo>
                  <a:pt x="1093" y="779"/>
                  <a:pt x="1164" y="775"/>
                  <a:pt x="1235" y="772"/>
                </a:cubicBezTo>
                <a:cubicBezTo>
                  <a:pt x="1228" y="768"/>
                  <a:pt x="1220" y="765"/>
                  <a:pt x="1212" y="765"/>
                </a:cubicBezTo>
                <a:cubicBezTo>
                  <a:pt x="1198" y="765"/>
                  <a:pt x="1184" y="768"/>
                  <a:pt x="1171" y="767"/>
                </a:cubicBezTo>
                <a:cubicBezTo>
                  <a:pt x="1125" y="766"/>
                  <a:pt x="1080" y="764"/>
                  <a:pt x="1034" y="764"/>
                </a:cubicBezTo>
                <a:cubicBezTo>
                  <a:pt x="1015" y="763"/>
                  <a:pt x="995" y="765"/>
                  <a:pt x="975" y="766"/>
                </a:cubicBezTo>
                <a:cubicBezTo>
                  <a:pt x="975" y="768"/>
                  <a:pt x="975" y="770"/>
                  <a:pt x="976" y="772"/>
                </a:cubicBezTo>
                <a:cubicBezTo>
                  <a:pt x="994" y="773"/>
                  <a:pt x="1013" y="775"/>
                  <a:pt x="1031" y="776"/>
                </a:cubicBezTo>
                <a:cubicBezTo>
                  <a:pt x="1031" y="778"/>
                  <a:pt x="1031" y="780"/>
                  <a:pt x="1031" y="781"/>
                </a:cubicBezTo>
                <a:cubicBezTo>
                  <a:pt x="1028" y="782"/>
                  <a:pt x="1025" y="782"/>
                  <a:pt x="1026" y="782"/>
                </a:cubicBezTo>
                <a:close/>
                <a:moveTo>
                  <a:pt x="1715" y="582"/>
                </a:moveTo>
                <a:cubicBezTo>
                  <a:pt x="1715" y="585"/>
                  <a:pt x="1715" y="587"/>
                  <a:pt x="1715" y="590"/>
                </a:cubicBezTo>
                <a:cubicBezTo>
                  <a:pt x="1775" y="590"/>
                  <a:pt x="1834" y="589"/>
                  <a:pt x="1893" y="590"/>
                </a:cubicBezTo>
                <a:cubicBezTo>
                  <a:pt x="1930" y="591"/>
                  <a:pt x="1968" y="583"/>
                  <a:pt x="2004" y="598"/>
                </a:cubicBezTo>
                <a:cubicBezTo>
                  <a:pt x="2013" y="601"/>
                  <a:pt x="2023" y="599"/>
                  <a:pt x="2033" y="600"/>
                </a:cubicBezTo>
                <a:cubicBezTo>
                  <a:pt x="2033" y="599"/>
                  <a:pt x="2033" y="598"/>
                  <a:pt x="2033" y="597"/>
                </a:cubicBezTo>
                <a:cubicBezTo>
                  <a:pt x="2024" y="596"/>
                  <a:pt x="2015" y="594"/>
                  <a:pt x="2006" y="593"/>
                </a:cubicBezTo>
                <a:cubicBezTo>
                  <a:pt x="2006" y="592"/>
                  <a:pt x="2006" y="590"/>
                  <a:pt x="2006" y="589"/>
                </a:cubicBezTo>
                <a:cubicBezTo>
                  <a:pt x="2032" y="588"/>
                  <a:pt x="2058" y="586"/>
                  <a:pt x="2084" y="585"/>
                </a:cubicBezTo>
                <a:cubicBezTo>
                  <a:pt x="2084" y="584"/>
                  <a:pt x="2084" y="583"/>
                  <a:pt x="2084" y="582"/>
                </a:cubicBezTo>
                <a:cubicBezTo>
                  <a:pt x="1961" y="582"/>
                  <a:pt x="1838" y="582"/>
                  <a:pt x="1715" y="582"/>
                </a:cubicBezTo>
                <a:close/>
                <a:moveTo>
                  <a:pt x="1860" y="846"/>
                </a:moveTo>
                <a:cubicBezTo>
                  <a:pt x="1973" y="858"/>
                  <a:pt x="2082" y="850"/>
                  <a:pt x="2190" y="852"/>
                </a:cubicBezTo>
                <a:cubicBezTo>
                  <a:pt x="2190" y="850"/>
                  <a:pt x="2190" y="848"/>
                  <a:pt x="2190" y="846"/>
                </a:cubicBezTo>
                <a:cubicBezTo>
                  <a:pt x="2082" y="846"/>
                  <a:pt x="1974" y="846"/>
                  <a:pt x="1860" y="846"/>
                </a:cubicBezTo>
                <a:close/>
                <a:moveTo>
                  <a:pt x="2732" y="497"/>
                </a:moveTo>
                <a:cubicBezTo>
                  <a:pt x="2732" y="499"/>
                  <a:pt x="2733" y="501"/>
                  <a:pt x="2733" y="503"/>
                </a:cubicBezTo>
                <a:cubicBezTo>
                  <a:pt x="2815" y="505"/>
                  <a:pt x="2897" y="507"/>
                  <a:pt x="2979" y="503"/>
                </a:cubicBezTo>
                <a:cubicBezTo>
                  <a:pt x="2979" y="501"/>
                  <a:pt x="2979" y="499"/>
                  <a:pt x="2979" y="497"/>
                </a:cubicBezTo>
                <a:cubicBezTo>
                  <a:pt x="2897" y="497"/>
                  <a:pt x="2815" y="497"/>
                  <a:pt x="2732" y="497"/>
                </a:cubicBezTo>
                <a:close/>
                <a:moveTo>
                  <a:pt x="1642" y="871"/>
                </a:moveTo>
                <a:cubicBezTo>
                  <a:pt x="1622" y="871"/>
                  <a:pt x="1604" y="871"/>
                  <a:pt x="1586" y="871"/>
                </a:cubicBezTo>
                <a:cubicBezTo>
                  <a:pt x="1586" y="871"/>
                  <a:pt x="1586" y="872"/>
                  <a:pt x="1586" y="873"/>
                </a:cubicBezTo>
                <a:cubicBezTo>
                  <a:pt x="1593" y="874"/>
                  <a:pt x="1600" y="874"/>
                  <a:pt x="1607" y="874"/>
                </a:cubicBezTo>
                <a:cubicBezTo>
                  <a:pt x="1607" y="876"/>
                  <a:pt x="1607" y="878"/>
                  <a:pt x="1607" y="879"/>
                </a:cubicBezTo>
                <a:cubicBezTo>
                  <a:pt x="1578" y="879"/>
                  <a:pt x="1548" y="879"/>
                  <a:pt x="1519" y="879"/>
                </a:cubicBezTo>
                <a:cubicBezTo>
                  <a:pt x="1519" y="881"/>
                  <a:pt x="1519" y="883"/>
                  <a:pt x="1519" y="885"/>
                </a:cubicBezTo>
                <a:cubicBezTo>
                  <a:pt x="1534" y="885"/>
                  <a:pt x="1550" y="885"/>
                  <a:pt x="1565" y="885"/>
                </a:cubicBezTo>
                <a:cubicBezTo>
                  <a:pt x="1565" y="886"/>
                  <a:pt x="1565" y="887"/>
                  <a:pt x="1565" y="889"/>
                </a:cubicBezTo>
                <a:cubicBezTo>
                  <a:pt x="1558" y="890"/>
                  <a:pt x="1551" y="891"/>
                  <a:pt x="1544" y="892"/>
                </a:cubicBezTo>
                <a:cubicBezTo>
                  <a:pt x="1544" y="893"/>
                  <a:pt x="1544" y="894"/>
                  <a:pt x="1544" y="895"/>
                </a:cubicBezTo>
                <a:cubicBezTo>
                  <a:pt x="1590" y="890"/>
                  <a:pt x="1636" y="885"/>
                  <a:pt x="1682" y="880"/>
                </a:cubicBezTo>
                <a:cubicBezTo>
                  <a:pt x="1682" y="879"/>
                  <a:pt x="1682" y="878"/>
                  <a:pt x="1682" y="877"/>
                </a:cubicBezTo>
                <a:cubicBezTo>
                  <a:pt x="1666" y="877"/>
                  <a:pt x="1651" y="877"/>
                  <a:pt x="1633" y="877"/>
                </a:cubicBezTo>
                <a:cubicBezTo>
                  <a:pt x="1637" y="874"/>
                  <a:pt x="1639" y="873"/>
                  <a:pt x="1642" y="871"/>
                </a:cubicBezTo>
                <a:close/>
                <a:moveTo>
                  <a:pt x="3146" y="164"/>
                </a:moveTo>
                <a:cubicBezTo>
                  <a:pt x="3146" y="166"/>
                  <a:pt x="3146" y="167"/>
                  <a:pt x="3146" y="168"/>
                </a:cubicBezTo>
                <a:cubicBezTo>
                  <a:pt x="3185" y="168"/>
                  <a:pt x="3224" y="168"/>
                  <a:pt x="3263" y="168"/>
                </a:cubicBezTo>
                <a:cubicBezTo>
                  <a:pt x="3237" y="156"/>
                  <a:pt x="3211" y="142"/>
                  <a:pt x="3180" y="155"/>
                </a:cubicBezTo>
                <a:cubicBezTo>
                  <a:pt x="3191" y="158"/>
                  <a:pt x="3202" y="160"/>
                  <a:pt x="3213" y="162"/>
                </a:cubicBezTo>
                <a:cubicBezTo>
                  <a:pt x="3213" y="163"/>
                  <a:pt x="3213" y="164"/>
                  <a:pt x="3212" y="164"/>
                </a:cubicBezTo>
                <a:cubicBezTo>
                  <a:pt x="3190" y="164"/>
                  <a:pt x="3168" y="164"/>
                  <a:pt x="3146" y="164"/>
                </a:cubicBezTo>
                <a:close/>
                <a:moveTo>
                  <a:pt x="2203" y="745"/>
                </a:moveTo>
                <a:cubicBezTo>
                  <a:pt x="2204" y="744"/>
                  <a:pt x="2204" y="742"/>
                  <a:pt x="2204" y="741"/>
                </a:cubicBezTo>
                <a:cubicBezTo>
                  <a:pt x="2221" y="743"/>
                  <a:pt x="2238" y="744"/>
                  <a:pt x="2256" y="746"/>
                </a:cubicBezTo>
                <a:cubicBezTo>
                  <a:pt x="2256" y="743"/>
                  <a:pt x="2256" y="741"/>
                  <a:pt x="2256" y="738"/>
                </a:cubicBezTo>
                <a:cubicBezTo>
                  <a:pt x="2212" y="738"/>
                  <a:pt x="2169" y="738"/>
                  <a:pt x="2125" y="738"/>
                </a:cubicBezTo>
                <a:cubicBezTo>
                  <a:pt x="2125" y="739"/>
                  <a:pt x="2125" y="740"/>
                  <a:pt x="2125" y="742"/>
                </a:cubicBezTo>
                <a:cubicBezTo>
                  <a:pt x="2157" y="744"/>
                  <a:pt x="2190" y="747"/>
                  <a:pt x="2222" y="750"/>
                </a:cubicBezTo>
                <a:cubicBezTo>
                  <a:pt x="2222" y="748"/>
                  <a:pt x="2223" y="747"/>
                  <a:pt x="2223" y="745"/>
                </a:cubicBezTo>
                <a:cubicBezTo>
                  <a:pt x="2216" y="745"/>
                  <a:pt x="2210" y="745"/>
                  <a:pt x="2203" y="745"/>
                </a:cubicBezTo>
                <a:close/>
                <a:moveTo>
                  <a:pt x="2500" y="797"/>
                </a:moveTo>
                <a:cubicBezTo>
                  <a:pt x="2500" y="796"/>
                  <a:pt x="2500" y="795"/>
                  <a:pt x="2500" y="794"/>
                </a:cubicBezTo>
                <a:cubicBezTo>
                  <a:pt x="2483" y="794"/>
                  <a:pt x="2466" y="794"/>
                  <a:pt x="2448" y="794"/>
                </a:cubicBezTo>
                <a:cubicBezTo>
                  <a:pt x="2431" y="794"/>
                  <a:pt x="2414" y="793"/>
                  <a:pt x="2397" y="793"/>
                </a:cubicBezTo>
                <a:cubicBezTo>
                  <a:pt x="2379" y="792"/>
                  <a:pt x="2362" y="791"/>
                  <a:pt x="2345" y="791"/>
                </a:cubicBezTo>
                <a:cubicBezTo>
                  <a:pt x="2329" y="791"/>
                  <a:pt x="2313" y="793"/>
                  <a:pt x="2296" y="794"/>
                </a:cubicBezTo>
                <a:cubicBezTo>
                  <a:pt x="2297" y="795"/>
                  <a:pt x="2297" y="796"/>
                  <a:pt x="2297" y="797"/>
                </a:cubicBezTo>
                <a:cubicBezTo>
                  <a:pt x="2364" y="797"/>
                  <a:pt x="2432" y="797"/>
                  <a:pt x="2500" y="797"/>
                </a:cubicBezTo>
                <a:close/>
                <a:moveTo>
                  <a:pt x="2362" y="737"/>
                </a:moveTo>
                <a:cubicBezTo>
                  <a:pt x="2363" y="736"/>
                  <a:pt x="2364" y="735"/>
                  <a:pt x="2364" y="733"/>
                </a:cubicBezTo>
                <a:cubicBezTo>
                  <a:pt x="2331" y="733"/>
                  <a:pt x="2299" y="733"/>
                  <a:pt x="2268" y="733"/>
                </a:cubicBezTo>
                <a:cubicBezTo>
                  <a:pt x="2287" y="757"/>
                  <a:pt x="2312" y="745"/>
                  <a:pt x="2335" y="744"/>
                </a:cubicBezTo>
                <a:cubicBezTo>
                  <a:pt x="2334" y="742"/>
                  <a:pt x="2332" y="741"/>
                  <a:pt x="2328" y="737"/>
                </a:cubicBezTo>
                <a:cubicBezTo>
                  <a:pt x="2341" y="737"/>
                  <a:pt x="2352" y="737"/>
                  <a:pt x="2362" y="737"/>
                </a:cubicBezTo>
                <a:close/>
                <a:moveTo>
                  <a:pt x="509" y="791"/>
                </a:moveTo>
                <a:cubicBezTo>
                  <a:pt x="482" y="772"/>
                  <a:pt x="449" y="774"/>
                  <a:pt x="433" y="791"/>
                </a:cubicBezTo>
                <a:cubicBezTo>
                  <a:pt x="456" y="791"/>
                  <a:pt x="480" y="791"/>
                  <a:pt x="509" y="791"/>
                </a:cubicBezTo>
                <a:close/>
                <a:moveTo>
                  <a:pt x="1394" y="774"/>
                </a:moveTo>
                <a:cubicBezTo>
                  <a:pt x="1394" y="773"/>
                  <a:pt x="1394" y="771"/>
                  <a:pt x="1394" y="769"/>
                </a:cubicBezTo>
                <a:cubicBezTo>
                  <a:pt x="1359" y="769"/>
                  <a:pt x="1324" y="769"/>
                  <a:pt x="1289" y="769"/>
                </a:cubicBezTo>
                <a:cubicBezTo>
                  <a:pt x="1289" y="771"/>
                  <a:pt x="1289" y="773"/>
                  <a:pt x="1289" y="774"/>
                </a:cubicBezTo>
                <a:cubicBezTo>
                  <a:pt x="1324" y="774"/>
                  <a:pt x="1359" y="774"/>
                  <a:pt x="1394" y="774"/>
                </a:cubicBezTo>
                <a:close/>
                <a:moveTo>
                  <a:pt x="2394" y="834"/>
                </a:moveTo>
                <a:cubicBezTo>
                  <a:pt x="2394" y="832"/>
                  <a:pt x="2394" y="829"/>
                  <a:pt x="2394" y="827"/>
                </a:cubicBezTo>
                <a:cubicBezTo>
                  <a:pt x="2364" y="825"/>
                  <a:pt x="2334" y="823"/>
                  <a:pt x="2304" y="820"/>
                </a:cubicBezTo>
                <a:cubicBezTo>
                  <a:pt x="2303" y="823"/>
                  <a:pt x="2303" y="826"/>
                  <a:pt x="2303" y="829"/>
                </a:cubicBezTo>
                <a:cubicBezTo>
                  <a:pt x="2333" y="831"/>
                  <a:pt x="2364" y="833"/>
                  <a:pt x="2394" y="834"/>
                </a:cubicBezTo>
                <a:close/>
                <a:moveTo>
                  <a:pt x="2941" y="921"/>
                </a:moveTo>
                <a:cubicBezTo>
                  <a:pt x="2941" y="922"/>
                  <a:pt x="2941" y="924"/>
                  <a:pt x="2941" y="925"/>
                </a:cubicBezTo>
                <a:cubicBezTo>
                  <a:pt x="2984" y="925"/>
                  <a:pt x="3027" y="925"/>
                  <a:pt x="3069" y="925"/>
                </a:cubicBezTo>
                <a:cubicBezTo>
                  <a:pt x="3069" y="924"/>
                  <a:pt x="3069" y="922"/>
                  <a:pt x="3069" y="921"/>
                </a:cubicBezTo>
                <a:cubicBezTo>
                  <a:pt x="3027" y="921"/>
                  <a:pt x="2984" y="921"/>
                  <a:pt x="2941" y="921"/>
                </a:cubicBezTo>
                <a:close/>
                <a:moveTo>
                  <a:pt x="1277" y="670"/>
                </a:moveTo>
                <a:cubicBezTo>
                  <a:pt x="1277" y="668"/>
                  <a:pt x="1277" y="667"/>
                  <a:pt x="1277" y="666"/>
                </a:cubicBezTo>
                <a:cubicBezTo>
                  <a:pt x="1242" y="666"/>
                  <a:pt x="1206" y="666"/>
                  <a:pt x="1171" y="666"/>
                </a:cubicBezTo>
                <a:cubicBezTo>
                  <a:pt x="1171" y="667"/>
                  <a:pt x="1171" y="668"/>
                  <a:pt x="1171" y="670"/>
                </a:cubicBezTo>
                <a:cubicBezTo>
                  <a:pt x="1206" y="670"/>
                  <a:pt x="1242" y="670"/>
                  <a:pt x="1277" y="670"/>
                </a:cubicBezTo>
                <a:close/>
                <a:moveTo>
                  <a:pt x="2225" y="905"/>
                </a:moveTo>
                <a:cubicBezTo>
                  <a:pt x="2225" y="907"/>
                  <a:pt x="2225" y="909"/>
                  <a:pt x="2225" y="910"/>
                </a:cubicBezTo>
                <a:cubicBezTo>
                  <a:pt x="2257" y="910"/>
                  <a:pt x="2289" y="910"/>
                  <a:pt x="2321" y="910"/>
                </a:cubicBezTo>
                <a:cubicBezTo>
                  <a:pt x="2321" y="909"/>
                  <a:pt x="2321" y="907"/>
                  <a:pt x="2321" y="905"/>
                </a:cubicBezTo>
                <a:cubicBezTo>
                  <a:pt x="2289" y="905"/>
                  <a:pt x="2257" y="905"/>
                  <a:pt x="2225" y="905"/>
                </a:cubicBezTo>
                <a:close/>
                <a:moveTo>
                  <a:pt x="2738" y="874"/>
                </a:moveTo>
                <a:cubicBezTo>
                  <a:pt x="2738" y="876"/>
                  <a:pt x="2737" y="879"/>
                  <a:pt x="2737" y="881"/>
                </a:cubicBezTo>
                <a:cubicBezTo>
                  <a:pt x="2769" y="886"/>
                  <a:pt x="2801" y="891"/>
                  <a:pt x="2834" y="896"/>
                </a:cubicBezTo>
                <a:cubicBezTo>
                  <a:pt x="2834" y="894"/>
                  <a:pt x="2834" y="893"/>
                  <a:pt x="2835" y="891"/>
                </a:cubicBezTo>
                <a:cubicBezTo>
                  <a:pt x="2821" y="890"/>
                  <a:pt x="2807" y="889"/>
                  <a:pt x="2793" y="886"/>
                </a:cubicBezTo>
                <a:cubicBezTo>
                  <a:pt x="2775" y="883"/>
                  <a:pt x="2756" y="878"/>
                  <a:pt x="2738" y="874"/>
                </a:cubicBezTo>
                <a:close/>
                <a:moveTo>
                  <a:pt x="1637" y="745"/>
                </a:moveTo>
                <a:cubicBezTo>
                  <a:pt x="1637" y="746"/>
                  <a:pt x="1637" y="748"/>
                  <a:pt x="1637" y="749"/>
                </a:cubicBezTo>
                <a:cubicBezTo>
                  <a:pt x="1672" y="749"/>
                  <a:pt x="1706" y="749"/>
                  <a:pt x="1741" y="749"/>
                </a:cubicBezTo>
                <a:cubicBezTo>
                  <a:pt x="1741" y="748"/>
                  <a:pt x="1741" y="746"/>
                  <a:pt x="1741" y="745"/>
                </a:cubicBezTo>
                <a:cubicBezTo>
                  <a:pt x="1706" y="745"/>
                  <a:pt x="1671" y="745"/>
                  <a:pt x="1637" y="745"/>
                </a:cubicBezTo>
                <a:close/>
                <a:moveTo>
                  <a:pt x="3074" y="946"/>
                </a:moveTo>
                <a:cubicBezTo>
                  <a:pt x="3054" y="925"/>
                  <a:pt x="3036" y="935"/>
                  <a:pt x="3019" y="935"/>
                </a:cubicBezTo>
                <a:cubicBezTo>
                  <a:pt x="3019" y="938"/>
                  <a:pt x="3019" y="940"/>
                  <a:pt x="3019" y="942"/>
                </a:cubicBezTo>
                <a:cubicBezTo>
                  <a:pt x="3036" y="944"/>
                  <a:pt x="3053" y="945"/>
                  <a:pt x="3074" y="946"/>
                </a:cubicBezTo>
                <a:close/>
                <a:moveTo>
                  <a:pt x="1219" y="846"/>
                </a:moveTo>
                <a:cubicBezTo>
                  <a:pt x="1219" y="847"/>
                  <a:pt x="1219" y="848"/>
                  <a:pt x="1219" y="848"/>
                </a:cubicBezTo>
                <a:cubicBezTo>
                  <a:pt x="1261" y="848"/>
                  <a:pt x="1302" y="848"/>
                  <a:pt x="1344" y="848"/>
                </a:cubicBezTo>
                <a:cubicBezTo>
                  <a:pt x="1344" y="848"/>
                  <a:pt x="1344" y="847"/>
                  <a:pt x="1344" y="846"/>
                </a:cubicBezTo>
                <a:cubicBezTo>
                  <a:pt x="1302" y="846"/>
                  <a:pt x="1261" y="846"/>
                  <a:pt x="1219" y="846"/>
                </a:cubicBezTo>
                <a:close/>
                <a:moveTo>
                  <a:pt x="3055" y="502"/>
                </a:moveTo>
                <a:cubicBezTo>
                  <a:pt x="3055" y="500"/>
                  <a:pt x="3055" y="498"/>
                  <a:pt x="3055" y="497"/>
                </a:cubicBezTo>
                <a:cubicBezTo>
                  <a:pt x="3038" y="497"/>
                  <a:pt x="3022" y="497"/>
                  <a:pt x="3005" y="497"/>
                </a:cubicBezTo>
                <a:cubicBezTo>
                  <a:pt x="3005" y="499"/>
                  <a:pt x="3006" y="502"/>
                  <a:pt x="3006" y="504"/>
                </a:cubicBezTo>
                <a:cubicBezTo>
                  <a:pt x="3022" y="504"/>
                  <a:pt x="3039" y="503"/>
                  <a:pt x="3055" y="502"/>
                </a:cubicBezTo>
                <a:close/>
                <a:moveTo>
                  <a:pt x="653" y="768"/>
                </a:moveTo>
                <a:cubicBezTo>
                  <a:pt x="653" y="771"/>
                  <a:pt x="654" y="774"/>
                  <a:pt x="654" y="776"/>
                </a:cubicBezTo>
                <a:cubicBezTo>
                  <a:pt x="686" y="775"/>
                  <a:pt x="718" y="773"/>
                  <a:pt x="750" y="771"/>
                </a:cubicBezTo>
                <a:cubicBezTo>
                  <a:pt x="750" y="770"/>
                  <a:pt x="750" y="769"/>
                  <a:pt x="750" y="768"/>
                </a:cubicBezTo>
                <a:cubicBezTo>
                  <a:pt x="717" y="768"/>
                  <a:pt x="685" y="768"/>
                  <a:pt x="653" y="768"/>
                </a:cubicBezTo>
                <a:close/>
                <a:moveTo>
                  <a:pt x="281" y="794"/>
                </a:moveTo>
                <a:cubicBezTo>
                  <a:pt x="282" y="797"/>
                  <a:pt x="283" y="800"/>
                  <a:pt x="283" y="802"/>
                </a:cubicBezTo>
                <a:cubicBezTo>
                  <a:pt x="302" y="798"/>
                  <a:pt x="320" y="794"/>
                  <a:pt x="338" y="790"/>
                </a:cubicBezTo>
                <a:cubicBezTo>
                  <a:pt x="338" y="788"/>
                  <a:pt x="338" y="786"/>
                  <a:pt x="337" y="784"/>
                </a:cubicBezTo>
                <a:cubicBezTo>
                  <a:pt x="318" y="787"/>
                  <a:pt x="300" y="791"/>
                  <a:pt x="281" y="794"/>
                </a:cubicBezTo>
                <a:close/>
                <a:moveTo>
                  <a:pt x="2788" y="721"/>
                </a:moveTo>
                <a:cubicBezTo>
                  <a:pt x="2762" y="704"/>
                  <a:pt x="2742" y="715"/>
                  <a:pt x="2722" y="721"/>
                </a:cubicBezTo>
                <a:cubicBezTo>
                  <a:pt x="2742" y="721"/>
                  <a:pt x="2762" y="721"/>
                  <a:pt x="2788" y="721"/>
                </a:cubicBezTo>
                <a:close/>
                <a:moveTo>
                  <a:pt x="3306" y="717"/>
                </a:moveTo>
                <a:cubicBezTo>
                  <a:pt x="3306" y="718"/>
                  <a:pt x="3305" y="720"/>
                  <a:pt x="3305" y="721"/>
                </a:cubicBezTo>
                <a:cubicBezTo>
                  <a:pt x="3332" y="724"/>
                  <a:pt x="3358" y="726"/>
                  <a:pt x="3384" y="728"/>
                </a:cubicBezTo>
                <a:cubicBezTo>
                  <a:pt x="3384" y="726"/>
                  <a:pt x="3384" y="724"/>
                  <a:pt x="3385" y="723"/>
                </a:cubicBezTo>
                <a:cubicBezTo>
                  <a:pt x="3358" y="721"/>
                  <a:pt x="3332" y="719"/>
                  <a:pt x="3306" y="717"/>
                </a:cubicBezTo>
                <a:close/>
                <a:moveTo>
                  <a:pt x="2322" y="606"/>
                </a:moveTo>
                <a:cubicBezTo>
                  <a:pt x="2322" y="604"/>
                  <a:pt x="2322" y="602"/>
                  <a:pt x="2322" y="601"/>
                </a:cubicBezTo>
                <a:cubicBezTo>
                  <a:pt x="2295" y="599"/>
                  <a:pt x="2268" y="598"/>
                  <a:pt x="2241" y="597"/>
                </a:cubicBezTo>
                <a:cubicBezTo>
                  <a:pt x="2241" y="598"/>
                  <a:pt x="2241" y="600"/>
                  <a:pt x="2241" y="601"/>
                </a:cubicBezTo>
                <a:cubicBezTo>
                  <a:pt x="2268" y="603"/>
                  <a:pt x="2295" y="604"/>
                  <a:pt x="2322" y="606"/>
                </a:cubicBezTo>
                <a:close/>
                <a:moveTo>
                  <a:pt x="2164" y="590"/>
                </a:moveTo>
                <a:cubicBezTo>
                  <a:pt x="2163" y="592"/>
                  <a:pt x="2163" y="593"/>
                  <a:pt x="2163" y="595"/>
                </a:cubicBezTo>
                <a:cubicBezTo>
                  <a:pt x="2173" y="597"/>
                  <a:pt x="2183" y="600"/>
                  <a:pt x="2193" y="600"/>
                </a:cubicBezTo>
                <a:cubicBezTo>
                  <a:pt x="2204" y="600"/>
                  <a:pt x="2214" y="598"/>
                  <a:pt x="2225" y="597"/>
                </a:cubicBezTo>
                <a:cubicBezTo>
                  <a:pt x="2225" y="596"/>
                  <a:pt x="2225" y="595"/>
                  <a:pt x="2225" y="595"/>
                </a:cubicBezTo>
                <a:cubicBezTo>
                  <a:pt x="2204" y="593"/>
                  <a:pt x="2184" y="592"/>
                  <a:pt x="2164" y="590"/>
                </a:cubicBezTo>
                <a:close/>
                <a:moveTo>
                  <a:pt x="2123" y="903"/>
                </a:moveTo>
                <a:cubicBezTo>
                  <a:pt x="2123" y="904"/>
                  <a:pt x="2123" y="905"/>
                  <a:pt x="2123" y="906"/>
                </a:cubicBezTo>
                <a:cubicBezTo>
                  <a:pt x="2152" y="906"/>
                  <a:pt x="2182" y="906"/>
                  <a:pt x="2211" y="906"/>
                </a:cubicBezTo>
                <a:cubicBezTo>
                  <a:pt x="2211" y="905"/>
                  <a:pt x="2211" y="904"/>
                  <a:pt x="2211" y="903"/>
                </a:cubicBezTo>
                <a:cubicBezTo>
                  <a:pt x="2182" y="903"/>
                  <a:pt x="2152" y="903"/>
                  <a:pt x="2123" y="903"/>
                </a:cubicBezTo>
                <a:close/>
                <a:moveTo>
                  <a:pt x="2261" y="828"/>
                </a:moveTo>
                <a:cubicBezTo>
                  <a:pt x="2261" y="827"/>
                  <a:pt x="2261" y="826"/>
                  <a:pt x="2261" y="825"/>
                </a:cubicBezTo>
                <a:cubicBezTo>
                  <a:pt x="2230" y="825"/>
                  <a:pt x="2199" y="825"/>
                  <a:pt x="2168" y="825"/>
                </a:cubicBezTo>
                <a:cubicBezTo>
                  <a:pt x="2168" y="826"/>
                  <a:pt x="2168" y="827"/>
                  <a:pt x="2168" y="828"/>
                </a:cubicBezTo>
                <a:cubicBezTo>
                  <a:pt x="2199" y="828"/>
                  <a:pt x="2230" y="828"/>
                  <a:pt x="2261" y="828"/>
                </a:cubicBezTo>
                <a:close/>
                <a:moveTo>
                  <a:pt x="955" y="661"/>
                </a:moveTo>
                <a:cubicBezTo>
                  <a:pt x="954" y="662"/>
                  <a:pt x="954" y="662"/>
                  <a:pt x="954" y="663"/>
                </a:cubicBezTo>
                <a:cubicBezTo>
                  <a:pt x="979" y="663"/>
                  <a:pt x="1004" y="663"/>
                  <a:pt x="1028" y="663"/>
                </a:cubicBezTo>
                <a:cubicBezTo>
                  <a:pt x="1028" y="661"/>
                  <a:pt x="1028" y="659"/>
                  <a:pt x="1028" y="657"/>
                </a:cubicBezTo>
                <a:cubicBezTo>
                  <a:pt x="1004" y="658"/>
                  <a:pt x="979" y="660"/>
                  <a:pt x="955" y="661"/>
                </a:cubicBezTo>
                <a:close/>
                <a:moveTo>
                  <a:pt x="1762" y="685"/>
                </a:moveTo>
                <a:cubicBezTo>
                  <a:pt x="1762" y="684"/>
                  <a:pt x="1762" y="683"/>
                  <a:pt x="1762" y="681"/>
                </a:cubicBezTo>
                <a:cubicBezTo>
                  <a:pt x="1742" y="681"/>
                  <a:pt x="1723" y="681"/>
                  <a:pt x="1703" y="681"/>
                </a:cubicBezTo>
                <a:cubicBezTo>
                  <a:pt x="1703" y="683"/>
                  <a:pt x="1703" y="684"/>
                  <a:pt x="1704" y="685"/>
                </a:cubicBezTo>
                <a:cubicBezTo>
                  <a:pt x="1723" y="685"/>
                  <a:pt x="1743" y="685"/>
                  <a:pt x="1762" y="685"/>
                </a:cubicBezTo>
                <a:close/>
                <a:moveTo>
                  <a:pt x="1364" y="872"/>
                </a:moveTo>
                <a:cubicBezTo>
                  <a:pt x="1365" y="875"/>
                  <a:pt x="1365" y="877"/>
                  <a:pt x="1365" y="880"/>
                </a:cubicBezTo>
                <a:cubicBezTo>
                  <a:pt x="1381" y="878"/>
                  <a:pt x="1398" y="877"/>
                  <a:pt x="1414" y="875"/>
                </a:cubicBezTo>
                <a:cubicBezTo>
                  <a:pt x="1414" y="874"/>
                  <a:pt x="1414" y="873"/>
                  <a:pt x="1414" y="872"/>
                </a:cubicBezTo>
                <a:cubicBezTo>
                  <a:pt x="1397" y="872"/>
                  <a:pt x="1381" y="872"/>
                  <a:pt x="1364" y="872"/>
                </a:cubicBezTo>
                <a:close/>
                <a:moveTo>
                  <a:pt x="2329" y="844"/>
                </a:moveTo>
                <a:cubicBezTo>
                  <a:pt x="2329" y="843"/>
                  <a:pt x="2329" y="841"/>
                  <a:pt x="2329" y="840"/>
                </a:cubicBezTo>
                <a:cubicBezTo>
                  <a:pt x="2312" y="840"/>
                  <a:pt x="2295" y="840"/>
                  <a:pt x="2278" y="840"/>
                </a:cubicBezTo>
                <a:cubicBezTo>
                  <a:pt x="2278" y="841"/>
                  <a:pt x="2278" y="843"/>
                  <a:pt x="2278" y="844"/>
                </a:cubicBezTo>
                <a:cubicBezTo>
                  <a:pt x="2295" y="844"/>
                  <a:pt x="2312" y="844"/>
                  <a:pt x="2329" y="844"/>
                </a:cubicBezTo>
                <a:close/>
                <a:moveTo>
                  <a:pt x="1447" y="801"/>
                </a:moveTo>
                <a:cubicBezTo>
                  <a:pt x="1447" y="802"/>
                  <a:pt x="1447" y="803"/>
                  <a:pt x="1447" y="804"/>
                </a:cubicBezTo>
                <a:cubicBezTo>
                  <a:pt x="1474" y="804"/>
                  <a:pt x="1501" y="804"/>
                  <a:pt x="1529" y="804"/>
                </a:cubicBezTo>
                <a:cubicBezTo>
                  <a:pt x="1529" y="803"/>
                  <a:pt x="1529" y="802"/>
                  <a:pt x="1529" y="801"/>
                </a:cubicBezTo>
                <a:cubicBezTo>
                  <a:pt x="1501" y="801"/>
                  <a:pt x="1474" y="801"/>
                  <a:pt x="1447" y="801"/>
                </a:cubicBezTo>
                <a:close/>
                <a:moveTo>
                  <a:pt x="2649" y="874"/>
                </a:moveTo>
                <a:cubicBezTo>
                  <a:pt x="2649" y="876"/>
                  <a:pt x="2650" y="879"/>
                  <a:pt x="2650" y="882"/>
                </a:cubicBezTo>
                <a:cubicBezTo>
                  <a:pt x="2664" y="880"/>
                  <a:pt x="2678" y="878"/>
                  <a:pt x="2691" y="876"/>
                </a:cubicBezTo>
                <a:cubicBezTo>
                  <a:pt x="2691" y="874"/>
                  <a:pt x="2691" y="873"/>
                  <a:pt x="2691" y="871"/>
                </a:cubicBezTo>
                <a:cubicBezTo>
                  <a:pt x="2677" y="872"/>
                  <a:pt x="2663" y="873"/>
                  <a:pt x="2649" y="874"/>
                </a:cubicBezTo>
                <a:close/>
                <a:moveTo>
                  <a:pt x="2434" y="678"/>
                </a:moveTo>
                <a:cubicBezTo>
                  <a:pt x="2434" y="677"/>
                  <a:pt x="2434" y="675"/>
                  <a:pt x="2434" y="674"/>
                </a:cubicBezTo>
                <a:cubicBezTo>
                  <a:pt x="2409" y="675"/>
                  <a:pt x="2384" y="677"/>
                  <a:pt x="2360" y="678"/>
                </a:cubicBezTo>
                <a:cubicBezTo>
                  <a:pt x="2360" y="680"/>
                  <a:pt x="2360" y="681"/>
                  <a:pt x="2360" y="682"/>
                </a:cubicBezTo>
                <a:cubicBezTo>
                  <a:pt x="2385" y="681"/>
                  <a:pt x="2410" y="679"/>
                  <a:pt x="2434" y="678"/>
                </a:cubicBezTo>
                <a:close/>
                <a:moveTo>
                  <a:pt x="2441" y="598"/>
                </a:moveTo>
                <a:cubicBezTo>
                  <a:pt x="2441" y="596"/>
                  <a:pt x="2441" y="594"/>
                  <a:pt x="2441" y="593"/>
                </a:cubicBezTo>
                <a:cubicBezTo>
                  <a:pt x="2423" y="593"/>
                  <a:pt x="2404" y="593"/>
                  <a:pt x="2386" y="593"/>
                </a:cubicBezTo>
                <a:cubicBezTo>
                  <a:pt x="2386" y="594"/>
                  <a:pt x="2386" y="596"/>
                  <a:pt x="2386" y="598"/>
                </a:cubicBezTo>
                <a:cubicBezTo>
                  <a:pt x="2405" y="598"/>
                  <a:pt x="2423" y="598"/>
                  <a:pt x="2441" y="598"/>
                </a:cubicBezTo>
                <a:close/>
              </a:path>
            </a:pathLst>
          </a:custGeom>
          <a:solidFill>
            <a:srgbClr val="CEE7FA"/>
          </a:solidFill>
          <a:ln>
            <a:noFill/>
          </a:ln>
        </p:spPr>
        <p:txBody>
          <a:bodyPr vert="horz" wrap="square" lIns="100600" tIns="50300" rIns="100600" bIns="50300" numCol="1" anchor="t" anchorCtr="0" compatLnSpc="1">
            <a:prstTxWarp prst="textNoShape">
              <a:avLst/>
            </a:prstTxWarp>
          </a:bodyPr>
          <a:lstStyle/>
          <a:p>
            <a:pPr algn="ctr">
              <a:lnSpc>
                <a:spcPct val="130000"/>
              </a:lnSpc>
              <a:spcBef>
                <a:spcPct val="0"/>
              </a:spcBef>
              <a:defRPr/>
            </a:pPr>
            <a:r>
              <a:rPr lang="en-US" altLang="zh-CN" sz="2800" b="1" dirty="0">
                <a:solidFill>
                  <a:srgbClr val="0E5080"/>
                </a:solidFill>
                <a:latin typeface="Times New Roman" panose="02020603050405020304" pitchFamily="18" charset="0"/>
                <a:ea typeface="楷体" panose="02010609060101010101" pitchFamily="49" charset="-122"/>
                <a:cs typeface="Times New Roman" panose="02020603050405020304" pitchFamily="18" charset="0"/>
              </a:rPr>
              <a:t>Thanks!  Q&amp;A</a:t>
            </a:r>
            <a:endParaRPr lang="zh-CN" altLang="en-US" sz="2800" b="1" dirty="0">
              <a:solidFill>
                <a:srgbClr val="0E508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date">
            <a:extLst>
              <a:ext uri="{FF2B5EF4-FFF2-40B4-BE49-F238E27FC236}">
                <a16:creationId xmlns:a16="http://schemas.microsoft.com/office/drawing/2014/main" id="{94D03481-F509-B2B1-A6E7-9B7BA1226458}"/>
              </a:ext>
            </a:extLst>
          </p:cNvPr>
          <p:cNvSpPr txBox="1">
            <a:spLocks noChangeArrowheads="1"/>
          </p:cNvSpPr>
          <p:nvPr/>
        </p:nvSpPr>
        <p:spPr bwMode="auto">
          <a:xfrm>
            <a:off x="2770838" y="4319042"/>
            <a:ext cx="4518312" cy="72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nchor="ctr"/>
          <a:lstStyle>
            <a:lvl1pPr eaLnBrk="0" hangingPunct="0">
              <a:defRPr kumimoji="1" sz="1400">
                <a:solidFill>
                  <a:schemeClr val="tx1"/>
                </a:solidFill>
                <a:latin typeface="Times New Roman" pitchFamily="18" charset="0"/>
                <a:ea typeface="楷体_GB2312" pitchFamily="49" charset="-122"/>
              </a:defRPr>
            </a:lvl1pPr>
            <a:lvl2pPr marL="742950" indent="-285750" eaLnBrk="0" hangingPunct="0">
              <a:defRPr kumimoji="1" sz="1400">
                <a:solidFill>
                  <a:schemeClr val="tx1"/>
                </a:solidFill>
                <a:latin typeface="Times New Roman" pitchFamily="18" charset="0"/>
                <a:ea typeface="楷体_GB2312" pitchFamily="49" charset="-122"/>
              </a:defRPr>
            </a:lvl2pPr>
            <a:lvl3pPr marL="1143000" indent="-228600" eaLnBrk="0" hangingPunct="0">
              <a:defRPr kumimoji="1" sz="1400">
                <a:solidFill>
                  <a:schemeClr val="tx1"/>
                </a:solidFill>
                <a:latin typeface="Times New Roman" pitchFamily="18" charset="0"/>
                <a:ea typeface="楷体_GB2312" pitchFamily="49" charset="-122"/>
              </a:defRPr>
            </a:lvl3pPr>
            <a:lvl4pPr marL="1600200" indent="-228600" eaLnBrk="0" hangingPunct="0">
              <a:defRPr kumimoji="1" sz="1400">
                <a:solidFill>
                  <a:schemeClr val="tx1"/>
                </a:solidFill>
                <a:latin typeface="Times New Roman" pitchFamily="18" charset="0"/>
                <a:ea typeface="楷体_GB2312" pitchFamily="49" charset="-122"/>
              </a:defRPr>
            </a:lvl4pPr>
            <a:lvl5pPr marL="2057400" indent="-228600" eaLnBrk="0" hangingPunct="0">
              <a:defRPr kumimoji="1" sz="1400">
                <a:solidFill>
                  <a:schemeClr val="tx1"/>
                </a:solidFill>
                <a:latin typeface="Times New Roman" pitchFamily="18" charset="0"/>
                <a:ea typeface="楷体_GB2312" pitchFamily="49" charset="-122"/>
              </a:defRPr>
            </a:lvl5pPr>
            <a:lvl6pPr marL="2514600" indent="-228600" algn="ctr" eaLnBrk="0" fontAlgn="base" hangingPunct="0">
              <a:lnSpc>
                <a:spcPct val="120000"/>
              </a:lnSpc>
              <a:spcBef>
                <a:spcPct val="20000"/>
              </a:spcBef>
              <a:spcAft>
                <a:spcPct val="0"/>
              </a:spcAft>
              <a:buSzPct val="60000"/>
              <a:buFont typeface="Monotype Sorts" pitchFamily="2" charset="2"/>
              <a:defRPr kumimoji="1" sz="1400">
                <a:solidFill>
                  <a:schemeClr val="tx1"/>
                </a:solidFill>
                <a:latin typeface="Times New Roman" pitchFamily="18" charset="0"/>
                <a:ea typeface="楷体_GB2312" pitchFamily="49" charset="-122"/>
              </a:defRPr>
            </a:lvl6pPr>
            <a:lvl7pPr marL="2971800" indent="-228600" algn="ctr" eaLnBrk="0" fontAlgn="base" hangingPunct="0">
              <a:lnSpc>
                <a:spcPct val="120000"/>
              </a:lnSpc>
              <a:spcBef>
                <a:spcPct val="20000"/>
              </a:spcBef>
              <a:spcAft>
                <a:spcPct val="0"/>
              </a:spcAft>
              <a:buSzPct val="60000"/>
              <a:buFont typeface="Monotype Sorts" pitchFamily="2" charset="2"/>
              <a:defRPr kumimoji="1" sz="1400">
                <a:solidFill>
                  <a:schemeClr val="tx1"/>
                </a:solidFill>
                <a:latin typeface="Times New Roman" pitchFamily="18" charset="0"/>
                <a:ea typeface="楷体_GB2312" pitchFamily="49" charset="-122"/>
              </a:defRPr>
            </a:lvl7pPr>
            <a:lvl8pPr marL="3429000" indent="-228600" algn="ctr" eaLnBrk="0" fontAlgn="base" hangingPunct="0">
              <a:lnSpc>
                <a:spcPct val="120000"/>
              </a:lnSpc>
              <a:spcBef>
                <a:spcPct val="20000"/>
              </a:spcBef>
              <a:spcAft>
                <a:spcPct val="0"/>
              </a:spcAft>
              <a:buSzPct val="60000"/>
              <a:buFont typeface="Monotype Sorts" pitchFamily="2" charset="2"/>
              <a:defRPr kumimoji="1" sz="1400">
                <a:solidFill>
                  <a:schemeClr val="tx1"/>
                </a:solidFill>
                <a:latin typeface="Times New Roman" pitchFamily="18" charset="0"/>
                <a:ea typeface="楷体_GB2312" pitchFamily="49" charset="-122"/>
              </a:defRPr>
            </a:lvl8pPr>
            <a:lvl9pPr marL="3886200" indent="-228600" algn="ctr" eaLnBrk="0" fontAlgn="base" hangingPunct="0">
              <a:lnSpc>
                <a:spcPct val="120000"/>
              </a:lnSpc>
              <a:spcBef>
                <a:spcPct val="20000"/>
              </a:spcBef>
              <a:spcAft>
                <a:spcPct val="0"/>
              </a:spcAft>
              <a:buSzPct val="60000"/>
              <a:buFont typeface="Monotype Sorts" pitchFamily="2" charset="2"/>
              <a:defRPr kumimoji="1" sz="1400">
                <a:solidFill>
                  <a:schemeClr val="tx1"/>
                </a:solidFill>
                <a:latin typeface="Times New Roman" pitchFamily="18" charset="0"/>
                <a:ea typeface="楷体_GB2312" pitchFamily="49" charset="-122"/>
              </a:defRPr>
            </a:lvl9pPr>
          </a:lstStyle>
          <a:p>
            <a:pPr algn="ctr" defTabSz="1018970" eaLnBrk="1" hangingPunct="1">
              <a:lnSpc>
                <a:spcPct val="110000"/>
              </a:lnSpc>
              <a:spcBef>
                <a:spcPct val="30000"/>
              </a:spcBef>
              <a:spcAft>
                <a:spcPct val="10000"/>
              </a:spcAft>
            </a:pPr>
            <a:r>
              <a:rPr lang="en-US" altLang="zh-CN" sz="2200" dirty="0">
                <a:solidFill>
                  <a:prstClr val="black"/>
                </a:solidFill>
                <a:ea typeface="KaiTi" panose="02010609060101010101" pitchFamily="49" charset="-122"/>
                <a:cs typeface="Times New Roman" panose="02020603050405020304" pitchFamily="18" charset="0"/>
              </a:rPr>
              <a:t>Contact: hzwang.helen@gmail.com</a:t>
            </a:r>
          </a:p>
        </p:txBody>
      </p:sp>
    </p:spTree>
    <p:extLst>
      <p:ext uri="{BB962C8B-B14F-4D97-AF65-F5344CB8AC3E}">
        <p14:creationId xmlns:p14="http://schemas.microsoft.com/office/powerpoint/2010/main" val="2606324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322293"/>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Outline</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grpSp>
        <p:nvGrpSpPr>
          <p:cNvPr id="21" name="组合 20">
            <a:extLst>
              <a:ext uri="{FF2B5EF4-FFF2-40B4-BE49-F238E27FC236}">
                <a16:creationId xmlns:a16="http://schemas.microsoft.com/office/drawing/2014/main" id="{0396A451-FC96-456C-D3C1-78214B0EB451}"/>
              </a:ext>
            </a:extLst>
          </p:cNvPr>
          <p:cNvGrpSpPr/>
          <p:nvPr/>
        </p:nvGrpSpPr>
        <p:grpSpPr>
          <a:xfrm>
            <a:off x="2515048" y="3020101"/>
            <a:ext cx="4981575" cy="793750"/>
            <a:chOff x="2515048" y="2878882"/>
            <a:chExt cx="4981575" cy="793750"/>
          </a:xfrm>
        </p:grpSpPr>
        <p:sp>
          <p:nvSpPr>
            <p:cNvPr id="2" name="AutoShape 15">
              <a:extLst>
                <a:ext uri="{FF2B5EF4-FFF2-40B4-BE49-F238E27FC236}">
                  <a16:creationId xmlns:a16="http://schemas.microsoft.com/office/drawing/2014/main" id="{8DE83D24-E75E-394E-2E39-3D68775FDD7E}"/>
                </a:ext>
              </a:extLst>
            </p:cNvPr>
            <p:cNvSpPr>
              <a:spLocks noChangeArrowheads="1"/>
            </p:cNvSpPr>
            <p:nvPr/>
          </p:nvSpPr>
          <p:spPr bwMode="auto">
            <a:xfrm>
              <a:off x="2916686" y="3016995"/>
              <a:ext cx="4579937" cy="528637"/>
            </a:xfrm>
            <a:prstGeom prst="roundRect">
              <a:avLst>
                <a:gd name="adj" fmla="val 16667"/>
              </a:avLst>
            </a:prstGeom>
            <a:noFill/>
            <a:ln w="28575">
              <a:solidFill>
                <a:srgbClr val="F9B015"/>
              </a:solidFill>
              <a:round/>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3" name="AutoShape 16">
              <a:extLst>
                <a:ext uri="{FF2B5EF4-FFF2-40B4-BE49-F238E27FC236}">
                  <a16:creationId xmlns:a16="http://schemas.microsoft.com/office/drawing/2014/main" id="{964FE8CD-CDA9-DEBA-B164-A8687E394110}"/>
                </a:ext>
              </a:extLst>
            </p:cNvPr>
            <p:cNvSpPr>
              <a:spLocks noChangeArrowheads="1"/>
            </p:cNvSpPr>
            <p:nvPr/>
          </p:nvSpPr>
          <p:spPr bwMode="auto">
            <a:xfrm>
              <a:off x="2515048" y="2878882"/>
              <a:ext cx="723900" cy="793750"/>
            </a:xfrm>
            <a:prstGeom prst="diamond">
              <a:avLst/>
            </a:prstGeom>
            <a:solidFill>
              <a:srgbClr val="F9B015"/>
            </a:solidFill>
            <a:ln w="25400">
              <a:solidFill>
                <a:srgbClr val="F9B015"/>
              </a:solidFill>
              <a:miter lim="800000"/>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5" name="Text Box 17">
              <a:extLst>
                <a:ext uri="{FF2B5EF4-FFF2-40B4-BE49-F238E27FC236}">
                  <a16:creationId xmlns:a16="http://schemas.microsoft.com/office/drawing/2014/main" id="{508FF975-4DF2-139F-DEBF-981F8A1F7E82}"/>
                </a:ext>
              </a:extLst>
            </p:cNvPr>
            <p:cNvSpPr>
              <a:spLocks noChangeArrowheads="1"/>
            </p:cNvSpPr>
            <p:nvPr/>
          </p:nvSpPr>
          <p:spPr bwMode="auto">
            <a:xfrm>
              <a:off x="3445818" y="3050480"/>
              <a:ext cx="3816424" cy="461665"/>
            </a:xfrm>
            <a:prstGeom prst="rect">
              <a:avLst/>
            </a:prstGeom>
            <a:noFill/>
            <a:ln w="9525">
              <a:noFill/>
              <a:miter lim="800000"/>
              <a:headEnd/>
              <a:tailEnd/>
            </a:ln>
          </p:spPr>
          <p:txBody>
            <a:bodyPr wrap="square">
              <a:spAutoFit/>
            </a:bodyPr>
            <a:lstStyle/>
            <a:p>
              <a:pPr algn="ctr">
                <a:buFont typeface="Arial" charset="0"/>
                <a:buNone/>
              </a:pPr>
              <a:r>
                <a:rPr lang="en-US" altLang="zh-CN" sz="240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Problems and Contributions</a:t>
              </a:r>
              <a:endParaRPr lang="zh-CN" altLang="en-US">
                <a:latin typeface="Times New Roman" panose="02020603050405020304" pitchFamily="18" charset="0"/>
                <a:ea typeface="KaiTi" panose="02010609060101010101" pitchFamily="49" charset="-122"/>
                <a:cs typeface="Times New Roman" panose="02020603050405020304" pitchFamily="18" charset="0"/>
              </a:endParaRPr>
            </a:p>
          </p:txBody>
        </p:sp>
        <p:sp>
          <p:nvSpPr>
            <p:cNvPr id="6" name="Text Box 18">
              <a:extLst>
                <a:ext uri="{FF2B5EF4-FFF2-40B4-BE49-F238E27FC236}">
                  <a16:creationId xmlns:a16="http://schemas.microsoft.com/office/drawing/2014/main" id="{49207D13-DB05-36C2-290D-3345E6B89FA9}"/>
                </a:ext>
              </a:extLst>
            </p:cNvPr>
            <p:cNvSpPr>
              <a:spLocks noChangeArrowheads="1"/>
            </p:cNvSpPr>
            <p:nvPr/>
          </p:nvSpPr>
          <p:spPr bwMode="auto">
            <a:xfrm>
              <a:off x="2709613" y="3050480"/>
              <a:ext cx="338554" cy="461665"/>
            </a:xfrm>
            <a:prstGeom prst="rect">
              <a:avLst/>
            </a:prstGeom>
            <a:noFill/>
            <a:ln w="9525">
              <a:noFill/>
              <a:miter lim="800000"/>
              <a:headEnd/>
              <a:tailEnd/>
            </a:ln>
          </p:spPr>
          <p:txBody>
            <a:bodyPr wrap="none">
              <a:spAutoFit/>
            </a:bodyPr>
            <a:lstStyle/>
            <a:p>
              <a:pPr algn="ctr">
                <a:buFont typeface="Arial" charset="0"/>
                <a:buNone/>
              </a:pPr>
              <a:r>
                <a:rPr lang="en-US" altLang="zh-CN" sz="2400"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2</a:t>
              </a:r>
              <a:endParaRPr lang="zh-CN" altLang="en-US"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23" name="组合 22">
            <a:extLst>
              <a:ext uri="{FF2B5EF4-FFF2-40B4-BE49-F238E27FC236}">
                <a16:creationId xmlns:a16="http://schemas.microsoft.com/office/drawing/2014/main" id="{24A68709-E9C4-192B-30EC-85B0AEB0F02A}"/>
              </a:ext>
            </a:extLst>
          </p:cNvPr>
          <p:cNvGrpSpPr/>
          <p:nvPr/>
        </p:nvGrpSpPr>
        <p:grpSpPr>
          <a:xfrm>
            <a:off x="2570611" y="5040256"/>
            <a:ext cx="4926013" cy="793750"/>
            <a:chOff x="2570611" y="5039122"/>
            <a:chExt cx="4926013" cy="793750"/>
          </a:xfrm>
        </p:grpSpPr>
        <p:sp>
          <p:nvSpPr>
            <p:cNvPr id="12" name="AutoShape 15">
              <a:extLst>
                <a:ext uri="{FF2B5EF4-FFF2-40B4-BE49-F238E27FC236}">
                  <a16:creationId xmlns:a16="http://schemas.microsoft.com/office/drawing/2014/main" id="{FEF89E42-2682-F525-E196-1BD517D2DFA8}"/>
                </a:ext>
              </a:extLst>
            </p:cNvPr>
            <p:cNvSpPr>
              <a:spLocks noChangeArrowheads="1"/>
            </p:cNvSpPr>
            <p:nvPr/>
          </p:nvSpPr>
          <p:spPr bwMode="auto">
            <a:xfrm>
              <a:off x="2972352" y="5176926"/>
              <a:ext cx="4524272" cy="529167"/>
            </a:xfrm>
            <a:prstGeom prst="roundRect">
              <a:avLst>
                <a:gd name="adj" fmla="val 16667"/>
              </a:avLst>
            </a:prstGeom>
            <a:noFill/>
            <a:ln w="28575">
              <a:solidFill>
                <a:srgbClr val="F9B015"/>
              </a:solidFill>
              <a:round/>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14" name="AutoShape 16">
              <a:extLst>
                <a:ext uri="{FF2B5EF4-FFF2-40B4-BE49-F238E27FC236}">
                  <a16:creationId xmlns:a16="http://schemas.microsoft.com/office/drawing/2014/main" id="{C6AF6109-B6CD-AF9C-4E47-AAF790FB30BA}"/>
                </a:ext>
              </a:extLst>
            </p:cNvPr>
            <p:cNvSpPr>
              <a:spLocks noChangeArrowheads="1"/>
            </p:cNvSpPr>
            <p:nvPr/>
          </p:nvSpPr>
          <p:spPr bwMode="auto">
            <a:xfrm>
              <a:off x="2570611" y="5039122"/>
              <a:ext cx="723132" cy="793750"/>
            </a:xfrm>
            <a:prstGeom prst="diamond">
              <a:avLst/>
            </a:prstGeom>
            <a:solidFill>
              <a:srgbClr val="F9B015"/>
            </a:solidFill>
            <a:ln w="25400">
              <a:solidFill>
                <a:srgbClr val="F9B015"/>
              </a:solidFill>
              <a:miter lim="800000"/>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15" name="Text Box 17">
              <a:extLst>
                <a:ext uri="{FF2B5EF4-FFF2-40B4-BE49-F238E27FC236}">
                  <a16:creationId xmlns:a16="http://schemas.microsoft.com/office/drawing/2014/main" id="{C97D1F71-5D2F-750D-C8F3-EEA841AA332C}"/>
                </a:ext>
              </a:extLst>
            </p:cNvPr>
            <p:cNvSpPr>
              <a:spLocks noChangeArrowheads="1"/>
            </p:cNvSpPr>
            <p:nvPr/>
          </p:nvSpPr>
          <p:spPr bwMode="auto">
            <a:xfrm>
              <a:off x="3373810" y="5210941"/>
              <a:ext cx="3843004" cy="461665"/>
            </a:xfrm>
            <a:prstGeom prst="rect">
              <a:avLst/>
            </a:prstGeom>
            <a:noFill/>
            <a:ln w="9525">
              <a:noFill/>
              <a:miter lim="800000"/>
              <a:headEnd/>
              <a:tailEnd/>
            </a:ln>
          </p:spPr>
          <p:txBody>
            <a:bodyPr wrap="square">
              <a:spAutoFit/>
            </a:bodyPr>
            <a:lstStyle/>
            <a:p>
              <a:pPr algn="ctr"/>
              <a:r>
                <a:rPr lang="en-US" altLang="zh-CN" sz="240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Experiments</a:t>
              </a:r>
              <a:endParaRPr lang="zh-CN" altLang="en-US" sz="240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endParaRPr>
            </a:p>
          </p:txBody>
        </p:sp>
        <p:sp>
          <p:nvSpPr>
            <p:cNvPr id="17" name="Text Box 18">
              <a:extLst>
                <a:ext uri="{FF2B5EF4-FFF2-40B4-BE49-F238E27FC236}">
                  <a16:creationId xmlns:a16="http://schemas.microsoft.com/office/drawing/2014/main" id="{883DE910-55AC-6033-D665-8E71C54CBBD5}"/>
                </a:ext>
              </a:extLst>
            </p:cNvPr>
            <p:cNvSpPr>
              <a:spLocks noChangeArrowheads="1"/>
            </p:cNvSpPr>
            <p:nvPr/>
          </p:nvSpPr>
          <p:spPr bwMode="auto">
            <a:xfrm>
              <a:off x="2745770" y="5189560"/>
              <a:ext cx="338131" cy="461183"/>
            </a:xfrm>
            <a:prstGeom prst="rect">
              <a:avLst/>
            </a:prstGeom>
            <a:noFill/>
            <a:ln w="9525">
              <a:noFill/>
              <a:miter lim="800000"/>
              <a:headEnd/>
              <a:tailEnd/>
            </a:ln>
          </p:spPr>
          <p:txBody>
            <a:bodyPr wrap="none">
              <a:spAutoFit/>
            </a:bodyPr>
            <a:lstStyle/>
            <a:p>
              <a:pPr algn="ctr">
                <a:buFont typeface="Arial" charset="0"/>
                <a:buNone/>
              </a:pPr>
              <a:r>
                <a:rPr lang="en-US" altLang="zh-CN" sz="2400"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4</a:t>
              </a:r>
              <a:endParaRPr lang="zh-CN" altLang="en-US"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22" name="组合 21">
            <a:extLst>
              <a:ext uri="{FF2B5EF4-FFF2-40B4-BE49-F238E27FC236}">
                <a16:creationId xmlns:a16="http://schemas.microsoft.com/office/drawing/2014/main" id="{2D70A2B6-2795-7CAB-1086-67EDDB31DAE5}"/>
              </a:ext>
            </a:extLst>
          </p:cNvPr>
          <p:cNvGrpSpPr/>
          <p:nvPr/>
        </p:nvGrpSpPr>
        <p:grpSpPr>
          <a:xfrm>
            <a:off x="2553148" y="4034941"/>
            <a:ext cx="4946650" cy="784225"/>
            <a:chOff x="2553148" y="4040461"/>
            <a:chExt cx="4946650" cy="784225"/>
          </a:xfrm>
        </p:grpSpPr>
        <p:sp>
          <p:nvSpPr>
            <p:cNvPr id="18" name="AutoShape 20">
              <a:extLst>
                <a:ext uri="{FF2B5EF4-FFF2-40B4-BE49-F238E27FC236}">
                  <a16:creationId xmlns:a16="http://schemas.microsoft.com/office/drawing/2014/main" id="{E6900EF2-A6A0-2175-056C-DA701686E6BC}"/>
                </a:ext>
              </a:extLst>
            </p:cNvPr>
            <p:cNvSpPr>
              <a:spLocks noChangeArrowheads="1"/>
            </p:cNvSpPr>
            <p:nvPr/>
          </p:nvSpPr>
          <p:spPr bwMode="auto">
            <a:xfrm>
              <a:off x="2952071" y="4176611"/>
              <a:ext cx="4547727" cy="522817"/>
            </a:xfrm>
            <a:prstGeom prst="roundRect">
              <a:avLst>
                <a:gd name="adj" fmla="val 16667"/>
              </a:avLst>
            </a:prstGeom>
            <a:noFill/>
            <a:ln w="28575">
              <a:solidFill>
                <a:srgbClr val="9EC3E2"/>
              </a:solidFill>
              <a:round/>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24" name="AutoShape 21">
              <a:extLst>
                <a:ext uri="{FF2B5EF4-FFF2-40B4-BE49-F238E27FC236}">
                  <a16:creationId xmlns:a16="http://schemas.microsoft.com/office/drawing/2014/main" id="{0DCE3E29-960A-B42F-5D6B-3484310B3C77}"/>
                </a:ext>
              </a:extLst>
            </p:cNvPr>
            <p:cNvSpPr>
              <a:spLocks noChangeArrowheads="1"/>
            </p:cNvSpPr>
            <p:nvPr/>
          </p:nvSpPr>
          <p:spPr bwMode="auto">
            <a:xfrm>
              <a:off x="2553148" y="4040461"/>
              <a:ext cx="718062" cy="784225"/>
            </a:xfrm>
            <a:prstGeom prst="diamond">
              <a:avLst/>
            </a:prstGeom>
            <a:solidFill>
              <a:srgbClr val="9EC3E2"/>
            </a:solidFill>
            <a:ln w="25400">
              <a:solidFill>
                <a:srgbClr val="9EC3E2"/>
              </a:solidFill>
              <a:miter lim="800000"/>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25" name="Text Box 22">
              <a:extLst>
                <a:ext uri="{FF2B5EF4-FFF2-40B4-BE49-F238E27FC236}">
                  <a16:creationId xmlns:a16="http://schemas.microsoft.com/office/drawing/2014/main" id="{D0EFF6FB-1E9A-8A7D-4022-3913B627F9B2}"/>
                </a:ext>
              </a:extLst>
            </p:cNvPr>
            <p:cNvSpPr>
              <a:spLocks noChangeArrowheads="1"/>
            </p:cNvSpPr>
            <p:nvPr/>
          </p:nvSpPr>
          <p:spPr bwMode="auto">
            <a:xfrm>
              <a:off x="3326025" y="4203378"/>
              <a:ext cx="3936217" cy="461665"/>
            </a:xfrm>
            <a:prstGeom prst="rect">
              <a:avLst/>
            </a:prstGeom>
            <a:noFill/>
            <a:ln w="9525">
              <a:noFill/>
              <a:miter lim="800000"/>
              <a:headEnd/>
              <a:tailEnd/>
            </a:ln>
          </p:spPr>
          <p:txBody>
            <a:bodyPr wrap="square">
              <a:spAutoFit/>
            </a:bodyPr>
            <a:lstStyle/>
            <a:p>
              <a:pPr algn="ctr">
                <a:buFont typeface="Arial" charset="0"/>
                <a:buNone/>
              </a:pPr>
              <a:r>
                <a:rPr lang="en-US" altLang="zh-CN" sz="2400">
                  <a:latin typeface="Times New Roman" panose="02020603050405020304" pitchFamily="18" charset="0"/>
                  <a:ea typeface="KaiTi" panose="02010609060101010101" pitchFamily="49" charset="-122"/>
                  <a:cs typeface="Times New Roman" panose="02020603050405020304" pitchFamily="18" charset="0"/>
                </a:rPr>
                <a:t>Baselines and Our Techniques</a:t>
              </a:r>
              <a:endParaRPr lang="zh-CN" altLang="en-US" sz="240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6" name="Text Box 23">
              <a:extLst>
                <a:ext uri="{FF2B5EF4-FFF2-40B4-BE49-F238E27FC236}">
                  <a16:creationId xmlns:a16="http://schemas.microsoft.com/office/drawing/2014/main" id="{DEEB5C09-9D86-A8E6-4416-F061F1F06227}"/>
                </a:ext>
              </a:extLst>
            </p:cNvPr>
            <p:cNvSpPr>
              <a:spLocks noChangeArrowheads="1"/>
            </p:cNvSpPr>
            <p:nvPr/>
          </p:nvSpPr>
          <p:spPr bwMode="auto">
            <a:xfrm>
              <a:off x="2744816" y="4196433"/>
              <a:ext cx="339085" cy="461095"/>
            </a:xfrm>
            <a:prstGeom prst="rect">
              <a:avLst/>
            </a:prstGeom>
            <a:noFill/>
            <a:ln w="9525">
              <a:noFill/>
              <a:miter lim="800000"/>
              <a:headEnd/>
              <a:tailEnd/>
            </a:ln>
          </p:spPr>
          <p:txBody>
            <a:bodyPr wrap="none">
              <a:spAutoFit/>
            </a:bodyPr>
            <a:lstStyle/>
            <a:p>
              <a:pPr algn="ctr">
                <a:buFont typeface="Arial" charset="0"/>
                <a:buNone/>
              </a:pPr>
              <a:r>
                <a:rPr lang="en-US" altLang="zh-CN" sz="2400"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3</a:t>
              </a:r>
              <a:endParaRPr lang="zh-CN" altLang="en-US"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20" name="组合 19">
            <a:extLst>
              <a:ext uri="{FF2B5EF4-FFF2-40B4-BE49-F238E27FC236}">
                <a16:creationId xmlns:a16="http://schemas.microsoft.com/office/drawing/2014/main" id="{B5DED23C-40FA-B665-D876-5822BDE391E8}"/>
              </a:ext>
            </a:extLst>
          </p:cNvPr>
          <p:cNvGrpSpPr/>
          <p:nvPr/>
        </p:nvGrpSpPr>
        <p:grpSpPr>
          <a:xfrm>
            <a:off x="2518223" y="2014786"/>
            <a:ext cx="4975584" cy="784225"/>
            <a:chOff x="2518223" y="2014786"/>
            <a:chExt cx="4975584" cy="784225"/>
          </a:xfrm>
        </p:grpSpPr>
        <p:sp>
          <p:nvSpPr>
            <p:cNvPr id="28" name="AutoShape 20">
              <a:extLst>
                <a:ext uri="{FF2B5EF4-FFF2-40B4-BE49-F238E27FC236}">
                  <a16:creationId xmlns:a16="http://schemas.microsoft.com/office/drawing/2014/main" id="{01DD5896-96ED-A46A-35F4-6406DF164C9B}"/>
                </a:ext>
              </a:extLst>
            </p:cNvPr>
            <p:cNvSpPr>
              <a:spLocks noChangeArrowheads="1"/>
            </p:cNvSpPr>
            <p:nvPr/>
          </p:nvSpPr>
          <p:spPr bwMode="auto">
            <a:xfrm>
              <a:off x="2917146" y="2150936"/>
              <a:ext cx="4576661" cy="522817"/>
            </a:xfrm>
            <a:prstGeom prst="roundRect">
              <a:avLst>
                <a:gd name="adj" fmla="val 16667"/>
              </a:avLst>
            </a:prstGeom>
            <a:noFill/>
            <a:ln w="28575">
              <a:solidFill>
                <a:srgbClr val="9EC3E2"/>
              </a:solidFill>
              <a:round/>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29" name="AutoShape 21">
              <a:extLst>
                <a:ext uri="{FF2B5EF4-FFF2-40B4-BE49-F238E27FC236}">
                  <a16:creationId xmlns:a16="http://schemas.microsoft.com/office/drawing/2014/main" id="{32BE7F80-C6C7-806F-F03C-D79866DD2FA3}"/>
                </a:ext>
              </a:extLst>
            </p:cNvPr>
            <p:cNvSpPr>
              <a:spLocks noChangeArrowheads="1"/>
            </p:cNvSpPr>
            <p:nvPr/>
          </p:nvSpPr>
          <p:spPr bwMode="auto">
            <a:xfrm>
              <a:off x="2518223" y="2014786"/>
              <a:ext cx="718062" cy="784225"/>
            </a:xfrm>
            <a:prstGeom prst="diamond">
              <a:avLst/>
            </a:prstGeom>
            <a:solidFill>
              <a:srgbClr val="9EC3E2"/>
            </a:solidFill>
            <a:ln w="25400">
              <a:solidFill>
                <a:srgbClr val="9EC3E2"/>
              </a:solidFill>
              <a:miter lim="800000"/>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30" name="Text Box 22">
              <a:extLst>
                <a:ext uri="{FF2B5EF4-FFF2-40B4-BE49-F238E27FC236}">
                  <a16:creationId xmlns:a16="http://schemas.microsoft.com/office/drawing/2014/main" id="{303B7D7F-21CB-03A2-B37A-090FF4784EF4}"/>
                </a:ext>
              </a:extLst>
            </p:cNvPr>
            <p:cNvSpPr>
              <a:spLocks noChangeArrowheads="1"/>
            </p:cNvSpPr>
            <p:nvPr/>
          </p:nvSpPr>
          <p:spPr bwMode="auto">
            <a:xfrm>
              <a:off x="3446218" y="2189664"/>
              <a:ext cx="3600000" cy="461665"/>
            </a:xfrm>
            <a:prstGeom prst="rect">
              <a:avLst/>
            </a:prstGeom>
            <a:noFill/>
            <a:ln w="9525">
              <a:noFill/>
              <a:miter lim="800000"/>
              <a:headEnd/>
              <a:tailEnd/>
            </a:ln>
          </p:spPr>
          <p:txBody>
            <a:bodyPr>
              <a:spAutoFit/>
            </a:bodyPr>
            <a:lstStyle/>
            <a:p>
              <a:pPr algn="ctr">
                <a:buFont typeface="Arial" charset="0"/>
                <a:buNone/>
              </a:pPr>
              <a:r>
                <a:rPr lang="en-US" altLang="zh-CN" sz="2400" b="1" dirty="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Background</a:t>
              </a:r>
              <a:endParaRPr lang="zh-CN" altLang="en-US" b="1"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31" name="Text Box 23">
              <a:extLst>
                <a:ext uri="{FF2B5EF4-FFF2-40B4-BE49-F238E27FC236}">
                  <a16:creationId xmlns:a16="http://schemas.microsoft.com/office/drawing/2014/main" id="{855B5CA8-0EB0-B0C5-B915-C706B450DF96}"/>
                </a:ext>
              </a:extLst>
            </p:cNvPr>
            <p:cNvSpPr>
              <a:spLocks noChangeArrowheads="1"/>
            </p:cNvSpPr>
            <p:nvPr/>
          </p:nvSpPr>
          <p:spPr bwMode="auto">
            <a:xfrm>
              <a:off x="2701342" y="2150936"/>
              <a:ext cx="339085" cy="461095"/>
            </a:xfrm>
            <a:prstGeom prst="rect">
              <a:avLst/>
            </a:prstGeom>
            <a:noFill/>
            <a:ln w="9525">
              <a:noFill/>
              <a:miter lim="800000"/>
              <a:headEnd/>
              <a:tailEnd/>
            </a:ln>
          </p:spPr>
          <p:txBody>
            <a:bodyPr wrap="none">
              <a:spAutoFit/>
            </a:bodyPr>
            <a:lstStyle/>
            <a:p>
              <a:pPr algn="ctr">
                <a:buFont typeface="Arial" charset="0"/>
                <a:buNone/>
              </a:pPr>
              <a:r>
                <a:rPr lang="en-US" altLang="zh-CN" sz="2400"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1</a:t>
              </a:r>
              <a:endParaRPr lang="zh-CN" altLang="en-US"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32" name="组合 31">
            <a:extLst>
              <a:ext uri="{FF2B5EF4-FFF2-40B4-BE49-F238E27FC236}">
                <a16:creationId xmlns:a16="http://schemas.microsoft.com/office/drawing/2014/main" id="{FF205104-FF86-039E-B4C1-E74113EA8BFF}"/>
              </a:ext>
            </a:extLst>
          </p:cNvPr>
          <p:cNvGrpSpPr/>
          <p:nvPr/>
        </p:nvGrpSpPr>
        <p:grpSpPr>
          <a:xfrm>
            <a:off x="2572685" y="6055097"/>
            <a:ext cx="4946650" cy="784225"/>
            <a:chOff x="2572685" y="6055097"/>
            <a:chExt cx="4946650" cy="784225"/>
          </a:xfrm>
        </p:grpSpPr>
        <p:sp>
          <p:nvSpPr>
            <p:cNvPr id="7" name="AutoShape 20">
              <a:extLst>
                <a:ext uri="{FF2B5EF4-FFF2-40B4-BE49-F238E27FC236}">
                  <a16:creationId xmlns:a16="http://schemas.microsoft.com/office/drawing/2014/main" id="{97424979-AE74-1DA1-C7EC-D47FB1A37AA7}"/>
                </a:ext>
              </a:extLst>
            </p:cNvPr>
            <p:cNvSpPr>
              <a:spLocks noChangeArrowheads="1"/>
            </p:cNvSpPr>
            <p:nvPr/>
          </p:nvSpPr>
          <p:spPr bwMode="auto">
            <a:xfrm>
              <a:off x="2971608" y="6191247"/>
              <a:ext cx="4547727" cy="522817"/>
            </a:xfrm>
            <a:prstGeom prst="roundRect">
              <a:avLst>
                <a:gd name="adj" fmla="val 16667"/>
              </a:avLst>
            </a:prstGeom>
            <a:noFill/>
            <a:ln w="28575">
              <a:solidFill>
                <a:srgbClr val="9EC3E2"/>
              </a:solidFill>
              <a:round/>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8" name="AutoShape 21">
              <a:extLst>
                <a:ext uri="{FF2B5EF4-FFF2-40B4-BE49-F238E27FC236}">
                  <a16:creationId xmlns:a16="http://schemas.microsoft.com/office/drawing/2014/main" id="{400B31AA-7D87-A3DB-8544-6F29258331A3}"/>
                </a:ext>
              </a:extLst>
            </p:cNvPr>
            <p:cNvSpPr>
              <a:spLocks noChangeArrowheads="1"/>
            </p:cNvSpPr>
            <p:nvPr/>
          </p:nvSpPr>
          <p:spPr bwMode="auto">
            <a:xfrm>
              <a:off x="2572685" y="6055097"/>
              <a:ext cx="718062" cy="784225"/>
            </a:xfrm>
            <a:prstGeom prst="diamond">
              <a:avLst/>
            </a:prstGeom>
            <a:solidFill>
              <a:srgbClr val="9EC3E2"/>
            </a:solidFill>
            <a:ln w="25400">
              <a:solidFill>
                <a:srgbClr val="9EC3E2"/>
              </a:solidFill>
              <a:miter lim="800000"/>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9" name="Text Box 22">
              <a:extLst>
                <a:ext uri="{FF2B5EF4-FFF2-40B4-BE49-F238E27FC236}">
                  <a16:creationId xmlns:a16="http://schemas.microsoft.com/office/drawing/2014/main" id="{ECDB1891-9575-AC37-B5E5-1499D22433E1}"/>
                </a:ext>
              </a:extLst>
            </p:cNvPr>
            <p:cNvSpPr>
              <a:spLocks noChangeArrowheads="1"/>
            </p:cNvSpPr>
            <p:nvPr/>
          </p:nvSpPr>
          <p:spPr bwMode="auto">
            <a:xfrm>
              <a:off x="3517826" y="6218014"/>
              <a:ext cx="3600000" cy="457465"/>
            </a:xfrm>
            <a:prstGeom prst="rect">
              <a:avLst/>
            </a:prstGeom>
            <a:noFill/>
            <a:ln w="9525">
              <a:noFill/>
              <a:miter lim="800000"/>
              <a:headEnd/>
              <a:tailEnd/>
            </a:ln>
          </p:spPr>
          <p:txBody>
            <a:bodyPr wrap="square">
              <a:spAutoFit/>
            </a:bodyPr>
            <a:lstStyle/>
            <a:p>
              <a:pPr algn="ctr">
                <a:buFont typeface="Arial" charset="0"/>
                <a:buNone/>
              </a:pPr>
              <a:r>
                <a:rPr lang="en-US" altLang="zh-CN" sz="240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Future Work</a:t>
              </a:r>
              <a:endParaRPr lang="zh-CN" altLang="en-US" sz="240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endParaRPr>
            </a:p>
          </p:txBody>
        </p:sp>
        <p:sp>
          <p:nvSpPr>
            <p:cNvPr id="11" name="Text Box 23">
              <a:extLst>
                <a:ext uri="{FF2B5EF4-FFF2-40B4-BE49-F238E27FC236}">
                  <a16:creationId xmlns:a16="http://schemas.microsoft.com/office/drawing/2014/main" id="{5BB8B0C8-479C-AA7C-8ECC-3C6FFB1DB862}"/>
                </a:ext>
              </a:extLst>
            </p:cNvPr>
            <p:cNvSpPr>
              <a:spLocks noChangeArrowheads="1"/>
            </p:cNvSpPr>
            <p:nvPr/>
          </p:nvSpPr>
          <p:spPr bwMode="auto">
            <a:xfrm>
              <a:off x="2764618" y="6211069"/>
              <a:ext cx="338555" cy="461665"/>
            </a:xfrm>
            <a:prstGeom prst="rect">
              <a:avLst/>
            </a:prstGeom>
            <a:noFill/>
            <a:ln w="9525">
              <a:noFill/>
              <a:miter lim="800000"/>
              <a:headEnd/>
              <a:tailEnd/>
            </a:ln>
          </p:spPr>
          <p:txBody>
            <a:bodyPr wrap="none">
              <a:spAutoFit/>
            </a:bodyPr>
            <a:lstStyle/>
            <a:p>
              <a:pPr algn="ctr">
                <a:buFont typeface="Arial" charset="0"/>
                <a:buNone/>
              </a:pPr>
              <a:r>
                <a:rPr lang="en-US" altLang="zh-CN" sz="2400"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5</a:t>
              </a:r>
              <a:endParaRPr lang="zh-CN" altLang="en-US"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sp>
        <p:nvSpPr>
          <p:cNvPr id="4" name="矩形 3">
            <a:extLst>
              <a:ext uri="{FF2B5EF4-FFF2-40B4-BE49-F238E27FC236}">
                <a16:creationId xmlns:a16="http://schemas.microsoft.com/office/drawing/2014/main" id="{ECB7552E-3AE1-B796-A243-8A2E66C28B7F}"/>
              </a:ext>
            </a:extLst>
          </p:cNvPr>
          <p:cNvSpPr/>
          <p:nvPr/>
        </p:nvSpPr>
        <p:spPr>
          <a:xfrm>
            <a:off x="2145759" y="2935161"/>
            <a:ext cx="5836563" cy="4516233"/>
          </a:xfrm>
          <a:prstGeom prst="rect">
            <a:avLst/>
          </a:prstGeom>
          <a:solidFill>
            <a:schemeClr val="bg1">
              <a:alpha val="85410"/>
            </a:schemeClr>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solidFill>
                <a:schemeClr val="bg1">
                  <a:lumMod val="50000"/>
                </a:schemeClr>
              </a:solidFill>
            </a:endParaRPr>
          </a:p>
        </p:txBody>
      </p:sp>
      <p:sp>
        <p:nvSpPr>
          <p:cNvPr id="13" name="弧 12">
            <a:extLst>
              <a:ext uri="{FF2B5EF4-FFF2-40B4-BE49-F238E27FC236}">
                <a16:creationId xmlns:a16="http://schemas.microsoft.com/office/drawing/2014/main" id="{C4B07652-51D6-D336-679F-3145014561FA}"/>
              </a:ext>
            </a:extLst>
          </p:cNvPr>
          <p:cNvSpPr/>
          <p:nvPr/>
        </p:nvSpPr>
        <p:spPr>
          <a:xfrm rot="17710665">
            <a:off x="6307189" y="1732433"/>
            <a:ext cx="1783691" cy="1587485"/>
          </a:xfrm>
          <a:prstGeom prst="arc">
            <a:avLst>
              <a:gd name="adj1" fmla="val 16276609"/>
              <a:gd name="adj2" fmla="val 21114949"/>
            </a:avLst>
          </a:prstGeom>
          <a:ln w="38100">
            <a:solidFill>
              <a:srgbClr val="005AAA"/>
            </a:solidFill>
            <a:headEnd type="none" w="med" len="med"/>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文本框 15">
            <a:extLst>
              <a:ext uri="{FF2B5EF4-FFF2-40B4-BE49-F238E27FC236}">
                <a16:creationId xmlns:a16="http://schemas.microsoft.com/office/drawing/2014/main" id="{B17AEC80-E574-A79A-59CA-7B409DE50AA2}"/>
              </a:ext>
            </a:extLst>
          </p:cNvPr>
          <p:cNvSpPr txBox="1"/>
          <p:nvPr/>
        </p:nvSpPr>
        <p:spPr bwMode="auto">
          <a:xfrm>
            <a:off x="7280872" y="1454623"/>
            <a:ext cx="2779115" cy="707886"/>
          </a:xfrm>
          <a:prstGeom prst="rect">
            <a:avLst/>
          </a:prstGeom>
          <a:noFill/>
          <a:ln w="9525" algn="ctr">
            <a:noFill/>
            <a:miter lim="800000"/>
            <a:headEnd/>
            <a:tailEnd/>
          </a:ln>
          <a:effectLst/>
        </p:spPr>
        <p:txBody>
          <a:bodyPr wrap="square">
            <a:spAutoFit/>
          </a:bodyPr>
          <a:lstStyle/>
          <a:p>
            <a:pPr algn="ctr"/>
            <a:r>
              <a:rPr kumimoji="1" lang="en-US" b="1" dirty="0">
                <a:solidFill>
                  <a:srgbClr val="005AAA"/>
                </a:solidFill>
                <a:latin typeface="Times New Roman" panose="02020603050405020304" pitchFamily="18" charset="0"/>
                <a:ea typeface="楷体" panose="02010609060101010101" pitchFamily="49" charset="-122"/>
                <a:cs typeface="Times New Roman" panose="02020603050405020304" pitchFamily="18" charset="0"/>
              </a:rPr>
              <a:t>Random-Walk Probability Estimation</a:t>
            </a:r>
            <a:endParaRPr lang="en-US" b="1">
              <a:solidFill>
                <a:srgbClr val="005AA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5411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558338"/>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Random Walks on Graphs</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cxnSp>
        <p:nvCxnSpPr>
          <p:cNvPr id="79" name="直线箭头连接符 78">
            <a:extLst>
              <a:ext uri="{FF2B5EF4-FFF2-40B4-BE49-F238E27FC236}">
                <a16:creationId xmlns:a16="http://schemas.microsoft.com/office/drawing/2014/main" id="{61096365-92D6-30D5-1B03-2901C4E2CE23}"/>
              </a:ext>
            </a:extLst>
          </p:cNvPr>
          <p:cNvCxnSpPr>
            <a:cxnSpLocks/>
            <a:endCxn id="95" idx="4"/>
          </p:cNvCxnSpPr>
          <p:nvPr/>
        </p:nvCxnSpPr>
        <p:spPr>
          <a:xfrm flipH="1" flipV="1">
            <a:off x="4773771" y="2629873"/>
            <a:ext cx="112355" cy="597243"/>
          </a:xfrm>
          <a:prstGeom prst="straightConnector1">
            <a:avLst/>
          </a:prstGeom>
          <a:ln>
            <a:headEnd type="none"/>
            <a:tailEnd type="none" w="lg" len="lg"/>
          </a:ln>
        </p:spPr>
        <p:style>
          <a:lnRef idx="1">
            <a:schemeClr val="dk1"/>
          </a:lnRef>
          <a:fillRef idx="0">
            <a:schemeClr val="dk1"/>
          </a:fillRef>
          <a:effectRef idx="0">
            <a:schemeClr val="dk1"/>
          </a:effectRef>
          <a:fontRef idx="minor">
            <a:schemeClr val="tx1"/>
          </a:fontRef>
        </p:style>
      </p:cxnSp>
      <p:cxnSp>
        <p:nvCxnSpPr>
          <p:cNvPr id="80" name="直线箭头连接符 79">
            <a:extLst>
              <a:ext uri="{FF2B5EF4-FFF2-40B4-BE49-F238E27FC236}">
                <a16:creationId xmlns:a16="http://schemas.microsoft.com/office/drawing/2014/main" id="{0856F20A-3D3F-49AC-0382-1E4F3471C5E2}"/>
              </a:ext>
            </a:extLst>
          </p:cNvPr>
          <p:cNvCxnSpPr>
            <a:cxnSpLocks/>
            <a:stCxn id="92" idx="7"/>
            <a:endCxn id="97" idx="3"/>
          </p:cNvCxnSpPr>
          <p:nvPr/>
        </p:nvCxnSpPr>
        <p:spPr>
          <a:xfrm flipV="1">
            <a:off x="3272743" y="3730238"/>
            <a:ext cx="1387904" cy="1717369"/>
          </a:xfrm>
          <a:prstGeom prst="straightConnector1">
            <a:avLst/>
          </a:prstGeom>
          <a:ln>
            <a:headEnd type="none"/>
            <a:tailEnd type="none" w="lg" len="lg"/>
          </a:ln>
        </p:spPr>
        <p:style>
          <a:lnRef idx="1">
            <a:schemeClr val="dk1"/>
          </a:lnRef>
          <a:fillRef idx="0">
            <a:schemeClr val="dk1"/>
          </a:fillRef>
          <a:effectRef idx="0">
            <a:schemeClr val="dk1"/>
          </a:effectRef>
          <a:fontRef idx="minor">
            <a:schemeClr val="tx1"/>
          </a:fontRef>
        </p:style>
      </p:cxnSp>
      <p:cxnSp>
        <p:nvCxnSpPr>
          <p:cNvPr id="81" name="直线箭头连接符 80">
            <a:extLst>
              <a:ext uri="{FF2B5EF4-FFF2-40B4-BE49-F238E27FC236}">
                <a16:creationId xmlns:a16="http://schemas.microsoft.com/office/drawing/2014/main" id="{7C9A3A66-4D0F-A653-D6D0-1229E4AF0AF7}"/>
              </a:ext>
            </a:extLst>
          </p:cNvPr>
          <p:cNvCxnSpPr>
            <a:cxnSpLocks/>
            <a:stCxn id="89" idx="5"/>
          </p:cNvCxnSpPr>
          <p:nvPr/>
        </p:nvCxnSpPr>
        <p:spPr>
          <a:xfrm>
            <a:off x="1860360" y="4917540"/>
            <a:ext cx="983680" cy="533696"/>
          </a:xfrm>
          <a:prstGeom prst="straightConnector1">
            <a:avLst/>
          </a:prstGeom>
          <a:ln>
            <a:headEnd type="none"/>
            <a:tailEnd type="none" w="lg" len="lg"/>
          </a:ln>
        </p:spPr>
        <p:style>
          <a:lnRef idx="1">
            <a:schemeClr val="dk1"/>
          </a:lnRef>
          <a:fillRef idx="0">
            <a:schemeClr val="dk1"/>
          </a:fillRef>
          <a:effectRef idx="0">
            <a:schemeClr val="dk1"/>
          </a:effectRef>
          <a:fontRef idx="minor">
            <a:schemeClr val="tx1"/>
          </a:fontRef>
        </p:style>
      </p:cxnSp>
      <p:cxnSp>
        <p:nvCxnSpPr>
          <p:cNvPr id="82" name="直线箭头连接符 81">
            <a:extLst>
              <a:ext uri="{FF2B5EF4-FFF2-40B4-BE49-F238E27FC236}">
                <a16:creationId xmlns:a16="http://schemas.microsoft.com/office/drawing/2014/main" id="{B3161F26-1D9F-FD9E-A26E-1492E911B786}"/>
              </a:ext>
            </a:extLst>
          </p:cNvPr>
          <p:cNvCxnSpPr>
            <a:cxnSpLocks/>
          </p:cNvCxnSpPr>
          <p:nvPr/>
        </p:nvCxnSpPr>
        <p:spPr>
          <a:xfrm>
            <a:off x="2278522" y="3052996"/>
            <a:ext cx="2338399" cy="470983"/>
          </a:xfrm>
          <a:prstGeom prst="straightConnector1">
            <a:avLst/>
          </a:prstGeom>
          <a:ln>
            <a:headEnd type="none"/>
            <a:tailEnd type="none" w="lg" len="lg"/>
          </a:ln>
        </p:spPr>
        <p:style>
          <a:lnRef idx="1">
            <a:schemeClr val="dk1"/>
          </a:lnRef>
          <a:fillRef idx="0">
            <a:schemeClr val="dk1"/>
          </a:fillRef>
          <a:effectRef idx="0">
            <a:schemeClr val="dk1"/>
          </a:effectRef>
          <a:fontRef idx="minor">
            <a:schemeClr val="tx1"/>
          </a:fontRef>
        </p:style>
      </p:cxnSp>
      <p:cxnSp>
        <p:nvCxnSpPr>
          <p:cNvPr id="83" name="直线箭头连接符 82">
            <a:extLst>
              <a:ext uri="{FF2B5EF4-FFF2-40B4-BE49-F238E27FC236}">
                <a16:creationId xmlns:a16="http://schemas.microsoft.com/office/drawing/2014/main" id="{A2DE189D-1770-4EEC-231D-9035552FF6A2}"/>
              </a:ext>
            </a:extLst>
          </p:cNvPr>
          <p:cNvCxnSpPr>
            <a:cxnSpLocks/>
            <a:endCxn id="91" idx="5"/>
          </p:cNvCxnSpPr>
          <p:nvPr/>
        </p:nvCxnSpPr>
        <p:spPr>
          <a:xfrm flipH="1" flipV="1">
            <a:off x="2163013" y="3255317"/>
            <a:ext cx="310681" cy="541852"/>
          </a:xfrm>
          <a:prstGeom prst="straightConnector1">
            <a:avLst/>
          </a:prstGeom>
          <a:ln>
            <a:headEnd type="none"/>
            <a:tailEnd type="none" w="lg" len="lg"/>
          </a:ln>
        </p:spPr>
        <p:style>
          <a:lnRef idx="1">
            <a:schemeClr val="dk1"/>
          </a:lnRef>
          <a:fillRef idx="0">
            <a:schemeClr val="dk1"/>
          </a:fillRef>
          <a:effectRef idx="0">
            <a:schemeClr val="dk1"/>
          </a:effectRef>
          <a:fontRef idx="minor">
            <a:schemeClr val="tx1"/>
          </a:fontRef>
        </p:style>
      </p:cxnSp>
      <p:cxnSp>
        <p:nvCxnSpPr>
          <p:cNvPr id="84" name="直线箭头连接符 83">
            <a:extLst>
              <a:ext uri="{FF2B5EF4-FFF2-40B4-BE49-F238E27FC236}">
                <a16:creationId xmlns:a16="http://schemas.microsoft.com/office/drawing/2014/main" id="{36C52588-7A23-4FCA-E5B6-B44C16C479ED}"/>
              </a:ext>
            </a:extLst>
          </p:cNvPr>
          <p:cNvCxnSpPr>
            <a:cxnSpLocks/>
            <a:stCxn id="89" idx="7"/>
          </p:cNvCxnSpPr>
          <p:nvPr/>
        </p:nvCxnSpPr>
        <p:spPr>
          <a:xfrm flipV="1">
            <a:off x="1860360" y="4173367"/>
            <a:ext cx="582043" cy="324398"/>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85" name="直线箭头连接符 84">
            <a:extLst>
              <a:ext uri="{FF2B5EF4-FFF2-40B4-BE49-F238E27FC236}">
                <a16:creationId xmlns:a16="http://schemas.microsoft.com/office/drawing/2014/main" id="{27079073-FB31-EB42-CCA3-9A4EC20A8377}"/>
              </a:ext>
            </a:extLst>
          </p:cNvPr>
          <p:cNvCxnSpPr>
            <a:cxnSpLocks/>
          </p:cNvCxnSpPr>
          <p:nvPr/>
        </p:nvCxnSpPr>
        <p:spPr>
          <a:xfrm>
            <a:off x="1860092" y="4941103"/>
            <a:ext cx="984366" cy="530067"/>
          </a:xfrm>
          <a:prstGeom prst="straightConnector1">
            <a:avLst/>
          </a:prstGeom>
          <a:ln w="57150">
            <a:solidFill>
              <a:srgbClr val="4F81BD"/>
            </a:solidFill>
            <a:headEnd type="none"/>
            <a:tailEnd type="stealth" w="med" len="med"/>
          </a:ln>
        </p:spPr>
        <p:style>
          <a:lnRef idx="1">
            <a:schemeClr val="dk1"/>
          </a:lnRef>
          <a:fillRef idx="0">
            <a:schemeClr val="dk1"/>
          </a:fillRef>
          <a:effectRef idx="0">
            <a:schemeClr val="dk1"/>
          </a:effectRef>
          <a:fontRef idx="minor">
            <a:schemeClr val="tx1"/>
          </a:fontRef>
        </p:style>
      </p:cxnSp>
      <p:cxnSp>
        <p:nvCxnSpPr>
          <p:cNvPr id="86" name="直线箭头连接符 85">
            <a:extLst>
              <a:ext uri="{FF2B5EF4-FFF2-40B4-BE49-F238E27FC236}">
                <a16:creationId xmlns:a16="http://schemas.microsoft.com/office/drawing/2014/main" id="{F31B4A51-D6DD-E5DD-CEFF-E75B37210DDF}"/>
              </a:ext>
            </a:extLst>
          </p:cNvPr>
          <p:cNvCxnSpPr>
            <a:cxnSpLocks/>
          </p:cNvCxnSpPr>
          <p:nvPr/>
        </p:nvCxnSpPr>
        <p:spPr>
          <a:xfrm flipV="1">
            <a:off x="3267413" y="3727562"/>
            <a:ext cx="1387904" cy="1717369"/>
          </a:xfrm>
          <a:prstGeom prst="straightConnector1">
            <a:avLst/>
          </a:prstGeom>
          <a:ln w="57150">
            <a:solidFill>
              <a:srgbClr val="4F81BD"/>
            </a:solidFill>
            <a:headEnd type="none"/>
            <a:tailEnd type="stealth" w="med" len="med"/>
          </a:ln>
        </p:spPr>
        <p:style>
          <a:lnRef idx="1">
            <a:schemeClr val="dk1"/>
          </a:lnRef>
          <a:fillRef idx="0">
            <a:schemeClr val="dk1"/>
          </a:fillRef>
          <a:effectRef idx="0">
            <a:schemeClr val="dk1"/>
          </a:effectRef>
          <a:fontRef idx="minor">
            <a:schemeClr val="tx1"/>
          </a:fontRef>
        </p:style>
      </p:cxnSp>
      <p:grpSp>
        <p:nvGrpSpPr>
          <p:cNvPr id="87" name="Group 2">
            <a:extLst>
              <a:ext uri="{FF2B5EF4-FFF2-40B4-BE49-F238E27FC236}">
                <a16:creationId xmlns:a16="http://schemas.microsoft.com/office/drawing/2014/main" id="{A1387442-6881-3F91-2504-CBC117B585CF}"/>
              </a:ext>
            </a:extLst>
          </p:cNvPr>
          <p:cNvGrpSpPr>
            <a:grpSpLocks/>
          </p:cNvGrpSpPr>
          <p:nvPr/>
        </p:nvGrpSpPr>
        <p:grpSpPr bwMode="auto">
          <a:xfrm>
            <a:off x="637506" y="1798762"/>
            <a:ext cx="7162800" cy="5105400"/>
            <a:chOff x="1152" y="1344"/>
            <a:chExt cx="3408" cy="2064"/>
          </a:xfrm>
        </p:grpSpPr>
        <p:sp>
          <p:nvSpPr>
            <p:cNvPr id="88" name="Oval 3">
              <a:extLst>
                <a:ext uri="{FF2B5EF4-FFF2-40B4-BE49-F238E27FC236}">
                  <a16:creationId xmlns:a16="http://schemas.microsoft.com/office/drawing/2014/main" id="{10F343D9-729A-3F94-7EBD-77CAEA7BE1E0}"/>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a:t>
              </a:r>
            </a:p>
          </p:txBody>
        </p:sp>
        <p:sp>
          <p:nvSpPr>
            <p:cNvPr id="89" name="Oval 4">
              <a:extLst>
                <a:ext uri="{FF2B5EF4-FFF2-40B4-BE49-F238E27FC236}">
                  <a16:creationId xmlns:a16="http://schemas.microsoft.com/office/drawing/2014/main" id="{F8787760-9FA0-EBCF-1ACF-0D3210FAF775}"/>
                </a:ext>
              </a:extLst>
            </p:cNvPr>
            <p:cNvSpPr>
              <a:spLocks noChangeArrowheads="1"/>
            </p:cNvSpPr>
            <p:nvPr/>
          </p:nvSpPr>
          <p:spPr bwMode="auto">
            <a:xfrm>
              <a:off x="1488" y="2400"/>
              <a:ext cx="288" cy="240"/>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4</a:t>
              </a:r>
            </a:p>
          </p:txBody>
        </p:sp>
        <p:sp>
          <p:nvSpPr>
            <p:cNvPr id="90" name="Oval 5">
              <a:extLst>
                <a:ext uri="{FF2B5EF4-FFF2-40B4-BE49-F238E27FC236}">
                  <a16:creationId xmlns:a16="http://schemas.microsoft.com/office/drawing/2014/main" id="{DD38BCF4-4EF9-95A2-637D-2B5081535990}"/>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3</a:t>
              </a:r>
            </a:p>
          </p:txBody>
        </p:sp>
        <p:sp>
          <p:nvSpPr>
            <p:cNvPr id="91" name="Oval 6">
              <a:extLst>
                <a:ext uri="{FF2B5EF4-FFF2-40B4-BE49-F238E27FC236}">
                  <a16:creationId xmlns:a16="http://schemas.microsoft.com/office/drawing/2014/main" id="{9427A39D-2F94-AF9B-EEAA-ABE664C6B9B2}"/>
                </a:ext>
              </a:extLst>
            </p:cNvPr>
            <p:cNvSpPr>
              <a:spLocks noChangeArrowheads="1"/>
            </p:cNvSpPr>
            <p:nvPr/>
          </p:nvSpPr>
          <p:spPr bwMode="auto">
            <a:xfrm>
              <a:off x="1632" y="172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dirty="0">
                  <a:latin typeface="Times New Roman" panose="02020603050405020304" pitchFamily="18" charset="0"/>
                  <a:ea typeface="宋体" panose="02010600030101010101" pitchFamily="2" charset="-122"/>
                  <a:cs typeface="Times New Roman" panose="02020603050405020304" pitchFamily="18" charset="0"/>
                </a:rPr>
                <a:t>2</a:t>
              </a:r>
            </a:p>
          </p:txBody>
        </p:sp>
        <p:sp>
          <p:nvSpPr>
            <p:cNvPr id="92" name="Oval 7">
              <a:extLst>
                <a:ext uri="{FF2B5EF4-FFF2-40B4-BE49-F238E27FC236}">
                  <a16:creationId xmlns:a16="http://schemas.microsoft.com/office/drawing/2014/main" id="{E2005F3F-55F8-9A01-4188-0330FEBFFCDF}"/>
                </a:ext>
              </a:extLst>
            </p:cNvPr>
            <p:cNvSpPr>
              <a:spLocks noChangeArrowheads="1"/>
            </p:cNvSpPr>
            <p:nvPr/>
          </p:nvSpPr>
          <p:spPr bwMode="auto">
            <a:xfrm>
              <a:off x="2160" y="278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5</a:t>
              </a:r>
            </a:p>
          </p:txBody>
        </p:sp>
        <p:sp>
          <p:nvSpPr>
            <p:cNvPr id="93" name="Oval 8">
              <a:extLst>
                <a:ext uri="{FF2B5EF4-FFF2-40B4-BE49-F238E27FC236}">
                  <a16:creationId xmlns:a16="http://schemas.microsoft.com/office/drawing/2014/main" id="{C42761AC-3794-CF92-486B-45CA8AB6910C}"/>
                </a:ext>
              </a:extLst>
            </p:cNvPr>
            <p:cNvSpPr>
              <a:spLocks noChangeArrowheads="1"/>
            </p:cNvSpPr>
            <p:nvPr/>
          </p:nvSpPr>
          <p:spPr bwMode="auto">
            <a:xfrm>
              <a:off x="278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6</a:t>
              </a:r>
            </a:p>
          </p:txBody>
        </p:sp>
        <p:sp>
          <p:nvSpPr>
            <p:cNvPr id="94" name="Oval 9">
              <a:extLst>
                <a:ext uri="{FF2B5EF4-FFF2-40B4-BE49-F238E27FC236}">
                  <a16:creationId xmlns:a16="http://schemas.microsoft.com/office/drawing/2014/main" id="{B03B4771-271B-F83A-9A7A-8F519AE8EDD2}"/>
                </a:ext>
              </a:extLst>
            </p:cNvPr>
            <p:cNvSpPr>
              <a:spLocks noChangeArrowheads="1"/>
            </p:cNvSpPr>
            <p:nvPr/>
          </p:nvSpPr>
          <p:spPr bwMode="auto">
            <a:xfrm>
              <a:off x="2611" y="31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dirty="0">
                  <a:latin typeface="Times New Roman" panose="02020603050405020304" pitchFamily="18" charset="0"/>
                  <a:ea typeface="宋体" panose="02010600030101010101" pitchFamily="2" charset="-122"/>
                  <a:cs typeface="Times New Roman" panose="02020603050405020304" pitchFamily="18" charset="0"/>
                </a:rPr>
                <a:t>7</a:t>
              </a:r>
            </a:p>
          </p:txBody>
        </p:sp>
        <p:sp>
          <p:nvSpPr>
            <p:cNvPr id="95" name="Oval 10">
              <a:extLst>
                <a:ext uri="{FF2B5EF4-FFF2-40B4-BE49-F238E27FC236}">
                  <a16:creationId xmlns:a16="http://schemas.microsoft.com/office/drawing/2014/main" id="{7D640AC8-1354-031A-B0D6-FA0B9E33751A}"/>
                </a:ext>
              </a:extLst>
            </p:cNvPr>
            <p:cNvSpPr>
              <a:spLocks noChangeArrowheads="1"/>
            </p:cNvSpPr>
            <p:nvPr/>
          </p:nvSpPr>
          <p:spPr bwMode="auto">
            <a:xfrm>
              <a:off x="2976" y="144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9</a:t>
              </a:r>
            </a:p>
          </p:txBody>
        </p:sp>
        <p:sp>
          <p:nvSpPr>
            <p:cNvPr id="96" name="Oval 11">
              <a:extLst>
                <a:ext uri="{FF2B5EF4-FFF2-40B4-BE49-F238E27FC236}">
                  <a16:creationId xmlns:a16="http://schemas.microsoft.com/office/drawing/2014/main" id="{B607EFE4-9FEF-8D89-B6EB-420A019AB309}"/>
                </a:ext>
              </a:extLst>
            </p:cNvPr>
            <p:cNvSpPr>
              <a:spLocks noChangeArrowheads="1"/>
            </p:cNvSpPr>
            <p:nvPr/>
          </p:nvSpPr>
          <p:spPr bwMode="auto">
            <a:xfrm>
              <a:off x="3648" y="134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10</a:t>
              </a:r>
            </a:p>
          </p:txBody>
        </p:sp>
        <p:sp>
          <p:nvSpPr>
            <p:cNvPr id="97" name="Oval 12">
              <a:extLst>
                <a:ext uri="{FF2B5EF4-FFF2-40B4-BE49-F238E27FC236}">
                  <a16:creationId xmlns:a16="http://schemas.microsoft.com/office/drawing/2014/main" id="{08E5E9A6-41CA-220E-0EE8-63C9D1302862}"/>
                </a:ext>
              </a:extLst>
            </p:cNvPr>
            <p:cNvSpPr>
              <a:spLocks noChangeArrowheads="1"/>
            </p:cNvSpPr>
            <p:nvPr/>
          </p:nvSpPr>
          <p:spPr bwMode="auto">
            <a:xfrm>
              <a:off x="3024" y="192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8</a:t>
              </a:r>
            </a:p>
          </p:txBody>
        </p:sp>
        <p:sp>
          <p:nvSpPr>
            <p:cNvPr id="98" name="Oval 13">
              <a:extLst>
                <a:ext uri="{FF2B5EF4-FFF2-40B4-BE49-F238E27FC236}">
                  <a16:creationId xmlns:a16="http://schemas.microsoft.com/office/drawing/2014/main" id="{CFE1732A-A817-CA2F-71E5-64D0E38D7352}"/>
                </a:ext>
              </a:extLst>
            </p:cNvPr>
            <p:cNvSpPr>
              <a:spLocks noChangeArrowheads="1"/>
            </p:cNvSpPr>
            <p:nvPr/>
          </p:nvSpPr>
          <p:spPr bwMode="auto">
            <a:xfrm>
              <a:off x="3648" y="206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11</a:t>
              </a:r>
            </a:p>
          </p:txBody>
        </p:sp>
        <p:sp>
          <p:nvSpPr>
            <p:cNvPr id="99" name="Oval 14">
              <a:extLst>
                <a:ext uri="{FF2B5EF4-FFF2-40B4-BE49-F238E27FC236}">
                  <a16:creationId xmlns:a16="http://schemas.microsoft.com/office/drawing/2014/main" id="{B294F750-7715-68AC-9ECE-AB5D56051358}"/>
                </a:ext>
              </a:extLst>
            </p:cNvPr>
            <p:cNvSpPr>
              <a:spLocks noChangeArrowheads="1"/>
            </p:cNvSpPr>
            <p:nvPr/>
          </p:nvSpPr>
          <p:spPr bwMode="auto">
            <a:xfrm>
              <a:off x="4272" y="163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12</a:t>
              </a:r>
            </a:p>
          </p:txBody>
        </p:sp>
      </p:grpSp>
      <mc:AlternateContent xmlns:mc="http://schemas.openxmlformats.org/markup-compatibility/2006" xmlns:a14="http://schemas.microsoft.com/office/drawing/2010/main">
        <mc:Choice Requires="a14">
          <p:sp>
            <p:nvSpPr>
              <p:cNvPr id="100" name="文本框 99">
                <a:extLst>
                  <a:ext uri="{FF2B5EF4-FFF2-40B4-BE49-F238E27FC236}">
                    <a16:creationId xmlns:a16="http://schemas.microsoft.com/office/drawing/2014/main" id="{35ADBBC4-41EC-4C10-E18E-282B1E340C1F}"/>
                  </a:ext>
                </a:extLst>
              </p:cNvPr>
              <p:cNvSpPr txBox="1"/>
              <p:nvPr/>
            </p:nvSpPr>
            <p:spPr>
              <a:xfrm>
                <a:off x="1934886" y="4314524"/>
                <a:ext cx="605307"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CN" sz="1600" b="1" i="1" smtClean="0">
                          <a:latin typeface="Cambria Math" panose="02040503050406030204" pitchFamily="18" charset="0"/>
                        </a:rPr>
                        <m:t>𝟏</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𝟑</m:t>
                      </m:r>
                    </m:oMath>
                  </m:oMathPara>
                </a14:m>
                <a:endParaRPr kumimoji="1" lang="zh-CN" altLang="en-US" dirty="0">
                  <a:latin typeface="Times New Roman" panose="02020603050405020304" pitchFamily="18" charset="0"/>
                  <a:cs typeface="Times New Roman" panose="02020603050405020304" pitchFamily="18" charset="0"/>
                </a:endParaRPr>
              </a:p>
            </p:txBody>
          </p:sp>
        </mc:Choice>
        <mc:Fallback xmlns="">
          <p:sp>
            <p:nvSpPr>
              <p:cNvPr id="100" name="文本框 99">
                <a:extLst>
                  <a:ext uri="{FF2B5EF4-FFF2-40B4-BE49-F238E27FC236}">
                    <a16:creationId xmlns:a16="http://schemas.microsoft.com/office/drawing/2014/main" id="{35ADBBC4-41EC-4C10-E18E-282B1E340C1F}"/>
                  </a:ext>
                </a:extLst>
              </p:cNvPr>
              <p:cNvSpPr txBox="1">
                <a:spLocks noRot="1" noChangeAspect="1" noMove="1" noResize="1" noEditPoints="1" noAdjustHandles="1" noChangeArrowheads="1" noChangeShapeType="1" noTextEdit="1"/>
              </p:cNvSpPr>
              <p:nvPr/>
            </p:nvSpPr>
            <p:spPr>
              <a:xfrm>
                <a:off x="1934886" y="4314524"/>
                <a:ext cx="605307" cy="338554"/>
              </a:xfrm>
              <a:prstGeom prst="rect">
                <a:avLst/>
              </a:prstGeom>
              <a:blipFill>
                <a:blip r:embed="rId3"/>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文本框 100">
                <a:extLst>
                  <a:ext uri="{FF2B5EF4-FFF2-40B4-BE49-F238E27FC236}">
                    <a16:creationId xmlns:a16="http://schemas.microsoft.com/office/drawing/2014/main" id="{D5D1801C-D109-CCDE-F9B0-88E1E46609B2}"/>
                  </a:ext>
                </a:extLst>
              </p:cNvPr>
              <p:cNvSpPr txBox="1"/>
              <p:nvPr/>
            </p:nvSpPr>
            <p:spPr>
              <a:xfrm>
                <a:off x="3443178" y="5533647"/>
                <a:ext cx="698884"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CN" sz="1600" b="1" i="0" smtClean="0">
                          <a:latin typeface="Cambria Math" panose="02040503050406030204" pitchFamily="18" charset="0"/>
                        </a:rPr>
                        <m:t>𝟏</m:t>
                      </m:r>
                      <m:r>
                        <a:rPr kumimoji="1" lang="en-US" altLang="zh-CN" sz="1600" b="1" i="0" smtClean="0">
                          <a:latin typeface="Cambria Math" panose="02040503050406030204" pitchFamily="18" charset="0"/>
                        </a:rPr>
                        <m:t>/</m:t>
                      </m:r>
                      <m:r>
                        <a:rPr kumimoji="1" lang="en-US" altLang="zh-CN" sz="1600" b="1" i="0" smtClean="0">
                          <a:latin typeface="Cambria Math" panose="02040503050406030204" pitchFamily="18" charset="0"/>
                        </a:rPr>
                        <m:t>𝟒</m:t>
                      </m:r>
                    </m:oMath>
                  </m:oMathPara>
                </a14:m>
                <a:endParaRPr kumimoji="1" lang="zh-CN" altLang="en-US" sz="2800" dirty="0">
                  <a:latin typeface="Times New Roman" panose="02020603050405020304" pitchFamily="18" charset="0"/>
                  <a:cs typeface="Times New Roman" panose="02020603050405020304" pitchFamily="18" charset="0"/>
                </a:endParaRPr>
              </a:p>
            </p:txBody>
          </p:sp>
        </mc:Choice>
        <mc:Fallback xmlns="">
          <p:sp>
            <p:nvSpPr>
              <p:cNvPr id="101" name="文本框 100">
                <a:extLst>
                  <a:ext uri="{FF2B5EF4-FFF2-40B4-BE49-F238E27FC236}">
                    <a16:creationId xmlns:a16="http://schemas.microsoft.com/office/drawing/2014/main" id="{D5D1801C-D109-CCDE-F9B0-88E1E46609B2}"/>
                  </a:ext>
                </a:extLst>
              </p:cNvPr>
              <p:cNvSpPr txBox="1">
                <a:spLocks noRot="1" noChangeAspect="1" noMove="1" noResize="1" noEditPoints="1" noAdjustHandles="1" noChangeArrowheads="1" noChangeShapeType="1" noTextEdit="1"/>
              </p:cNvSpPr>
              <p:nvPr/>
            </p:nvSpPr>
            <p:spPr>
              <a:xfrm>
                <a:off x="3443178" y="5533647"/>
                <a:ext cx="698884" cy="338554"/>
              </a:xfrm>
              <a:prstGeom prst="rect">
                <a:avLst/>
              </a:prstGeom>
              <a:blipFill>
                <a:blip r:embed="rId4"/>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文本框 101">
                <a:extLst>
                  <a:ext uri="{FF2B5EF4-FFF2-40B4-BE49-F238E27FC236}">
                    <a16:creationId xmlns:a16="http://schemas.microsoft.com/office/drawing/2014/main" id="{711473EB-F5C0-89A6-C3EA-2AD93756C564}"/>
                  </a:ext>
                </a:extLst>
              </p:cNvPr>
              <p:cNvSpPr txBox="1"/>
              <p:nvPr/>
            </p:nvSpPr>
            <p:spPr>
              <a:xfrm>
                <a:off x="1641626" y="5039122"/>
                <a:ext cx="619814"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CN" sz="1600" b="1" i="1" smtClean="0">
                          <a:latin typeface="Cambria Math" panose="02040503050406030204" pitchFamily="18" charset="0"/>
                        </a:rPr>
                        <m:t>𝟏</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𝟑</m:t>
                      </m:r>
                    </m:oMath>
                  </m:oMathPara>
                </a14:m>
                <a:endParaRPr kumimoji="1" lang="zh-CN" altLang="en-US" sz="3600" dirty="0">
                  <a:latin typeface="Times New Roman" panose="02020603050405020304" pitchFamily="18" charset="0"/>
                  <a:cs typeface="Times New Roman" panose="02020603050405020304" pitchFamily="18" charset="0"/>
                </a:endParaRPr>
              </a:p>
            </p:txBody>
          </p:sp>
        </mc:Choice>
        <mc:Fallback xmlns="">
          <p:sp>
            <p:nvSpPr>
              <p:cNvPr id="102" name="文本框 101">
                <a:extLst>
                  <a:ext uri="{FF2B5EF4-FFF2-40B4-BE49-F238E27FC236}">
                    <a16:creationId xmlns:a16="http://schemas.microsoft.com/office/drawing/2014/main" id="{711473EB-F5C0-89A6-C3EA-2AD93756C564}"/>
                  </a:ext>
                </a:extLst>
              </p:cNvPr>
              <p:cNvSpPr txBox="1">
                <a:spLocks noRot="1" noChangeAspect="1" noMove="1" noResize="1" noEditPoints="1" noAdjustHandles="1" noChangeArrowheads="1" noChangeShapeType="1" noTextEdit="1"/>
              </p:cNvSpPr>
              <p:nvPr/>
            </p:nvSpPr>
            <p:spPr>
              <a:xfrm>
                <a:off x="1641626" y="5039122"/>
                <a:ext cx="619814" cy="338554"/>
              </a:xfrm>
              <a:prstGeom prst="rect">
                <a:avLst/>
              </a:prstGeom>
              <a:blipFill>
                <a:blip r:embed="rId5"/>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文本框 102">
                <a:extLst>
                  <a:ext uri="{FF2B5EF4-FFF2-40B4-BE49-F238E27FC236}">
                    <a16:creationId xmlns:a16="http://schemas.microsoft.com/office/drawing/2014/main" id="{61EF3E50-7848-D1F0-4926-80E1642F6821}"/>
                  </a:ext>
                </a:extLst>
              </p:cNvPr>
              <p:cNvSpPr txBox="1"/>
              <p:nvPr/>
            </p:nvSpPr>
            <p:spPr>
              <a:xfrm>
                <a:off x="913997" y="4215904"/>
                <a:ext cx="579909"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CN" sz="1600" b="1" i="1" smtClean="0">
                          <a:latin typeface="Cambria Math" panose="02040503050406030204" pitchFamily="18" charset="0"/>
                        </a:rPr>
                        <m:t>𝟏</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𝟑</m:t>
                      </m:r>
                    </m:oMath>
                  </m:oMathPara>
                </a14:m>
                <a:endParaRPr kumimoji="1" lang="zh-CN" altLang="en-US" sz="2800" dirty="0">
                  <a:latin typeface="Times New Roman" panose="02020603050405020304" pitchFamily="18" charset="0"/>
                  <a:cs typeface="Times New Roman" panose="02020603050405020304" pitchFamily="18" charset="0"/>
                </a:endParaRPr>
              </a:p>
            </p:txBody>
          </p:sp>
        </mc:Choice>
        <mc:Fallback xmlns="">
          <p:sp>
            <p:nvSpPr>
              <p:cNvPr id="103" name="文本框 102">
                <a:extLst>
                  <a:ext uri="{FF2B5EF4-FFF2-40B4-BE49-F238E27FC236}">
                    <a16:creationId xmlns:a16="http://schemas.microsoft.com/office/drawing/2014/main" id="{61EF3E50-7848-D1F0-4926-80E1642F6821}"/>
                  </a:ext>
                </a:extLst>
              </p:cNvPr>
              <p:cNvSpPr txBox="1">
                <a:spLocks noRot="1" noChangeAspect="1" noMove="1" noResize="1" noEditPoints="1" noAdjustHandles="1" noChangeArrowheads="1" noChangeShapeType="1" noTextEdit="1"/>
              </p:cNvSpPr>
              <p:nvPr/>
            </p:nvSpPr>
            <p:spPr>
              <a:xfrm>
                <a:off x="913997" y="4215904"/>
                <a:ext cx="579909" cy="338554"/>
              </a:xfrm>
              <a:prstGeom prst="rect">
                <a:avLst/>
              </a:prstGeom>
              <a:blipFill>
                <a:blip r:embed="rId6"/>
                <a:stretch>
                  <a:fillRect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文本框 103">
                <a:extLst>
                  <a:ext uri="{FF2B5EF4-FFF2-40B4-BE49-F238E27FC236}">
                    <a16:creationId xmlns:a16="http://schemas.microsoft.com/office/drawing/2014/main" id="{B1AFD1A9-94F1-F2A7-5BB3-FB2113FD31D0}"/>
                  </a:ext>
                </a:extLst>
              </p:cNvPr>
              <p:cNvSpPr txBox="1"/>
              <p:nvPr/>
            </p:nvSpPr>
            <p:spPr>
              <a:xfrm>
                <a:off x="2836205" y="6020831"/>
                <a:ext cx="933757"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CN" sz="1600" b="1" i="1" smtClean="0">
                          <a:latin typeface="Cambria Math" panose="02040503050406030204" pitchFamily="18" charset="0"/>
                        </a:rPr>
                        <m:t>𝟏</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𝟒</m:t>
                      </m:r>
                    </m:oMath>
                  </m:oMathPara>
                </a14:m>
                <a:endParaRPr kumimoji="1" lang="zh-CN" altLang="en-US" sz="2800" dirty="0">
                  <a:latin typeface="Times New Roman" panose="02020603050405020304" pitchFamily="18" charset="0"/>
                  <a:cs typeface="Times New Roman" panose="02020603050405020304" pitchFamily="18" charset="0"/>
                </a:endParaRPr>
              </a:p>
            </p:txBody>
          </p:sp>
        </mc:Choice>
        <mc:Fallback xmlns="">
          <p:sp>
            <p:nvSpPr>
              <p:cNvPr id="104" name="文本框 103">
                <a:extLst>
                  <a:ext uri="{FF2B5EF4-FFF2-40B4-BE49-F238E27FC236}">
                    <a16:creationId xmlns:a16="http://schemas.microsoft.com/office/drawing/2014/main" id="{B1AFD1A9-94F1-F2A7-5BB3-FB2113FD31D0}"/>
                  </a:ext>
                </a:extLst>
              </p:cNvPr>
              <p:cNvSpPr txBox="1">
                <a:spLocks noRot="1" noChangeAspect="1" noMove="1" noResize="1" noEditPoints="1" noAdjustHandles="1" noChangeArrowheads="1" noChangeShapeType="1" noTextEdit="1"/>
              </p:cNvSpPr>
              <p:nvPr/>
            </p:nvSpPr>
            <p:spPr>
              <a:xfrm>
                <a:off x="2836205" y="6020831"/>
                <a:ext cx="933757" cy="338554"/>
              </a:xfrm>
              <a:prstGeom prst="rect">
                <a:avLst/>
              </a:prstGeom>
              <a:blipFill>
                <a:blip r:embed="rId7"/>
                <a:stretch>
                  <a:fillRect b="-11111"/>
                </a:stretch>
              </a:blipFill>
            </p:spPr>
            <p:txBody>
              <a:bodyPr/>
              <a:lstStyle/>
              <a:p>
                <a:r>
                  <a:rPr lang="en-US">
                    <a:noFill/>
                  </a:rPr>
                  <a:t> </a:t>
                </a:r>
              </a:p>
            </p:txBody>
          </p:sp>
        </mc:Fallback>
      </mc:AlternateContent>
      <p:cxnSp>
        <p:nvCxnSpPr>
          <p:cNvPr id="105" name="直线箭头连接符 104">
            <a:extLst>
              <a:ext uri="{FF2B5EF4-FFF2-40B4-BE49-F238E27FC236}">
                <a16:creationId xmlns:a16="http://schemas.microsoft.com/office/drawing/2014/main" id="{AE65F2F0-32AE-5790-92C8-5ED4FD5985FD}"/>
              </a:ext>
            </a:extLst>
          </p:cNvPr>
          <p:cNvCxnSpPr>
            <a:cxnSpLocks/>
            <a:stCxn id="89" idx="1"/>
            <a:endCxn id="88" idx="5"/>
          </p:cNvCxnSpPr>
          <p:nvPr/>
        </p:nvCxnSpPr>
        <p:spPr>
          <a:xfrm flipH="1" flipV="1">
            <a:off x="1154168" y="3848968"/>
            <a:ext cx="278175" cy="648797"/>
          </a:xfrm>
          <a:prstGeom prst="straightConnector1">
            <a:avLst/>
          </a:prstGeom>
          <a:ln>
            <a:headEnd type="none"/>
            <a:tailEnd type="none" w="lg" len="lg"/>
          </a:ln>
        </p:spPr>
        <p:style>
          <a:lnRef idx="1">
            <a:schemeClr val="dk1"/>
          </a:lnRef>
          <a:fillRef idx="0">
            <a:schemeClr val="dk1"/>
          </a:fillRef>
          <a:effectRef idx="0">
            <a:schemeClr val="dk1"/>
          </a:effectRef>
          <a:fontRef idx="minor">
            <a:schemeClr val="tx1"/>
          </a:fontRef>
        </p:style>
      </p:cxnSp>
      <p:cxnSp>
        <p:nvCxnSpPr>
          <p:cNvPr id="106" name="直线箭头连接符 105">
            <a:extLst>
              <a:ext uri="{FF2B5EF4-FFF2-40B4-BE49-F238E27FC236}">
                <a16:creationId xmlns:a16="http://schemas.microsoft.com/office/drawing/2014/main" id="{D486EDEC-A3F8-7C0E-A3C7-285EE74C3A48}"/>
              </a:ext>
            </a:extLst>
          </p:cNvPr>
          <p:cNvCxnSpPr>
            <a:cxnSpLocks/>
          </p:cNvCxnSpPr>
          <p:nvPr/>
        </p:nvCxnSpPr>
        <p:spPr>
          <a:xfrm flipV="1">
            <a:off x="1186413" y="3052996"/>
            <a:ext cx="485684" cy="383811"/>
          </a:xfrm>
          <a:prstGeom prst="straightConnector1">
            <a:avLst/>
          </a:prstGeom>
          <a:ln>
            <a:headEnd type="none"/>
            <a:tailEnd type="none" w="lg" len="lg"/>
          </a:ln>
        </p:spPr>
        <p:style>
          <a:lnRef idx="1">
            <a:schemeClr val="dk1"/>
          </a:lnRef>
          <a:fillRef idx="0">
            <a:schemeClr val="dk1"/>
          </a:fillRef>
          <a:effectRef idx="0">
            <a:schemeClr val="dk1"/>
          </a:effectRef>
          <a:fontRef idx="minor">
            <a:schemeClr val="tx1"/>
          </a:fontRef>
        </p:style>
      </p:cxnSp>
      <p:cxnSp>
        <p:nvCxnSpPr>
          <p:cNvPr id="107" name="直线箭头连接符 106">
            <a:extLst>
              <a:ext uri="{FF2B5EF4-FFF2-40B4-BE49-F238E27FC236}">
                <a16:creationId xmlns:a16="http://schemas.microsoft.com/office/drawing/2014/main" id="{CA314ACF-4B87-E712-94CC-20869B41FADC}"/>
              </a:ext>
            </a:extLst>
          </p:cNvPr>
          <p:cNvCxnSpPr>
            <a:cxnSpLocks/>
            <a:stCxn id="88" idx="6"/>
            <a:endCxn id="90" idx="2"/>
          </p:cNvCxnSpPr>
          <p:nvPr/>
        </p:nvCxnSpPr>
        <p:spPr>
          <a:xfrm>
            <a:off x="1242813" y="3639081"/>
            <a:ext cx="1109730" cy="356191"/>
          </a:xfrm>
          <a:prstGeom prst="straightConnector1">
            <a:avLst/>
          </a:prstGeom>
          <a:ln>
            <a:headEnd type="none"/>
            <a:tailEnd type="none" w="lg" len="lg"/>
          </a:ln>
        </p:spPr>
        <p:style>
          <a:lnRef idx="1">
            <a:schemeClr val="dk1"/>
          </a:lnRef>
          <a:fillRef idx="0">
            <a:schemeClr val="dk1"/>
          </a:fillRef>
          <a:effectRef idx="0">
            <a:schemeClr val="dk1"/>
          </a:effectRef>
          <a:fontRef idx="minor">
            <a:schemeClr val="tx1"/>
          </a:fontRef>
        </p:style>
      </p:cxnSp>
      <p:cxnSp>
        <p:nvCxnSpPr>
          <p:cNvPr id="108" name="直线箭头连接符 107">
            <a:extLst>
              <a:ext uri="{FF2B5EF4-FFF2-40B4-BE49-F238E27FC236}">
                <a16:creationId xmlns:a16="http://schemas.microsoft.com/office/drawing/2014/main" id="{DEB3C276-B6F0-55C1-E5DA-DBCDBEF504F5}"/>
              </a:ext>
            </a:extLst>
          </p:cNvPr>
          <p:cNvCxnSpPr>
            <a:cxnSpLocks/>
            <a:endCxn id="93" idx="2"/>
          </p:cNvCxnSpPr>
          <p:nvPr/>
        </p:nvCxnSpPr>
        <p:spPr>
          <a:xfrm flipV="1">
            <a:off x="3361656" y="5420035"/>
            <a:ext cx="705923" cy="241115"/>
          </a:xfrm>
          <a:prstGeom prst="straightConnector1">
            <a:avLst/>
          </a:prstGeom>
          <a:ln>
            <a:headEnd type="none"/>
            <a:tailEnd type="none" w="lg" len="lg"/>
          </a:ln>
        </p:spPr>
        <p:style>
          <a:lnRef idx="1">
            <a:schemeClr val="dk1"/>
          </a:lnRef>
          <a:fillRef idx="0">
            <a:schemeClr val="dk1"/>
          </a:fillRef>
          <a:effectRef idx="0">
            <a:schemeClr val="dk1"/>
          </a:effectRef>
          <a:fontRef idx="minor">
            <a:schemeClr val="tx1"/>
          </a:fontRef>
        </p:style>
      </p:cxnSp>
      <p:cxnSp>
        <p:nvCxnSpPr>
          <p:cNvPr id="109" name="直线箭头连接符 108">
            <a:extLst>
              <a:ext uri="{FF2B5EF4-FFF2-40B4-BE49-F238E27FC236}">
                <a16:creationId xmlns:a16="http://schemas.microsoft.com/office/drawing/2014/main" id="{1F302DE0-D156-CCEE-2C6F-AC5BC2DF499B}"/>
              </a:ext>
            </a:extLst>
          </p:cNvPr>
          <p:cNvCxnSpPr>
            <a:cxnSpLocks/>
            <a:stCxn id="92" idx="5"/>
            <a:endCxn id="94" idx="1"/>
          </p:cNvCxnSpPr>
          <p:nvPr/>
        </p:nvCxnSpPr>
        <p:spPr>
          <a:xfrm>
            <a:off x="3272743" y="5867382"/>
            <a:ext cx="519877" cy="530067"/>
          </a:xfrm>
          <a:prstGeom prst="straightConnector1">
            <a:avLst/>
          </a:prstGeom>
          <a:ln>
            <a:headEnd type="none"/>
            <a:tailEnd type="none" w="lg" len="lg"/>
          </a:ln>
        </p:spPr>
        <p:style>
          <a:lnRef idx="1">
            <a:schemeClr val="dk1"/>
          </a:lnRef>
          <a:fillRef idx="0">
            <a:schemeClr val="dk1"/>
          </a:fillRef>
          <a:effectRef idx="0">
            <a:schemeClr val="dk1"/>
          </a:effectRef>
          <a:fontRef idx="minor">
            <a:schemeClr val="tx1"/>
          </a:fontRef>
        </p:style>
      </p:cxnSp>
      <p:cxnSp>
        <p:nvCxnSpPr>
          <p:cNvPr id="110" name="直线箭头连接符 109">
            <a:extLst>
              <a:ext uri="{FF2B5EF4-FFF2-40B4-BE49-F238E27FC236}">
                <a16:creationId xmlns:a16="http://schemas.microsoft.com/office/drawing/2014/main" id="{355CC17F-99A0-91C8-4E64-9FB02C758987}"/>
              </a:ext>
            </a:extLst>
          </p:cNvPr>
          <p:cNvCxnSpPr>
            <a:cxnSpLocks/>
            <a:stCxn id="94" idx="0"/>
          </p:cNvCxnSpPr>
          <p:nvPr/>
        </p:nvCxnSpPr>
        <p:spPr>
          <a:xfrm flipV="1">
            <a:off x="4006629" y="5702425"/>
            <a:ext cx="367059" cy="608086"/>
          </a:xfrm>
          <a:prstGeom prst="straightConnector1">
            <a:avLst/>
          </a:prstGeom>
          <a:ln>
            <a:headEnd type="none"/>
            <a:tailEnd type="none" w="lg" len="lg"/>
          </a:ln>
        </p:spPr>
        <p:style>
          <a:lnRef idx="1">
            <a:schemeClr val="dk1"/>
          </a:lnRef>
          <a:fillRef idx="0">
            <a:schemeClr val="dk1"/>
          </a:fillRef>
          <a:effectRef idx="0">
            <a:schemeClr val="dk1"/>
          </a:effectRef>
          <a:fontRef idx="minor">
            <a:schemeClr val="tx1"/>
          </a:fontRef>
        </p:style>
      </p:cxnSp>
      <p:cxnSp>
        <p:nvCxnSpPr>
          <p:cNvPr id="111" name="直线箭头连接符 110">
            <a:extLst>
              <a:ext uri="{FF2B5EF4-FFF2-40B4-BE49-F238E27FC236}">
                <a16:creationId xmlns:a16="http://schemas.microsoft.com/office/drawing/2014/main" id="{29FE9985-AC39-955C-908A-AE4AB2A43C4A}"/>
              </a:ext>
            </a:extLst>
          </p:cNvPr>
          <p:cNvCxnSpPr>
            <a:cxnSpLocks/>
            <a:endCxn id="98" idx="2"/>
          </p:cNvCxnSpPr>
          <p:nvPr/>
        </p:nvCxnSpPr>
        <p:spPr>
          <a:xfrm>
            <a:off x="5100529" y="3733892"/>
            <a:ext cx="782971" cy="142649"/>
          </a:xfrm>
          <a:prstGeom prst="straightConnector1">
            <a:avLst/>
          </a:prstGeom>
          <a:ln>
            <a:headEnd type="none"/>
            <a:tailEnd type="none" w="lg" len="lg"/>
          </a:ln>
        </p:spPr>
        <p:style>
          <a:lnRef idx="1">
            <a:schemeClr val="dk1"/>
          </a:lnRef>
          <a:fillRef idx="0">
            <a:schemeClr val="dk1"/>
          </a:fillRef>
          <a:effectRef idx="0">
            <a:schemeClr val="dk1"/>
          </a:effectRef>
          <a:fontRef idx="minor">
            <a:schemeClr val="tx1"/>
          </a:fontRef>
        </p:style>
      </p:cxnSp>
      <p:cxnSp>
        <p:nvCxnSpPr>
          <p:cNvPr id="112" name="直线箭头连接符 111">
            <a:extLst>
              <a:ext uri="{FF2B5EF4-FFF2-40B4-BE49-F238E27FC236}">
                <a16:creationId xmlns:a16="http://schemas.microsoft.com/office/drawing/2014/main" id="{A916F5D5-43EC-7F95-1B58-8C099097C4BC}"/>
              </a:ext>
            </a:extLst>
          </p:cNvPr>
          <p:cNvCxnSpPr>
            <a:cxnSpLocks/>
            <a:stCxn id="98" idx="7"/>
            <a:endCxn id="99" idx="3"/>
          </p:cNvCxnSpPr>
          <p:nvPr/>
        </p:nvCxnSpPr>
        <p:spPr>
          <a:xfrm flipV="1">
            <a:off x="6400162" y="3017856"/>
            <a:ext cx="883482" cy="648797"/>
          </a:xfrm>
          <a:prstGeom prst="straightConnector1">
            <a:avLst/>
          </a:prstGeom>
          <a:ln>
            <a:headEnd type="none"/>
            <a:tailEnd type="none" w="lg" len="lg"/>
          </a:ln>
        </p:spPr>
        <p:style>
          <a:lnRef idx="1">
            <a:schemeClr val="dk1"/>
          </a:lnRef>
          <a:fillRef idx="0">
            <a:schemeClr val="dk1"/>
          </a:fillRef>
          <a:effectRef idx="0">
            <a:schemeClr val="dk1"/>
          </a:effectRef>
          <a:fontRef idx="minor">
            <a:schemeClr val="tx1"/>
          </a:fontRef>
        </p:style>
      </p:cxnSp>
      <p:cxnSp>
        <p:nvCxnSpPr>
          <p:cNvPr id="113" name="直线箭头连接符 112">
            <a:extLst>
              <a:ext uri="{FF2B5EF4-FFF2-40B4-BE49-F238E27FC236}">
                <a16:creationId xmlns:a16="http://schemas.microsoft.com/office/drawing/2014/main" id="{34505CF3-66D2-5C03-D0E7-162E9558D0B1}"/>
              </a:ext>
            </a:extLst>
          </p:cNvPr>
          <p:cNvCxnSpPr>
            <a:cxnSpLocks/>
            <a:endCxn id="96" idx="4"/>
          </p:cNvCxnSpPr>
          <p:nvPr/>
        </p:nvCxnSpPr>
        <p:spPr>
          <a:xfrm flipV="1">
            <a:off x="6185819" y="2392413"/>
            <a:ext cx="335" cy="1174824"/>
          </a:xfrm>
          <a:prstGeom prst="straightConnector1">
            <a:avLst/>
          </a:prstGeom>
          <a:ln>
            <a:headEnd type="none"/>
            <a:tailEnd type="none" w="lg" len="lg"/>
          </a:ln>
        </p:spPr>
        <p:style>
          <a:lnRef idx="1">
            <a:schemeClr val="dk1"/>
          </a:lnRef>
          <a:fillRef idx="0">
            <a:schemeClr val="dk1"/>
          </a:fillRef>
          <a:effectRef idx="0">
            <a:schemeClr val="dk1"/>
          </a:effectRef>
          <a:fontRef idx="minor">
            <a:schemeClr val="tx1"/>
          </a:fontRef>
        </p:style>
      </p:cxnSp>
      <p:cxnSp>
        <p:nvCxnSpPr>
          <p:cNvPr id="114" name="直线箭头连接符 113">
            <a:extLst>
              <a:ext uri="{FF2B5EF4-FFF2-40B4-BE49-F238E27FC236}">
                <a16:creationId xmlns:a16="http://schemas.microsoft.com/office/drawing/2014/main" id="{FE7230A6-6A25-18DF-7B2C-8F20D098AC47}"/>
              </a:ext>
            </a:extLst>
          </p:cNvPr>
          <p:cNvCxnSpPr>
            <a:cxnSpLocks/>
            <a:stCxn id="95" idx="6"/>
          </p:cNvCxnSpPr>
          <p:nvPr/>
        </p:nvCxnSpPr>
        <p:spPr>
          <a:xfrm flipV="1">
            <a:off x="5076424" y="2095625"/>
            <a:ext cx="822057" cy="237423"/>
          </a:xfrm>
          <a:prstGeom prst="straightConnector1">
            <a:avLst/>
          </a:prstGeom>
          <a:ln>
            <a:headEnd type="none"/>
            <a:tailEnd type="none" w="lg" len="lg"/>
          </a:ln>
        </p:spPr>
        <p:style>
          <a:lnRef idx="1">
            <a:schemeClr val="dk1"/>
          </a:lnRef>
          <a:fillRef idx="0">
            <a:schemeClr val="dk1"/>
          </a:fillRef>
          <a:effectRef idx="0">
            <a:schemeClr val="dk1"/>
          </a:effectRef>
          <a:fontRef idx="minor">
            <a:schemeClr val="tx1"/>
          </a:fontRef>
        </p:style>
      </p:cxnSp>
      <p:cxnSp>
        <p:nvCxnSpPr>
          <p:cNvPr id="115" name="直线箭头连接符 114">
            <a:extLst>
              <a:ext uri="{FF2B5EF4-FFF2-40B4-BE49-F238E27FC236}">
                <a16:creationId xmlns:a16="http://schemas.microsoft.com/office/drawing/2014/main" id="{99DDBD4A-49FE-252B-10BA-C5F46779614D}"/>
              </a:ext>
            </a:extLst>
          </p:cNvPr>
          <p:cNvCxnSpPr>
            <a:cxnSpLocks/>
            <a:stCxn id="99" idx="1"/>
            <a:endCxn id="96" idx="6"/>
          </p:cNvCxnSpPr>
          <p:nvPr/>
        </p:nvCxnSpPr>
        <p:spPr>
          <a:xfrm flipH="1" flipV="1">
            <a:off x="6488807" y="2095588"/>
            <a:ext cx="794837" cy="502493"/>
          </a:xfrm>
          <a:prstGeom prst="straightConnector1">
            <a:avLst/>
          </a:prstGeom>
          <a:ln>
            <a:headEnd type="none"/>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6" name="文本框 115">
                <a:extLst>
                  <a:ext uri="{FF2B5EF4-FFF2-40B4-BE49-F238E27FC236}">
                    <a16:creationId xmlns:a16="http://schemas.microsoft.com/office/drawing/2014/main" id="{1631174C-A29F-3C0C-2A1B-CF0800373B16}"/>
                  </a:ext>
                </a:extLst>
              </p:cNvPr>
              <p:cNvSpPr txBox="1"/>
              <p:nvPr/>
            </p:nvSpPr>
            <p:spPr>
              <a:xfrm>
                <a:off x="2936033" y="4770766"/>
                <a:ext cx="933757"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CN" sz="1600" b="1" i="0" smtClean="0">
                          <a:latin typeface="Cambria Math" panose="02040503050406030204" pitchFamily="18" charset="0"/>
                        </a:rPr>
                        <m:t>𝟏</m:t>
                      </m:r>
                      <m:r>
                        <a:rPr kumimoji="1" lang="en-US" altLang="zh-CN" sz="1600" b="1" i="0" smtClean="0">
                          <a:latin typeface="Cambria Math" panose="02040503050406030204" pitchFamily="18" charset="0"/>
                        </a:rPr>
                        <m:t>/</m:t>
                      </m:r>
                      <m:r>
                        <a:rPr kumimoji="1" lang="en-US" altLang="zh-CN" sz="1600" b="1" i="0" smtClean="0">
                          <a:latin typeface="Cambria Math" panose="02040503050406030204" pitchFamily="18" charset="0"/>
                        </a:rPr>
                        <m:t>𝟒</m:t>
                      </m:r>
                    </m:oMath>
                  </m:oMathPara>
                </a14:m>
                <a:endParaRPr kumimoji="1" lang="zh-CN" altLang="en-US" sz="2800" dirty="0">
                  <a:latin typeface="Times New Roman" panose="02020603050405020304" pitchFamily="18" charset="0"/>
                  <a:cs typeface="Times New Roman" panose="02020603050405020304" pitchFamily="18" charset="0"/>
                </a:endParaRPr>
              </a:p>
            </p:txBody>
          </p:sp>
        </mc:Choice>
        <mc:Fallback xmlns="">
          <p:sp>
            <p:nvSpPr>
              <p:cNvPr id="116" name="文本框 115">
                <a:extLst>
                  <a:ext uri="{FF2B5EF4-FFF2-40B4-BE49-F238E27FC236}">
                    <a16:creationId xmlns:a16="http://schemas.microsoft.com/office/drawing/2014/main" id="{1631174C-A29F-3C0C-2A1B-CF0800373B16}"/>
                  </a:ext>
                </a:extLst>
              </p:cNvPr>
              <p:cNvSpPr txBox="1">
                <a:spLocks noRot="1" noChangeAspect="1" noMove="1" noResize="1" noEditPoints="1" noAdjustHandles="1" noChangeArrowheads="1" noChangeShapeType="1" noTextEdit="1"/>
              </p:cNvSpPr>
              <p:nvPr/>
            </p:nvSpPr>
            <p:spPr>
              <a:xfrm>
                <a:off x="2936033" y="4770766"/>
                <a:ext cx="933757" cy="338554"/>
              </a:xfrm>
              <a:prstGeom prst="rect">
                <a:avLst/>
              </a:prstGeom>
              <a:blipFill>
                <a:blip r:embed="rId8"/>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文本框 116">
                <a:extLst>
                  <a:ext uri="{FF2B5EF4-FFF2-40B4-BE49-F238E27FC236}">
                    <a16:creationId xmlns:a16="http://schemas.microsoft.com/office/drawing/2014/main" id="{14E23FAA-4143-7D14-D299-B496ACE128F5}"/>
                  </a:ext>
                </a:extLst>
              </p:cNvPr>
              <p:cNvSpPr txBox="1"/>
              <p:nvPr/>
            </p:nvSpPr>
            <p:spPr>
              <a:xfrm>
                <a:off x="2285205" y="4954396"/>
                <a:ext cx="933757"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CN" sz="1600" b="1" i="1" smtClean="0">
                          <a:latin typeface="Cambria Math" panose="02040503050406030204" pitchFamily="18" charset="0"/>
                        </a:rPr>
                        <m:t>𝟏</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𝟒</m:t>
                      </m:r>
                    </m:oMath>
                  </m:oMathPara>
                </a14:m>
                <a:endParaRPr kumimoji="1" lang="zh-CN" altLang="en-US" sz="2800" dirty="0">
                  <a:latin typeface="Times New Roman" panose="02020603050405020304" pitchFamily="18" charset="0"/>
                  <a:cs typeface="Times New Roman" panose="02020603050405020304" pitchFamily="18" charset="0"/>
                </a:endParaRPr>
              </a:p>
            </p:txBody>
          </p:sp>
        </mc:Choice>
        <mc:Fallback xmlns="">
          <p:sp>
            <p:nvSpPr>
              <p:cNvPr id="117" name="文本框 116">
                <a:extLst>
                  <a:ext uri="{FF2B5EF4-FFF2-40B4-BE49-F238E27FC236}">
                    <a16:creationId xmlns:a16="http://schemas.microsoft.com/office/drawing/2014/main" id="{14E23FAA-4143-7D14-D299-B496ACE128F5}"/>
                  </a:ext>
                </a:extLst>
              </p:cNvPr>
              <p:cNvSpPr txBox="1">
                <a:spLocks noRot="1" noChangeAspect="1" noMove="1" noResize="1" noEditPoints="1" noAdjustHandles="1" noChangeArrowheads="1" noChangeShapeType="1" noTextEdit="1"/>
              </p:cNvSpPr>
              <p:nvPr/>
            </p:nvSpPr>
            <p:spPr>
              <a:xfrm>
                <a:off x="2285205" y="4954396"/>
                <a:ext cx="933757" cy="338554"/>
              </a:xfrm>
              <a:prstGeom prst="rect">
                <a:avLst/>
              </a:prstGeom>
              <a:blipFill>
                <a:blip r:embed="rId9"/>
                <a:stretch>
                  <a:fillRect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文本框 121">
                <a:extLst>
                  <a:ext uri="{FF2B5EF4-FFF2-40B4-BE49-F238E27FC236}">
                    <a16:creationId xmlns:a16="http://schemas.microsoft.com/office/drawing/2014/main" id="{36F3B865-3BFB-D7E8-9377-E60690EDC5E9}"/>
                  </a:ext>
                </a:extLst>
              </p:cNvPr>
              <p:cNvSpPr txBox="1"/>
              <p:nvPr/>
            </p:nvSpPr>
            <p:spPr>
              <a:xfrm>
                <a:off x="5029994" y="5089143"/>
                <a:ext cx="4920295" cy="1275670"/>
              </a:xfrm>
              <a:prstGeom prst="rect">
                <a:avLst/>
              </a:prstGeom>
              <a:noFill/>
            </p:spPr>
            <p:txBody>
              <a:bodyPr wrap="square" rtlCol="0">
                <a:spAutoFit/>
              </a:bodyPr>
              <a:lstStyle/>
              <a:p>
                <a:pPr>
                  <a:lnSpc>
                    <a:spcPct val="120000"/>
                  </a:lnSpc>
                  <a:buClr>
                    <a:schemeClr val="tx1"/>
                  </a:buClr>
                  <a:buSzPct val="80000"/>
                </a:pPr>
                <a:r>
                  <a:rPr kumimoji="1" lang="en-US" altLang="zh-CN" sz="2200" dirty="0">
                    <a:latin typeface="Times New Roman" panose="02020603050405020304" pitchFamily="18" charset="0"/>
                    <a:ea typeface="楷体" panose="02010609060101010101" pitchFamily="49" charset="-122"/>
                  </a:rPr>
                  <a:t>For a walker currently at node </a:t>
                </a:r>
                <a14:m>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𝑢</m:t>
                    </m:r>
                  </m:oMath>
                </a14:m>
                <a:r>
                  <a:rPr kumimoji="1" lang="en-US" altLang="zh-CN" sz="2200" dirty="0">
                    <a:latin typeface="Times New Roman" panose="02020603050405020304" pitchFamily="18" charset="0"/>
                    <a:ea typeface="楷体" panose="02010609060101010101" pitchFamily="49" charset="-122"/>
                  </a:rPr>
                  <a:t>: </a:t>
                </a:r>
              </a:p>
              <a:p>
                <a:pPr marL="174496" indent="-270900">
                  <a:lnSpc>
                    <a:spcPct val="120000"/>
                  </a:lnSpc>
                  <a:buClr>
                    <a:schemeClr val="tx1"/>
                  </a:buClr>
                  <a:buSzPct val="80000"/>
                  <a:buFont typeface="Arial" panose="020B0604020202020204" pitchFamily="34" charset="0"/>
                  <a:buChar char="•"/>
                </a:pPr>
                <a:r>
                  <a:rPr kumimoji="1" lang="en-US" altLang="zh-CN" sz="2200" dirty="0">
                    <a:latin typeface="Times New Roman" panose="02020603050405020304" pitchFamily="18" charset="0"/>
                    <a:ea typeface="楷体" panose="02010609060101010101" pitchFamily="49" charset="-122"/>
                  </a:rPr>
                  <a:t>Randomly selects a neighbor </a:t>
                </a:r>
                <a14:m>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𝑣</m:t>
                    </m:r>
                  </m:oMath>
                </a14:m>
                <a:r>
                  <a:rPr kumimoji="1" lang="en-US" altLang="zh-CN" sz="2200" dirty="0">
                    <a:latin typeface="Times New Roman" panose="02020603050405020304" pitchFamily="18" charset="0"/>
                    <a:ea typeface="楷体" panose="02010609060101010101" pitchFamily="49" charset="-122"/>
                  </a:rPr>
                  <a:t> of </a:t>
                </a:r>
                <a14:m>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𝑢</m:t>
                    </m:r>
                  </m:oMath>
                </a14:m>
                <a:endParaRPr kumimoji="1" lang="en-US" altLang="zh-CN" sz="2200" dirty="0">
                  <a:latin typeface="Times New Roman" panose="02020603050405020304" pitchFamily="18" charset="0"/>
                  <a:ea typeface="楷体" panose="02010609060101010101" pitchFamily="49" charset="-122"/>
                </a:endParaRPr>
              </a:p>
              <a:p>
                <a:pPr marL="174496" indent="-270900">
                  <a:lnSpc>
                    <a:spcPct val="120000"/>
                  </a:lnSpc>
                  <a:buClr>
                    <a:schemeClr val="tx1"/>
                  </a:buClr>
                  <a:buSzPct val="80000"/>
                  <a:buFont typeface="Arial" panose="020B0604020202020204" pitchFamily="34" charset="0"/>
                  <a:buChar char="•"/>
                </a:pPr>
                <a:r>
                  <a:rPr kumimoji="1" lang="en-US" altLang="zh-CN" sz="2200" dirty="0">
                    <a:latin typeface="Times New Roman" panose="02020603050405020304" pitchFamily="18" charset="0"/>
                    <a:ea typeface="楷体" panose="02010609060101010101" pitchFamily="49" charset="-122"/>
                  </a:rPr>
                  <a:t>Moving from </a:t>
                </a:r>
                <a14:m>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𝑢</m:t>
                    </m:r>
                  </m:oMath>
                </a14:m>
                <a:r>
                  <a:rPr kumimoji="1" lang="en-US" altLang="zh-CN" sz="2200" dirty="0">
                    <a:latin typeface="Times New Roman" panose="02020603050405020304" pitchFamily="18" charset="0"/>
                    <a:ea typeface="楷体" panose="02010609060101010101" pitchFamily="49" charset="-122"/>
                  </a:rPr>
                  <a:t> to </a:t>
                </a:r>
                <a14:m>
                  <m:oMath xmlns:m="http://schemas.openxmlformats.org/officeDocument/2006/math">
                    <m:r>
                      <a:rPr kumimoji="1" lang="en-US" altLang="zh-CN" sz="2200" i="1" dirty="0">
                        <a:latin typeface="Cambria Math" panose="02040503050406030204" pitchFamily="18" charset="0"/>
                        <a:ea typeface="楷体" panose="02010609060101010101" pitchFamily="49" charset="-122"/>
                      </a:rPr>
                      <m:t>𝑣</m:t>
                    </m:r>
                  </m:oMath>
                </a14:m>
                <a:endParaRPr kumimoji="1" lang="en-US" altLang="zh-CN" sz="2200" dirty="0">
                  <a:latin typeface="Times New Roman" panose="02020603050405020304" pitchFamily="18" charset="0"/>
                  <a:ea typeface="楷体" panose="02010609060101010101" pitchFamily="49" charset="-122"/>
                </a:endParaRPr>
              </a:p>
            </p:txBody>
          </p:sp>
        </mc:Choice>
        <mc:Fallback xmlns="">
          <p:sp>
            <p:nvSpPr>
              <p:cNvPr id="122" name="文本框 121">
                <a:extLst>
                  <a:ext uri="{FF2B5EF4-FFF2-40B4-BE49-F238E27FC236}">
                    <a16:creationId xmlns:a16="http://schemas.microsoft.com/office/drawing/2014/main" id="{36F3B865-3BFB-D7E8-9377-E60690EDC5E9}"/>
                  </a:ext>
                </a:extLst>
              </p:cNvPr>
              <p:cNvSpPr txBox="1">
                <a:spLocks noRot="1" noChangeAspect="1" noMove="1" noResize="1" noEditPoints="1" noAdjustHandles="1" noChangeArrowheads="1" noChangeShapeType="1" noTextEdit="1"/>
              </p:cNvSpPr>
              <p:nvPr/>
            </p:nvSpPr>
            <p:spPr>
              <a:xfrm>
                <a:off x="5029994" y="5089143"/>
                <a:ext cx="4920295" cy="1275670"/>
              </a:xfrm>
              <a:prstGeom prst="rect">
                <a:avLst/>
              </a:prstGeom>
              <a:blipFill>
                <a:blip r:embed="rId10"/>
                <a:stretch>
                  <a:fillRect l="-1546" b="-7843"/>
                </a:stretch>
              </a:blipFill>
            </p:spPr>
            <p:txBody>
              <a:bodyPr/>
              <a:lstStyle/>
              <a:p>
                <a:r>
                  <a:rPr lang="en-US">
                    <a:noFill/>
                  </a:rPr>
                  <a:t> </a:t>
                </a:r>
              </a:p>
            </p:txBody>
          </p:sp>
        </mc:Fallback>
      </mc:AlternateContent>
      <p:sp>
        <p:nvSpPr>
          <p:cNvPr id="119" name="AutoShape 39">
            <a:extLst>
              <a:ext uri="{FF2B5EF4-FFF2-40B4-BE49-F238E27FC236}">
                <a16:creationId xmlns:a16="http://schemas.microsoft.com/office/drawing/2014/main" id="{8E49017F-E376-1A75-ABFC-2FE2E3BA9B95}"/>
              </a:ext>
            </a:extLst>
          </p:cNvPr>
          <p:cNvSpPr>
            <a:spLocks noChangeArrowheads="1"/>
          </p:cNvSpPr>
          <p:nvPr/>
        </p:nvSpPr>
        <p:spPr bwMode="auto">
          <a:xfrm>
            <a:off x="1379651" y="4479052"/>
            <a:ext cx="533400" cy="457200"/>
          </a:xfrm>
          <a:prstGeom prst="smileyFace">
            <a:avLst>
              <a:gd name="adj" fmla="val 4653"/>
            </a:avLst>
          </a:prstGeom>
          <a:solidFill>
            <a:srgbClr val="4F81BD"/>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2400">
              <a:latin typeface="Times New Roman" panose="02020603050405020304" pitchFamily="18" charset="0"/>
              <a:cs typeface="Times New Roman" panose="02020603050405020304" pitchFamily="18" charset="0"/>
            </a:endParaRPr>
          </a:p>
        </p:txBody>
      </p:sp>
      <p:sp>
        <p:nvSpPr>
          <p:cNvPr id="9" name="弧 8">
            <a:extLst>
              <a:ext uri="{FF2B5EF4-FFF2-40B4-BE49-F238E27FC236}">
                <a16:creationId xmlns:a16="http://schemas.microsoft.com/office/drawing/2014/main" id="{0FE7206A-1904-449C-A3DF-0A54BFFACBE8}"/>
              </a:ext>
            </a:extLst>
          </p:cNvPr>
          <p:cNvSpPr/>
          <p:nvPr/>
        </p:nvSpPr>
        <p:spPr>
          <a:xfrm rot="16766887">
            <a:off x="2022204" y="1895802"/>
            <a:ext cx="4881286" cy="5624817"/>
          </a:xfrm>
          <a:prstGeom prst="arc">
            <a:avLst>
              <a:gd name="adj1" fmla="val 16010922"/>
              <a:gd name="adj2" fmla="val 21042058"/>
            </a:avLst>
          </a:prstGeom>
          <a:ln w="101600">
            <a:solidFill>
              <a:srgbClr val="4F81BD"/>
            </a:solidFill>
            <a:headEnd w="lg" len="lg"/>
            <a:tailEnd type="stealth"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2510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03"/>
                                        </p:tgtEl>
                                        <p:attrNameLst>
                                          <p:attrName>style.visibility</p:attrName>
                                        </p:attrNameLst>
                                      </p:cBhvr>
                                      <p:to>
                                        <p:strVal val="visible"/>
                                      </p:to>
                                    </p:set>
                                  </p:childTnLst>
                                </p:cTn>
                              </p:par>
                              <p:par>
                                <p:cTn id="10" presetID="1" presetClass="entr" presetSubtype="0" fill="hold" grpId="0" nodeType="withEffect">
                                  <p:stCondLst>
                                    <p:cond delay="500"/>
                                  </p:stCondLst>
                                  <p:childTnLst>
                                    <p:set>
                                      <p:cBhvr>
                                        <p:cTn id="11" dur="1" fill="hold">
                                          <p:stCondLst>
                                            <p:cond delay="0"/>
                                          </p:stCondLst>
                                        </p:cTn>
                                        <p:tgtEl>
                                          <p:spTgt spid="100"/>
                                        </p:tgtEl>
                                        <p:attrNameLst>
                                          <p:attrName>style.visibility</p:attrName>
                                        </p:attrNameLst>
                                      </p:cBhvr>
                                      <p:to>
                                        <p:strVal val="visible"/>
                                      </p:to>
                                    </p:set>
                                  </p:childTnLst>
                                </p:cTn>
                              </p:par>
                              <p:par>
                                <p:cTn id="12" presetID="1" presetClass="entr" presetSubtype="0" fill="hold" grpId="0" nodeType="withEffect">
                                  <p:stCondLst>
                                    <p:cond delay="500"/>
                                  </p:stCondLst>
                                  <p:childTnLst>
                                    <p:set>
                                      <p:cBhvr>
                                        <p:cTn id="13" dur="1" fill="hold">
                                          <p:stCondLst>
                                            <p:cond delay="0"/>
                                          </p:stCondLst>
                                        </p:cTn>
                                        <p:tgtEl>
                                          <p:spTgt spid="10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85"/>
                                        </p:tgtEl>
                                        <p:attrNameLst>
                                          <p:attrName>style.visibility</p:attrName>
                                        </p:attrNameLst>
                                      </p:cBhvr>
                                      <p:to>
                                        <p:strVal val="visible"/>
                                      </p:to>
                                    </p:set>
                                    <p:animEffect transition="in" filter="wipe(up)">
                                      <p:cBhvr>
                                        <p:cTn id="18" dur="600"/>
                                        <p:tgtEl>
                                          <p:spTgt spid="85"/>
                                        </p:tgtEl>
                                      </p:cBhvr>
                                    </p:animEffect>
                                  </p:childTnLst>
                                </p:cTn>
                              </p:par>
                            </p:childTnLst>
                          </p:cTn>
                        </p:par>
                        <p:par>
                          <p:cTn id="19" fill="hold">
                            <p:stCondLst>
                              <p:cond delay="600"/>
                            </p:stCondLst>
                            <p:childTnLst>
                              <p:par>
                                <p:cTn id="20" presetID="0" presetClass="path" presetSubtype="0" accel="50000" decel="50000" fill="hold" grpId="1" nodeType="afterEffect">
                                  <p:stCondLst>
                                    <p:cond delay="0"/>
                                  </p:stCondLst>
                                  <p:childTnLst>
                                    <p:animMotion origin="layout" path="M -2.10194E-6 -2.73841E-6 L 0.13981 0.12375 " pathEditMode="relative" rAng="0" ptsTypes="AA">
                                      <p:cBhvr>
                                        <p:cTn id="21" dur="1000" fill="hold"/>
                                        <p:tgtEl>
                                          <p:spTgt spid="119"/>
                                        </p:tgtEl>
                                        <p:attrNameLst>
                                          <p:attrName>ppt_x</p:attrName>
                                          <p:attrName>ppt_y</p:attrName>
                                        </p:attrNameLst>
                                      </p:cBhvr>
                                      <p:rCtr x="6896" y="6126"/>
                                    </p:animMotion>
                                  </p:childTnLst>
                                </p:cTn>
                              </p:par>
                            </p:childTnLst>
                          </p:cTn>
                        </p:par>
                        <p:par>
                          <p:cTn id="22" fill="hold">
                            <p:stCondLst>
                              <p:cond delay="1600"/>
                            </p:stCondLst>
                            <p:childTnLst>
                              <p:par>
                                <p:cTn id="23" presetID="1" presetClass="exit" presetSubtype="0" fill="hold" grpId="1" nodeType="afterEffect">
                                  <p:stCondLst>
                                    <p:cond delay="0"/>
                                  </p:stCondLst>
                                  <p:childTnLst>
                                    <p:set>
                                      <p:cBhvr>
                                        <p:cTn id="24" dur="1" fill="hold">
                                          <p:stCondLst>
                                            <p:cond delay="0"/>
                                          </p:stCondLst>
                                        </p:cTn>
                                        <p:tgtEl>
                                          <p:spTgt spid="102"/>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0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0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7"/>
                                        </p:tgtEl>
                                        <p:attrNameLst>
                                          <p:attrName>style.visibility</p:attrName>
                                        </p:attrNameLst>
                                      </p:cBhvr>
                                      <p:to>
                                        <p:strVal val="visible"/>
                                      </p:to>
                                    </p:set>
                                  </p:childTnLst>
                                </p:cTn>
                              </p:par>
                            </p:childTnLst>
                          </p:cTn>
                        </p:par>
                        <p:par>
                          <p:cTn id="39" fill="hold">
                            <p:stCondLst>
                              <p:cond delay="0"/>
                            </p:stCondLst>
                            <p:childTnLst>
                              <p:par>
                                <p:cTn id="40" presetID="22" presetClass="entr" presetSubtype="4" fill="hold" nodeType="afterEffect">
                                  <p:stCondLst>
                                    <p:cond delay="500"/>
                                  </p:stCondLst>
                                  <p:childTnLst>
                                    <p:set>
                                      <p:cBhvr>
                                        <p:cTn id="41" dur="1" fill="hold">
                                          <p:stCondLst>
                                            <p:cond delay="0"/>
                                          </p:stCondLst>
                                        </p:cTn>
                                        <p:tgtEl>
                                          <p:spTgt spid="86"/>
                                        </p:tgtEl>
                                        <p:attrNameLst>
                                          <p:attrName>style.visibility</p:attrName>
                                        </p:attrNameLst>
                                      </p:cBhvr>
                                      <p:to>
                                        <p:strVal val="visible"/>
                                      </p:to>
                                    </p:set>
                                    <p:animEffect transition="in" filter="wipe(down)">
                                      <p:cBhvr>
                                        <p:cTn id="42" dur="600"/>
                                        <p:tgtEl>
                                          <p:spTgt spid="86"/>
                                        </p:tgtEl>
                                      </p:cBhvr>
                                    </p:animEffect>
                                  </p:childTnLst>
                                </p:cTn>
                              </p:par>
                            </p:childTnLst>
                          </p:cTn>
                        </p:par>
                        <p:par>
                          <p:cTn id="43" fill="hold">
                            <p:stCondLst>
                              <p:cond delay="1100"/>
                            </p:stCondLst>
                            <p:childTnLst>
                              <p:par>
                                <p:cTn id="44" presetID="0" presetClass="path" presetSubtype="0" accel="50000" decel="50000" fill="hold" grpId="2" nodeType="afterEffect">
                                  <p:stCondLst>
                                    <p:cond delay="0"/>
                                  </p:stCondLst>
                                  <p:childTnLst>
                                    <p:animMotion origin="layout" path="M 0.13982 0.12375 L 0.32003 -0.15131 " pathEditMode="relative" rAng="0" ptsTypes="AA">
                                      <p:cBhvr>
                                        <p:cTn id="45" dur="1000" fill="hold"/>
                                        <p:tgtEl>
                                          <p:spTgt spid="119"/>
                                        </p:tgtEl>
                                        <p:attrNameLst>
                                          <p:attrName>ppt_x</p:attrName>
                                          <p:attrName>ppt_y</p:attrName>
                                        </p:attrNameLst>
                                      </p:cBhvr>
                                      <p:rCtr x="9011" y="-13764"/>
                                    </p:animMotion>
                                  </p:childTnLst>
                                </p:cTn>
                              </p:par>
                            </p:childTnLst>
                          </p:cTn>
                        </p:par>
                        <p:par>
                          <p:cTn id="46" fill="hold">
                            <p:stCondLst>
                              <p:cond delay="2100"/>
                            </p:stCondLst>
                            <p:childTnLst>
                              <p:par>
                                <p:cTn id="47" presetID="1" presetClass="exit" presetSubtype="0" fill="hold" grpId="1" nodeType="afterEffect">
                                  <p:stCondLst>
                                    <p:cond delay="0"/>
                                  </p:stCondLst>
                                  <p:childTnLst>
                                    <p:set>
                                      <p:cBhvr>
                                        <p:cTn id="48" dur="1" fill="hold">
                                          <p:stCondLst>
                                            <p:cond delay="0"/>
                                          </p:stCondLst>
                                        </p:cTn>
                                        <p:tgtEl>
                                          <p:spTgt spid="104"/>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17"/>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1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0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101" grpId="0"/>
      <p:bldP spid="101" grpId="1"/>
      <p:bldP spid="102" grpId="0"/>
      <p:bldP spid="102" grpId="1"/>
      <p:bldP spid="103" grpId="0"/>
      <p:bldP spid="103" grpId="1"/>
      <p:bldP spid="104" grpId="0"/>
      <p:bldP spid="104" grpId="1"/>
      <p:bldP spid="116" grpId="0"/>
      <p:bldP spid="116" grpId="1"/>
      <p:bldP spid="117" grpId="0"/>
      <p:bldP spid="117" grpId="1"/>
      <p:bldP spid="119" grpId="0" animBg="1"/>
      <p:bldP spid="119" grpId="1" animBg="1"/>
      <p:bldP spid="119" grpId="2"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558338"/>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Random Walks on Graphs</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49" name="文本框 48">
            <a:extLst>
              <a:ext uri="{FF2B5EF4-FFF2-40B4-BE49-F238E27FC236}">
                <a16:creationId xmlns:a16="http://schemas.microsoft.com/office/drawing/2014/main" id="{980C1898-5DE8-74A9-36DC-74E089BE7DB7}"/>
              </a:ext>
            </a:extLst>
          </p:cNvPr>
          <p:cNvSpPr txBox="1"/>
          <p:nvPr/>
        </p:nvSpPr>
        <p:spPr bwMode="auto">
          <a:xfrm>
            <a:off x="563626" y="1696416"/>
            <a:ext cx="8872648" cy="461665"/>
          </a:xfrm>
          <a:prstGeom prst="rect">
            <a:avLst/>
          </a:prstGeom>
          <a:noFill/>
          <a:ln w="9525" algn="ctr">
            <a:noFill/>
            <a:miter lim="800000"/>
            <a:headEnd/>
            <a:tailEnd/>
          </a:ln>
          <a:effectLst/>
        </p:spPr>
        <p:txBody>
          <a:bodyPr wrap="square">
            <a:spAutoFit/>
          </a:bodyPr>
          <a:lstStyle/>
          <a:p>
            <a:pPr marL="216874" indent="-353290">
              <a:spcBef>
                <a:spcPts val="618"/>
              </a:spcBef>
              <a:spcAft>
                <a:spcPts val="618"/>
              </a:spcAft>
              <a:buFont typeface="Arial" panose="020B0604020202020204" pitchFamily="34" charset="0"/>
              <a:buChar char="•"/>
            </a:pPr>
            <a:r>
              <a:rPr lang="en-US" altLang="zh-CN" sz="2400" dirty="0">
                <a:solidFill>
                  <a:prstClr val="black"/>
                </a:solidFill>
                <a:latin typeface="Times New Roman" panose="02020603050405020304" pitchFamily="18" charset="0"/>
                <a:ea typeface="楷体" panose="02010609060101010101" pitchFamily="49" charset="-122"/>
              </a:rPr>
              <a:t>Algorithmic Building Block in Modern Network Analysis </a:t>
            </a:r>
          </a:p>
        </p:txBody>
      </p:sp>
      <p:pic>
        <p:nvPicPr>
          <p:cNvPr id="2" name="图片 1">
            <a:extLst>
              <a:ext uri="{FF2B5EF4-FFF2-40B4-BE49-F238E27FC236}">
                <a16:creationId xmlns:a16="http://schemas.microsoft.com/office/drawing/2014/main" id="{CAD56C6E-B2CD-A689-8C09-6B7302763658}"/>
              </a:ext>
            </a:extLst>
          </p:cNvPr>
          <p:cNvPicPr>
            <a:picLocks noChangeAspect="1"/>
          </p:cNvPicPr>
          <p:nvPr/>
        </p:nvPicPr>
        <p:blipFill>
          <a:blip r:embed="rId3"/>
          <a:stretch>
            <a:fillRect/>
          </a:stretch>
        </p:blipFill>
        <p:spPr>
          <a:xfrm>
            <a:off x="1753631" y="2610043"/>
            <a:ext cx="6156683" cy="4617513"/>
          </a:xfrm>
          <a:prstGeom prst="rect">
            <a:avLst/>
          </a:prstGeom>
        </p:spPr>
      </p:pic>
    </p:spTree>
    <p:extLst>
      <p:ext uri="{BB962C8B-B14F-4D97-AF65-F5344CB8AC3E}">
        <p14:creationId xmlns:p14="http://schemas.microsoft.com/office/powerpoint/2010/main" val="181765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mc:AlternateContent xmlns:mc="http://schemas.openxmlformats.org/markup-compatibility/2006" xmlns:a14="http://schemas.microsoft.com/office/drawing/2010/main">
        <mc:Choice Requires="a14">
          <p:sp>
            <p:nvSpPr>
              <p:cNvPr id="50" name="标题 24">
                <a:extLst>
                  <a:ext uri="{FF2B5EF4-FFF2-40B4-BE49-F238E27FC236}">
                    <a16:creationId xmlns:a16="http://schemas.microsoft.com/office/drawing/2014/main" id="{EE3C8509-D052-7E91-B4F8-C6AAF1180427}"/>
                  </a:ext>
                </a:extLst>
              </p:cNvPr>
              <p:cNvSpPr>
                <a:spLocks noGrp="1"/>
              </p:cNvSpPr>
              <p:nvPr>
                <p:ph type="title"/>
              </p:nvPr>
            </p:nvSpPr>
            <p:spPr>
              <a:xfrm>
                <a:off x="563626" y="718642"/>
                <a:ext cx="8997950" cy="558338"/>
              </a:xfrm>
            </p:spPr>
            <p:txBody>
              <a:bodyPr/>
              <a:lstStyle/>
              <a:p>
                <a14:m>
                  <m:oMath xmlns:m="http://schemas.openxmlformats.org/officeDocument/2006/math">
                    <m:r>
                      <a:rPr lang="zh-CN" altLang="en-US" sz="3000" i="1" dirty="0">
                        <a:latin typeface="Cambria Math" panose="02040503050406030204" pitchFamily="18" charset="0"/>
                        <a:ea typeface="KaiTi" panose="02010609060101010101" pitchFamily="49" charset="-122"/>
                        <a:cs typeface="Times New Roman" panose="02020603050405020304" pitchFamily="18" charset="0"/>
                      </a:rPr>
                      <m:t>𝜶</m:t>
                    </m:r>
                  </m:oMath>
                </a14:m>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-Discounted Random Walks (</a:t>
                </a:r>
                <a14:m>
                  <m:oMath xmlns:m="http://schemas.openxmlformats.org/officeDocument/2006/math">
                    <m:r>
                      <a:rPr lang="zh-CN" altLang="en-US" sz="3000" i="1" dirty="0">
                        <a:latin typeface="Cambria Math" panose="02040503050406030204" pitchFamily="18" charset="0"/>
                        <a:ea typeface="KaiTi" panose="02010609060101010101" pitchFamily="49" charset="-122"/>
                        <a:cs typeface="Times New Roman" panose="02020603050405020304" pitchFamily="18" charset="0"/>
                      </a:rPr>
                      <m:t>𝜶</m:t>
                    </m:r>
                  </m:oMath>
                </a14:m>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-Walks)</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mc:Choice>
        <mc:Fallback xmlns="">
          <p:sp>
            <p:nvSpPr>
              <p:cNvPr id="50" name="标题 24">
                <a:extLst>
                  <a:ext uri="{FF2B5EF4-FFF2-40B4-BE49-F238E27FC236}">
                    <a16:creationId xmlns:a16="http://schemas.microsoft.com/office/drawing/2014/main" id="{EE3C8509-D052-7E91-B4F8-C6AAF1180427}"/>
                  </a:ext>
                </a:extLst>
              </p:cNvPr>
              <p:cNvSpPr>
                <a:spLocks noGrp="1" noRot="1" noChangeAspect="1" noMove="1" noResize="1" noEditPoints="1" noAdjustHandles="1" noChangeArrowheads="1" noChangeShapeType="1" noTextEdit="1"/>
              </p:cNvSpPr>
              <p:nvPr>
                <p:ph type="title"/>
              </p:nvPr>
            </p:nvSpPr>
            <p:spPr>
              <a:xfrm>
                <a:off x="563626" y="718642"/>
                <a:ext cx="8997950" cy="558338"/>
              </a:xfrm>
              <a:blipFill>
                <a:blip r:embed="rId3"/>
                <a:stretch>
                  <a:fillRect t="-11111" b="-3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39116178-4DBF-CDB2-3150-559FA9CCAFAE}"/>
                  </a:ext>
                </a:extLst>
              </p:cNvPr>
              <p:cNvSpPr txBox="1"/>
              <p:nvPr/>
            </p:nvSpPr>
            <p:spPr>
              <a:xfrm>
                <a:off x="4568010" y="5482970"/>
                <a:ext cx="5430197" cy="1312603"/>
              </a:xfrm>
              <a:prstGeom prst="rect">
                <a:avLst/>
              </a:prstGeom>
              <a:noFill/>
            </p:spPr>
            <p:txBody>
              <a:bodyPr wrap="square" rtlCol="0">
                <a:spAutoFit/>
              </a:bodyPr>
              <a:lstStyle/>
              <a:p>
                <a:pPr>
                  <a:lnSpc>
                    <a:spcPct val="120000"/>
                  </a:lnSpc>
                  <a:buClr>
                    <a:schemeClr val="tx1"/>
                  </a:buClr>
                  <a:buSzPct val="80000"/>
                </a:pPr>
                <a:r>
                  <a:rPr kumimoji="1" lang="en-US" altLang="zh-CN" sz="2400" dirty="0">
                    <a:latin typeface="Times New Roman" panose="02020603050405020304" pitchFamily="18" charset="0"/>
                    <a:ea typeface="楷体" panose="02010609060101010101" pitchFamily="49" charset="-122"/>
                    <a:cs typeface="Times New Roman" panose="02020603050405020304" pitchFamily="18" charset="0"/>
                  </a:rPr>
                  <a:t>In each step:</a:t>
                </a:r>
              </a:p>
              <a:p>
                <a:pPr>
                  <a:lnSpc>
                    <a:spcPct val="120000"/>
                  </a:lnSpc>
                  <a:buClr>
                    <a:schemeClr val="tx1"/>
                  </a:buClr>
                  <a:buSzPct val="80000"/>
                </a:pPr>
                <a:r>
                  <a:rPr kumimoji="1" lang="en-US" altLang="zh-CN" sz="2200" dirty="0">
                    <a:latin typeface="Times New Roman" panose="02020603050405020304" pitchFamily="18" charset="0"/>
                    <a:ea typeface="楷体" panose="02010609060101010101" pitchFamily="49" charset="-122"/>
                    <a:cs typeface="Times New Roman" panose="02020603050405020304" pitchFamily="18" charset="0"/>
                  </a:rPr>
                  <a:t>w.p. </a:t>
                </a:r>
                <a14:m>
                  <m:oMath xmlns:m="http://schemas.openxmlformats.org/officeDocument/2006/math">
                    <m:r>
                      <a:rPr kumimoji="1" lang="en-US" altLang="zh-CN" sz="2200" i="1" dirty="0">
                        <a:latin typeface="Cambria Math" panose="02040503050406030204" pitchFamily="18" charset="0"/>
                        <a:ea typeface="楷体" panose="02010609060101010101" pitchFamily="49" charset="-122"/>
                      </a:rPr>
                      <m:t>𝛼</m:t>
                    </m:r>
                  </m:oMath>
                </a14:m>
                <a:r>
                  <a:rPr kumimoji="1" lang="en-US" altLang="zh-CN" sz="2200" dirty="0">
                    <a:latin typeface="Times New Roman" panose="02020603050405020304" pitchFamily="18" charset="0"/>
                    <a:ea typeface="楷体" panose="02010609060101010101" pitchFamily="49" charset="-122"/>
                    <a:cs typeface="Times New Roman" panose="02020603050405020304" pitchFamily="18" charset="0"/>
                  </a:rPr>
                  <a:t>,    </a:t>
                </a:r>
                <a:r>
                  <a:rPr kumimoji="1" lang="zh-CN" altLang="en-US" sz="2200" dirty="0">
                    <a:latin typeface="Times New Roman" panose="02020603050405020304" pitchFamily="18" charset="0"/>
                    <a:ea typeface="楷体" panose="02010609060101010101" pitchFamily="49" charset="-122"/>
                    <a:cs typeface="Times New Roman" panose="02020603050405020304" pitchFamily="18" charset="0"/>
                  </a:rPr>
                  <a:t>      </a:t>
                </a:r>
                <a:r>
                  <a:rPr kumimoji="1" lang="en-US" altLang="zh-CN" sz="2200" dirty="0">
                    <a:latin typeface="Times New Roman" panose="02020603050405020304" pitchFamily="18" charset="0"/>
                    <a:ea typeface="楷体" panose="02010609060101010101" pitchFamily="49" charset="-122"/>
                    <a:cs typeface="Times New Roman" panose="02020603050405020304" pitchFamily="18" charset="0"/>
                  </a:rPr>
                  <a:t> terminates; </a:t>
                </a:r>
              </a:p>
              <a:p>
                <a:pPr>
                  <a:lnSpc>
                    <a:spcPct val="120000"/>
                  </a:lnSpc>
                  <a:buClr>
                    <a:schemeClr val="tx1"/>
                  </a:buClr>
                  <a:buSzPct val="80000"/>
                </a:pPr>
                <a:r>
                  <a:rPr kumimoji="1" lang="en-US" altLang="zh-CN" sz="2200" dirty="0">
                    <a:latin typeface="Times New Roman" panose="02020603050405020304" pitchFamily="18" charset="0"/>
                    <a:ea typeface="楷体" panose="02010609060101010101" pitchFamily="49" charset="-122"/>
                    <a:cs typeface="Times New Roman" panose="02020603050405020304" pitchFamily="18" charset="0"/>
                  </a:rPr>
                  <a:t>w.p. </a:t>
                </a:r>
                <a14:m>
                  <m:oMath xmlns:m="http://schemas.openxmlformats.org/officeDocument/2006/math">
                    <m:r>
                      <a:rPr kumimoji="1" lang="en-US" altLang="zh-CN" sz="2200" i="1" dirty="0">
                        <a:latin typeface="Cambria Math" panose="02040503050406030204" pitchFamily="18" charset="0"/>
                        <a:ea typeface="楷体" panose="02010609060101010101" pitchFamily="49" charset="-122"/>
                      </a:rPr>
                      <m:t>1−</m:t>
                    </m:r>
                    <m:r>
                      <a:rPr kumimoji="1" lang="en-US" altLang="zh-CN" sz="2200" i="1" dirty="0">
                        <a:latin typeface="Cambria Math" panose="02040503050406030204" pitchFamily="18" charset="0"/>
                        <a:ea typeface="楷体" panose="02010609060101010101" pitchFamily="49" charset="-122"/>
                      </a:rPr>
                      <m:t>𝛼</m:t>
                    </m:r>
                  </m:oMath>
                </a14:m>
                <a:r>
                  <a:rPr kumimoji="1" lang="en-US" altLang="zh-CN" sz="2200" dirty="0">
                    <a:latin typeface="Times New Roman" panose="02020603050405020304" pitchFamily="18" charset="0"/>
                    <a:ea typeface="楷体" panose="02010609060101010101" pitchFamily="49" charset="-122"/>
                    <a:cs typeface="Times New Roman" panose="02020603050405020304" pitchFamily="18" charset="0"/>
                  </a:rPr>
                  <a:t>,    moves to a random out-neighbor</a:t>
                </a:r>
              </a:p>
            </p:txBody>
          </p:sp>
        </mc:Choice>
        <mc:Fallback xmlns="">
          <p:sp>
            <p:nvSpPr>
              <p:cNvPr id="16" name="文本框 15">
                <a:extLst>
                  <a:ext uri="{FF2B5EF4-FFF2-40B4-BE49-F238E27FC236}">
                    <a16:creationId xmlns:a16="http://schemas.microsoft.com/office/drawing/2014/main" id="{39116178-4DBF-CDB2-3150-559FA9CCAFAE}"/>
                  </a:ext>
                </a:extLst>
              </p:cNvPr>
              <p:cNvSpPr txBox="1">
                <a:spLocks noRot="1" noChangeAspect="1" noMove="1" noResize="1" noEditPoints="1" noAdjustHandles="1" noChangeArrowheads="1" noChangeShapeType="1" noTextEdit="1"/>
              </p:cNvSpPr>
              <p:nvPr/>
            </p:nvSpPr>
            <p:spPr>
              <a:xfrm>
                <a:off x="4568010" y="5482970"/>
                <a:ext cx="5430197" cy="1312603"/>
              </a:xfrm>
              <a:prstGeom prst="rect">
                <a:avLst/>
              </a:prstGeom>
              <a:blipFill>
                <a:blip r:embed="rId4"/>
                <a:stretch>
                  <a:fillRect l="-1632" r="-466" b="-7619"/>
                </a:stretch>
              </a:blipFill>
            </p:spPr>
            <p:txBody>
              <a:bodyPr/>
              <a:lstStyle/>
              <a:p>
                <a:r>
                  <a:rPr lang="en-US">
                    <a:noFill/>
                  </a:rPr>
                  <a:t> </a:t>
                </a:r>
              </a:p>
            </p:txBody>
          </p:sp>
        </mc:Fallback>
      </mc:AlternateContent>
      <p:grpSp>
        <p:nvGrpSpPr>
          <p:cNvPr id="21" name="Group 2">
            <a:extLst>
              <a:ext uri="{FF2B5EF4-FFF2-40B4-BE49-F238E27FC236}">
                <a16:creationId xmlns:a16="http://schemas.microsoft.com/office/drawing/2014/main" id="{EE1FAE7E-C21F-6994-0E61-5852EB1ADF40}"/>
              </a:ext>
            </a:extLst>
          </p:cNvPr>
          <p:cNvGrpSpPr>
            <a:grpSpLocks/>
          </p:cNvGrpSpPr>
          <p:nvPr/>
        </p:nvGrpSpPr>
        <p:grpSpPr bwMode="auto">
          <a:xfrm>
            <a:off x="243458" y="1726754"/>
            <a:ext cx="7162800" cy="5105400"/>
            <a:chOff x="1152" y="1344"/>
            <a:chExt cx="3408" cy="2064"/>
          </a:xfrm>
        </p:grpSpPr>
        <p:sp>
          <p:nvSpPr>
            <p:cNvPr id="22" name="Oval 3">
              <a:extLst>
                <a:ext uri="{FF2B5EF4-FFF2-40B4-BE49-F238E27FC236}">
                  <a16:creationId xmlns:a16="http://schemas.microsoft.com/office/drawing/2014/main" id="{D5F897EC-5040-E3B5-E2DB-0D822AED93AC}"/>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a:t>
              </a:r>
            </a:p>
          </p:txBody>
        </p:sp>
        <p:sp>
          <p:nvSpPr>
            <p:cNvPr id="46" name="Oval 4">
              <a:extLst>
                <a:ext uri="{FF2B5EF4-FFF2-40B4-BE49-F238E27FC236}">
                  <a16:creationId xmlns:a16="http://schemas.microsoft.com/office/drawing/2014/main" id="{A6F917FE-EAC2-9BA4-42D1-B520748DFEE0}"/>
                </a:ext>
              </a:extLst>
            </p:cNvPr>
            <p:cNvSpPr>
              <a:spLocks noChangeArrowheads="1"/>
            </p:cNvSpPr>
            <p:nvPr/>
          </p:nvSpPr>
          <p:spPr bwMode="auto">
            <a:xfrm>
              <a:off x="1488" y="2400"/>
              <a:ext cx="288" cy="240"/>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4</a:t>
              </a:r>
            </a:p>
          </p:txBody>
        </p:sp>
        <p:sp>
          <p:nvSpPr>
            <p:cNvPr id="47" name="Oval 5">
              <a:extLst>
                <a:ext uri="{FF2B5EF4-FFF2-40B4-BE49-F238E27FC236}">
                  <a16:creationId xmlns:a16="http://schemas.microsoft.com/office/drawing/2014/main" id="{FB4B404E-3061-7137-1D0F-307367C31175}"/>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3</a:t>
              </a:r>
            </a:p>
          </p:txBody>
        </p:sp>
        <p:sp>
          <p:nvSpPr>
            <p:cNvPr id="48" name="Oval 6">
              <a:extLst>
                <a:ext uri="{FF2B5EF4-FFF2-40B4-BE49-F238E27FC236}">
                  <a16:creationId xmlns:a16="http://schemas.microsoft.com/office/drawing/2014/main" id="{989A4C3E-7D78-B56A-D8EC-0A9B17C16659}"/>
                </a:ext>
              </a:extLst>
            </p:cNvPr>
            <p:cNvSpPr>
              <a:spLocks noChangeArrowheads="1"/>
            </p:cNvSpPr>
            <p:nvPr/>
          </p:nvSpPr>
          <p:spPr bwMode="auto">
            <a:xfrm>
              <a:off x="1632" y="172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2</a:t>
              </a:r>
            </a:p>
          </p:txBody>
        </p:sp>
        <p:sp>
          <p:nvSpPr>
            <p:cNvPr id="49" name="Oval 7">
              <a:extLst>
                <a:ext uri="{FF2B5EF4-FFF2-40B4-BE49-F238E27FC236}">
                  <a16:creationId xmlns:a16="http://schemas.microsoft.com/office/drawing/2014/main" id="{1198F7E9-02ED-E7DE-05FB-B02EA42E54C0}"/>
                </a:ext>
              </a:extLst>
            </p:cNvPr>
            <p:cNvSpPr>
              <a:spLocks noChangeArrowheads="1"/>
            </p:cNvSpPr>
            <p:nvPr/>
          </p:nvSpPr>
          <p:spPr bwMode="auto">
            <a:xfrm>
              <a:off x="2160" y="278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5</a:t>
              </a:r>
            </a:p>
          </p:txBody>
        </p:sp>
        <p:sp>
          <p:nvSpPr>
            <p:cNvPr id="51" name="Oval 8">
              <a:extLst>
                <a:ext uri="{FF2B5EF4-FFF2-40B4-BE49-F238E27FC236}">
                  <a16:creationId xmlns:a16="http://schemas.microsoft.com/office/drawing/2014/main" id="{3EA6786A-487A-476B-4D0F-6818DB867549}"/>
                </a:ext>
              </a:extLst>
            </p:cNvPr>
            <p:cNvSpPr>
              <a:spLocks noChangeArrowheads="1"/>
            </p:cNvSpPr>
            <p:nvPr/>
          </p:nvSpPr>
          <p:spPr bwMode="auto">
            <a:xfrm>
              <a:off x="278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6</a:t>
              </a:r>
            </a:p>
          </p:txBody>
        </p:sp>
        <p:sp>
          <p:nvSpPr>
            <p:cNvPr id="52" name="Oval 9">
              <a:extLst>
                <a:ext uri="{FF2B5EF4-FFF2-40B4-BE49-F238E27FC236}">
                  <a16:creationId xmlns:a16="http://schemas.microsoft.com/office/drawing/2014/main" id="{9847B140-5C2E-3654-5803-CD17E7F5362A}"/>
                </a:ext>
              </a:extLst>
            </p:cNvPr>
            <p:cNvSpPr>
              <a:spLocks noChangeArrowheads="1"/>
            </p:cNvSpPr>
            <p:nvPr/>
          </p:nvSpPr>
          <p:spPr bwMode="auto">
            <a:xfrm>
              <a:off x="2611" y="31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dirty="0">
                  <a:latin typeface="Times New Roman" panose="02020603050405020304" pitchFamily="18" charset="0"/>
                  <a:ea typeface="宋体" panose="02010600030101010101" pitchFamily="2" charset="-122"/>
                  <a:cs typeface="Times New Roman" panose="02020603050405020304" pitchFamily="18" charset="0"/>
                </a:rPr>
                <a:t>7</a:t>
              </a:r>
            </a:p>
          </p:txBody>
        </p:sp>
        <p:sp>
          <p:nvSpPr>
            <p:cNvPr id="53" name="Oval 10">
              <a:extLst>
                <a:ext uri="{FF2B5EF4-FFF2-40B4-BE49-F238E27FC236}">
                  <a16:creationId xmlns:a16="http://schemas.microsoft.com/office/drawing/2014/main" id="{1C390B4A-FC34-5F5B-67C2-C5FCDFC61C02}"/>
                </a:ext>
              </a:extLst>
            </p:cNvPr>
            <p:cNvSpPr>
              <a:spLocks noChangeArrowheads="1"/>
            </p:cNvSpPr>
            <p:nvPr/>
          </p:nvSpPr>
          <p:spPr bwMode="auto">
            <a:xfrm>
              <a:off x="2976" y="144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9</a:t>
              </a:r>
            </a:p>
          </p:txBody>
        </p:sp>
        <p:sp>
          <p:nvSpPr>
            <p:cNvPr id="54" name="Oval 11">
              <a:extLst>
                <a:ext uri="{FF2B5EF4-FFF2-40B4-BE49-F238E27FC236}">
                  <a16:creationId xmlns:a16="http://schemas.microsoft.com/office/drawing/2014/main" id="{5F912EED-785B-851E-7313-CCF16521337E}"/>
                </a:ext>
              </a:extLst>
            </p:cNvPr>
            <p:cNvSpPr>
              <a:spLocks noChangeArrowheads="1"/>
            </p:cNvSpPr>
            <p:nvPr/>
          </p:nvSpPr>
          <p:spPr bwMode="auto">
            <a:xfrm>
              <a:off x="3648" y="134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10</a:t>
              </a:r>
            </a:p>
          </p:txBody>
        </p:sp>
        <p:sp>
          <p:nvSpPr>
            <p:cNvPr id="55" name="Oval 12">
              <a:extLst>
                <a:ext uri="{FF2B5EF4-FFF2-40B4-BE49-F238E27FC236}">
                  <a16:creationId xmlns:a16="http://schemas.microsoft.com/office/drawing/2014/main" id="{FE9F12E4-AEE7-04C4-3C9F-05181A1561DF}"/>
                </a:ext>
              </a:extLst>
            </p:cNvPr>
            <p:cNvSpPr>
              <a:spLocks noChangeArrowheads="1"/>
            </p:cNvSpPr>
            <p:nvPr/>
          </p:nvSpPr>
          <p:spPr bwMode="auto">
            <a:xfrm>
              <a:off x="3024" y="192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8</a:t>
              </a:r>
            </a:p>
          </p:txBody>
        </p:sp>
        <p:sp>
          <p:nvSpPr>
            <p:cNvPr id="56" name="Oval 13">
              <a:extLst>
                <a:ext uri="{FF2B5EF4-FFF2-40B4-BE49-F238E27FC236}">
                  <a16:creationId xmlns:a16="http://schemas.microsoft.com/office/drawing/2014/main" id="{65087355-8A0C-DD18-B6C7-587E45FBAE73}"/>
                </a:ext>
              </a:extLst>
            </p:cNvPr>
            <p:cNvSpPr>
              <a:spLocks noChangeArrowheads="1"/>
            </p:cNvSpPr>
            <p:nvPr/>
          </p:nvSpPr>
          <p:spPr bwMode="auto">
            <a:xfrm>
              <a:off x="3648" y="206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11</a:t>
              </a:r>
            </a:p>
          </p:txBody>
        </p:sp>
        <p:sp>
          <p:nvSpPr>
            <p:cNvPr id="57" name="Oval 14">
              <a:extLst>
                <a:ext uri="{FF2B5EF4-FFF2-40B4-BE49-F238E27FC236}">
                  <a16:creationId xmlns:a16="http://schemas.microsoft.com/office/drawing/2014/main" id="{ACFA0391-8708-0EBE-8F76-AE8F02831DC4}"/>
                </a:ext>
              </a:extLst>
            </p:cNvPr>
            <p:cNvSpPr>
              <a:spLocks noChangeArrowheads="1"/>
            </p:cNvSpPr>
            <p:nvPr/>
          </p:nvSpPr>
          <p:spPr bwMode="auto">
            <a:xfrm>
              <a:off x="4272" y="163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latin typeface="Times New Roman" panose="02020603050405020304" pitchFamily="18" charset="0"/>
                  <a:ea typeface="宋体" panose="02010600030101010101" pitchFamily="2" charset="-122"/>
                  <a:cs typeface="Times New Roman" panose="02020603050405020304" pitchFamily="18" charset="0"/>
                </a:rPr>
                <a:t>12</a:t>
              </a:r>
            </a:p>
          </p:txBody>
        </p:sp>
      </p:grpSp>
      <p:sp>
        <p:nvSpPr>
          <p:cNvPr id="64" name="Oval 5">
            <a:extLst>
              <a:ext uri="{FF2B5EF4-FFF2-40B4-BE49-F238E27FC236}">
                <a16:creationId xmlns:a16="http://schemas.microsoft.com/office/drawing/2014/main" id="{9B479A39-16C8-E489-8E74-273F8A361F66}"/>
              </a:ext>
            </a:extLst>
          </p:cNvPr>
          <p:cNvSpPr>
            <a:spLocks noChangeArrowheads="1"/>
          </p:cNvSpPr>
          <p:nvPr/>
        </p:nvSpPr>
        <p:spPr bwMode="auto">
          <a:xfrm>
            <a:off x="4189983" y="3171379"/>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2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3" name="文本框 72">
                <a:extLst>
                  <a:ext uri="{FF2B5EF4-FFF2-40B4-BE49-F238E27FC236}">
                    <a16:creationId xmlns:a16="http://schemas.microsoft.com/office/drawing/2014/main" id="{FCAC58A3-9C49-E12F-364F-57D21548A3EF}"/>
                  </a:ext>
                </a:extLst>
              </p:cNvPr>
              <p:cNvSpPr txBox="1"/>
              <p:nvPr/>
            </p:nvSpPr>
            <p:spPr>
              <a:xfrm>
                <a:off x="761812" y="4971422"/>
                <a:ext cx="933757"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CN" sz="1600" b="1">
                          <a:latin typeface="Cambria Math" panose="02040503050406030204" pitchFamily="18" charset="0"/>
                        </a:rPr>
                        <m:t>𝟏</m:t>
                      </m:r>
                      <m:r>
                        <a:rPr kumimoji="1" lang="en-US" altLang="zh-CN" sz="1600" b="1">
                          <a:latin typeface="Cambria Math" panose="02040503050406030204" pitchFamily="18" charset="0"/>
                        </a:rPr>
                        <m:t>−</m:t>
                      </m:r>
                      <m:r>
                        <a:rPr kumimoji="1" lang="zh-CN" altLang="en-US" sz="1600" b="1">
                          <a:latin typeface="Cambria Math" panose="02040503050406030204" pitchFamily="18" charset="0"/>
                        </a:rPr>
                        <m:t>𝛂</m:t>
                      </m:r>
                    </m:oMath>
                  </m:oMathPara>
                </a14:m>
                <a:endParaRPr kumimoji="1" lang="zh-CN" altLang="en-US" sz="1800" dirty="0">
                  <a:latin typeface="Times New Roman" panose="02020603050405020304" pitchFamily="18" charset="0"/>
                  <a:cs typeface="Times New Roman" panose="02020603050405020304" pitchFamily="18" charset="0"/>
                </a:endParaRPr>
              </a:p>
            </p:txBody>
          </p:sp>
        </mc:Choice>
        <mc:Fallback xmlns="">
          <p:sp>
            <p:nvSpPr>
              <p:cNvPr id="73" name="文本框 72">
                <a:extLst>
                  <a:ext uri="{FF2B5EF4-FFF2-40B4-BE49-F238E27FC236}">
                    <a16:creationId xmlns:a16="http://schemas.microsoft.com/office/drawing/2014/main" id="{FCAC58A3-9C49-E12F-364F-57D21548A3EF}"/>
                  </a:ext>
                </a:extLst>
              </p:cNvPr>
              <p:cNvSpPr txBox="1">
                <a:spLocks noRot="1" noChangeAspect="1" noMove="1" noResize="1" noEditPoints="1" noAdjustHandles="1" noChangeArrowheads="1" noChangeShapeType="1" noTextEdit="1"/>
              </p:cNvSpPr>
              <p:nvPr/>
            </p:nvSpPr>
            <p:spPr>
              <a:xfrm>
                <a:off x="761812" y="4971422"/>
                <a:ext cx="933757" cy="33855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文本框 73">
                <a:extLst>
                  <a:ext uri="{FF2B5EF4-FFF2-40B4-BE49-F238E27FC236}">
                    <a16:creationId xmlns:a16="http://schemas.microsoft.com/office/drawing/2014/main" id="{4195918A-8489-11C9-1B15-8D6A5C74C808}"/>
                  </a:ext>
                </a:extLst>
              </p:cNvPr>
              <p:cNvSpPr txBox="1"/>
              <p:nvPr/>
            </p:nvSpPr>
            <p:spPr>
              <a:xfrm>
                <a:off x="4269852" y="3718724"/>
                <a:ext cx="933757"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zh-CN" altLang="en-US" sz="1800" b="1" i="0" smtClean="0">
                          <a:solidFill>
                            <a:srgbClr val="C00000"/>
                          </a:solidFill>
                          <a:latin typeface="Cambria Math" panose="02040503050406030204" pitchFamily="18" charset="0"/>
                        </a:rPr>
                        <m:t>𝛂</m:t>
                      </m:r>
                    </m:oMath>
                  </m:oMathPara>
                </a14:m>
                <a:endParaRPr kumimoji="1" lang="zh-CN" altLang="en-US"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74" name="文本框 73">
                <a:extLst>
                  <a:ext uri="{FF2B5EF4-FFF2-40B4-BE49-F238E27FC236}">
                    <a16:creationId xmlns:a16="http://schemas.microsoft.com/office/drawing/2014/main" id="{4195918A-8489-11C9-1B15-8D6A5C74C808}"/>
                  </a:ext>
                </a:extLst>
              </p:cNvPr>
              <p:cNvSpPr txBox="1">
                <a:spLocks noRot="1" noChangeAspect="1" noMove="1" noResize="1" noEditPoints="1" noAdjustHandles="1" noChangeArrowheads="1" noChangeShapeType="1" noTextEdit="1"/>
              </p:cNvSpPr>
              <p:nvPr/>
            </p:nvSpPr>
            <p:spPr>
              <a:xfrm>
                <a:off x="4269852" y="3718724"/>
                <a:ext cx="933757" cy="369332"/>
              </a:xfrm>
              <a:prstGeom prst="rect">
                <a:avLst/>
              </a:prstGeom>
              <a:blipFill>
                <a:blip r:embed="rId6"/>
                <a:stretch>
                  <a:fillRect/>
                </a:stretch>
              </a:blipFill>
            </p:spPr>
            <p:txBody>
              <a:bodyPr/>
              <a:lstStyle/>
              <a:p>
                <a:r>
                  <a:rPr lang="en-US">
                    <a:noFill/>
                  </a:rPr>
                  <a:t> </a:t>
                </a:r>
              </a:p>
            </p:txBody>
          </p:sp>
        </mc:Fallback>
      </mc:AlternateContent>
      <p:cxnSp>
        <p:nvCxnSpPr>
          <p:cNvPr id="92" name="直线箭头连接符 91">
            <a:extLst>
              <a:ext uri="{FF2B5EF4-FFF2-40B4-BE49-F238E27FC236}">
                <a16:creationId xmlns:a16="http://schemas.microsoft.com/office/drawing/2014/main" id="{51691F82-F8D9-C3F0-3D40-3188B67322FC}"/>
              </a:ext>
            </a:extLst>
          </p:cNvPr>
          <p:cNvCxnSpPr>
            <a:cxnSpLocks/>
            <a:stCxn id="46" idx="5"/>
          </p:cNvCxnSpPr>
          <p:nvPr/>
        </p:nvCxnSpPr>
        <p:spPr>
          <a:xfrm>
            <a:off x="1466312" y="4845532"/>
            <a:ext cx="983680" cy="53369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93" name="直线箭头连接符 92">
            <a:extLst>
              <a:ext uri="{FF2B5EF4-FFF2-40B4-BE49-F238E27FC236}">
                <a16:creationId xmlns:a16="http://schemas.microsoft.com/office/drawing/2014/main" id="{8538B2ED-9655-E699-62BD-66E0ACD4E4E2}"/>
              </a:ext>
            </a:extLst>
          </p:cNvPr>
          <p:cNvCxnSpPr>
            <a:cxnSpLocks/>
            <a:stCxn id="46" idx="1"/>
            <a:endCxn id="22" idx="5"/>
          </p:cNvCxnSpPr>
          <p:nvPr/>
        </p:nvCxnSpPr>
        <p:spPr>
          <a:xfrm flipH="1" flipV="1">
            <a:off x="760120" y="3776960"/>
            <a:ext cx="278175" cy="64879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94" name="直线箭头连接符 93">
            <a:extLst>
              <a:ext uri="{FF2B5EF4-FFF2-40B4-BE49-F238E27FC236}">
                <a16:creationId xmlns:a16="http://schemas.microsoft.com/office/drawing/2014/main" id="{65DB78D6-332D-F607-AF2B-40FBA137AA40}"/>
              </a:ext>
            </a:extLst>
          </p:cNvPr>
          <p:cNvCxnSpPr>
            <a:cxnSpLocks/>
          </p:cNvCxnSpPr>
          <p:nvPr/>
        </p:nvCxnSpPr>
        <p:spPr>
          <a:xfrm flipV="1">
            <a:off x="758357" y="2980988"/>
            <a:ext cx="485684" cy="383811"/>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95" name="直线箭头连接符 94">
            <a:extLst>
              <a:ext uri="{FF2B5EF4-FFF2-40B4-BE49-F238E27FC236}">
                <a16:creationId xmlns:a16="http://schemas.microsoft.com/office/drawing/2014/main" id="{3C40B756-6F16-EAE9-42FD-0113692296EE}"/>
              </a:ext>
            </a:extLst>
          </p:cNvPr>
          <p:cNvCxnSpPr>
            <a:cxnSpLocks/>
          </p:cNvCxnSpPr>
          <p:nvPr/>
        </p:nvCxnSpPr>
        <p:spPr>
          <a:xfrm>
            <a:off x="1850466" y="2980988"/>
            <a:ext cx="2338399" cy="47098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96" name="直线箭头连接符 95">
            <a:extLst>
              <a:ext uri="{FF2B5EF4-FFF2-40B4-BE49-F238E27FC236}">
                <a16:creationId xmlns:a16="http://schemas.microsoft.com/office/drawing/2014/main" id="{A140F562-2863-24E8-032B-0B99E603D893}"/>
              </a:ext>
            </a:extLst>
          </p:cNvPr>
          <p:cNvCxnSpPr>
            <a:cxnSpLocks/>
          </p:cNvCxnSpPr>
          <p:nvPr/>
        </p:nvCxnSpPr>
        <p:spPr>
          <a:xfrm flipH="1" flipV="1">
            <a:off x="1761657" y="3190901"/>
            <a:ext cx="283981" cy="53426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97" name="直线箭头连接符 96">
            <a:extLst>
              <a:ext uri="{FF2B5EF4-FFF2-40B4-BE49-F238E27FC236}">
                <a16:creationId xmlns:a16="http://schemas.microsoft.com/office/drawing/2014/main" id="{1F39C93D-8A95-C543-FB19-A3377CBC33BE}"/>
              </a:ext>
            </a:extLst>
          </p:cNvPr>
          <p:cNvCxnSpPr>
            <a:cxnSpLocks/>
          </p:cNvCxnSpPr>
          <p:nvPr/>
        </p:nvCxnSpPr>
        <p:spPr>
          <a:xfrm>
            <a:off x="849883" y="3568255"/>
            <a:ext cx="1109663" cy="36036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98" name="直线箭头连接符 97">
            <a:extLst>
              <a:ext uri="{FF2B5EF4-FFF2-40B4-BE49-F238E27FC236}">
                <a16:creationId xmlns:a16="http://schemas.microsoft.com/office/drawing/2014/main" id="{7566E5B7-D375-4DAF-E0F4-310AE761F687}"/>
              </a:ext>
            </a:extLst>
          </p:cNvPr>
          <p:cNvCxnSpPr>
            <a:cxnSpLocks/>
          </p:cNvCxnSpPr>
          <p:nvPr/>
        </p:nvCxnSpPr>
        <p:spPr>
          <a:xfrm flipV="1">
            <a:off x="2933701" y="3695255"/>
            <a:ext cx="1399993" cy="171853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99" name="直线箭头连接符 98">
            <a:extLst>
              <a:ext uri="{FF2B5EF4-FFF2-40B4-BE49-F238E27FC236}">
                <a16:creationId xmlns:a16="http://schemas.microsoft.com/office/drawing/2014/main" id="{08E65978-EBC9-925B-7F91-B20BE2398616}"/>
              </a:ext>
            </a:extLst>
          </p:cNvPr>
          <p:cNvCxnSpPr>
            <a:cxnSpLocks/>
            <a:stCxn id="46" idx="7"/>
          </p:cNvCxnSpPr>
          <p:nvPr/>
        </p:nvCxnSpPr>
        <p:spPr>
          <a:xfrm flipV="1">
            <a:off x="1466312" y="4101359"/>
            <a:ext cx="582043" cy="324398"/>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00" name="直线箭头连接符 99">
            <a:extLst>
              <a:ext uri="{FF2B5EF4-FFF2-40B4-BE49-F238E27FC236}">
                <a16:creationId xmlns:a16="http://schemas.microsoft.com/office/drawing/2014/main" id="{47C2E832-39F3-19B5-A0C3-F09CD58D4FB5}"/>
              </a:ext>
            </a:extLst>
          </p:cNvPr>
          <p:cNvCxnSpPr>
            <a:cxnSpLocks/>
            <a:endCxn id="51" idx="2"/>
          </p:cNvCxnSpPr>
          <p:nvPr/>
        </p:nvCxnSpPr>
        <p:spPr>
          <a:xfrm flipV="1">
            <a:off x="2967608" y="5348027"/>
            <a:ext cx="705923" cy="24111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01" name="直线箭头连接符 100">
            <a:extLst>
              <a:ext uri="{FF2B5EF4-FFF2-40B4-BE49-F238E27FC236}">
                <a16:creationId xmlns:a16="http://schemas.microsoft.com/office/drawing/2014/main" id="{60F447AA-7AF0-4B7A-781F-ACB109B6F6B2}"/>
              </a:ext>
            </a:extLst>
          </p:cNvPr>
          <p:cNvCxnSpPr>
            <a:cxnSpLocks/>
            <a:stCxn id="49" idx="5"/>
            <a:endCxn id="52" idx="1"/>
          </p:cNvCxnSpPr>
          <p:nvPr/>
        </p:nvCxnSpPr>
        <p:spPr>
          <a:xfrm>
            <a:off x="2878695" y="5795374"/>
            <a:ext cx="519877" cy="53006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02" name="直线箭头连接符 101">
            <a:extLst>
              <a:ext uri="{FF2B5EF4-FFF2-40B4-BE49-F238E27FC236}">
                <a16:creationId xmlns:a16="http://schemas.microsoft.com/office/drawing/2014/main" id="{ECCC2DCA-BCA6-04C4-7853-0B574D247937}"/>
              </a:ext>
            </a:extLst>
          </p:cNvPr>
          <p:cNvCxnSpPr>
            <a:cxnSpLocks/>
            <a:stCxn id="52" idx="0"/>
          </p:cNvCxnSpPr>
          <p:nvPr/>
        </p:nvCxnSpPr>
        <p:spPr>
          <a:xfrm flipV="1">
            <a:off x="3612581" y="5630417"/>
            <a:ext cx="367059" cy="60808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03" name="直线箭头连接符 102">
            <a:extLst>
              <a:ext uri="{FF2B5EF4-FFF2-40B4-BE49-F238E27FC236}">
                <a16:creationId xmlns:a16="http://schemas.microsoft.com/office/drawing/2014/main" id="{96798360-0663-4737-6198-6953C24834F0}"/>
              </a:ext>
            </a:extLst>
          </p:cNvPr>
          <p:cNvCxnSpPr>
            <a:cxnSpLocks/>
            <a:endCxn id="56" idx="2"/>
          </p:cNvCxnSpPr>
          <p:nvPr/>
        </p:nvCxnSpPr>
        <p:spPr>
          <a:xfrm>
            <a:off x="4706481" y="3661884"/>
            <a:ext cx="782971" cy="14264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04" name="直线箭头连接符 103">
            <a:extLst>
              <a:ext uri="{FF2B5EF4-FFF2-40B4-BE49-F238E27FC236}">
                <a16:creationId xmlns:a16="http://schemas.microsoft.com/office/drawing/2014/main" id="{5F2A3C7A-D8FB-E4AF-8E25-8F7711A46F6F}"/>
              </a:ext>
            </a:extLst>
          </p:cNvPr>
          <p:cNvCxnSpPr>
            <a:cxnSpLocks/>
          </p:cNvCxnSpPr>
          <p:nvPr/>
        </p:nvCxnSpPr>
        <p:spPr>
          <a:xfrm flipV="1">
            <a:off x="6006174" y="2935205"/>
            <a:ext cx="882468" cy="64697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05" name="直线箭头连接符 104">
            <a:extLst>
              <a:ext uri="{FF2B5EF4-FFF2-40B4-BE49-F238E27FC236}">
                <a16:creationId xmlns:a16="http://schemas.microsoft.com/office/drawing/2014/main" id="{B06D6E3F-8080-CF33-28AB-B721D67851EE}"/>
              </a:ext>
            </a:extLst>
          </p:cNvPr>
          <p:cNvCxnSpPr>
            <a:cxnSpLocks/>
          </p:cNvCxnSpPr>
          <p:nvPr/>
        </p:nvCxnSpPr>
        <p:spPr>
          <a:xfrm>
            <a:off x="6103753" y="2094415"/>
            <a:ext cx="784889" cy="42096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06" name="直线箭头连接符 105">
            <a:extLst>
              <a:ext uri="{FF2B5EF4-FFF2-40B4-BE49-F238E27FC236}">
                <a16:creationId xmlns:a16="http://schemas.microsoft.com/office/drawing/2014/main" id="{870CB4E1-2A1B-C20C-B535-E0FC20FA3ED0}"/>
              </a:ext>
            </a:extLst>
          </p:cNvPr>
          <p:cNvCxnSpPr>
            <a:cxnSpLocks/>
            <a:endCxn id="54" idx="4"/>
          </p:cNvCxnSpPr>
          <p:nvPr/>
        </p:nvCxnSpPr>
        <p:spPr>
          <a:xfrm flipV="1">
            <a:off x="5791771" y="2320405"/>
            <a:ext cx="335" cy="117482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07" name="直线箭头连接符 106">
            <a:extLst>
              <a:ext uri="{FF2B5EF4-FFF2-40B4-BE49-F238E27FC236}">
                <a16:creationId xmlns:a16="http://schemas.microsoft.com/office/drawing/2014/main" id="{9B13B54F-983B-846F-7377-AF0B5E70E089}"/>
              </a:ext>
            </a:extLst>
          </p:cNvPr>
          <p:cNvCxnSpPr>
            <a:cxnSpLocks/>
            <a:stCxn id="53" idx="6"/>
          </p:cNvCxnSpPr>
          <p:nvPr/>
        </p:nvCxnSpPr>
        <p:spPr>
          <a:xfrm flipV="1">
            <a:off x="4682376" y="2023617"/>
            <a:ext cx="822057" cy="23742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08" name="直线箭头连接符 107">
            <a:extLst>
              <a:ext uri="{FF2B5EF4-FFF2-40B4-BE49-F238E27FC236}">
                <a16:creationId xmlns:a16="http://schemas.microsoft.com/office/drawing/2014/main" id="{66F4A1F5-77E1-7364-76BC-E2035C914035}"/>
              </a:ext>
            </a:extLst>
          </p:cNvPr>
          <p:cNvCxnSpPr>
            <a:cxnSpLocks/>
            <a:endCxn id="53" idx="4"/>
          </p:cNvCxnSpPr>
          <p:nvPr/>
        </p:nvCxnSpPr>
        <p:spPr>
          <a:xfrm flipH="1" flipV="1">
            <a:off x="4379723" y="2557865"/>
            <a:ext cx="112355" cy="59724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sp>
        <p:nvSpPr>
          <p:cNvPr id="2" name="左大括号 1">
            <a:extLst>
              <a:ext uri="{FF2B5EF4-FFF2-40B4-BE49-F238E27FC236}">
                <a16:creationId xmlns:a16="http://schemas.microsoft.com/office/drawing/2014/main" id="{0FD38F89-C61B-CE6A-89CE-7DE40704A45F}"/>
              </a:ext>
            </a:extLst>
          </p:cNvPr>
          <p:cNvSpPr/>
          <p:nvPr/>
        </p:nvSpPr>
        <p:spPr>
          <a:xfrm>
            <a:off x="4309914" y="6092437"/>
            <a:ext cx="208542" cy="637945"/>
          </a:xfrm>
          <a:prstGeom prst="leftBrace">
            <a:avLst/>
          </a:prstGeom>
          <a:ln w="12700">
            <a:solidFill>
              <a:srgbClr val="0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A16A0679-13DE-2377-56F4-BF61D577722D}"/>
                  </a:ext>
                </a:extLst>
              </p:cNvPr>
              <p:cNvSpPr txBox="1"/>
              <p:nvPr/>
            </p:nvSpPr>
            <p:spPr>
              <a:xfrm>
                <a:off x="2175029" y="5925342"/>
                <a:ext cx="933757"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zh-CN" sz="1600" b="1">
                          <a:latin typeface="Cambria Math" panose="02040503050406030204" pitchFamily="18" charset="0"/>
                        </a:rPr>
                        <m:t>𝟏</m:t>
                      </m:r>
                      <m:r>
                        <a:rPr kumimoji="1" lang="en-US" altLang="zh-CN" sz="1600" b="1">
                          <a:latin typeface="Cambria Math" panose="02040503050406030204" pitchFamily="18" charset="0"/>
                        </a:rPr>
                        <m:t>−</m:t>
                      </m:r>
                      <m:r>
                        <a:rPr kumimoji="1" lang="zh-CN" altLang="en-US" sz="1600" b="1">
                          <a:latin typeface="Cambria Math" panose="02040503050406030204" pitchFamily="18" charset="0"/>
                        </a:rPr>
                        <m:t>𝛂</m:t>
                      </m:r>
                    </m:oMath>
                  </m:oMathPara>
                </a14:m>
                <a:endParaRPr kumimoji="1" lang="zh-CN" altLang="en-US" sz="1800" dirty="0">
                  <a:latin typeface="Times New Roman" panose="02020603050405020304" pitchFamily="18" charset="0"/>
                  <a:cs typeface="Times New Roman" panose="02020603050405020304" pitchFamily="18" charset="0"/>
                </a:endParaRPr>
              </a:p>
            </p:txBody>
          </p:sp>
        </mc:Choice>
        <mc:Fallback xmlns="">
          <p:sp>
            <p:nvSpPr>
              <p:cNvPr id="3" name="文本框 2">
                <a:extLst>
                  <a:ext uri="{FF2B5EF4-FFF2-40B4-BE49-F238E27FC236}">
                    <a16:creationId xmlns:a16="http://schemas.microsoft.com/office/drawing/2014/main" id="{A16A0679-13DE-2377-56F4-BF61D577722D}"/>
                  </a:ext>
                </a:extLst>
              </p:cNvPr>
              <p:cNvSpPr txBox="1">
                <a:spLocks noRot="1" noChangeAspect="1" noMove="1" noResize="1" noEditPoints="1" noAdjustHandles="1" noChangeArrowheads="1" noChangeShapeType="1" noTextEdit="1"/>
              </p:cNvSpPr>
              <p:nvPr/>
            </p:nvSpPr>
            <p:spPr>
              <a:xfrm>
                <a:off x="2175029" y="5925342"/>
                <a:ext cx="933757" cy="338554"/>
              </a:xfrm>
              <a:prstGeom prst="rect">
                <a:avLst/>
              </a:prstGeom>
              <a:blipFill>
                <a:blip r:embed="rId7"/>
                <a:stretch>
                  <a:fillRect/>
                </a:stretch>
              </a:blipFill>
            </p:spPr>
            <p:txBody>
              <a:bodyPr/>
              <a:lstStyle/>
              <a:p>
                <a:r>
                  <a:rPr lang="en-US">
                    <a:noFill/>
                  </a:rPr>
                  <a:t> </a:t>
                </a:r>
              </a:p>
            </p:txBody>
          </p:sp>
        </mc:Fallback>
      </mc:AlternateContent>
      <p:sp>
        <p:nvSpPr>
          <p:cNvPr id="58" name="AutoShape 39">
            <a:extLst>
              <a:ext uri="{FF2B5EF4-FFF2-40B4-BE49-F238E27FC236}">
                <a16:creationId xmlns:a16="http://schemas.microsoft.com/office/drawing/2014/main" id="{059939D1-5526-4C77-677B-0F08EB8754A9}"/>
              </a:ext>
            </a:extLst>
          </p:cNvPr>
          <p:cNvSpPr>
            <a:spLocks noChangeArrowheads="1"/>
          </p:cNvSpPr>
          <p:nvPr/>
        </p:nvSpPr>
        <p:spPr bwMode="auto">
          <a:xfrm>
            <a:off x="983842" y="4405862"/>
            <a:ext cx="533400" cy="457200"/>
          </a:xfrm>
          <a:prstGeom prst="smileyFace">
            <a:avLst>
              <a:gd name="adj" fmla="val 4653"/>
            </a:avLst>
          </a:prstGeom>
          <a:solidFill>
            <a:srgbClr val="4F81BD"/>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2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5E2D7F93-769A-0925-FBF5-40C9737F7D8C}"/>
                  </a:ext>
                </a:extLst>
              </p:cNvPr>
              <p:cNvSpPr txBox="1"/>
              <p:nvPr/>
            </p:nvSpPr>
            <p:spPr bwMode="auto">
              <a:xfrm>
                <a:off x="5399909" y="4836708"/>
                <a:ext cx="3193767" cy="400110"/>
              </a:xfrm>
              <a:prstGeom prst="rect">
                <a:avLst/>
              </a:prstGeom>
              <a:noFill/>
              <a:ln w="9525" algn="ctr">
                <a:noFill/>
                <a:miter lim="800000"/>
                <a:headEnd/>
                <a:tailEnd/>
              </a:ln>
              <a:effectLst/>
            </p:spPr>
            <p:txBody>
              <a:bodyPr wrap="square">
                <a:spAutoFit/>
              </a:bodyPr>
              <a:lstStyle/>
              <a:p>
                <a:r>
                  <a:rPr kumimoji="1" lang="en-US" altLang="zh-CN"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D</a:t>
                </a:r>
                <a:r>
                  <a:rPr kumimoji="1" lang="en-US" altLang="zh-CN" sz="20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amping Factor </a:t>
                </a:r>
                <a14:m>
                  <m:oMath xmlns:m="http://schemas.openxmlformats.org/officeDocument/2006/math">
                    <m:r>
                      <a:rPr kumimoji="1" lang="en-US" altLang="zh-CN" sz="2000" i="1" dirty="0">
                        <a:solidFill>
                          <a:srgbClr val="C00000"/>
                        </a:solidFill>
                        <a:latin typeface="Cambria Math" panose="02040503050406030204" pitchFamily="18" charset="0"/>
                        <a:ea typeface="楷体" panose="02010609060101010101" pitchFamily="49" charset="-122"/>
                      </a:rPr>
                      <m:t>𝛼</m:t>
                    </m:r>
                    <m:r>
                      <a:rPr kumimoji="1" lang="en-US" altLang="zh-CN" sz="2000" i="1" dirty="0">
                        <a:solidFill>
                          <a:srgbClr val="C00000"/>
                        </a:solidFill>
                        <a:latin typeface="Cambria Math" panose="02040503050406030204" pitchFamily="18" charset="0"/>
                        <a:ea typeface="Cambria Math" panose="02040503050406030204" pitchFamily="18" charset="0"/>
                      </a:rPr>
                      <m:t>∈</m:t>
                    </m:r>
                    <m:r>
                      <a:rPr kumimoji="1" lang="en-US" altLang="zh-CN" sz="2000" b="0" i="1" dirty="0">
                        <a:solidFill>
                          <a:srgbClr val="C00000"/>
                        </a:solidFill>
                        <a:latin typeface="Cambria Math" panose="02040503050406030204" pitchFamily="18" charset="0"/>
                        <a:ea typeface="Cambria Math" panose="02040503050406030204" pitchFamily="18" charset="0"/>
                      </a:rPr>
                      <m:t>(0,1)</m:t>
                    </m:r>
                  </m:oMath>
                </a14:m>
                <a:endParaRPr lang="en-US">
                  <a:solidFill>
                    <a:srgbClr val="C00000"/>
                  </a:solidFill>
                  <a:latin typeface="Times New Roman" panose="02020603050405020304" pitchFamily="18" charset="0"/>
                  <a:cs typeface="Times New Roman" panose="02020603050405020304" pitchFamily="18" charset="0"/>
                </a:endParaRPr>
              </a:p>
            </p:txBody>
          </p:sp>
        </mc:Choice>
        <mc:Fallback xmlns="">
          <p:sp>
            <p:nvSpPr>
              <p:cNvPr id="7" name="文本框 6">
                <a:extLst>
                  <a:ext uri="{FF2B5EF4-FFF2-40B4-BE49-F238E27FC236}">
                    <a16:creationId xmlns:a16="http://schemas.microsoft.com/office/drawing/2014/main" id="{5E2D7F93-769A-0925-FBF5-40C9737F7D8C}"/>
                  </a:ext>
                </a:extLst>
              </p:cNvPr>
              <p:cNvSpPr txBox="1">
                <a:spLocks noRot="1" noChangeAspect="1" noMove="1" noResize="1" noEditPoints="1" noAdjustHandles="1" noChangeArrowheads="1" noChangeShapeType="1" noTextEdit="1"/>
              </p:cNvSpPr>
              <p:nvPr/>
            </p:nvSpPr>
            <p:spPr bwMode="auto">
              <a:xfrm>
                <a:off x="5399909" y="4836708"/>
                <a:ext cx="3193767" cy="400110"/>
              </a:xfrm>
              <a:prstGeom prst="rect">
                <a:avLst/>
              </a:prstGeom>
              <a:blipFill>
                <a:blip r:embed="rId8"/>
                <a:stretch>
                  <a:fillRect l="-1984" t="-6061" b="-24242"/>
                </a:stretch>
              </a:blipFill>
              <a:ln w="9525" algn="ctr">
                <a:noFill/>
                <a:miter lim="800000"/>
                <a:headEnd/>
                <a:tailEnd/>
              </a:ln>
              <a:effectLst/>
            </p:spPr>
            <p:txBody>
              <a:bodyPr/>
              <a:lstStyle/>
              <a:p>
                <a:r>
                  <a:rPr lang="en-US">
                    <a:noFill/>
                  </a:rPr>
                  <a:t> </a:t>
                </a:r>
              </a:p>
            </p:txBody>
          </p:sp>
        </mc:Fallback>
      </mc:AlternateContent>
      <p:sp>
        <p:nvSpPr>
          <p:cNvPr id="9" name="弧 8">
            <a:extLst>
              <a:ext uri="{FF2B5EF4-FFF2-40B4-BE49-F238E27FC236}">
                <a16:creationId xmlns:a16="http://schemas.microsoft.com/office/drawing/2014/main" id="{239EF317-01C1-60A7-602B-E7A1BCED6B54}"/>
              </a:ext>
            </a:extLst>
          </p:cNvPr>
          <p:cNvSpPr/>
          <p:nvPr/>
        </p:nvSpPr>
        <p:spPr>
          <a:xfrm rot="5212075">
            <a:off x="4868615" y="4563614"/>
            <a:ext cx="1696765" cy="1595265"/>
          </a:xfrm>
          <a:prstGeom prst="arc">
            <a:avLst>
              <a:gd name="adj1" fmla="val 16276609"/>
              <a:gd name="adj2" fmla="val 21568946"/>
            </a:avLst>
          </a:prstGeom>
          <a:ln w="12700">
            <a:solidFill>
              <a:srgbClr val="C00000"/>
            </a:solidFill>
            <a:headEnd type="none" w="med" len="med"/>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2524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73"/>
                                        </p:tgtEl>
                                        <p:attrNameLst>
                                          <p:attrName>style.visibility</p:attrName>
                                        </p:attrNameLst>
                                      </p:cBhvr>
                                      <p:to>
                                        <p:strVal val="visible"/>
                                      </p:to>
                                    </p:set>
                                  </p:childTnLst>
                                </p:cTn>
                              </p:par>
                            </p:childTnLst>
                          </p:cTn>
                        </p:par>
                        <p:par>
                          <p:cTn id="10" fill="hold">
                            <p:stCondLst>
                              <p:cond delay="500"/>
                            </p:stCondLst>
                            <p:childTnLst>
                              <p:par>
                                <p:cTn id="11" presetID="0" presetClass="path" presetSubtype="0" accel="50000" decel="50000" fill="hold" grpId="0" nodeType="afterEffect">
                                  <p:stCondLst>
                                    <p:cond delay="500"/>
                                  </p:stCondLst>
                                  <p:childTnLst>
                                    <p:animMotion origin="layout" path="M 9.3893E-7 7.67817E-7 L 0.13997 0.12273 " pathEditMode="relative" rAng="0" ptsTypes="AA">
                                      <p:cBhvr>
                                        <p:cTn id="12" dur="1000" fill="hold"/>
                                        <p:tgtEl>
                                          <p:spTgt spid="58"/>
                                        </p:tgtEl>
                                        <p:attrNameLst>
                                          <p:attrName>ppt_x</p:attrName>
                                          <p:attrName>ppt_y</p:attrName>
                                        </p:attrNameLst>
                                      </p:cBhvr>
                                      <p:rCtr x="6991" y="6126"/>
                                    </p:animMotion>
                                  </p:childTnLst>
                                </p:cTn>
                              </p:par>
                            </p:childTnLst>
                          </p:cTn>
                        </p:par>
                        <p:par>
                          <p:cTn id="13" fill="hold">
                            <p:stCondLst>
                              <p:cond delay="2000"/>
                            </p:stCondLst>
                            <p:childTnLst>
                              <p:par>
                                <p:cTn id="14" presetID="1" presetClass="exit" presetSubtype="0" fill="hold" grpId="1" nodeType="afterEffect">
                                  <p:stCondLst>
                                    <p:cond delay="0"/>
                                  </p:stCondLst>
                                  <p:childTnLst>
                                    <p:set>
                                      <p:cBhvr>
                                        <p:cTn id="15" dur="1" fill="hold">
                                          <p:stCondLst>
                                            <p:cond delay="0"/>
                                          </p:stCondLst>
                                        </p:cTn>
                                        <p:tgtEl>
                                          <p:spTgt spid="73"/>
                                        </p:tgtEl>
                                        <p:attrNameLst>
                                          <p:attrName>style.visibility</p:attrName>
                                        </p:attrNameLst>
                                      </p:cBhvr>
                                      <p:to>
                                        <p:strVal val="hidden"/>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childTnLst>
                                </p:cTn>
                              </p:par>
                            </p:childTnLst>
                          </p:cTn>
                        </p:par>
                        <p:par>
                          <p:cTn id="19" fill="hold">
                            <p:stCondLst>
                              <p:cond delay="2500"/>
                            </p:stCondLst>
                            <p:childTnLst>
                              <p:par>
                                <p:cTn id="20" presetID="0" presetClass="path" presetSubtype="0" accel="50000" decel="50000" fill="hold" grpId="2" nodeType="afterEffect">
                                  <p:stCondLst>
                                    <p:cond delay="500"/>
                                  </p:stCondLst>
                                  <p:childTnLst>
                                    <p:animMotion origin="layout" path="M 0.13997 0.12273 L 0.3205 -0.15275 " pathEditMode="relative" rAng="0" ptsTypes="AA">
                                      <p:cBhvr>
                                        <p:cTn id="21" dur="1000" fill="hold"/>
                                        <p:tgtEl>
                                          <p:spTgt spid="58"/>
                                        </p:tgtEl>
                                        <p:attrNameLst>
                                          <p:attrName>ppt_x</p:attrName>
                                          <p:attrName>ppt_y</p:attrName>
                                        </p:attrNameLst>
                                      </p:cBhvr>
                                      <p:rCtr x="9026" y="-13784"/>
                                    </p:animMotion>
                                  </p:childTnLst>
                                </p:cTn>
                              </p:par>
                            </p:childTnLst>
                          </p:cTn>
                        </p:par>
                        <p:par>
                          <p:cTn id="22" fill="hold">
                            <p:stCondLst>
                              <p:cond delay="4000"/>
                            </p:stCondLst>
                            <p:childTnLst>
                              <p:par>
                                <p:cTn id="23" presetID="1" presetClass="exit" presetSubtype="0" fill="hold" grpId="1" nodeType="afterEffect">
                                  <p:stCondLst>
                                    <p:cond delay="0"/>
                                  </p:stCondLst>
                                  <p:childTnLst>
                                    <p:set>
                                      <p:cBhvr>
                                        <p:cTn id="24" dur="1" fill="hold">
                                          <p:stCondLst>
                                            <p:cond delay="0"/>
                                          </p:stCondLst>
                                        </p:cTn>
                                        <p:tgtEl>
                                          <p:spTgt spid="3"/>
                                        </p:tgtEl>
                                        <p:attrNameLst>
                                          <p:attrName>style.visibility</p:attrName>
                                        </p:attrNameLst>
                                      </p:cBhvr>
                                      <p:to>
                                        <p:strVal val="hidden"/>
                                      </p:to>
                                    </p:set>
                                  </p:childTnLst>
                                </p:cTn>
                              </p:par>
                            </p:childTnLst>
                          </p:cTn>
                        </p:par>
                        <p:par>
                          <p:cTn id="25" fill="hold">
                            <p:stCondLst>
                              <p:cond delay="4000"/>
                            </p:stCondLst>
                            <p:childTnLst>
                              <p:par>
                                <p:cTn id="26" presetID="1" presetClass="entr" presetSubtype="0" fill="hold" grpId="0" nodeType="afterEffect">
                                  <p:stCondLst>
                                    <p:cond delay="500"/>
                                  </p:stCondLst>
                                  <p:childTnLst>
                                    <p:set>
                                      <p:cBhvr>
                                        <p:cTn id="27" dur="1" fill="hold">
                                          <p:stCondLst>
                                            <p:cond delay="0"/>
                                          </p:stCondLst>
                                        </p:cTn>
                                        <p:tgtEl>
                                          <p:spTgt spid="74"/>
                                        </p:tgtEl>
                                        <p:attrNameLst>
                                          <p:attrName>style.visibility</p:attrName>
                                        </p:attrNameLst>
                                      </p:cBhvr>
                                      <p:to>
                                        <p:strVal val="visible"/>
                                      </p:to>
                                    </p:set>
                                  </p:childTnLst>
                                </p:cTn>
                              </p:par>
                            </p:childTnLst>
                          </p:cTn>
                        </p:par>
                        <p:par>
                          <p:cTn id="28" fill="hold">
                            <p:stCondLst>
                              <p:cond delay="4500"/>
                            </p:stCondLst>
                            <p:childTnLst>
                              <p:par>
                                <p:cTn id="29" presetID="1" presetClass="exit" presetSubtype="0" fill="hold" grpId="3" nodeType="afterEffect">
                                  <p:stCondLst>
                                    <p:cond delay="500"/>
                                  </p:stCondLst>
                                  <p:childTnLst>
                                    <p:set>
                                      <p:cBhvr>
                                        <p:cTn id="30" dur="1" fill="hold">
                                          <p:stCondLst>
                                            <p:cond delay="0"/>
                                          </p:stCondLst>
                                        </p:cTn>
                                        <p:tgtEl>
                                          <p:spTgt spid="58"/>
                                        </p:tgtEl>
                                        <p:attrNameLst>
                                          <p:attrName>style.visibility</p:attrName>
                                        </p:attrNameLst>
                                      </p:cBhvr>
                                      <p:to>
                                        <p:strVal val="hidden"/>
                                      </p:to>
                                    </p:set>
                                  </p:childTnLst>
                                </p:cTn>
                              </p:par>
                            </p:childTnLst>
                          </p:cTn>
                        </p:par>
                        <p:par>
                          <p:cTn id="31" fill="hold">
                            <p:stCondLst>
                              <p:cond delay="5000"/>
                            </p:stCondLst>
                            <p:childTnLst>
                              <p:par>
                                <p:cTn id="32" presetID="5" presetClass="entr" presetSubtype="10" fill="hold" grpId="0" nodeType="afterEffect">
                                  <p:stCondLst>
                                    <p:cond delay="200"/>
                                  </p:stCondLst>
                                  <p:childTnLst>
                                    <p:set>
                                      <p:cBhvr>
                                        <p:cTn id="33" dur="1" fill="hold">
                                          <p:stCondLst>
                                            <p:cond delay="0"/>
                                          </p:stCondLst>
                                        </p:cTn>
                                        <p:tgtEl>
                                          <p:spTgt spid="64"/>
                                        </p:tgtEl>
                                        <p:attrNameLst>
                                          <p:attrName>style.visibility</p:attrName>
                                        </p:attrNameLst>
                                      </p:cBhvr>
                                      <p:to>
                                        <p:strVal val="visible"/>
                                      </p:to>
                                    </p:set>
                                    <p:animEffect transition="in" filter="checkerboard(across)">
                                      <p:cBhvr>
                                        <p:cTn id="3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3" grpId="0"/>
      <p:bldP spid="73" grpId="1"/>
      <p:bldP spid="74" grpId="0"/>
      <p:bldP spid="3" grpId="0"/>
      <p:bldP spid="3" grpId="1"/>
      <p:bldP spid="58" grpId="0" animBg="1"/>
      <p:bldP spid="58" grpId="1" animBg="1"/>
      <p:bldP spid="58" grpId="2" animBg="1"/>
      <p:bldP spid="58" grpId="3"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558338"/>
              </a:xfrm>
            </p:spPr>
            <p:txBody>
              <a:bodyPr/>
              <a:lstStyle/>
              <a:p>
                <a14:m>
                  <m:oMath xmlns:m="http://schemas.openxmlformats.org/officeDocument/2006/math">
                    <m:r>
                      <a:rPr lang="zh-CN" altLang="en-US" sz="3000" i="1" dirty="0">
                        <a:latin typeface="Cambria Math" panose="02040503050406030204" pitchFamily="18" charset="0"/>
                        <a:ea typeface="KaiTi" panose="02010609060101010101" pitchFamily="49" charset="-122"/>
                        <a:cs typeface="Times New Roman" panose="02020603050405020304" pitchFamily="18" charset="0"/>
                      </a:rPr>
                      <m:t>𝜶</m:t>
                    </m:r>
                  </m:oMath>
                </a14:m>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-Walks and PageRank</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mc:Choice>
        <mc:Fallback xmlns="">
          <p:sp>
            <p:nvSpPr>
              <p:cNvPr id="10" name="标题 24">
                <a:extLst>
                  <a:ext uri="{FF2B5EF4-FFF2-40B4-BE49-F238E27FC236}">
                    <a16:creationId xmlns:a16="http://schemas.microsoft.com/office/drawing/2014/main" id="{9E3BBBD6-5866-40E1-BC24-6826FCA4954E}"/>
                  </a:ext>
                </a:extLst>
              </p:cNvPr>
              <p:cNvSpPr>
                <a:spLocks noGrp="1" noRot="1" noChangeAspect="1" noMove="1" noResize="1" noEditPoints="1" noAdjustHandles="1" noChangeArrowheads="1" noChangeShapeType="1" noTextEdit="1"/>
              </p:cNvSpPr>
              <p:nvPr>
                <p:ph type="title"/>
              </p:nvPr>
            </p:nvSpPr>
            <p:spPr>
              <a:xfrm>
                <a:off x="563626" y="718642"/>
                <a:ext cx="8997950" cy="558338"/>
              </a:xfrm>
              <a:blipFill>
                <a:blip r:embed="rId3"/>
                <a:stretch>
                  <a:fillRect t="-11111" b="-31111"/>
                </a:stretch>
              </a:blipFill>
            </p:spPr>
            <p:txBody>
              <a:bodyPr/>
              <a:lstStyle/>
              <a:p>
                <a:r>
                  <a:rPr lang="en-US">
                    <a:noFill/>
                  </a:rPr>
                  <a:t> </a:t>
                </a:r>
              </a:p>
            </p:txBody>
          </p:sp>
        </mc:Fallback>
      </mc:AlternateContent>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4" name="AutoShape 10">
            <a:extLst>
              <a:ext uri="{FF2B5EF4-FFF2-40B4-BE49-F238E27FC236}">
                <a16:creationId xmlns:a16="http://schemas.microsoft.com/office/drawing/2014/main" id="{F9303BF2-A8C4-333A-AAB3-8D7F73C020AA}"/>
              </a:ext>
            </a:extLst>
          </p:cNvPr>
          <p:cNvSpPr>
            <a:spLocks noChangeArrowheads="1"/>
          </p:cNvSpPr>
          <p:nvPr/>
        </p:nvSpPr>
        <p:spPr bwMode="gray">
          <a:xfrm>
            <a:off x="3286429" y="1986345"/>
            <a:ext cx="7161728" cy="1603413"/>
          </a:xfrm>
          <a:prstGeom prst="roundRect">
            <a:avLst>
              <a:gd name="adj" fmla="val 0"/>
            </a:avLst>
          </a:prstGeom>
          <a:noFill/>
          <a:ln w="9525">
            <a:noFill/>
            <a:round/>
            <a:headEnd/>
            <a:tailEnd/>
          </a:ln>
          <a:effectLst/>
        </p:spPr>
        <p:txBody>
          <a:bodyPr wrap="square" anchor="t">
            <a:flatTx/>
          </a:bodyPr>
          <a:lstStyle/>
          <a:p>
            <a:pPr marL="17100" lvl="1" eaLnBrk="0" hangingPunct="0">
              <a:lnSpc>
                <a:spcPct val="140000"/>
              </a:lnSpc>
              <a:spcBef>
                <a:spcPts val="300"/>
              </a:spcBef>
              <a:buClr>
                <a:schemeClr val="tx1"/>
              </a:buClr>
              <a:buSzPct val="80000"/>
              <a:defRPr/>
            </a:pP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PageRank: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Top 10 Data Mining Problems</a:t>
            </a:r>
          </a:p>
          <a:p>
            <a:pPr marL="17100" lvl="1" eaLnBrk="0" hangingPunct="0">
              <a:lnSpc>
                <a:spcPct val="140000"/>
              </a:lnSpc>
              <a:spcBef>
                <a:spcPts val="300"/>
              </a:spcBef>
              <a:buSzPct val="80000"/>
              <a:defRPr/>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Proposed by Google for Ranking Web Pages in 1998 </a:t>
            </a:r>
          </a:p>
        </p:txBody>
      </p:sp>
      <p:pic>
        <p:nvPicPr>
          <p:cNvPr id="13" name="图片 12" descr="图形用户界面&#10;&#10;低可信度描述已自动生成">
            <a:extLst>
              <a:ext uri="{FF2B5EF4-FFF2-40B4-BE49-F238E27FC236}">
                <a16:creationId xmlns:a16="http://schemas.microsoft.com/office/drawing/2014/main" id="{07697503-E367-36C2-5A97-3975E37927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2929" y="4967114"/>
            <a:ext cx="2388647" cy="1603414"/>
          </a:xfrm>
          <a:prstGeom prst="rect">
            <a:avLst/>
          </a:prstGeom>
        </p:spPr>
      </p:pic>
      <p:sp>
        <p:nvSpPr>
          <p:cNvPr id="49" name="文本框 48">
            <a:extLst>
              <a:ext uri="{FF2B5EF4-FFF2-40B4-BE49-F238E27FC236}">
                <a16:creationId xmlns:a16="http://schemas.microsoft.com/office/drawing/2014/main" id="{980C1898-5DE8-74A9-36DC-74E089BE7DB7}"/>
              </a:ext>
            </a:extLst>
          </p:cNvPr>
          <p:cNvSpPr txBox="1"/>
          <p:nvPr/>
        </p:nvSpPr>
        <p:spPr bwMode="auto">
          <a:xfrm>
            <a:off x="228768" y="4875868"/>
            <a:ext cx="8872648" cy="2323713"/>
          </a:xfrm>
          <a:prstGeom prst="rect">
            <a:avLst/>
          </a:prstGeom>
          <a:noFill/>
          <a:ln w="9525" algn="ctr">
            <a:noFill/>
            <a:miter lim="800000"/>
            <a:headEnd/>
            <a:tailEnd/>
          </a:ln>
          <a:effectLst/>
        </p:spPr>
        <p:txBody>
          <a:bodyPr wrap="square">
            <a:spAutoFit/>
          </a:bodyPr>
          <a:lstStyle/>
          <a:p>
            <a:pPr marL="216874" indent="-353290">
              <a:spcBef>
                <a:spcPts val="618"/>
              </a:spcBef>
              <a:spcAft>
                <a:spcPts val="618"/>
              </a:spcAft>
              <a:buFont typeface="Arial" panose="020B0604020202020204" pitchFamily="34" charset="0"/>
              <a:buChar char="•"/>
            </a:pPr>
            <a:r>
              <a:rPr lang="en-US" altLang="zh-CN" sz="2100" dirty="0">
                <a:solidFill>
                  <a:prstClr val="black"/>
                </a:solidFill>
                <a:latin typeface="Times New Roman" panose="02020603050405020304" pitchFamily="18" charset="0"/>
                <a:ea typeface="楷体" panose="02010609060101010101" pitchFamily="49" charset="-122"/>
              </a:rPr>
              <a:t>Graph Centrality Estimation </a:t>
            </a:r>
            <a:r>
              <a:rPr lang="en-US" altLang="zh-CN" sz="2100" dirty="0">
                <a:solidFill>
                  <a:srgbClr val="005AAA"/>
                </a:solidFill>
                <a:latin typeface="Times New Roman" panose="02020603050405020304" pitchFamily="18" charset="0"/>
                <a:ea typeface="楷体" panose="02010609060101010101" pitchFamily="49" charset="-122"/>
              </a:rPr>
              <a:t>[FOCS’18, SICOMP’23]</a:t>
            </a:r>
          </a:p>
          <a:p>
            <a:pPr marL="216874" indent="-353290">
              <a:spcBef>
                <a:spcPts val="618"/>
              </a:spcBef>
              <a:spcAft>
                <a:spcPts val="618"/>
              </a:spcAft>
              <a:buFont typeface="Arial" panose="020B0604020202020204" pitchFamily="34" charset="0"/>
              <a:buChar char="•"/>
            </a:pPr>
            <a:r>
              <a:rPr lang="en-US" altLang="zh-CN" sz="2100" dirty="0">
                <a:solidFill>
                  <a:prstClr val="black"/>
                </a:solidFill>
                <a:latin typeface="Times New Roman" panose="02020603050405020304" pitchFamily="18" charset="0"/>
                <a:ea typeface="楷体" panose="02010609060101010101" pitchFamily="49" charset="-122"/>
              </a:rPr>
              <a:t>Local Graph Partitioning </a:t>
            </a:r>
            <a:r>
              <a:rPr lang="en-US" altLang="zh-CN" sz="2100" dirty="0">
                <a:solidFill>
                  <a:srgbClr val="005AAA"/>
                </a:solidFill>
                <a:latin typeface="Times New Roman" panose="02020603050405020304" pitchFamily="18" charset="0"/>
                <a:ea typeface="楷体" panose="02010609060101010101" pitchFamily="49" charset="-122"/>
              </a:rPr>
              <a:t>[FOCS’ 06]</a:t>
            </a:r>
            <a:endParaRPr lang="en-US" altLang="zh-CN" sz="2100" dirty="0">
              <a:solidFill>
                <a:prstClr val="black"/>
              </a:solidFill>
              <a:latin typeface="Times New Roman" panose="02020603050405020304" pitchFamily="18" charset="0"/>
              <a:ea typeface="楷体" panose="02010609060101010101" pitchFamily="49" charset="-122"/>
            </a:endParaRPr>
          </a:p>
          <a:p>
            <a:pPr marL="216874" indent="-353290">
              <a:spcBef>
                <a:spcPts val="618"/>
              </a:spcBef>
              <a:spcAft>
                <a:spcPts val="618"/>
              </a:spcAft>
              <a:buFont typeface="Arial" panose="020B0604020202020204" pitchFamily="34" charset="0"/>
              <a:buChar char="•"/>
            </a:pPr>
            <a:r>
              <a:rPr lang="en-US" altLang="zh-CN" sz="2100" dirty="0">
                <a:solidFill>
                  <a:prstClr val="black"/>
                </a:solidFill>
                <a:latin typeface="Times New Roman" panose="02020603050405020304" pitchFamily="18" charset="0"/>
                <a:ea typeface="楷体" panose="02010609060101010101" pitchFamily="49" charset="-122"/>
              </a:rPr>
              <a:t>Graph Sparsification </a:t>
            </a:r>
            <a:r>
              <a:rPr lang="en-US" altLang="zh-CN" sz="2100" dirty="0">
                <a:solidFill>
                  <a:srgbClr val="005AAA"/>
                </a:solidFill>
                <a:latin typeface="Times New Roman" panose="02020603050405020304" pitchFamily="18" charset="0"/>
                <a:ea typeface="楷体" panose="02010609060101010101" pitchFamily="49" charset="-122"/>
              </a:rPr>
              <a:t>[STOC’ 04]</a:t>
            </a:r>
            <a:endParaRPr lang="en-US" altLang="zh-CN" sz="2100" dirty="0">
              <a:solidFill>
                <a:prstClr val="black"/>
              </a:solidFill>
              <a:latin typeface="Times New Roman" panose="02020603050405020304" pitchFamily="18" charset="0"/>
              <a:ea typeface="楷体" panose="02010609060101010101" pitchFamily="49" charset="-122"/>
            </a:endParaRPr>
          </a:p>
          <a:p>
            <a:pPr marL="216874" indent="-353290">
              <a:spcBef>
                <a:spcPts val="618"/>
              </a:spcBef>
              <a:spcAft>
                <a:spcPts val="618"/>
              </a:spcAft>
              <a:buFont typeface="Arial" panose="020B0604020202020204" pitchFamily="34" charset="0"/>
              <a:buChar char="•"/>
            </a:pPr>
            <a:r>
              <a:rPr lang="en-US" altLang="zh-CN" sz="2100" dirty="0">
                <a:solidFill>
                  <a:prstClr val="black"/>
                </a:solidFill>
                <a:latin typeface="Times New Roman" panose="02020603050405020304" pitchFamily="18" charset="0"/>
                <a:ea typeface="楷体" panose="02010609060101010101" pitchFamily="49" charset="-122"/>
              </a:rPr>
              <a:t>Property Testing </a:t>
            </a:r>
            <a:r>
              <a:rPr lang="en-US" altLang="zh-CN" sz="2100" dirty="0">
                <a:solidFill>
                  <a:srgbClr val="005AAA"/>
                </a:solidFill>
                <a:latin typeface="Times New Roman" panose="02020603050405020304" pitchFamily="18" charset="0"/>
                <a:ea typeface="楷体" panose="02010609060101010101" pitchFamily="49" charset="-122"/>
              </a:rPr>
              <a:t>[Kale and Seshadhri, ’11]</a:t>
            </a:r>
            <a:endParaRPr lang="en-US" altLang="zh-CN" sz="2100" dirty="0">
              <a:solidFill>
                <a:prstClr val="black"/>
              </a:solidFill>
              <a:latin typeface="Times New Roman" panose="02020603050405020304" pitchFamily="18" charset="0"/>
              <a:ea typeface="楷体" panose="02010609060101010101" pitchFamily="49" charset="-122"/>
            </a:endParaRPr>
          </a:p>
          <a:p>
            <a:pPr marL="216874" indent="-353290">
              <a:spcBef>
                <a:spcPts val="618"/>
              </a:spcBef>
              <a:spcAft>
                <a:spcPts val="618"/>
              </a:spcAft>
              <a:buFont typeface="Arial" panose="020B0604020202020204" pitchFamily="34" charset="0"/>
              <a:buChar char="•"/>
            </a:pPr>
            <a:r>
              <a:rPr lang="en-US" altLang="zh-CN" sz="2100" dirty="0">
                <a:solidFill>
                  <a:prstClr val="black"/>
                </a:solidFill>
                <a:latin typeface="Times New Roman" panose="02020603050405020304" pitchFamily="18" charset="0"/>
                <a:ea typeface="楷体" panose="02010609060101010101" pitchFamily="49" charset="-122"/>
              </a:rPr>
              <a:t>Graph Neural Networks </a:t>
            </a:r>
            <a:r>
              <a:rPr lang="en-US" altLang="zh-CN" sz="2100" dirty="0">
                <a:solidFill>
                  <a:srgbClr val="005AAA"/>
                </a:solidFill>
                <a:latin typeface="Times New Roman" panose="02020603050405020304" pitchFamily="18" charset="0"/>
                <a:ea typeface="楷体" panose="02010609060101010101" pitchFamily="49" charset="-122"/>
              </a:rPr>
              <a:t>[ICLR’ 19, NeurIPS’ 20, ICLR’ 21]</a:t>
            </a:r>
          </a:p>
        </p:txBody>
      </p:sp>
      <p:sp>
        <p:nvSpPr>
          <p:cNvPr id="3" name="文本框 2">
            <a:extLst>
              <a:ext uri="{FF2B5EF4-FFF2-40B4-BE49-F238E27FC236}">
                <a16:creationId xmlns:a16="http://schemas.microsoft.com/office/drawing/2014/main" id="{D2BECCF5-0AD4-E5CA-CBBD-43A99AD725FE}"/>
              </a:ext>
            </a:extLst>
          </p:cNvPr>
          <p:cNvSpPr txBox="1"/>
          <p:nvPr/>
        </p:nvSpPr>
        <p:spPr>
          <a:xfrm>
            <a:off x="26837" y="3583881"/>
            <a:ext cx="3165860" cy="707886"/>
          </a:xfrm>
          <a:prstGeom prst="rect">
            <a:avLst/>
          </a:prstGeom>
          <a:noFill/>
        </p:spPr>
        <p:txBody>
          <a:bodyPr wrap="square" rtlCol="0">
            <a:spAutoFit/>
          </a:bodyPr>
          <a:lstStyle/>
          <a:p>
            <a:pPr algn="ctr"/>
            <a:r>
              <a:rPr kumimoji="1" lang="en-US" altLang="zh-CN" b="1" dirty="0">
                <a:solidFill>
                  <a:srgbClr val="005AAA"/>
                </a:solidFill>
                <a:latin typeface="Times New Roman" panose="02020603050405020304" pitchFamily="18" charset="0"/>
                <a:cs typeface="Times New Roman" panose="02020603050405020304" pitchFamily="18" charset="0"/>
              </a:rPr>
              <a:t>Co-founders of Google: </a:t>
            </a:r>
          </a:p>
          <a:p>
            <a:pPr algn="ctr"/>
            <a:r>
              <a:rPr kumimoji="1" lang="en-US" altLang="zh-CN" b="1" dirty="0">
                <a:solidFill>
                  <a:srgbClr val="005AAA"/>
                </a:solidFill>
                <a:latin typeface="Times New Roman" panose="02020603050405020304" pitchFamily="18" charset="0"/>
                <a:cs typeface="Times New Roman" panose="02020603050405020304" pitchFamily="18" charset="0"/>
              </a:rPr>
              <a:t>Larry Page, Sergey Brin</a:t>
            </a:r>
            <a:endParaRPr kumimoji="1" lang="zh-CN" altLang="en-US" b="1" dirty="0">
              <a:solidFill>
                <a:srgbClr val="005AAA"/>
              </a:solidFill>
              <a:latin typeface="Times New Roman" panose="02020603050405020304" pitchFamily="18" charset="0"/>
              <a:cs typeface="Times New Roman" panose="02020603050405020304" pitchFamily="18" charset="0"/>
            </a:endParaRPr>
          </a:p>
        </p:txBody>
      </p:sp>
      <p:pic>
        <p:nvPicPr>
          <p:cNvPr id="1026" name="Picture 2" descr="Google co-founders Larry Page and Sergey Brin: a timeline of their rise and  disappearance - The Verge">
            <a:extLst>
              <a:ext uri="{FF2B5EF4-FFF2-40B4-BE49-F238E27FC236}">
                <a16:creationId xmlns:a16="http://schemas.microsoft.com/office/drawing/2014/main" id="{003EAC04-1CDA-43B0-4E1A-2F9E407173C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868" b="13263"/>
          <a:stretch/>
        </p:blipFill>
        <p:spPr bwMode="auto">
          <a:xfrm>
            <a:off x="215545" y="1776424"/>
            <a:ext cx="2788445" cy="1733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583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sp>
        <p:nvSpPr>
          <p:cNvPr id="50" name="标题 24">
            <a:extLst>
              <a:ext uri="{FF2B5EF4-FFF2-40B4-BE49-F238E27FC236}">
                <a16:creationId xmlns:a16="http://schemas.microsoft.com/office/drawing/2014/main" id="{EE3C8509-D052-7E91-B4F8-C6AAF1180427}"/>
              </a:ext>
            </a:extLst>
          </p:cNvPr>
          <p:cNvSpPr>
            <a:spLocks noGrp="1"/>
          </p:cNvSpPr>
          <p:nvPr>
            <p:ph type="title"/>
          </p:nvPr>
        </p:nvSpPr>
        <p:spPr>
          <a:xfrm>
            <a:off x="563626" y="718642"/>
            <a:ext cx="8997950" cy="558338"/>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PageRank</a:t>
            </a:r>
            <a:endParaRPr lang="zh-CN" altLang="en-US" sz="3000" b="0" dirty="0">
              <a:latin typeface="Times New Roman" panose="02020603050405020304" pitchFamily="18" charset="0"/>
              <a:ea typeface="KaiTi"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46F9D83B-EADD-F79F-1E62-2889F13E3F95}"/>
                  </a:ext>
                </a:extLst>
              </p:cNvPr>
              <p:cNvSpPr txBox="1"/>
              <p:nvPr/>
            </p:nvSpPr>
            <p:spPr>
              <a:xfrm>
                <a:off x="5096793" y="5532133"/>
                <a:ext cx="4553268" cy="769441"/>
              </a:xfrm>
              <a:prstGeom prst="rect">
                <a:avLst/>
              </a:prstGeom>
              <a:noFill/>
            </p:spPr>
            <p:txBody>
              <a:bodyPr wrap="square" rtlCol="0">
                <a:spAutoFit/>
              </a:bodyPr>
              <a:lstStyle/>
              <a:p>
                <a:pPr>
                  <a:spcBef>
                    <a:spcPts val="2400"/>
                  </a:spcBef>
                  <a:buClr>
                    <a:schemeClr val="tx1"/>
                  </a:buClr>
                  <a:buSzPct val="80000"/>
                </a:pPr>
                <a14:m>
                  <m:oMath xmlns:m="http://schemas.openxmlformats.org/officeDocument/2006/math">
                    <m:r>
                      <a:rPr kumimoji="1" lang="en-US" altLang="zh-CN" sz="2200" b="1" i="1" dirty="0">
                        <a:latin typeface="Cambria Math" panose="02040503050406030204" pitchFamily="18" charset="0"/>
                        <a:ea typeface="Cambria Math" panose="02040503050406030204" pitchFamily="18" charset="0"/>
                      </a:rPr>
                      <m:t>𝝅</m:t>
                    </m:r>
                    <m:d>
                      <m:dPr>
                        <m:ctrlPr>
                          <a:rPr kumimoji="1" lang="en-US" altLang="zh-CN" sz="2200" b="0" i="1" dirty="0">
                            <a:latin typeface="Cambria Math" panose="02040503050406030204" pitchFamily="18" charset="0"/>
                            <a:ea typeface="Cambria Math" panose="02040503050406030204" pitchFamily="18" charset="0"/>
                          </a:rPr>
                        </m:ctrlPr>
                      </m:dPr>
                      <m:e>
                        <m:r>
                          <a:rPr kumimoji="1" lang="en-US" altLang="zh-CN" sz="2200" b="0" i="1" dirty="0">
                            <a:latin typeface="Cambria Math" panose="02040503050406030204" pitchFamily="18" charset="0"/>
                            <a:ea typeface="Cambria Math" panose="02040503050406030204" pitchFamily="18" charset="0"/>
                          </a:rPr>
                          <m:t>𝑡</m:t>
                        </m:r>
                      </m:e>
                    </m:d>
                    <m:r>
                      <a:rPr kumimoji="1" lang="en-US" altLang="zh-CN" sz="2200" b="0" i="1" dirty="0">
                        <a:latin typeface="Cambria Math" panose="02040503050406030204" pitchFamily="18" charset="0"/>
                        <a:ea typeface="Cambria Math" panose="02040503050406030204" pitchFamily="18" charset="0"/>
                      </a:rPr>
                      <m:t>=</m:t>
                    </m:r>
                  </m:oMath>
                </a14:m>
                <a:r>
                  <a:rPr kumimoji="1" lang="en-US" altLang="zh-CN" sz="2200" dirty="0">
                    <a:latin typeface="Times New Roman" panose="02020603050405020304" pitchFamily="18" charset="0"/>
                    <a:ea typeface="楷体" panose="02010609060101010101" pitchFamily="49" charset="-122"/>
                  </a:rPr>
                  <a:t> Pr{</a:t>
                </a:r>
                <a14:m>
                  <m:oMath xmlns:m="http://schemas.openxmlformats.org/officeDocument/2006/math">
                    <m:r>
                      <a:rPr kumimoji="1" lang="en-US" altLang="zh-CN" sz="2200" i="1" dirty="0">
                        <a:latin typeface="Cambria Math" panose="02040503050406030204" pitchFamily="18" charset="0"/>
                        <a:ea typeface="Cambria Math" panose="02040503050406030204" pitchFamily="18" charset="0"/>
                      </a:rPr>
                      <m:t>𝛼</m:t>
                    </m:r>
                  </m:oMath>
                </a14:m>
                <a:r>
                  <a:rPr kumimoji="1" lang="en-US" altLang="zh-CN" sz="2200" dirty="0">
                    <a:latin typeface="Times New Roman" panose="02020603050405020304" pitchFamily="18" charset="0"/>
                    <a:ea typeface="楷体" panose="02010609060101010101" pitchFamily="49" charset="-122"/>
                  </a:rPr>
                  <a:t>-walk from a </a:t>
                </a:r>
                <a:r>
                  <a:rPr kumimoji="1" lang="en-US" altLang="zh-CN" sz="2200" dirty="0">
                    <a:solidFill>
                      <a:srgbClr val="C00000"/>
                    </a:solidFill>
                    <a:latin typeface="Times New Roman" panose="02020603050405020304" pitchFamily="18" charset="0"/>
                    <a:ea typeface="楷体" panose="02010609060101010101" pitchFamily="49" charset="-122"/>
                  </a:rPr>
                  <a:t>randomly selected source node </a:t>
                </a:r>
                <a:r>
                  <a:rPr kumimoji="1" lang="en-US" altLang="zh-CN" sz="2200" dirty="0">
                    <a:latin typeface="Times New Roman" panose="02020603050405020304" pitchFamily="18" charset="0"/>
                    <a:ea typeface="楷体" panose="02010609060101010101" pitchFamily="49" charset="-122"/>
                  </a:rPr>
                  <a:t>terminates at </a:t>
                </a:r>
                <a14:m>
                  <m:oMath xmlns:m="http://schemas.openxmlformats.org/officeDocument/2006/math">
                    <m:r>
                      <a:rPr kumimoji="1" lang="en-US" altLang="zh-CN" sz="2200" i="1" dirty="0">
                        <a:latin typeface="Cambria Math" panose="02040503050406030204" pitchFamily="18" charset="0"/>
                        <a:ea typeface="楷体" panose="02010609060101010101" pitchFamily="49" charset="-122"/>
                      </a:rPr>
                      <m:t>𝑡</m:t>
                    </m:r>
                  </m:oMath>
                </a14:m>
                <a:r>
                  <a:rPr kumimoji="1" lang="en-US" altLang="zh-CN" sz="2200" dirty="0">
                    <a:latin typeface="Times New Roman" panose="02020603050405020304" pitchFamily="18" charset="0"/>
                    <a:ea typeface="楷体" panose="02010609060101010101" pitchFamily="49" charset="-122"/>
                  </a:rPr>
                  <a:t>}</a:t>
                </a:r>
              </a:p>
            </p:txBody>
          </p:sp>
        </mc:Choice>
        <mc:Fallback xmlns="">
          <p:sp>
            <p:nvSpPr>
              <p:cNvPr id="4" name="文本框 3">
                <a:extLst>
                  <a:ext uri="{FF2B5EF4-FFF2-40B4-BE49-F238E27FC236}">
                    <a16:creationId xmlns:a16="http://schemas.microsoft.com/office/drawing/2014/main" id="{46F9D83B-EADD-F79F-1E62-2889F13E3F95}"/>
                  </a:ext>
                </a:extLst>
              </p:cNvPr>
              <p:cNvSpPr txBox="1">
                <a:spLocks noRot="1" noChangeAspect="1" noMove="1" noResize="1" noEditPoints="1" noAdjustHandles="1" noChangeArrowheads="1" noChangeShapeType="1" noTextEdit="1"/>
              </p:cNvSpPr>
              <p:nvPr/>
            </p:nvSpPr>
            <p:spPr>
              <a:xfrm>
                <a:off x="5096793" y="5532133"/>
                <a:ext cx="4553268" cy="769441"/>
              </a:xfrm>
              <a:prstGeom prst="rect">
                <a:avLst/>
              </a:prstGeom>
              <a:blipFill>
                <a:blip r:embed="rId6"/>
                <a:stretch>
                  <a:fillRect l="-1671" t="-4839" b="-145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739B59FA-AB6A-3C0A-6C75-437490A2F641}"/>
                  </a:ext>
                </a:extLst>
              </p:cNvPr>
              <p:cNvSpPr txBox="1"/>
              <p:nvPr/>
            </p:nvSpPr>
            <p:spPr>
              <a:xfrm>
                <a:off x="5783219" y="4500609"/>
                <a:ext cx="4553268" cy="430887"/>
              </a:xfrm>
              <a:prstGeom prst="rect">
                <a:avLst/>
              </a:prstGeom>
              <a:noFill/>
            </p:spPr>
            <p:txBody>
              <a:bodyPr wrap="square" rtlCol="0">
                <a:spAutoFit/>
              </a:bodyPr>
              <a:lstStyle/>
              <a:p>
                <a:pPr>
                  <a:spcBef>
                    <a:spcPts val="2400"/>
                  </a:spcBef>
                  <a:buClr>
                    <a:schemeClr val="tx1"/>
                  </a:buClr>
                  <a:buSzPct val="80000"/>
                </a:pPr>
                <a:r>
                  <a:rPr kumimoji="1" lang="en-US" altLang="zh-CN" sz="2200" dirty="0">
                    <a:latin typeface="Times New Roman" panose="02020603050405020304" pitchFamily="18" charset="0"/>
                    <a:ea typeface="楷体" panose="02010609060101010101" pitchFamily="49" charset="-122"/>
                  </a:rPr>
                  <a:t>Node </a:t>
                </a:r>
                <a14:m>
                  <m:oMath xmlns:m="http://schemas.openxmlformats.org/officeDocument/2006/math">
                    <m:r>
                      <a:rPr kumimoji="1" lang="en-US" altLang="zh-CN" sz="2200" b="0" i="1" dirty="0">
                        <a:latin typeface="Cambria Math" panose="02040503050406030204" pitchFamily="18" charset="0"/>
                        <a:ea typeface="楷体" panose="02010609060101010101" pitchFamily="49" charset="-122"/>
                      </a:rPr>
                      <m:t>𝑡</m:t>
                    </m:r>
                  </m:oMath>
                </a14:m>
                <a:r>
                  <a:rPr kumimoji="1" lang="en-US" altLang="zh-CN" sz="2200" dirty="0">
                    <a:latin typeface="Times New Roman" panose="02020603050405020304" pitchFamily="18" charset="0"/>
                    <a:ea typeface="楷体" panose="02010609060101010101" pitchFamily="49" charset="-122"/>
                  </a:rPr>
                  <a:t>’s PageRank Score</a:t>
                </a:r>
              </a:p>
            </p:txBody>
          </p:sp>
        </mc:Choice>
        <mc:Fallback xmlns="">
          <p:sp>
            <p:nvSpPr>
              <p:cNvPr id="18" name="文本框 17">
                <a:extLst>
                  <a:ext uri="{FF2B5EF4-FFF2-40B4-BE49-F238E27FC236}">
                    <a16:creationId xmlns:a16="http://schemas.microsoft.com/office/drawing/2014/main" id="{739B59FA-AB6A-3C0A-6C75-437490A2F641}"/>
                  </a:ext>
                </a:extLst>
              </p:cNvPr>
              <p:cNvSpPr txBox="1">
                <a:spLocks noRot="1" noChangeAspect="1" noMove="1" noResize="1" noEditPoints="1" noAdjustHandles="1" noChangeArrowheads="1" noChangeShapeType="1" noTextEdit="1"/>
              </p:cNvSpPr>
              <p:nvPr/>
            </p:nvSpPr>
            <p:spPr>
              <a:xfrm>
                <a:off x="5783219" y="4500609"/>
                <a:ext cx="4553268" cy="430887"/>
              </a:xfrm>
              <a:prstGeom prst="rect">
                <a:avLst/>
              </a:prstGeom>
              <a:blipFill>
                <a:blip r:embed="rId14"/>
                <a:stretch>
                  <a:fillRect l="-1667" t="-8571" b="-25714"/>
                </a:stretch>
              </a:blipFill>
            </p:spPr>
            <p:txBody>
              <a:bodyPr/>
              <a:lstStyle/>
              <a:p>
                <a:r>
                  <a:rPr lang="en-US">
                    <a:noFill/>
                  </a:rPr>
                  <a:t> </a:t>
                </a:r>
              </a:p>
            </p:txBody>
          </p:sp>
        </mc:Fallback>
      </mc:AlternateContent>
      <p:sp>
        <p:nvSpPr>
          <p:cNvPr id="19" name="椭圆 18">
            <a:extLst>
              <a:ext uri="{FF2B5EF4-FFF2-40B4-BE49-F238E27FC236}">
                <a16:creationId xmlns:a16="http://schemas.microsoft.com/office/drawing/2014/main" id="{0FDE23EE-D077-369C-8D69-CB7FE3CBC977}"/>
              </a:ext>
            </a:extLst>
          </p:cNvPr>
          <p:cNvSpPr/>
          <p:nvPr/>
        </p:nvSpPr>
        <p:spPr>
          <a:xfrm rot="21024734">
            <a:off x="5073003" y="5494462"/>
            <a:ext cx="740082" cy="518448"/>
          </a:xfrm>
          <a:prstGeom prst="ellipse">
            <a:avLst/>
          </a:prstGeom>
          <a:noFill/>
          <a:ln w="190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弧 19">
            <a:extLst>
              <a:ext uri="{FF2B5EF4-FFF2-40B4-BE49-F238E27FC236}">
                <a16:creationId xmlns:a16="http://schemas.microsoft.com/office/drawing/2014/main" id="{E039AEB2-854E-06C5-7B3E-B64CFEE40910}"/>
              </a:ext>
            </a:extLst>
          </p:cNvPr>
          <p:cNvSpPr/>
          <p:nvPr/>
        </p:nvSpPr>
        <p:spPr>
          <a:xfrm rot="15008734">
            <a:off x="5413090" y="4699621"/>
            <a:ext cx="1041915" cy="1223778"/>
          </a:xfrm>
          <a:prstGeom prst="arc">
            <a:avLst>
              <a:gd name="adj1" fmla="val 16276609"/>
              <a:gd name="adj2" fmla="val 4970"/>
            </a:avLst>
          </a:prstGeom>
          <a:ln w="12700">
            <a:solidFill>
              <a:srgbClr val="C00000"/>
            </a:solidFill>
            <a:headEnd type="none" w="med" len="med"/>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 name="Oval 3">
            <a:extLst>
              <a:ext uri="{FF2B5EF4-FFF2-40B4-BE49-F238E27FC236}">
                <a16:creationId xmlns:a16="http://schemas.microsoft.com/office/drawing/2014/main" id="{324D1172-FDF6-BF68-BE07-FE969AFAC718}"/>
              </a:ext>
            </a:extLst>
          </p:cNvPr>
          <p:cNvSpPr>
            <a:spLocks noChangeArrowheads="1"/>
          </p:cNvSpPr>
          <p:nvPr/>
        </p:nvSpPr>
        <p:spPr bwMode="auto">
          <a:xfrm>
            <a:off x="1125877" y="3672019"/>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16" name="Oval 4">
            <a:extLst>
              <a:ext uri="{FF2B5EF4-FFF2-40B4-BE49-F238E27FC236}">
                <a16:creationId xmlns:a16="http://schemas.microsoft.com/office/drawing/2014/main" id="{07A9E365-5553-5E5F-1A6B-37496ECDB568}"/>
              </a:ext>
            </a:extLst>
          </p:cNvPr>
          <p:cNvSpPr>
            <a:spLocks noChangeArrowheads="1"/>
          </p:cNvSpPr>
          <p:nvPr/>
        </p:nvSpPr>
        <p:spPr bwMode="auto">
          <a:xfrm>
            <a:off x="1545275" y="4306466"/>
            <a:ext cx="359484" cy="352471"/>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21" name="Oval 5">
            <a:extLst>
              <a:ext uri="{FF2B5EF4-FFF2-40B4-BE49-F238E27FC236}">
                <a16:creationId xmlns:a16="http://schemas.microsoft.com/office/drawing/2014/main" id="{5379DF6A-6F50-8CFE-6E3F-476AD6190734}"/>
              </a:ext>
            </a:extLst>
          </p:cNvPr>
          <p:cNvSpPr>
            <a:spLocks noChangeArrowheads="1"/>
          </p:cNvSpPr>
          <p:nvPr/>
        </p:nvSpPr>
        <p:spPr bwMode="auto">
          <a:xfrm>
            <a:off x="2144414" y="3883502"/>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23" name="Oval 6">
            <a:extLst>
              <a:ext uri="{FF2B5EF4-FFF2-40B4-BE49-F238E27FC236}">
                <a16:creationId xmlns:a16="http://schemas.microsoft.com/office/drawing/2014/main" id="{2D1A6EAA-7C4A-C63F-359A-5871BC300D6B}"/>
              </a:ext>
            </a:extLst>
          </p:cNvPr>
          <p:cNvSpPr>
            <a:spLocks noChangeArrowheads="1"/>
          </p:cNvSpPr>
          <p:nvPr/>
        </p:nvSpPr>
        <p:spPr bwMode="auto">
          <a:xfrm>
            <a:off x="1725016" y="3319548"/>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24" name="Oval 7">
            <a:extLst>
              <a:ext uri="{FF2B5EF4-FFF2-40B4-BE49-F238E27FC236}">
                <a16:creationId xmlns:a16="http://schemas.microsoft.com/office/drawing/2014/main" id="{F239058F-F7EB-8442-A8CC-970A0CAD101E}"/>
              </a:ext>
            </a:extLst>
          </p:cNvPr>
          <p:cNvSpPr>
            <a:spLocks noChangeArrowheads="1"/>
          </p:cNvSpPr>
          <p:nvPr/>
        </p:nvSpPr>
        <p:spPr bwMode="auto">
          <a:xfrm>
            <a:off x="2384069" y="4870419"/>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37" name="Oval 8">
            <a:extLst>
              <a:ext uri="{FF2B5EF4-FFF2-40B4-BE49-F238E27FC236}">
                <a16:creationId xmlns:a16="http://schemas.microsoft.com/office/drawing/2014/main" id="{7F718034-0828-4A02-6473-8D0CD22520FE}"/>
              </a:ext>
            </a:extLst>
          </p:cNvPr>
          <p:cNvSpPr>
            <a:spLocks noChangeArrowheads="1"/>
          </p:cNvSpPr>
          <p:nvPr/>
        </p:nvSpPr>
        <p:spPr bwMode="auto">
          <a:xfrm>
            <a:off x="3162950" y="4729431"/>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38" name="Oval 9">
            <a:extLst>
              <a:ext uri="{FF2B5EF4-FFF2-40B4-BE49-F238E27FC236}">
                <a16:creationId xmlns:a16="http://schemas.microsoft.com/office/drawing/2014/main" id="{854847C7-AB39-4AA9-855A-5CD1FA8DD24B}"/>
              </a:ext>
            </a:extLst>
          </p:cNvPr>
          <p:cNvSpPr>
            <a:spLocks noChangeArrowheads="1"/>
          </p:cNvSpPr>
          <p:nvPr/>
        </p:nvSpPr>
        <p:spPr bwMode="auto">
          <a:xfrm>
            <a:off x="2947011" y="5434373"/>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dirty="0">
              <a:latin typeface="Times New Roman" panose="02020603050405020304" pitchFamily="18" charset="0"/>
              <a:ea typeface="楷体" panose="02010609060101010101" pitchFamily="49" charset="-122"/>
            </a:endParaRPr>
          </a:p>
        </p:txBody>
      </p:sp>
      <p:sp>
        <p:nvSpPr>
          <p:cNvPr id="40" name="Oval 10">
            <a:extLst>
              <a:ext uri="{FF2B5EF4-FFF2-40B4-BE49-F238E27FC236}">
                <a16:creationId xmlns:a16="http://schemas.microsoft.com/office/drawing/2014/main" id="{261E4B0D-0142-3381-48E4-B870CD1A87FB}"/>
              </a:ext>
            </a:extLst>
          </p:cNvPr>
          <p:cNvSpPr>
            <a:spLocks noChangeArrowheads="1"/>
          </p:cNvSpPr>
          <p:nvPr/>
        </p:nvSpPr>
        <p:spPr bwMode="auto">
          <a:xfrm>
            <a:off x="3402605" y="2896582"/>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66" name="Oval 11">
            <a:extLst>
              <a:ext uri="{FF2B5EF4-FFF2-40B4-BE49-F238E27FC236}">
                <a16:creationId xmlns:a16="http://schemas.microsoft.com/office/drawing/2014/main" id="{A9D92E4B-6DEE-01FF-A033-6F17AA4731A0}"/>
              </a:ext>
            </a:extLst>
          </p:cNvPr>
          <p:cNvSpPr>
            <a:spLocks noChangeArrowheads="1"/>
          </p:cNvSpPr>
          <p:nvPr/>
        </p:nvSpPr>
        <p:spPr bwMode="auto">
          <a:xfrm>
            <a:off x="4241400" y="2755594"/>
            <a:ext cx="359484" cy="352471"/>
          </a:xfrm>
          <a:prstGeom prst="ellipse">
            <a:avLst/>
          </a:prstGeom>
          <a:solidFill>
            <a:schemeClr val="tx1"/>
          </a:solidFill>
          <a:ln w="3810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67" name="Oval 12">
            <a:extLst>
              <a:ext uri="{FF2B5EF4-FFF2-40B4-BE49-F238E27FC236}">
                <a16:creationId xmlns:a16="http://schemas.microsoft.com/office/drawing/2014/main" id="{C2FD6553-B7DD-C95A-147B-B719F5EE5C3E}"/>
              </a:ext>
            </a:extLst>
          </p:cNvPr>
          <p:cNvSpPr>
            <a:spLocks noChangeArrowheads="1"/>
          </p:cNvSpPr>
          <p:nvPr/>
        </p:nvSpPr>
        <p:spPr bwMode="auto">
          <a:xfrm>
            <a:off x="3462520" y="3601525"/>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68" name="Oval 13">
            <a:extLst>
              <a:ext uri="{FF2B5EF4-FFF2-40B4-BE49-F238E27FC236}">
                <a16:creationId xmlns:a16="http://schemas.microsoft.com/office/drawing/2014/main" id="{863186AC-C579-4A7A-B427-76164DD56252}"/>
              </a:ext>
            </a:extLst>
          </p:cNvPr>
          <p:cNvSpPr>
            <a:spLocks noChangeArrowheads="1"/>
          </p:cNvSpPr>
          <p:nvPr/>
        </p:nvSpPr>
        <p:spPr bwMode="auto">
          <a:xfrm>
            <a:off x="4241400" y="3813007"/>
            <a:ext cx="359484" cy="35247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p:sp>
        <p:nvSpPr>
          <p:cNvPr id="69" name="Oval 14">
            <a:extLst>
              <a:ext uri="{FF2B5EF4-FFF2-40B4-BE49-F238E27FC236}">
                <a16:creationId xmlns:a16="http://schemas.microsoft.com/office/drawing/2014/main" id="{B520BF76-FE6A-B671-C5C2-84386A03BC59}"/>
              </a:ext>
            </a:extLst>
          </p:cNvPr>
          <p:cNvSpPr>
            <a:spLocks noChangeArrowheads="1"/>
          </p:cNvSpPr>
          <p:nvPr/>
        </p:nvSpPr>
        <p:spPr bwMode="auto">
          <a:xfrm>
            <a:off x="5020281" y="3178559"/>
            <a:ext cx="359484" cy="352471"/>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2400">
              <a:solidFill>
                <a:schemeClr val="tx1"/>
              </a:solidFill>
              <a:latin typeface="Times New Roman" panose="02020603050405020304" pitchFamily="18" charset="0"/>
              <a:ea typeface="楷体" panose="02010609060101010101" pitchFamily="49" charset="-122"/>
            </a:endParaRPr>
          </a:p>
        </p:txBody>
      </p:sp>
      <p:cxnSp>
        <p:nvCxnSpPr>
          <p:cNvPr id="70" name="直线箭头连接符 69">
            <a:extLst>
              <a:ext uri="{FF2B5EF4-FFF2-40B4-BE49-F238E27FC236}">
                <a16:creationId xmlns:a16="http://schemas.microsoft.com/office/drawing/2014/main" id="{9D85F1E0-104B-E19F-94B9-90F5F32CAD7D}"/>
              </a:ext>
            </a:extLst>
          </p:cNvPr>
          <p:cNvCxnSpPr>
            <a:cxnSpLocks/>
            <a:stCxn id="16" idx="5"/>
          </p:cNvCxnSpPr>
          <p:nvPr/>
        </p:nvCxnSpPr>
        <p:spPr>
          <a:xfrm>
            <a:off x="1852114" y="4607319"/>
            <a:ext cx="584194" cy="316873"/>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72" name="直线箭头连接符 71">
            <a:extLst>
              <a:ext uri="{FF2B5EF4-FFF2-40B4-BE49-F238E27FC236}">
                <a16:creationId xmlns:a16="http://schemas.microsoft.com/office/drawing/2014/main" id="{3E7029E8-535A-D928-80EC-ECF8342FC26D}"/>
              </a:ext>
            </a:extLst>
          </p:cNvPr>
          <p:cNvCxnSpPr>
            <a:cxnSpLocks/>
            <a:stCxn id="16" idx="1"/>
            <a:endCxn id="2" idx="5"/>
          </p:cNvCxnSpPr>
          <p:nvPr/>
        </p:nvCxnSpPr>
        <p:spPr>
          <a:xfrm flipH="1" flipV="1">
            <a:off x="1432716" y="3972871"/>
            <a:ext cx="165204" cy="385212"/>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75" name="直线箭头连接符 74">
            <a:extLst>
              <a:ext uri="{FF2B5EF4-FFF2-40B4-BE49-F238E27FC236}">
                <a16:creationId xmlns:a16="http://schemas.microsoft.com/office/drawing/2014/main" id="{CC2A5107-D0CE-A692-6D54-EABFE772B9F5}"/>
              </a:ext>
            </a:extLst>
          </p:cNvPr>
          <p:cNvCxnSpPr>
            <a:cxnSpLocks/>
          </p:cNvCxnSpPr>
          <p:nvPr/>
        </p:nvCxnSpPr>
        <p:spPr>
          <a:xfrm flipV="1">
            <a:off x="1431669" y="3500275"/>
            <a:ext cx="288441" cy="227881"/>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76" name="直线箭头连接符 75">
            <a:extLst>
              <a:ext uri="{FF2B5EF4-FFF2-40B4-BE49-F238E27FC236}">
                <a16:creationId xmlns:a16="http://schemas.microsoft.com/office/drawing/2014/main" id="{597DA396-12A9-0C1A-E474-D5F102F9A76A}"/>
              </a:ext>
            </a:extLst>
          </p:cNvPr>
          <p:cNvCxnSpPr>
            <a:cxnSpLocks/>
          </p:cNvCxnSpPr>
          <p:nvPr/>
        </p:nvCxnSpPr>
        <p:spPr>
          <a:xfrm>
            <a:off x="2080256" y="3500275"/>
            <a:ext cx="1388743" cy="279639"/>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77" name="直线箭头连接符 76">
            <a:extLst>
              <a:ext uri="{FF2B5EF4-FFF2-40B4-BE49-F238E27FC236}">
                <a16:creationId xmlns:a16="http://schemas.microsoft.com/office/drawing/2014/main" id="{BEF1D3E4-71EA-6454-B38A-D0163947553E}"/>
              </a:ext>
            </a:extLst>
          </p:cNvPr>
          <p:cNvCxnSpPr>
            <a:cxnSpLocks/>
          </p:cNvCxnSpPr>
          <p:nvPr/>
        </p:nvCxnSpPr>
        <p:spPr>
          <a:xfrm flipH="1" flipV="1">
            <a:off x="2027514" y="3624908"/>
            <a:ext cx="168652" cy="317208"/>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78" name="直线箭头连接符 77">
            <a:extLst>
              <a:ext uri="{FF2B5EF4-FFF2-40B4-BE49-F238E27FC236}">
                <a16:creationId xmlns:a16="http://schemas.microsoft.com/office/drawing/2014/main" id="{9A8DF143-8E8A-6613-9011-077377D93AC9}"/>
              </a:ext>
            </a:extLst>
          </p:cNvPr>
          <p:cNvCxnSpPr>
            <a:cxnSpLocks/>
          </p:cNvCxnSpPr>
          <p:nvPr/>
        </p:nvCxnSpPr>
        <p:spPr>
          <a:xfrm>
            <a:off x="1486024" y="3848956"/>
            <a:ext cx="659014" cy="213959"/>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79" name="直线箭头连接符 78">
            <a:extLst>
              <a:ext uri="{FF2B5EF4-FFF2-40B4-BE49-F238E27FC236}">
                <a16:creationId xmlns:a16="http://schemas.microsoft.com/office/drawing/2014/main" id="{31C4A53B-FB06-6B21-F19D-B603557536F0}"/>
              </a:ext>
            </a:extLst>
          </p:cNvPr>
          <p:cNvCxnSpPr>
            <a:cxnSpLocks/>
          </p:cNvCxnSpPr>
          <p:nvPr/>
        </p:nvCxnSpPr>
        <p:spPr>
          <a:xfrm flipV="1">
            <a:off x="2671574" y="3888157"/>
            <a:ext cx="830835" cy="1017491"/>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80" name="直线箭头连接符 79">
            <a:extLst>
              <a:ext uri="{FF2B5EF4-FFF2-40B4-BE49-F238E27FC236}">
                <a16:creationId xmlns:a16="http://schemas.microsoft.com/office/drawing/2014/main" id="{8ED471FB-3CAE-B160-0E18-0ACC49CD26A8}"/>
              </a:ext>
            </a:extLst>
          </p:cNvPr>
          <p:cNvCxnSpPr>
            <a:cxnSpLocks/>
            <a:stCxn id="16" idx="7"/>
          </p:cNvCxnSpPr>
          <p:nvPr/>
        </p:nvCxnSpPr>
        <p:spPr>
          <a:xfrm flipV="1">
            <a:off x="1852114" y="4165478"/>
            <a:ext cx="345668" cy="192606"/>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81" name="直线箭头连接符 80">
            <a:extLst>
              <a:ext uri="{FF2B5EF4-FFF2-40B4-BE49-F238E27FC236}">
                <a16:creationId xmlns:a16="http://schemas.microsoft.com/office/drawing/2014/main" id="{2C8DCBD4-46CB-2669-13F0-2A352DF88255}"/>
              </a:ext>
            </a:extLst>
          </p:cNvPr>
          <p:cNvCxnSpPr>
            <a:cxnSpLocks/>
            <a:endCxn id="37" idx="2"/>
          </p:cNvCxnSpPr>
          <p:nvPr/>
        </p:nvCxnSpPr>
        <p:spPr>
          <a:xfrm flipV="1">
            <a:off x="2743712" y="4905667"/>
            <a:ext cx="419238" cy="143158"/>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82" name="直线箭头连接符 81">
            <a:extLst>
              <a:ext uri="{FF2B5EF4-FFF2-40B4-BE49-F238E27FC236}">
                <a16:creationId xmlns:a16="http://schemas.microsoft.com/office/drawing/2014/main" id="{844BCDB3-12B2-1D10-A904-6B62241BF5D8}"/>
              </a:ext>
            </a:extLst>
          </p:cNvPr>
          <p:cNvCxnSpPr>
            <a:cxnSpLocks/>
            <a:stCxn id="24" idx="5"/>
            <a:endCxn id="38" idx="1"/>
          </p:cNvCxnSpPr>
          <p:nvPr/>
        </p:nvCxnSpPr>
        <p:spPr>
          <a:xfrm>
            <a:off x="2690908" y="5171272"/>
            <a:ext cx="308747" cy="314719"/>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83" name="直线箭头连接符 82">
            <a:extLst>
              <a:ext uri="{FF2B5EF4-FFF2-40B4-BE49-F238E27FC236}">
                <a16:creationId xmlns:a16="http://schemas.microsoft.com/office/drawing/2014/main" id="{3C2FBE53-017F-9615-7E52-519B7E181870}"/>
              </a:ext>
            </a:extLst>
          </p:cNvPr>
          <p:cNvCxnSpPr>
            <a:cxnSpLocks/>
            <a:stCxn id="38" idx="0"/>
          </p:cNvCxnSpPr>
          <p:nvPr/>
        </p:nvCxnSpPr>
        <p:spPr>
          <a:xfrm flipV="1">
            <a:off x="3126753" y="5073332"/>
            <a:ext cx="217991" cy="361041"/>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84" name="直线箭头连接符 83">
            <a:extLst>
              <a:ext uri="{FF2B5EF4-FFF2-40B4-BE49-F238E27FC236}">
                <a16:creationId xmlns:a16="http://schemas.microsoft.com/office/drawing/2014/main" id="{B6DF060F-8A56-5B01-2D24-2273D1976245}"/>
              </a:ext>
            </a:extLst>
          </p:cNvPr>
          <p:cNvCxnSpPr>
            <a:cxnSpLocks/>
            <a:endCxn id="68" idx="2"/>
          </p:cNvCxnSpPr>
          <p:nvPr/>
        </p:nvCxnSpPr>
        <p:spPr>
          <a:xfrm>
            <a:off x="3776405" y="3904547"/>
            <a:ext cx="464996" cy="84695"/>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85" name="直线箭头连接符 84">
            <a:extLst>
              <a:ext uri="{FF2B5EF4-FFF2-40B4-BE49-F238E27FC236}">
                <a16:creationId xmlns:a16="http://schemas.microsoft.com/office/drawing/2014/main" id="{0F1C9F5A-EF81-B845-EF17-DB72CF28A17B}"/>
              </a:ext>
            </a:extLst>
          </p:cNvPr>
          <p:cNvCxnSpPr>
            <a:cxnSpLocks/>
          </p:cNvCxnSpPr>
          <p:nvPr/>
        </p:nvCxnSpPr>
        <p:spPr>
          <a:xfrm flipV="1">
            <a:off x="4548275" y="3473092"/>
            <a:ext cx="524086" cy="384130"/>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86" name="直线箭头连接符 85">
            <a:extLst>
              <a:ext uri="{FF2B5EF4-FFF2-40B4-BE49-F238E27FC236}">
                <a16:creationId xmlns:a16="http://schemas.microsoft.com/office/drawing/2014/main" id="{350A209B-49C1-D668-6301-DECC8D24FB99}"/>
              </a:ext>
            </a:extLst>
          </p:cNvPr>
          <p:cNvCxnSpPr>
            <a:cxnSpLocks/>
            <a:endCxn id="66" idx="4"/>
          </p:cNvCxnSpPr>
          <p:nvPr/>
        </p:nvCxnSpPr>
        <p:spPr>
          <a:xfrm flipV="1">
            <a:off x="4420944" y="3108065"/>
            <a:ext cx="199" cy="697533"/>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87" name="直线箭头连接符 86">
            <a:extLst>
              <a:ext uri="{FF2B5EF4-FFF2-40B4-BE49-F238E27FC236}">
                <a16:creationId xmlns:a16="http://schemas.microsoft.com/office/drawing/2014/main" id="{BB71951E-EEC1-C2C1-2E2F-3702E283DA89}"/>
              </a:ext>
            </a:extLst>
          </p:cNvPr>
          <p:cNvCxnSpPr>
            <a:cxnSpLocks/>
            <a:stCxn id="40" idx="6"/>
          </p:cNvCxnSpPr>
          <p:nvPr/>
        </p:nvCxnSpPr>
        <p:spPr>
          <a:xfrm flipV="1">
            <a:off x="3762089" y="2931852"/>
            <a:ext cx="488209" cy="140966"/>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88" name="直线箭头连接符 87">
            <a:extLst>
              <a:ext uri="{FF2B5EF4-FFF2-40B4-BE49-F238E27FC236}">
                <a16:creationId xmlns:a16="http://schemas.microsoft.com/office/drawing/2014/main" id="{23E71764-C9E9-5FA5-3A38-A34D9E1D09B5}"/>
              </a:ext>
            </a:extLst>
          </p:cNvPr>
          <p:cNvCxnSpPr>
            <a:cxnSpLocks/>
            <a:endCxn id="40" idx="4"/>
          </p:cNvCxnSpPr>
          <p:nvPr/>
        </p:nvCxnSpPr>
        <p:spPr>
          <a:xfrm flipH="1" flipV="1">
            <a:off x="3582348" y="3249053"/>
            <a:ext cx="66726" cy="354604"/>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cxnSp>
        <p:nvCxnSpPr>
          <p:cNvPr id="89" name="直线箭头连接符 88">
            <a:extLst>
              <a:ext uri="{FF2B5EF4-FFF2-40B4-BE49-F238E27FC236}">
                <a16:creationId xmlns:a16="http://schemas.microsoft.com/office/drawing/2014/main" id="{68BF324A-C0B2-A258-733F-4FAC0EB86574}"/>
              </a:ext>
            </a:extLst>
          </p:cNvPr>
          <p:cNvCxnSpPr>
            <a:cxnSpLocks/>
            <a:stCxn id="69" idx="1"/>
            <a:endCxn id="66" idx="6"/>
          </p:cNvCxnSpPr>
          <p:nvPr/>
        </p:nvCxnSpPr>
        <p:spPr>
          <a:xfrm flipH="1" flipV="1">
            <a:off x="4600884" y="2931829"/>
            <a:ext cx="472042" cy="298347"/>
          </a:xfrm>
          <a:prstGeom prst="straightConnector1">
            <a:avLst/>
          </a:prstGeom>
          <a:ln>
            <a:tailEnd type="none" w="med" len="med"/>
          </a:ln>
        </p:spPr>
        <p:style>
          <a:lnRef idx="1">
            <a:schemeClr val="dk1"/>
          </a:lnRef>
          <a:fillRef idx="0">
            <a:schemeClr val="dk1"/>
          </a:fillRef>
          <a:effectRef idx="0">
            <a:schemeClr val="dk1"/>
          </a:effectRef>
          <a:fontRef idx="minor">
            <a:schemeClr val="tx1"/>
          </a:fontRef>
        </p:style>
      </p:cxnSp>
      <p:sp>
        <p:nvSpPr>
          <p:cNvPr id="90" name="文本框 89">
            <a:extLst>
              <a:ext uri="{FF2B5EF4-FFF2-40B4-BE49-F238E27FC236}">
                <a16:creationId xmlns:a16="http://schemas.microsoft.com/office/drawing/2014/main" id="{37D010E8-9704-280C-B2B8-72975E5BA305}"/>
              </a:ext>
            </a:extLst>
          </p:cNvPr>
          <p:cNvSpPr txBox="1"/>
          <p:nvPr/>
        </p:nvSpPr>
        <p:spPr bwMode="auto">
          <a:xfrm>
            <a:off x="3701280" y="1928642"/>
            <a:ext cx="1704815" cy="707351"/>
          </a:xfrm>
          <a:prstGeom prst="rect">
            <a:avLst/>
          </a:prstGeom>
          <a:noFill/>
          <a:ln w="9525" algn="ctr">
            <a:noFill/>
            <a:miter lim="800000"/>
            <a:headEnd/>
            <a:tailEnd/>
          </a:ln>
          <a:effectLst/>
        </p:spPr>
        <p:txBody>
          <a:bodyPr wrap="square" lIns="90909" tIns="45455" rIns="90909" bIns="45455" rtlCol="0" anchor="ctr">
            <a:spAutoFit/>
          </a:bodyPr>
          <a:lstStyle/>
          <a:p>
            <a:pPr algn="ctr">
              <a:spcBef>
                <a:spcPts val="0"/>
              </a:spcBef>
            </a:pPr>
            <a:r>
              <a:rPr lang="en-US" dirty="0">
                <a:latin typeface="Times New Roman" panose="02020603050405020304" pitchFamily="18" charset="0"/>
                <a:cs typeface="Times New Roman" panose="02020603050405020304" pitchFamily="18" charset="0"/>
              </a:rPr>
              <a:t>Given a  </a:t>
            </a:r>
          </a:p>
          <a:p>
            <a:pPr algn="ctr">
              <a:spcBef>
                <a:spcPts val="0"/>
              </a:spcBef>
            </a:pPr>
            <a:r>
              <a:rPr lang="en-US" dirty="0">
                <a:latin typeface="Times New Roman" panose="02020603050405020304" pitchFamily="18" charset="0"/>
                <a:cs typeface="Times New Roman" panose="02020603050405020304" pitchFamily="18" charset="0"/>
              </a:rPr>
              <a:t>Target Node</a:t>
            </a:r>
          </a:p>
        </p:txBody>
      </p:sp>
      <mc:AlternateContent xmlns:mc="http://schemas.openxmlformats.org/markup-compatibility/2006" xmlns:a14="http://schemas.microsoft.com/office/drawing/2010/main">
        <mc:Choice Requires="a14">
          <p:sp>
            <p:nvSpPr>
              <p:cNvPr id="91" name="文本框 90">
                <a:extLst>
                  <a:ext uri="{FF2B5EF4-FFF2-40B4-BE49-F238E27FC236}">
                    <a16:creationId xmlns:a16="http://schemas.microsoft.com/office/drawing/2014/main" id="{E93E3FF7-EC65-5481-075A-64FD67054B73}"/>
                  </a:ext>
                </a:extLst>
              </p:cNvPr>
              <p:cNvSpPr txBox="1"/>
              <p:nvPr/>
            </p:nvSpPr>
            <p:spPr bwMode="auto">
              <a:xfrm>
                <a:off x="4332041" y="2744544"/>
                <a:ext cx="177805" cy="307777"/>
              </a:xfrm>
              <a:prstGeom prst="rect">
                <a:avLst/>
              </a:prstGeom>
              <a:noFill/>
              <a:ln w="9525" algn="ctr">
                <a:noFill/>
                <a:miter lim="800000"/>
                <a:headEnd/>
                <a:tailEnd/>
              </a:ln>
              <a:effectLst/>
            </p:spPr>
            <p:txBody>
              <a:bodyPr wrap="none" lIns="0" tIns="0" rIns="0" bIns="0" rtlCol="0" anchor="ctr">
                <a:spAutoFit/>
              </a:bodyPr>
              <a:lstStyle/>
              <a:p>
                <a:pPr>
                  <a:spcBef>
                    <a:spcPts val="0"/>
                  </a:spcBef>
                </a:pPr>
                <a14:m>
                  <m:oMathPara xmlns:m="http://schemas.openxmlformats.org/officeDocument/2006/math">
                    <m:oMathParaPr>
                      <m:jc m:val="centerGroup"/>
                    </m:oMathParaPr>
                    <m:oMath xmlns:m="http://schemas.openxmlformats.org/officeDocument/2006/math">
                      <m:r>
                        <a:rPr lang="en-US" b="1" i="1" dirty="0">
                          <a:solidFill>
                            <a:schemeClr val="bg1"/>
                          </a:solidFill>
                          <a:latin typeface="Cambria Math" panose="02040503050406030204" pitchFamily="18" charset="0"/>
                        </a:rPr>
                        <m:t>𝒕</m:t>
                      </m:r>
                    </m:oMath>
                  </m:oMathPara>
                </a14:m>
                <a:endParaRPr lang="en-US" b="1" dirty="0">
                  <a:solidFill>
                    <a:schemeClr val="bg1"/>
                  </a:solidFill>
                </a:endParaRPr>
              </a:p>
            </p:txBody>
          </p:sp>
        </mc:Choice>
        <mc:Fallback xmlns="">
          <p:sp>
            <p:nvSpPr>
              <p:cNvPr id="91" name="文本框 90">
                <a:extLst>
                  <a:ext uri="{FF2B5EF4-FFF2-40B4-BE49-F238E27FC236}">
                    <a16:creationId xmlns:a16="http://schemas.microsoft.com/office/drawing/2014/main" id="{E93E3FF7-EC65-5481-075A-64FD67054B73}"/>
                  </a:ext>
                </a:extLst>
              </p:cNvPr>
              <p:cNvSpPr txBox="1">
                <a:spLocks noRot="1" noChangeAspect="1" noMove="1" noResize="1" noEditPoints="1" noAdjustHandles="1" noChangeArrowheads="1" noChangeShapeType="1" noTextEdit="1"/>
              </p:cNvSpPr>
              <p:nvPr/>
            </p:nvSpPr>
            <p:spPr bwMode="auto">
              <a:xfrm>
                <a:off x="4332041" y="2744544"/>
                <a:ext cx="177805" cy="307777"/>
              </a:xfrm>
              <a:prstGeom prst="rect">
                <a:avLst/>
              </a:prstGeom>
              <a:blipFill>
                <a:blip r:embed="rId15"/>
                <a:stretch>
                  <a:fillRect l="-26667" r="-20000" b="-4000"/>
                </a:stretch>
              </a:blipFill>
              <a:ln w="9525" algn="ctr">
                <a:noFill/>
                <a:miter lim="800000"/>
                <a:headEnd/>
                <a:tailEnd/>
              </a:ln>
              <a:effectLst/>
            </p:spPr>
            <p:txBody>
              <a:bodyPr/>
              <a:lstStyle/>
              <a:p>
                <a:r>
                  <a:rPr lang="en-US">
                    <a:noFill/>
                  </a:rPr>
                  <a:t> </a:t>
                </a:r>
              </a:p>
            </p:txBody>
          </p:sp>
        </mc:Fallback>
      </mc:AlternateContent>
      <p:sp>
        <p:nvSpPr>
          <p:cNvPr id="109" name="文本框 108">
            <a:extLst>
              <a:ext uri="{FF2B5EF4-FFF2-40B4-BE49-F238E27FC236}">
                <a16:creationId xmlns:a16="http://schemas.microsoft.com/office/drawing/2014/main" id="{8CA062CB-541A-D8D2-29F8-F4956B84E643}"/>
              </a:ext>
            </a:extLst>
          </p:cNvPr>
          <p:cNvSpPr txBox="1"/>
          <p:nvPr/>
        </p:nvSpPr>
        <p:spPr bwMode="auto">
          <a:xfrm>
            <a:off x="60545" y="4991294"/>
            <a:ext cx="2686515" cy="645796"/>
          </a:xfrm>
          <a:prstGeom prst="rect">
            <a:avLst/>
          </a:prstGeom>
          <a:noFill/>
          <a:ln w="9525" algn="ctr">
            <a:noFill/>
            <a:miter lim="800000"/>
            <a:headEnd/>
            <a:tailEnd/>
          </a:ln>
          <a:effectLst/>
        </p:spPr>
        <p:txBody>
          <a:bodyPr wrap="square" lIns="90909" tIns="45455" rIns="90909" bIns="45455" rtlCol="0" anchor="ctr">
            <a:spAutoFit/>
          </a:bodyPr>
          <a:lstStyle/>
          <a:p>
            <a:pPr algn="ctr">
              <a:spcBef>
                <a:spcPts val="0"/>
              </a:spcBef>
            </a:pPr>
            <a:r>
              <a:rPr lang="en-US" sz="1800" dirty="0">
                <a:latin typeface="Times New Roman" panose="02020603050405020304" pitchFamily="18" charset="0"/>
                <a:cs typeface="Times New Roman" panose="02020603050405020304" pitchFamily="18" charset="0"/>
              </a:rPr>
              <a:t>Uniformly Sampled Source Node </a:t>
            </a:r>
          </a:p>
        </p:txBody>
      </p:sp>
      <p:sp>
        <p:nvSpPr>
          <p:cNvPr id="110" name="Oval 4">
            <a:extLst>
              <a:ext uri="{FF2B5EF4-FFF2-40B4-BE49-F238E27FC236}">
                <a16:creationId xmlns:a16="http://schemas.microsoft.com/office/drawing/2014/main" id="{6E4C461D-0375-C6BD-5B19-1B4ECCA310BA}"/>
              </a:ext>
            </a:extLst>
          </p:cNvPr>
          <p:cNvSpPr>
            <a:spLocks noChangeArrowheads="1"/>
          </p:cNvSpPr>
          <p:nvPr/>
        </p:nvSpPr>
        <p:spPr bwMode="auto">
          <a:xfrm>
            <a:off x="1542662" y="4301910"/>
            <a:ext cx="359484" cy="352471"/>
          </a:xfrm>
          <a:prstGeom prst="ellipse">
            <a:avLst/>
          </a:prstGeom>
          <a:noFill/>
          <a:ln w="38100">
            <a:solidFill>
              <a:srgbClr val="0070C0"/>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en-US" altLang="zh-CN" sz="1800">
              <a:latin typeface="Times New Roman" panose="02020603050405020304" pitchFamily="18" charset="0"/>
              <a:ea typeface="楷体" panose="02010609060101010101" pitchFamily="49" charset="-122"/>
            </a:endParaRPr>
          </a:p>
        </p:txBody>
      </p:sp>
      <mc:AlternateContent xmlns:mc="http://schemas.openxmlformats.org/markup-compatibility/2006" xmlns:a14="http://schemas.microsoft.com/office/drawing/2010/main">
        <mc:Choice Requires="a14">
          <p:sp>
            <p:nvSpPr>
              <p:cNvPr id="111" name="文本框 110">
                <a:extLst>
                  <a:ext uri="{FF2B5EF4-FFF2-40B4-BE49-F238E27FC236}">
                    <a16:creationId xmlns:a16="http://schemas.microsoft.com/office/drawing/2014/main" id="{537E7F6D-61FA-E682-9F65-F129EC252911}"/>
                  </a:ext>
                </a:extLst>
              </p:cNvPr>
              <p:cNvSpPr txBox="1"/>
              <p:nvPr/>
            </p:nvSpPr>
            <p:spPr bwMode="auto">
              <a:xfrm>
                <a:off x="1791146" y="2381851"/>
                <a:ext cx="2030506" cy="461665"/>
              </a:xfrm>
              <a:prstGeom prst="rect">
                <a:avLst/>
              </a:prstGeom>
              <a:noFill/>
              <a:ln w="9525" algn="ctr">
                <a:noFill/>
                <a:miter lim="800000"/>
                <a:headEnd/>
                <a:tailEnd/>
              </a:ln>
              <a:effectLst/>
            </p:spPr>
            <p:txBody>
              <a:bodyPr wrap="square">
                <a:spAutoFit/>
              </a:bodyPr>
              <a:lstStyle/>
              <a:p>
                <a:r>
                  <a:rPr kumimoji="1" lang="en-US" altLang="zh-CN" sz="2400" dirty="0">
                    <a:solidFill>
                      <a:srgbClr val="005AAA"/>
                    </a:solidFill>
                    <a:latin typeface="Times New Roman" panose="02020603050405020304" pitchFamily="18" charset="0"/>
                    <a:ea typeface="楷体" panose="02010609060101010101" pitchFamily="49" charset="-122"/>
                  </a:rPr>
                  <a:t> </a:t>
                </a:r>
                <a14:m>
                  <m:oMath xmlns:m="http://schemas.openxmlformats.org/officeDocument/2006/math">
                    <m:r>
                      <a:rPr kumimoji="1" lang="en-US" altLang="zh-CN" sz="2400" b="1" i="1" dirty="0">
                        <a:solidFill>
                          <a:srgbClr val="005AAA"/>
                        </a:solidFill>
                        <a:latin typeface="Cambria Math" panose="02040503050406030204" pitchFamily="18" charset="0"/>
                        <a:ea typeface="Cambria Math" panose="02040503050406030204" pitchFamily="18" charset="0"/>
                      </a:rPr>
                      <m:t>𝝅</m:t>
                    </m:r>
                    <m:r>
                      <a:rPr kumimoji="1" lang="en-US" altLang="zh-CN" sz="2400" b="0" i="1" dirty="0">
                        <a:solidFill>
                          <a:srgbClr val="005AAA"/>
                        </a:solidFill>
                        <a:latin typeface="Cambria Math" panose="02040503050406030204" pitchFamily="18" charset="0"/>
                        <a:ea typeface="Cambria Math" panose="02040503050406030204" pitchFamily="18" charset="0"/>
                      </a:rPr>
                      <m:t>(</m:t>
                    </m:r>
                    <m:r>
                      <a:rPr kumimoji="1" lang="en-US" altLang="zh-CN" sz="2400" b="0" i="1" dirty="0">
                        <a:solidFill>
                          <a:srgbClr val="005AAA"/>
                        </a:solidFill>
                        <a:latin typeface="Cambria Math" panose="02040503050406030204" pitchFamily="18" charset="0"/>
                        <a:ea typeface="Cambria Math" panose="02040503050406030204" pitchFamily="18" charset="0"/>
                      </a:rPr>
                      <m:t>𝑡</m:t>
                    </m:r>
                    <m:r>
                      <a:rPr kumimoji="1" lang="en-US" altLang="zh-CN" sz="2400" b="0" i="1" dirty="0">
                        <a:solidFill>
                          <a:srgbClr val="005AAA"/>
                        </a:solidFill>
                        <a:latin typeface="Cambria Math" panose="02040503050406030204" pitchFamily="18" charset="0"/>
                        <a:ea typeface="Cambria Math" panose="02040503050406030204" pitchFamily="18" charset="0"/>
                      </a:rPr>
                      <m:t>)</m:t>
                    </m:r>
                  </m:oMath>
                </a14:m>
                <a:endParaRPr lang="en-US" sz="2400">
                  <a:solidFill>
                    <a:srgbClr val="005AAA"/>
                  </a:solidFill>
                </a:endParaRPr>
              </a:p>
            </p:txBody>
          </p:sp>
        </mc:Choice>
        <mc:Fallback xmlns="">
          <p:sp>
            <p:nvSpPr>
              <p:cNvPr id="111" name="文本框 110">
                <a:extLst>
                  <a:ext uri="{FF2B5EF4-FFF2-40B4-BE49-F238E27FC236}">
                    <a16:creationId xmlns:a16="http://schemas.microsoft.com/office/drawing/2014/main" id="{537E7F6D-61FA-E682-9F65-F129EC252911}"/>
                  </a:ext>
                </a:extLst>
              </p:cNvPr>
              <p:cNvSpPr txBox="1">
                <a:spLocks noRot="1" noChangeAspect="1" noMove="1" noResize="1" noEditPoints="1" noAdjustHandles="1" noChangeArrowheads="1" noChangeShapeType="1" noTextEdit="1"/>
              </p:cNvSpPr>
              <p:nvPr/>
            </p:nvSpPr>
            <p:spPr bwMode="auto">
              <a:xfrm>
                <a:off x="1791146" y="2381851"/>
                <a:ext cx="2030506" cy="461665"/>
              </a:xfrm>
              <a:prstGeom prst="rect">
                <a:avLst/>
              </a:prstGeom>
              <a:blipFill>
                <a:blip r:embed="rId16"/>
                <a:stretch>
                  <a:fillRect b="-18919"/>
                </a:stretch>
              </a:blipFill>
              <a:ln w="9525" algn="ctr">
                <a:noFill/>
                <a:miter lim="800000"/>
                <a:headEnd/>
                <a:tailEnd/>
              </a:ln>
              <a:effectLst/>
            </p:spPr>
            <p:txBody>
              <a:bodyPr/>
              <a:lstStyle/>
              <a:p>
                <a:r>
                  <a:rPr lang="en-US">
                    <a:noFill/>
                  </a:rPr>
                  <a:t> </a:t>
                </a:r>
              </a:p>
            </p:txBody>
          </p:sp>
        </mc:Fallback>
      </mc:AlternateContent>
      <p:sp>
        <p:nvSpPr>
          <p:cNvPr id="112" name="弧 111">
            <a:extLst>
              <a:ext uri="{FF2B5EF4-FFF2-40B4-BE49-F238E27FC236}">
                <a16:creationId xmlns:a16="http://schemas.microsoft.com/office/drawing/2014/main" id="{A08E9388-69C1-B82E-6356-D8EBAB0471AA}"/>
              </a:ext>
            </a:extLst>
          </p:cNvPr>
          <p:cNvSpPr/>
          <p:nvPr/>
        </p:nvSpPr>
        <p:spPr>
          <a:xfrm rot="16395408">
            <a:off x="1724281" y="2558070"/>
            <a:ext cx="3606235" cy="3677665"/>
          </a:xfrm>
          <a:prstGeom prst="arc">
            <a:avLst>
              <a:gd name="adj1" fmla="val 16175108"/>
              <a:gd name="adj2" fmla="val 1356544"/>
            </a:avLst>
          </a:prstGeom>
          <a:ln w="57150">
            <a:solidFill>
              <a:srgbClr val="4F81BD"/>
            </a:solidFill>
            <a:headEnd w="lg" len="lg"/>
            <a:tailEnd type="stealth" w="lg"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3" name="弧 112">
            <a:extLst>
              <a:ext uri="{FF2B5EF4-FFF2-40B4-BE49-F238E27FC236}">
                <a16:creationId xmlns:a16="http://schemas.microsoft.com/office/drawing/2014/main" id="{B552E77A-BC2F-1B6A-A41C-E3BBC5C69D0B}"/>
              </a:ext>
            </a:extLst>
          </p:cNvPr>
          <p:cNvSpPr/>
          <p:nvPr/>
        </p:nvSpPr>
        <p:spPr>
          <a:xfrm rot="8925758" flipV="1">
            <a:off x="1178371" y="4549592"/>
            <a:ext cx="747722" cy="636801"/>
          </a:xfrm>
          <a:prstGeom prst="arc">
            <a:avLst>
              <a:gd name="adj1" fmla="val 14538063"/>
              <a:gd name="adj2" fmla="val 20534766"/>
            </a:avLst>
          </a:prstGeom>
          <a:ln w="12700">
            <a:solidFill>
              <a:srgbClr val="005AAA"/>
            </a:solidFill>
            <a:headEnd type="none" w="med" len="med"/>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14642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4">
            <a:extLst>
              <a:ext uri="{FF2B5EF4-FFF2-40B4-BE49-F238E27FC236}">
                <a16:creationId xmlns:a16="http://schemas.microsoft.com/office/drawing/2014/main" id="{9E3BBBD6-5866-40E1-BC24-6826FCA4954E}"/>
              </a:ext>
            </a:extLst>
          </p:cNvPr>
          <p:cNvSpPr>
            <a:spLocks noGrp="1"/>
          </p:cNvSpPr>
          <p:nvPr>
            <p:ph type="title"/>
          </p:nvPr>
        </p:nvSpPr>
        <p:spPr>
          <a:xfrm>
            <a:off x="563626" y="718642"/>
            <a:ext cx="8997950" cy="322293"/>
          </a:xfrm>
        </p:spPr>
        <p:txBody>
          <a:bodyPr/>
          <a:lstStyle/>
          <a:p>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Outline</a:t>
            </a:r>
            <a:endParaRPr lang="zh-CN" altLang="en-US" sz="30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7" name="圆角矩形 16">
            <a:extLst>
              <a:ext uri="{FF2B5EF4-FFF2-40B4-BE49-F238E27FC236}">
                <a16:creationId xmlns:a16="http://schemas.microsoft.com/office/drawing/2014/main" id="{655CB967-75AA-4088-849E-A43585F91F49}"/>
              </a:ext>
            </a:extLst>
          </p:cNvPr>
          <p:cNvSpPr/>
          <p:nvPr/>
        </p:nvSpPr>
        <p:spPr>
          <a:xfrm>
            <a:off x="638386" y="1294706"/>
            <a:ext cx="7920000" cy="36000"/>
          </a:xfrm>
          <a:prstGeom prst="roundRect">
            <a:avLst/>
          </a:prstGeom>
          <a:gradFill>
            <a:gsLst>
              <a:gs pos="15000">
                <a:srgbClr val="0087CA"/>
              </a:gs>
              <a:gs pos="100000">
                <a:schemeClr val="bg1"/>
              </a:gs>
            </a:gsLst>
            <a:lin ang="0" scaled="0"/>
          </a:gra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err="1"/>
          </a:p>
        </p:txBody>
      </p:sp>
      <p:grpSp>
        <p:nvGrpSpPr>
          <p:cNvPr id="21" name="组合 20">
            <a:extLst>
              <a:ext uri="{FF2B5EF4-FFF2-40B4-BE49-F238E27FC236}">
                <a16:creationId xmlns:a16="http://schemas.microsoft.com/office/drawing/2014/main" id="{0396A451-FC96-456C-D3C1-78214B0EB451}"/>
              </a:ext>
            </a:extLst>
          </p:cNvPr>
          <p:cNvGrpSpPr/>
          <p:nvPr/>
        </p:nvGrpSpPr>
        <p:grpSpPr>
          <a:xfrm>
            <a:off x="2515048" y="3020101"/>
            <a:ext cx="4981575" cy="793750"/>
            <a:chOff x="2515048" y="2878882"/>
            <a:chExt cx="4981575" cy="793750"/>
          </a:xfrm>
        </p:grpSpPr>
        <p:sp>
          <p:nvSpPr>
            <p:cNvPr id="2" name="AutoShape 15">
              <a:extLst>
                <a:ext uri="{FF2B5EF4-FFF2-40B4-BE49-F238E27FC236}">
                  <a16:creationId xmlns:a16="http://schemas.microsoft.com/office/drawing/2014/main" id="{8DE83D24-E75E-394E-2E39-3D68775FDD7E}"/>
                </a:ext>
              </a:extLst>
            </p:cNvPr>
            <p:cNvSpPr>
              <a:spLocks noChangeArrowheads="1"/>
            </p:cNvSpPr>
            <p:nvPr/>
          </p:nvSpPr>
          <p:spPr bwMode="auto">
            <a:xfrm>
              <a:off x="2916686" y="3016995"/>
              <a:ext cx="4579937" cy="528637"/>
            </a:xfrm>
            <a:prstGeom prst="roundRect">
              <a:avLst>
                <a:gd name="adj" fmla="val 16667"/>
              </a:avLst>
            </a:prstGeom>
            <a:noFill/>
            <a:ln w="28575">
              <a:solidFill>
                <a:srgbClr val="F9B015"/>
              </a:solidFill>
              <a:round/>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3" name="AutoShape 16">
              <a:extLst>
                <a:ext uri="{FF2B5EF4-FFF2-40B4-BE49-F238E27FC236}">
                  <a16:creationId xmlns:a16="http://schemas.microsoft.com/office/drawing/2014/main" id="{964FE8CD-CDA9-DEBA-B164-A8687E394110}"/>
                </a:ext>
              </a:extLst>
            </p:cNvPr>
            <p:cNvSpPr>
              <a:spLocks noChangeArrowheads="1"/>
            </p:cNvSpPr>
            <p:nvPr/>
          </p:nvSpPr>
          <p:spPr bwMode="auto">
            <a:xfrm>
              <a:off x="2515048" y="2878882"/>
              <a:ext cx="723900" cy="793750"/>
            </a:xfrm>
            <a:prstGeom prst="diamond">
              <a:avLst/>
            </a:prstGeom>
            <a:solidFill>
              <a:srgbClr val="F9B015"/>
            </a:solidFill>
            <a:ln w="25400">
              <a:solidFill>
                <a:srgbClr val="F9B015"/>
              </a:solidFill>
              <a:miter lim="800000"/>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5" name="Text Box 17">
              <a:extLst>
                <a:ext uri="{FF2B5EF4-FFF2-40B4-BE49-F238E27FC236}">
                  <a16:creationId xmlns:a16="http://schemas.microsoft.com/office/drawing/2014/main" id="{508FF975-4DF2-139F-DEBF-981F8A1F7E82}"/>
                </a:ext>
              </a:extLst>
            </p:cNvPr>
            <p:cNvSpPr>
              <a:spLocks noChangeArrowheads="1"/>
            </p:cNvSpPr>
            <p:nvPr/>
          </p:nvSpPr>
          <p:spPr bwMode="auto">
            <a:xfrm>
              <a:off x="3380301" y="3050480"/>
              <a:ext cx="4025957" cy="461665"/>
            </a:xfrm>
            <a:prstGeom prst="rect">
              <a:avLst/>
            </a:prstGeom>
            <a:noFill/>
            <a:ln w="9525">
              <a:noFill/>
              <a:miter lim="800000"/>
              <a:headEnd/>
              <a:tailEnd/>
            </a:ln>
          </p:spPr>
          <p:txBody>
            <a:bodyPr wrap="square">
              <a:spAutoFit/>
            </a:bodyPr>
            <a:lstStyle/>
            <a:p>
              <a:pPr algn="ctr">
                <a:buFont typeface="Arial" charset="0"/>
                <a:buNone/>
              </a:pPr>
              <a:r>
                <a:rPr lang="en-US" altLang="zh-CN" sz="2400" b="1">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Problems and Contributions</a:t>
              </a:r>
              <a:endParaRPr lang="zh-CN" altLang="en-US" b="1">
                <a:latin typeface="Times New Roman" panose="02020603050405020304" pitchFamily="18" charset="0"/>
                <a:ea typeface="KaiTi" panose="02010609060101010101" pitchFamily="49" charset="-122"/>
                <a:cs typeface="Times New Roman" panose="02020603050405020304" pitchFamily="18" charset="0"/>
              </a:endParaRPr>
            </a:p>
          </p:txBody>
        </p:sp>
        <p:sp>
          <p:nvSpPr>
            <p:cNvPr id="6" name="Text Box 18">
              <a:extLst>
                <a:ext uri="{FF2B5EF4-FFF2-40B4-BE49-F238E27FC236}">
                  <a16:creationId xmlns:a16="http://schemas.microsoft.com/office/drawing/2014/main" id="{49207D13-DB05-36C2-290D-3345E6B89FA9}"/>
                </a:ext>
              </a:extLst>
            </p:cNvPr>
            <p:cNvSpPr>
              <a:spLocks noChangeArrowheads="1"/>
            </p:cNvSpPr>
            <p:nvPr/>
          </p:nvSpPr>
          <p:spPr bwMode="auto">
            <a:xfrm>
              <a:off x="2709613" y="3050480"/>
              <a:ext cx="338554" cy="461665"/>
            </a:xfrm>
            <a:prstGeom prst="rect">
              <a:avLst/>
            </a:prstGeom>
            <a:noFill/>
            <a:ln w="9525">
              <a:noFill/>
              <a:miter lim="800000"/>
              <a:headEnd/>
              <a:tailEnd/>
            </a:ln>
          </p:spPr>
          <p:txBody>
            <a:bodyPr wrap="none">
              <a:spAutoFit/>
            </a:bodyPr>
            <a:lstStyle/>
            <a:p>
              <a:pPr algn="ctr">
                <a:buFont typeface="Arial" charset="0"/>
                <a:buNone/>
              </a:pPr>
              <a:r>
                <a:rPr lang="en-US" altLang="zh-CN" sz="2400"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2</a:t>
              </a:r>
              <a:endParaRPr lang="zh-CN" altLang="en-US"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23" name="组合 22">
            <a:extLst>
              <a:ext uri="{FF2B5EF4-FFF2-40B4-BE49-F238E27FC236}">
                <a16:creationId xmlns:a16="http://schemas.microsoft.com/office/drawing/2014/main" id="{24A68709-E9C4-192B-30EC-85B0AEB0F02A}"/>
              </a:ext>
            </a:extLst>
          </p:cNvPr>
          <p:cNvGrpSpPr/>
          <p:nvPr/>
        </p:nvGrpSpPr>
        <p:grpSpPr>
          <a:xfrm>
            <a:off x="2570611" y="5040256"/>
            <a:ext cx="4926013" cy="793750"/>
            <a:chOff x="2570611" y="5039122"/>
            <a:chExt cx="4926013" cy="793750"/>
          </a:xfrm>
        </p:grpSpPr>
        <p:sp>
          <p:nvSpPr>
            <p:cNvPr id="12" name="AutoShape 15">
              <a:extLst>
                <a:ext uri="{FF2B5EF4-FFF2-40B4-BE49-F238E27FC236}">
                  <a16:creationId xmlns:a16="http://schemas.microsoft.com/office/drawing/2014/main" id="{FEF89E42-2682-F525-E196-1BD517D2DFA8}"/>
                </a:ext>
              </a:extLst>
            </p:cNvPr>
            <p:cNvSpPr>
              <a:spLocks noChangeArrowheads="1"/>
            </p:cNvSpPr>
            <p:nvPr/>
          </p:nvSpPr>
          <p:spPr bwMode="auto">
            <a:xfrm>
              <a:off x="2972352" y="5176926"/>
              <a:ext cx="4524272" cy="529167"/>
            </a:xfrm>
            <a:prstGeom prst="roundRect">
              <a:avLst>
                <a:gd name="adj" fmla="val 16667"/>
              </a:avLst>
            </a:prstGeom>
            <a:noFill/>
            <a:ln w="28575">
              <a:solidFill>
                <a:srgbClr val="F9B015"/>
              </a:solidFill>
              <a:round/>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14" name="AutoShape 16">
              <a:extLst>
                <a:ext uri="{FF2B5EF4-FFF2-40B4-BE49-F238E27FC236}">
                  <a16:creationId xmlns:a16="http://schemas.microsoft.com/office/drawing/2014/main" id="{C6AF6109-B6CD-AF9C-4E47-AAF790FB30BA}"/>
                </a:ext>
              </a:extLst>
            </p:cNvPr>
            <p:cNvSpPr>
              <a:spLocks noChangeArrowheads="1"/>
            </p:cNvSpPr>
            <p:nvPr/>
          </p:nvSpPr>
          <p:spPr bwMode="auto">
            <a:xfrm>
              <a:off x="2570611" y="5039122"/>
              <a:ext cx="723132" cy="793750"/>
            </a:xfrm>
            <a:prstGeom prst="diamond">
              <a:avLst/>
            </a:prstGeom>
            <a:solidFill>
              <a:srgbClr val="F9B015"/>
            </a:solidFill>
            <a:ln w="25400">
              <a:solidFill>
                <a:srgbClr val="F9B015"/>
              </a:solidFill>
              <a:miter lim="800000"/>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15" name="Text Box 17">
              <a:extLst>
                <a:ext uri="{FF2B5EF4-FFF2-40B4-BE49-F238E27FC236}">
                  <a16:creationId xmlns:a16="http://schemas.microsoft.com/office/drawing/2014/main" id="{C97D1F71-5D2F-750D-C8F3-EEA841AA332C}"/>
                </a:ext>
              </a:extLst>
            </p:cNvPr>
            <p:cNvSpPr>
              <a:spLocks noChangeArrowheads="1"/>
            </p:cNvSpPr>
            <p:nvPr/>
          </p:nvSpPr>
          <p:spPr bwMode="auto">
            <a:xfrm>
              <a:off x="3373810" y="5210941"/>
              <a:ext cx="3843004" cy="461665"/>
            </a:xfrm>
            <a:prstGeom prst="rect">
              <a:avLst/>
            </a:prstGeom>
            <a:noFill/>
            <a:ln w="9525">
              <a:noFill/>
              <a:miter lim="800000"/>
              <a:headEnd/>
              <a:tailEnd/>
            </a:ln>
          </p:spPr>
          <p:txBody>
            <a:bodyPr wrap="square">
              <a:spAutoFit/>
            </a:bodyPr>
            <a:lstStyle/>
            <a:p>
              <a:pPr algn="ctr"/>
              <a:r>
                <a:rPr lang="en-US" altLang="zh-CN" sz="240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Experiments</a:t>
              </a:r>
              <a:endParaRPr lang="zh-CN" altLang="en-US" sz="240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endParaRPr>
            </a:p>
          </p:txBody>
        </p:sp>
        <p:sp>
          <p:nvSpPr>
            <p:cNvPr id="17" name="Text Box 18">
              <a:extLst>
                <a:ext uri="{FF2B5EF4-FFF2-40B4-BE49-F238E27FC236}">
                  <a16:creationId xmlns:a16="http://schemas.microsoft.com/office/drawing/2014/main" id="{883DE910-55AC-6033-D665-8E71C54CBBD5}"/>
                </a:ext>
              </a:extLst>
            </p:cNvPr>
            <p:cNvSpPr>
              <a:spLocks noChangeArrowheads="1"/>
            </p:cNvSpPr>
            <p:nvPr/>
          </p:nvSpPr>
          <p:spPr bwMode="auto">
            <a:xfrm>
              <a:off x="2745770" y="5189560"/>
              <a:ext cx="338131" cy="461183"/>
            </a:xfrm>
            <a:prstGeom prst="rect">
              <a:avLst/>
            </a:prstGeom>
            <a:noFill/>
            <a:ln w="9525">
              <a:noFill/>
              <a:miter lim="800000"/>
              <a:headEnd/>
              <a:tailEnd/>
            </a:ln>
          </p:spPr>
          <p:txBody>
            <a:bodyPr wrap="none">
              <a:spAutoFit/>
            </a:bodyPr>
            <a:lstStyle/>
            <a:p>
              <a:pPr algn="ctr">
                <a:buFont typeface="Arial" charset="0"/>
                <a:buNone/>
              </a:pPr>
              <a:r>
                <a:rPr lang="en-US" altLang="zh-CN" sz="2400"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4</a:t>
              </a:r>
              <a:endParaRPr lang="zh-CN" altLang="en-US"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22" name="组合 21">
            <a:extLst>
              <a:ext uri="{FF2B5EF4-FFF2-40B4-BE49-F238E27FC236}">
                <a16:creationId xmlns:a16="http://schemas.microsoft.com/office/drawing/2014/main" id="{2D70A2B6-2795-7CAB-1086-67EDDB31DAE5}"/>
              </a:ext>
            </a:extLst>
          </p:cNvPr>
          <p:cNvGrpSpPr/>
          <p:nvPr/>
        </p:nvGrpSpPr>
        <p:grpSpPr>
          <a:xfrm>
            <a:off x="2553148" y="4034941"/>
            <a:ext cx="4946650" cy="784225"/>
            <a:chOff x="2553148" y="4040461"/>
            <a:chExt cx="4946650" cy="784225"/>
          </a:xfrm>
        </p:grpSpPr>
        <p:sp>
          <p:nvSpPr>
            <p:cNvPr id="18" name="AutoShape 20">
              <a:extLst>
                <a:ext uri="{FF2B5EF4-FFF2-40B4-BE49-F238E27FC236}">
                  <a16:creationId xmlns:a16="http://schemas.microsoft.com/office/drawing/2014/main" id="{E6900EF2-A6A0-2175-056C-DA701686E6BC}"/>
                </a:ext>
              </a:extLst>
            </p:cNvPr>
            <p:cNvSpPr>
              <a:spLocks noChangeArrowheads="1"/>
            </p:cNvSpPr>
            <p:nvPr/>
          </p:nvSpPr>
          <p:spPr bwMode="auto">
            <a:xfrm>
              <a:off x="2952071" y="4176611"/>
              <a:ext cx="4547727" cy="522817"/>
            </a:xfrm>
            <a:prstGeom prst="roundRect">
              <a:avLst>
                <a:gd name="adj" fmla="val 16667"/>
              </a:avLst>
            </a:prstGeom>
            <a:noFill/>
            <a:ln w="28575">
              <a:solidFill>
                <a:srgbClr val="9EC3E2"/>
              </a:solidFill>
              <a:round/>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24" name="AutoShape 21">
              <a:extLst>
                <a:ext uri="{FF2B5EF4-FFF2-40B4-BE49-F238E27FC236}">
                  <a16:creationId xmlns:a16="http://schemas.microsoft.com/office/drawing/2014/main" id="{0DCE3E29-960A-B42F-5D6B-3484310B3C77}"/>
                </a:ext>
              </a:extLst>
            </p:cNvPr>
            <p:cNvSpPr>
              <a:spLocks noChangeArrowheads="1"/>
            </p:cNvSpPr>
            <p:nvPr/>
          </p:nvSpPr>
          <p:spPr bwMode="auto">
            <a:xfrm>
              <a:off x="2553148" y="4040461"/>
              <a:ext cx="718062" cy="784225"/>
            </a:xfrm>
            <a:prstGeom prst="diamond">
              <a:avLst/>
            </a:prstGeom>
            <a:solidFill>
              <a:srgbClr val="9EC3E2"/>
            </a:solidFill>
            <a:ln w="25400">
              <a:solidFill>
                <a:srgbClr val="9EC3E2"/>
              </a:solidFill>
              <a:miter lim="800000"/>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25" name="Text Box 22">
              <a:extLst>
                <a:ext uri="{FF2B5EF4-FFF2-40B4-BE49-F238E27FC236}">
                  <a16:creationId xmlns:a16="http://schemas.microsoft.com/office/drawing/2014/main" id="{D0EFF6FB-1E9A-8A7D-4022-3913B627F9B2}"/>
                </a:ext>
              </a:extLst>
            </p:cNvPr>
            <p:cNvSpPr>
              <a:spLocks noChangeArrowheads="1"/>
            </p:cNvSpPr>
            <p:nvPr/>
          </p:nvSpPr>
          <p:spPr bwMode="auto">
            <a:xfrm>
              <a:off x="3326025" y="4203378"/>
              <a:ext cx="3936217" cy="461665"/>
            </a:xfrm>
            <a:prstGeom prst="rect">
              <a:avLst/>
            </a:prstGeom>
            <a:noFill/>
            <a:ln w="9525">
              <a:noFill/>
              <a:miter lim="800000"/>
              <a:headEnd/>
              <a:tailEnd/>
            </a:ln>
          </p:spPr>
          <p:txBody>
            <a:bodyPr wrap="square">
              <a:spAutoFit/>
            </a:bodyPr>
            <a:lstStyle/>
            <a:p>
              <a:pPr algn="ctr">
                <a:buFont typeface="Arial" charset="0"/>
                <a:buNone/>
              </a:pPr>
              <a:r>
                <a:rPr lang="en-US" altLang="zh-CN" sz="2400">
                  <a:latin typeface="Times New Roman" panose="02020603050405020304" pitchFamily="18" charset="0"/>
                  <a:ea typeface="KaiTi" panose="02010609060101010101" pitchFamily="49" charset="-122"/>
                  <a:cs typeface="Times New Roman" panose="02020603050405020304" pitchFamily="18" charset="0"/>
                </a:rPr>
                <a:t>Baselines and Our Techniques</a:t>
              </a:r>
              <a:endParaRPr lang="zh-CN" altLang="en-US" sz="240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6" name="Text Box 23">
              <a:extLst>
                <a:ext uri="{FF2B5EF4-FFF2-40B4-BE49-F238E27FC236}">
                  <a16:creationId xmlns:a16="http://schemas.microsoft.com/office/drawing/2014/main" id="{DEEB5C09-9D86-A8E6-4416-F061F1F06227}"/>
                </a:ext>
              </a:extLst>
            </p:cNvPr>
            <p:cNvSpPr>
              <a:spLocks noChangeArrowheads="1"/>
            </p:cNvSpPr>
            <p:nvPr/>
          </p:nvSpPr>
          <p:spPr bwMode="auto">
            <a:xfrm>
              <a:off x="2744816" y="4196433"/>
              <a:ext cx="339085" cy="461095"/>
            </a:xfrm>
            <a:prstGeom prst="rect">
              <a:avLst/>
            </a:prstGeom>
            <a:noFill/>
            <a:ln w="9525">
              <a:noFill/>
              <a:miter lim="800000"/>
              <a:headEnd/>
              <a:tailEnd/>
            </a:ln>
          </p:spPr>
          <p:txBody>
            <a:bodyPr wrap="none">
              <a:spAutoFit/>
            </a:bodyPr>
            <a:lstStyle/>
            <a:p>
              <a:pPr algn="ctr">
                <a:buFont typeface="Arial" charset="0"/>
                <a:buNone/>
              </a:pPr>
              <a:r>
                <a:rPr lang="en-US" altLang="zh-CN" sz="2400"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3</a:t>
              </a:r>
              <a:endParaRPr lang="zh-CN" altLang="en-US"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20" name="组合 19">
            <a:extLst>
              <a:ext uri="{FF2B5EF4-FFF2-40B4-BE49-F238E27FC236}">
                <a16:creationId xmlns:a16="http://schemas.microsoft.com/office/drawing/2014/main" id="{B5DED23C-40FA-B665-D876-5822BDE391E8}"/>
              </a:ext>
            </a:extLst>
          </p:cNvPr>
          <p:cNvGrpSpPr/>
          <p:nvPr/>
        </p:nvGrpSpPr>
        <p:grpSpPr>
          <a:xfrm>
            <a:off x="2518223" y="2014786"/>
            <a:ext cx="4975584" cy="784225"/>
            <a:chOff x="2518223" y="2014786"/>
            <a:chExt cx="4975584" cy="784225"/>
          </a:xfrm>
        </p:grpSpPr>
        <p:sp>
          <p:nvSpPr>
            <p:cNvPr id="28" name="AutoShape 20">
              <a:extLst>
                <a:ext uri="{FF2B5EF4-FFF2-40B4-BE49-F238E27FC236}">
                  <a16:creationId xmlns:a16="http://schemas.microsoft.com/office/drawing/2014/main" id="{01DD5896-96ED-A46A-35F4-6406DF164C9B}"/>
                </a:ext>
              </a:extLst>
            </p:cNvPr>
            <p:cNvSpPr>
              <a:spLocks noChangeArrowheads="1"/>
            </p:cNvSpPr>
            <p:nvPr/>
          </p:nvSpPr>
          <p:spPr bwMode="auto">
            <a:xfrm>
              <a:off x="2917146" y="2150936"/>
              <a:ext cx="4576661" cy="522817"/>
            </a:xfrm>
            <a:prstGeom prst="roundRect">
              <a:avLst>
                <a:gd name="adj" fmla="val 16667"/>
              </a:avLst>
            </a:prstGeom>
            <a:noFill/>
            <a:ln w="28575">
              <a:solidFill>
                <a:srgbClr val="9EC3E2"/>
              </a:solidFill>
              <a:round/>
              <a:headEnd/>
              <a:tailEnd/>
            </a:ln>
          </p:spPr>
          <p:txBody>
            <a:bodyPr wrap="none" anchor="ctr"/>
            <a:lstStyle/>
            <a:p>
              <a:pPr algn="ctr" eaLnBrk="1" hangingPunct="1">
                <a:spcBef>
                  <a:spcPct val="50000"/>
                </a:spcBef>
                <a:buFont typeface="Arial" charset="0"/>
                <a:buNone/>
              </a:pPr>
              <a:endParaRPr lang="zh-CN" altLang="zh-CN" sz="4000" b="1">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29" name="AutoShape 21">
              <a:extLst>
                <a:ext uri="{FF2B5EF4-FFF2-40B4-BE49-F238E27FC236}">
                  <a16:creationId xmlns:a16="http://schemas.microsoft.com/office/drawing/2014/main" id="{32BE7F80-C6C7-806F-F03C-D79866DD2FA3}"/>
                </a:ext>
              </a:extLst>
            </p:cNvPr>
            <p:cNvSpPr>
              <a:spLocks noChangeArrowheads="1"/>
            </p:cNvSpPr>
            <p:nvPr/>
          </p:nvSpPr>
          <p:spPr bwMode="auto">
            <a:xfrm>
              <a:off x="2518223" y="2014786"/>
              <a:ext cx="718062" cy="784225"/>
            </a:xfrm>
            <a:prstGeom prst="diamond">
              <a:avLst/>
            </a:prstGeom>
            <a:solidFill>
              <a:srgbClr val="9EC3E2"/>
            </a:solidFill>
            <a:ln w="25400">
              <a:solidFill>
                <a:srgbClr val="9EC3E2"/>
              </a:solidFill>
              <a:miter lim="800000"/>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30" name="Text Box 22">
              <a:extLst>
                <a:ext uri="{FF2B5EF4-FFF2-40B4-BE49-F238E27FC236}">
                  <a16:creationId xmlns:a16="http://schemas.microsoft.com/office/drawing/2014/main" id="{303B7D7F-21CB-03A2-B37A-090FF4784EF4}"/>
                </a:ext>
              </a:extLst>
            </p:cNvPr>
            <p:cNvSpPr>
              <a:spLocks noChangeArrowheads="1"/>
            </p:cNvSpPr>
            <p:nvPr/>
          </p:nvSpPr>
          <p:spPr bwMode="auto">
            <a:xfrm>
              <a:off x="3446218" y="2189664"/>
              <a:ext cx="3600000" cy="461665"/>
            </a:xfrm>
            <a:prstGeom prst="rect">
              <a:avLst/>
            </a:prstGeom>
            <a:noFill/>
            <a:ln w="9525">
              <a:noFill/>
              <a:miter lim="800000"/>
              <a:headEnd/>
              <a:tailEnd/>
            </a:ln>
          </p:spPr>
          <p:txBody>
            <a:bodyPr>
              <a:spAutoFit/>
            </a:bodyPr>
            <a:lstStyle/>
            <a:p>
              <a:pPr algn="ctr">
                <a:buFont typeface="Arial" charset="0"/>
                <a:buNone/>
              </a:pPr>
              <a:r>
                <a:rPr lang="en-US" altLang="zh-CN" sz="2400" dirty="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Background</a:t>
              </a:r>
              <a:endParaRPr lang="zh-CN" altLang="en-US"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31" name="Text Box 23">
              <a:extLst>
                <a:ext uri="{FF2B5EF4-FFF2-40B4-BE49-F238E27FC236}">
                  <a16:creationId xmlns:a16="http://schemas.microsoft.com/office/drawing/2014/main" id="{855B5CA8-0EB0-B0C5-B915-C706B450DF96}"/>
                </a:ext>
              </a:extLst>
            </p:cNvPr>
            <p:cNvSpPr>
              <a:spLocks noChangeArrowheads="1"/>
            </p:cNvSpPr>
            <p:nvPr/>
          </p:nvSpPr>
          <p:spPr bwMode="auto">
            <a:xfrm>
              <a:off x="2701342" y="2150936"/>
              <a:ext cx="339085" cy="461095"/>
            </a:xfrm>
            <a:prstGeom prst="rect">
              <a:avLst/>
            </a:prstGeom>
            <a:noFill/>
            <a:ln w="9525">
              <a:noFill/>
              <a:miter lim="800000"/>
              <a:headEnd/>
              <a:tailEnd/>
            </a:ln>
          </p:spPr>
          <p:txBody>
            <a:bodyPr wrap="none">
              <a:spAutoFit/>
            </a:bodyPr>
            <a:lstStyle/>
            <a:p>
              <a:pPr algn="ctr">
                <a:buFont typeface="Arial" charset="0"/>
                <a:buNone/>
              </a:pPr>
              <a:r>
                <a:rPr lang="en-US" altLang="zh-CN" sz="2400"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1</a:t>
              </a:r>
              <a:endParaRPr lang="zh-CN" altLang="en-US"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grpSp>
        <p:nvGrpSpPr>
          <p:cNvPr id="32" name="组合 31">
            <a:extLst>
              <a:ext uri="{FF2B5EF4-FFF2-40B4-BE49-F238E27FC236}">
                <a16:creationId xmlns:a16="http://schemas.microsoft.com/office/drawing/2014/main" id="{FF205104-FF86-039E-B4C1-E74113EA8BFF}"/>
              </a:ext>
            </a:extLst>
          </p:cNvPr>
          <p:cNvGrpSpPr/>
          <p:nvPr/>
        </p:nvGrpSpPr>
        <p:grpSpPr>
          <a:xfrm>
            <a:off x="2572685" y="6055097"/>
            <a:ext cx="4946650" cy="784225"/>
            <a:chOff x="2572685" y="6055097"/>
            <a:chExt cx="4946650" cy="784225"/>
          </a:xfrm>
        </p:grpSpPr>
        <p:sp>
          <p:nvSpPr>
            <p:cNvPr id="7" name="AutoShape 20">
              <a:extLst>
                <a:ext uri="{FF2B5EF4-FFF2-40B4-BE49-F238E27FC236}">
                  <a16:creationId xmlns:a16="http://schemas.microsoft.com/office/drawing/2014/main" id="{97424979-AE74-1DA1-C7EC-D47FB1A37AA7}"/>
                </a:ext>
              </a:extLst>
            </p:cNvPr>
            <p:cNvSpPr>
              <a:spLocks noChangeArrowheads="1"/>
            </p:cNvSpPr>
            <p:nvPr/>
          </p:nvSpPr>
          <p:spPr bwMode="auto">
            <a:xfrm>
              <a:off x="2971608" y="6191247"/>
              <a:ext cx="4547727" cy="522817"/>
            </a:xfrm>
            <a:prstGeom prst="roundRect">
              <a:avLst>
                <a:gd name="adj" fmla="val 16667"/>
              </a:avLst>
            </a:prstGeom>
            <a:noFill/>
            <a:ln w="28575">
              <a:solidFill>
                <a:srgbClr val="9EC3E2"/>
              </a:solidFill>
              <a:round/>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8" name="AutoShape 21">
              <a:extLst>
                <a:ext uri="{FF2B5EF4-FFF2-40B4-BE49-F238E27FC236}">
                  <a16:creationId xmlns:a16="http://schemas.microsoft.com/office/drawing/2014/main" id="{400B31AA-7D87-A3DB-8544-6F29258331A3}"/>
                </a:ext>
              </a:extLst>
            </p:cNvPr>
            <p:cNvSpPr>
              <a:spLocks noChangeArrowheads="1"/>
            </p:cNvSpPr>
            <p:nvPr/>
          </p:nvSpPr>
          <p:spPr bwMode="auto">
            <a:xfrm>
              <a:off x="2572685" y="6055097"/>
              <a:ext cx="718062" cy="784225"/>
            </a:xfrm>
            <a:prstGeom prst="diamond">
              <a:avLst/>
            </a:prstGeom>
            <a:solidFill>
              <a:srgbClr val="9EC3E2"/>
            </a:solidFill>
            <a:ln w="25400">
              <a:solidFill>
                <a:srgbClr val="9EC3E2"/>
              </a:solidFill>
              <a:miter lim="800000"/>
              <a:headEnd/>
              <a:tailEnd/>
            </a:ln>
          </p:spPr>
          <p:txBody>
            <a:bodyPr wrap="none" anchor="ctr"/>
            <a:lstStyle/>
            <a:p>
              <a:pPr algn="ctr" eaLnBrk="1" hangingPunct="1">
                <a:spcBef>
                  <a:spcPct val="50000"/>
                </a:spcBef>
                <a:buFont typeface="Arial" charset="0"/>
                <a:buNone/>
              </a:pPr>
              <a:endParaRPr lang="zh-CN" altLang="zh-CN" sz="4000">
                <a:solidFill>
                  <a:srgbClr val="555555"/>
                </a:solidFill>
                <a:latin typeface="Times New Roman" panose="02020603050405020304" pitchFamily="18" charset="0"/>
                <a:ea typeface="黑体" pitchFamily="49" charset="-122"/>
                <a:cs typeface="Times New Roman" panose="02020603050405020304" pitchFamily="18" charset="0"/>
                <a:sym typeface="微软雅黑" pitchFamily="34" charset="-122"/>
              </a:endParaRPr>
            </a:p>
          </p:txBody>
        </p:sp>
        <p:sp>
          <p:nvSpPr>
            <p:cNvPr id="9" name="Text Box 22">
              <a:extLst>
                <a:ext uri="{FF2B5EF4-FFF2-40B4-BE49-F238E27FC236}">
                  <a16:creationId xmlns:a16="http://schemas.microsoft.com/office/drawing/2014/main" id="{ECDB1891-9575-AC37-B5E5-1499D22433E1}"/>
                </a:ext>
              </a:extLst>
            </p:cNvPr>
            <p:cNvSpPr>
              <a:spLocks noChangeArrowheads="1"/>
            </p:cNvSpPr>
            <p:nvPr/>
          </p:nvSpPr>
          <p:spPr bwMode="auto">
            <a:xfrm>
              <a:off x="3517826" y="6218014"/>
              <a:ext cx="3600000" cy="457465"/>
            </a:xfrm>
            <a:prstGeom prst="rect">
              <a:avLst/>
            </a:prstGeom>
            <a:noFill/>
            <a:ln w="9525">
              <a:noFill/>
              <a:miter lim="800000"/>
              <a:headEnd/>
              <a:tailEnd/>
            </a:ln>
          </p:spPr>
          <p:txBody>
            <a:bodyPr wrap="square">
              <a:spAutoFit/>
            </a:bodyPr>
            <a:lstStyle/>
            <a:p>
              <a:pPr algn="ctr">
                <a:buFont typeface="Arial" charset="0"/>
                <a:buNone/>
              </a:pPr>
              <a:r>
                <a:rPr lang="en-US" altLang="zh-CN" sz="240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rPr>
                <a:t>Future Work</a:t>
              </a:r>
              <a:endParaRPr lang="zh-CN" altLang="en-US" sz="2400">
                <a:latin typeface="Times New Roman" panose="02020603050405020304" pitchFamily="18" charset="0"/>
                <a:ea typeface="KaiTi" panose="02010609060101010101" pitchFamily="49" charset="-122"/>
                <a:cs typeface="Times New Roman" panose="02020603050405020304" pitchFamily="18" charset="0"/>
                <a:sym typeface="微软雅黑" pitchFamily="34" charset="-122"/>
              </a:endParaRPr>
            </a:p>
          </p:txBody>
        </p:sp>
        <p:sp>
          <p:nvSpPr>
            <p:cNvPr id="11" name="Text Box 23">
              <a:extLst>
                <a:ext uri="{FF2B5EF4-FFF2-40B4-BE49-F238E27FC236}">
                  <a16:creationId xmlns:a16="http://schemas.microsoft.com/office/drawing/2014/main" id="{5BB8B0C8-479C-AA7C-8ECC-3C6FFB1DB862}"/>
                </a:ext>
              </a:extLst>
            </p:cNvPr>
            <p:cNvSpPr>
              <a:spLocks noChangeArrowheads="1"/>
            </p:cNvSpPr>
            <p:nvPr/>
          </p:nvSpPr>
          <p:spPr bwMode="auto">
            <a:xfrm>
              <a:off x="2764618" y="6211069"/>
              <a:ext cx="338555" cy="461665"/>
            </a:xfrm>
            <a:prstGeom prst="rect">
              <a:avLst/>
            </a:prstGeom>
            <a:noFill/>
            <a:ln w="9525">
              <a:noFill/>
              <a:miter lim="800000"/>
              <a:headEnd/>
              <a:tailEnd/>
            </a:ln>
          </p:spPr>
          <p:txBody>
            <a:bodyPr wrap="none">
              <a:spAutoFit/>
            </a:bodyPr>
            <a:lstStyle/>
            <a:p>
              <a:pPr algn="ctr">
                <a:buFont typeface="Arial" charset="0"/>
                <a:buNone/>
              </a:pPr>
              <a:r>
                <a:rPr lang="en-US" altLang="zh-CN" sz="2400" b="1">
                  <a:solidFill>
                    <a:srgbClr val="F9F9F9"/>
                  </a:solidFill>
                  <a:latin typeface="Times New Roman" panose="02020603050405020304" pitchFamily="18" charset="0"/>
                  <a:ea typeface="黑体" pitchFamily="49" charset="-122"/>
                  <a:cs typeface="Times New Roman" panose="02020603050405020304" pitchFamily="18" charset="0"/>
                  <a:sym typeface="微软雅黑" pitchFamily="34" charset="-122"/>
                </a:rPr>
                <a:t>5</a:t>
              </a:r>
              <a:endParaRPr lang="zh-CN" altLang="en-US" b="1">
                <a:solidFill>
                  <a:srgbClr val="555555"/>
                </a:solidFill>
                <a:latin typeface="Times New Roman" panose="02020603050405020304" pitchFamily="18" charset="0"/>
                <a:ea typeface="黑体" pitchFamily="49" charset="-122"/>
                <a:cs typeface="Times New Roman" panose="02020603050405020304" pitchFamily="18" charset="0"/>
              </a:endParaRPr>
            </a:p>
          </p:txBody>
        </p:sp>
      </p:grpSp>
      <p:sp>
        <p:nvSpPr>
          <p:cNvPr id="4" name="矩形 3">
            <a:extLst>
              <a:ext uri="{FF2B5EF4-FFF2-40B4-BE49-F238E27FC236}">
                <a16:creationId xmlns:a16="http://schemas.microsoft.com/office/drawing/2014/main" id="{ECB7552E-3AE1-B796-A243-8A2E66C28B7F}"/>
              </a:ext>
            </a:extLst>
          </p:cNvPr>
          <p:cNvSpPr/>
          <p:nvPr/>
        </p:nvSpPr>
        <p:spPr>
          <a:xfrm>
            <a:off x="2145759" y="3960138"/>
            <a:ext cx="5836563" cy="3239224"/>
          </a:xfrm>
          <a:prstGeom prst="rect">
            <a:avLst/>
          </a:prstGeom>
          <a:solidFill>
            <a:schemeClr val="bg1">
              <a:alpha val="85410"/>
            </a:schemeClr>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solidFill>
                <a:schemeClr val="bg1">
                  <a:lumMod val="50000"/>
                </a:schemeClr>
              </a:solidFill>
            </a:endParaRPr>
          </a:p>
        </p:txBody>
      </p:sp>
      <p:sp>
        <p:nvSpPr>
          <p:cNvPr id="19" name="矩形 18">
            <a:extLst>
              <a:ext uri="{FF2B5EF4-FFF2-40B4-BE49-F238E27FC236}">
                <a16:creationId xmlns:a16="http://schemas.microsoft.com/office/drawing/2014/main" id="{3C50A2CC-E927-24B6-1446-B021AF0D26B6}"/>
              </a:ext>
            </a:extLst>
          </p:cNvPr>
          <p:cNvSpPr/>
          <p:nvPr/>
        </p:nvSpPr>
        <p:spPr>
          <a:xfrm>
            <a:off x="2145759" y="1624523"/>
            <a:ext cx="5836563" cy="1243920"/>
          </a:xfrm>
          <a:prstGeom prst="rect">
            <a:avLst/>
          </a:prstGeom>
          <a:solidFill>
            <a:schemeClr val="bg1">
              <a:alpha val="85410"/>
            </a:schemeClr>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solidFill>
                <a:schemeClr val="bg1">
                  <a:lumMod val="50000"/>
                </a:schemeClr>
              </a:solidFill>
            </a:endParaRPr>
          </a:p>
        </p:txBody>
      </p:sp>
    </p:spTree>
    <p:extLst>
      <p:ext uri="{BB962C8B-B14F-4D97-AF65-F5344CB8AC3E}">
        <p14:creationId xmlns:p14="http://schemas.microsoft.com/office/powerpoint/2010/main" val="3818435512"/>
      </p:ext>
    </p:extLst>
  </p:cSld>
  <p:clrMapOvr>
    <a:masterClrMapping/>
  </p:clrMapOvr>
</p:sld>
</file>

<file path=ppt/theme/theme1.xml><?xml version="1.0" encoding="utf-8"?>
<a:theme xmlns:a="http://schemas.openxmlformats.org/drawingml/2006/main" name="CICC IBD">
  <a:themeElements>
    <a:clrScheme name="自定义 1">
      <a:dk1>
        <a:sysClr val="windowText" lastClr="000000"/>
      </a:dk1>
      <a:lt1>
        <a:sysClr val="window" lastClr="FFFFFF"/>
      </a:lt1>
      <a:dk2>
        <a:srgbClr val="1F497D"/>
      </a:dk2>
      <a:lt2>
        <a:srgbClr val="EEECE1"/>
      </a:lt2>
      <a:accent1>
        <a:srgbClr val="CBAA7B"/>
      </a:accent1>
      <a:accent2>
        <a:srgbClr val="BEC0C2"/>
      </a:accent2>
      <a:accent3>
        <a:srgbClr val="C7674B"/>
      </a:accent3>
      <a:accent4>
        <a:srgbClr val="8A90A5"/>
      </a:accent4>
      <a:accent5>
        <a:srgbClr val="DF9753"/>
      </a:accent5>
      <a:accent6>
        <a:srgbClr val="DEC9AC"/>
      </a:accent6>
      <a:hlink>
        <a:srgbClr val="0000FF"/>
      </a:hlink>
      <a:folHlink>
        <a:srgbClr val="800080"/>
      </a:folHlink>
    </a:clrScheme>
    <a:fontScheme name="IBD">
      <a:majorFont>
        <a:latin typeface="Arial"/>
        <a:ea typeface="楷体_GB2312"/>
        <a:cs typeface=""/>
      </a:majorFont>
      <a:minorFont>
        <a:latin typeface="Arial"/>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a:defPPr>
      </a:lstStyle>
      <a:style>
        <a:lnRef idx="2">
          <a:schemeClr val="accent6"/>
        </a:lnRef>
        <a:fillRef idx="1">
          <a:schemeClr val="lt1"/>
        </a:fillRef>
        <a:effectRef idx="0">
          <a:schemeClr val="accent6"/>
        </a:effectRef>
        <a:fontRef idx="minor">
          <a:schemeClr val="dk1"/>
        </a:fontRef>
      </a:style>
    </a:spDef>
    <a:lnDef>
      <a:spPr>
        <a:ln w="12700">
          <a:solidFill>
            <a:srgbClr val="000000"/>
          </a:solidFill>
        </a:ln>
      </a:spPr>
      <a:bodyPr/>
      <a:lstStyle/>
      <a:style>
        <a:lnRef idx="1">
          <a:schemeClr val="dk1"/>
        </a:lnRef>
        <a:fillRef idx="0">
          <a:schemeClr val="dk1"/>
        </a:fillRef>
        <a:effectRef idx="0">
          <a:schemeClr val="dk1"/>
        </a:effectRef>
        <a:fontRef idx="minor">
          <a:schemeClr val="tx1"/>
        </a:fontRef>
      </a:style>
    </a:lnDef>
    <a:txDef>
      <a:spPr bwMode="auto">
        <a:solidFill>
          <a:srgbClr val="CEE7FA"/>
        </a:solidFill>
        <a:ln w="9525" algn="ctr">
          <a:solidFill>
            <a:schemeClr val="bg1">
              <a:lumMod val="75000"/>
            </a:schemeClr>
          </a:solidFill>
          <a:miter lim="800000"/>
          <a:headEnd/>
          <a:tailEnd/>
        </a:ln>
        <a:effectLst/>
      </a:spPr>
      <a:bodyPr lIns="90909" tIns="45455" rIns="90909" bIns="45455" anchor="ctr"/>
      <a:lstStyle>
        <a:defPPr marL="170543" indent="-170543">
          <a:spcBef>
            <a:spcPts val="0"/>
          </a:spcBef>
          <a:buFont typeface="Wingdings" pitchFamily="2" charset="2"/>
          <a:buChar char="n"/>
          <a:defRPr dirty="0">
            <a:solidFill>
              <a:prstClr val="black"/>
            </a:solidFill>
          </a:defRPr>
        </a:defPPr>
      </a:lstStyle>
    </a:txDef>
  </a:objectDefaults>
  <a:extraClrSchemeLst/>
  <a:custClrLst>
    <a:custClr name="次要文本色">
      <a:srgbClr val="DECEA6"/>
    </a:custClr>
    <a:custClr name="主要文本色">
      <a:srgbClr val="ECECEC"/>
    </a:custClr>
    <a:custClr name="其他文本色">
      <a:srgbClr val="E7B17E"/>
    </a:custClr>
    <a:custClr name="标题/核心色">
      <a:srgbClr val="9B3519"/>
    </a:custClr>
    <a:custClr>
      <a:srgbClr val="FFFFFF"/>
    </a:custClr>
    <a:custClr>
      <a:srgbClr val="FFFFFF"/>
    </a:custClr>
    <a:custClr>
      <a:srgbClr val="FFFFFF"/>
    </a:custClr>
    <a:custClr>
      <a:srgbClr val="FFFFFF"/>
    </a:custClr>
    <a:custClr>
      <a:srgbClr val="FFFFFF"/>
    </a:custClr>
    <a:custClr>
      <a:srgbClr val="FFFFFF"/>
    </a:custClr>
    <a:custClr name="图表色1">
      <a:srgbClr val="CBAA7B"/>
    </a:custClr>
    <a:custClr name="图表色2">
      <a:srgbClr val="BEC0C2"/>
    </a:custClr>
    <a:custClr name="图表色3">
      <a:srgbClr val="C7674B"/>
    </a:custClr>
    <a:custClr name="图表色4">
      <a:srgbClr val="8A90A5"/>
    </a:custClr>
    <a:custClr name="图表色5">
      <a:srgbClr val="DF9753"/>
    </a:custClr>
    <a:custClr name="图表色6">
      <a:srgbClr val="DEC9AC"/>
    </a:custClr>
    <a:custClr name="图表色7">
      <a:srgbClr val="E5E6E7"/>
    </a:custClr>
    <a:custClr name="图表色8">
      <a:srgbClr val="D58D78"/>
    </a:custClr>
    <a:custClr name="图表色9">
      <a:srgbClr val="B1B5C3"/>
    </a:custClr>
    <a:custClr name="图表色10">
      <a:srgbClr val="E7B17E"/>
    </a:custClr>
    <a:custClr name="补充文本色1">
      <a:srgbClr val="B4A28D"/>
    </a:custClr>
    <a:custClr name="补充文本色2">
      <a:srgbClr val="CDC1B3"/>
    </a:custClr>
    <a:custClr name="补充文本色3">
      <a:srgbClr val="D8BF9A"/>
    </a:custClr>
    <a:custClr name="补充文本色4">
      <a:srgbClr val="D8D9DA"/>
    </a:custClr>
    <a:custClr name="补充文本色5">
      <a:srgbClr val="E5B9AD"/>
    </a:custClr>
    <a:custClr name="补充文本色6">
      <a:srgbClr val="DFD8E6"/>
    </a:custClr>
    <a:custClr name="补充文本色7">
      <a:srgbClr val="636B87"/>
    </a:custClr>
    <a:custClr name="补充文本色8">
      <a:srgbClr val="CFB77B"/>
    </a:custClr>
    <a:custClr name="补充文本色9">
      <a:srgbClr val="B9411E"/>
    </a:custClr>
    <a:custClr name="补充文本色10">
      <a:srgbClr val="D77D28"/>
    </a:custClr>
    <a:custClr name="线条色1">
      <a:srgbClr val="731E00"/>
    </a:custClr>
    <a:custClr name="线条色2">
      <a:srgbClr val="BD8C46"/>
    </a:custClr>
    <a:custClr name="线条色3">
      <a:srgbClr val="3C4669"/>
    </a:custClr>
    <a:custClr name="线条色4">
      <a:srgbClr val="7F7F7F"/>
    </a:custClr>
    <a:custClr name="线条色5">
      <a:srgbClr val="0070C0"/>
    </a:custClr>
    <a:custClr name="线条色6">
      <a:srgbClr val="9B69FF"/>
    </a:custClr>
    <a:custClr name="线条色7">
      <a:srgbClr val="D77D28"/>
    </a:custClr>
    <a:custClr name="线条色8">
      <a:srgbClr val="826441"/>
    </a:custClr>
    <a:custClr>
      <a:srgbClr val="FFFFFF"/>
    </a:custClr>
    <a:custClr>
      <a:srgbClr val="FFFFFF"/>
    </a:custClr>
  </a:custClr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41651</TotalTime>
  <Words>2828</Words>
  <Application>Microsoft Macintosh PowerPoint</Application>
  <PresentationFormat>自定义</PresentationFormat>
  <Paragraphs>335</Paragraphs>
  <Slides>26</Slides>
  <Notes>26</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26</vt:i4>
      </vt:variant>
    </vt:vector>
  </HeadingPairs>
  <TitlesOfParts>
    <vt:vector size="40" baseType="lpstr">
      <vt:lpstr>等线</vt:lpstr>
      <vt:lpstr>楷体</vt:lpstr>
      <vt:lpstr>楷体</vt:lpstr>
      <vt:lpstr>系统字体常规体</vt:lpstr>
      <vt:lpstr>Söhne</vt:lpstr>
      <vt:lpstr>ui-sans-serif</vt:lpstr>
      <vt:lpstr>Arial</vt:lpstr>
      <vt:lpstr>Calibri</vt:lpstr>
      <vt:lpstr>Calibri Light</vt:lpstr>
      <vt:lpstr>Cambria Math</vt:lpstr>
      <vt:lpstr>Comic Sans MS</vt:lpstr>
      <vt:lpstr>Times New Roman</vt:lpstr>
      <vt:lpstr>Wingdings</vt:lpstr>
      <vt:lpstr>CICC IBD</vt:lpstr>
      <vt:lpstr>PowerPoint 演示文稿</vt:lpstr>
      <vt:lpstr>Outline</vt:lpstr>
      <vt:lpstr>Outline</vt:lpstr>
      <vt:lpstr>Random Walks on Graphs</vt:lpstr>
      <vt:lpstr>Random Walks on Graphs</vt:lpstr>
      <vt:lpstr>α-Discounted Random Walks (α-Walks)</vt:lpstr>
      <vt:lpstr>α-Walks and PageRank</vt:lpstr>
      <vt:lpstr>PageRank</vt:lpstr>
      <vt:lpstr>Outline</vt:lpstr>
      <vt:lpstr>Problem Formulation</vt:lpstr>
      <vt:lpstr>PowerPoint 演示文稿</vt:lpstr>
      <vt:lpstr>Our Contributions</vt:lpstr>
      <vt:lpstr>PowerPoint 演示文稿</vt:lpstr>
      <vt:lpstr>Outline</vt:lpstr>
      <vt:lpstr>PowerPoint 演示文稿</vt:lpstr>
      <vt:lpstr>Monte-Carlo Sampling Method [InternetMath ’05]</vt:lpstr>
      <vt:lpstr>PowerPoint 演示文稿</vt:lpstr>
      <vt:lpstr>PowerPoint 演示文稿</vt:lpstr>
      <vt:lpstr>Our BackMC Algorithm</vt:lpstr>
      <vt:lpstr>Outline</vt:lpstr>
      <vt:lpstr>PowerPoint 演示文稿</vt:lpstr>
      <vt:lpstr>PowerPoint 演示文稿</vt:lpstr>
      <vt:lpstr>PowerPoint 演示文稿</vt:lpstr>
      <vt:lpstr>Outline</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wanghanzhi</dc:creator>
  <cp:lastModifiedBy>Hanzhi Wang</cp:lastModifiedBy>
  <cp:revision>2198</cp:revision>
  <dcterms:created xsi:type="dcterms:W3CDTF">2011-06-28T01:27:34Z</dcterms:created>
  <dcterms:modified xsi:type="dcterms:W3CDTF">2024-09-13T15:50:03Z</dcterms:modified>
</cp:coreProperties>
</file>