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874" r:id="rId2"/>
    <p:sldId id="1172" r:id="rId3"/>
    <p:sldId id="1173" r:id="rId4"/>
    <p:sldId id="1174" r:id="rId5"/>
    <p:sldId id="1237" r:id="rId6"/>
    <p:sldId id="1238" r:id="rId7"/>
    <p:sldId id="1236" r:id="rId8"/>
    <p:sldId id="1402" r:id="rId9"/>
    <p:sldId id="1403" r:id="rId10"/>
    <p:sldId id="1405" r:id="rId11"/>
    <p:sldId id="978" r:id="rId12"/>
    <p:sldId id="1411" r:id="rId13"/>
    <p:sldId id="1139" r:id="rId14"/>
    <p:sldId id="1234" r:id="rId15"/>
    <p:sldId id="1175" r:id="rId16"/>
    <p:sldId id="1407" r:id="rId17"/>
    <p:sldId id="1410" r:id="rId18"/>
    <p:sldId id="1408" r:id="rId19"/>
    <p:sldId id="1409" r:id="rId20"/>
    <p:sldId id="1179" r:id="rId21"/>
    <p:sldId id="1306" r:id="rId22"/>
    <p:sldId id="1307" r:id="rId23"/>
    <p:sldId id="1211" r:id="rId24"/>
    <p:sldId id="1297" r:id="rId25"/>
    <p:sldId id="1303" r:id="rId26"/>
    <p:sldId id="1413" r:id="rId27"/>
    <p:sldId id="1414" r:id="rId28"/>
    <p:sldId id="1431" r:id="rId29"/>
    <p:sldId id="1432" r:id="rId30"/>
    <p:sldId id="946" r:id="rId31"/>
    <p:sldId id="1181" r:id="rId32"/>
    <p:sldId id="1182" r:id="rId33"/>
    <p:sldId id="910" r:id="rId34"/>
    <p:sldId id="1180" r:id="rId35"/>
    <p:sldId id="1185" r:id="rId36"/>
    <p:sldId id="1412" r:id="rId37"/>
    <p:sldId id="1203" r:id="rId38"/>
    <p:sldId id="1187" r:id="rId39"/>
    <p:sldId id="1204" r:id="rId40"/>
    <p:sldId id="1184" r:id="rId41"/>
    <p:sldId id="1188" r:id="rId42"/>
    <p:sldId id="1189" r:id="rId43"/>
    <p:sldId id="1191" r:id="rId44"/>
    <p:sldId id="1193" r:id="rId45"/>
    <p:sldId id="1192" r:id="rId46"/>
    <p:sldId id="1194" r:id="rId47"/>
    <p:sldId id="1199" r:id="rId48"/>
    <p:sldId id="943" r:id="rId49"/>
    <p:sldId id="965" r:id="rId50"/>
    <p:sldId id="1200" r:id="rId51"/>
    <p:sldId id="1201" r:id="rId52"/>
    <p:sldId id="1202" r:id="rId53"/>
    <p:sldId id="1223" r:id="rId54"/>
    <p:sldId id="888" r:id="rId55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 8" initials="A8" lastIdx="1" clrIdx="6"/>
  <p:cmAuthor id="1" name="Zhewei Wei" initials="ZW" lastIdx="25" clrIdx="0"/>
  <p:cmAuthor id="8" name="Author 9" initials="A9" lastIdx="1" clrIdx="7"/>
  <p:cmAuthor id="2" name="LENOVO" initials="L" lastIdx="1" clrIdx="1"/>
  <p:cmAuthor id="9" name="ep437" initials="e" lastIdx="1" clrIdx="8"/>
  <p:cmAuthor id="3" name="Author 4" initials="A4" lastIdx="1" clrIdx="2"/>
  <p:cmAuthor id="4" name="Author 5" initials="A5" lastIdx="1" clrIdx="3"/>
  <p:cmAuthor id="5" name="Author 6" initials="A6" lastIdx="1" clrIdx="4"/>
  <p:cmAuthor id="6" name="Author 7" initials="A7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14F"/>
    <a:srgbClr val="069845"/>
    <a:srgbClr val="FFE6E4"/>
    <a:srgbClr val="0063AA"/>
    <a:srgbClr val="FFE6A1"/>
    <a:srgbClr val="FFDC7C"/>
    <a:srgbClr val="8FE1FF"/>
    <a:srgbClr val="9393FC"/>
    <a:srgbClr val="2D96CF"/>
    <a:srgbClr val="4D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4" autoAdjust="0"/>
    <p:restoredTop sz="79218" autoAdjust="0"/>
  </p:normalViewPr>
  <p:slideViewPr>
    <p:cSldViewPr>
      <p:cViewPr varScale="1">
        <p:scale>
          <a:sx n="99" d="100"/>
          <a:sy n="99" d="100"/>
        </p:scale>
        <p:origin x="2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BCCD8B8-93F4-4C70-A383-43DCA0CB6DC4}" type="datetimeFigureOut">
              <a:rPr lang="zh-CN" altLang="en-US"/>
              <a:pPr>
                <a:defRPr/>
              </a:pPr>
              <a:t>2021/10/12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FD9F2D-5939-4EC6-AE7A-6788CECCF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03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94B953B-845D-4DE8-A66D-661AF37D9AFC}" type="datetimeFigureOut">
              <a:rPr lang="zh-CN" altLang="en-US"/>
              <a:pPr>
                <a:defRPr/>
              </a:pPr>
              <a:t>2021/10/12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 b="0"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DE6574-9F1F-4C27-A420-92E929B10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9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大家好，我是来自中国人民大学的博士生王涵之，导师是魏哲巍教授。非常感谢</a:t>
            </a:r>
            <a:r>
              <a:rPr kumimoji="1" lang="en-US" altLang="zh-CN" dirty="0"/>
              <a:t>Aminer</a:t>
            </a:r>
            <a:r>
              <a:rPr kumimoji="1" lang="zh-CN" altLang="en-US" dirty="0"/>
              <a:t>的邀请，使我可以有机会在这里和大家分享我们组发表在今年</a:t>
            </a:r>
            <a:r>
              <a:rPr kumimoji="1" lang="en-US" altLang="zh-CN" dirty="0"/>
              <a:t>KDD</a:t>
            </a:r>
            <a:r>
              <a:rPr kumimoji="1" lang="zh-CN" altLang="en-US" dirty="0"/>
              <a:t>会议上的工作：</a:t>
            </a:r>
            <a:r>
              <a:rPr kumimoji="1" lang="en-US" altLang="zh-CN" dirty="0"/>
              <a:t>Approximate Graph Propagation</a:t>
            </a:r>
            <a:r>
              <a:rPr kumimoji="1" lang="zh-CN" altLang="en-US" dirty="0"/>
              <a:t>。在这篇论文中，我们提出了一种通用图传播算法</a:t>
            </a:r>
            <a:r>
              <a:rPr kumimoji="1" lang="en-US" altLang="zh-CN" dirty="0"/>
              <a:t>AGP</a:t>
            </a:r>
            <a:r>
              <a:rPr kumimoji="1" lang="zh-CN" altLang="en-US" dirty="0"/>
              <a:t>，并在基于图神经网络的节点分类和社区发现两类应用场景下验证了</a:t>
            </a:r>
            <a:r>
              <a:rPr kumimoji="1" lang="en-US" altLang="zh-CN" dirty="0"/>
              <a:t>AGP</a:t>
            </a:r>
            <a:r>
              <a:rPr kumimoji="1" lang="zh-CN" altLang="en-US" dirty="0"/>
              <a:t>算法的高效性。这篇论文是由中国人民大学、香港中文大学和北京理工大学共同合作完成的。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92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74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660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8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74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6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69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54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9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5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6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0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748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88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04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05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40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7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95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60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(Click!)(Click!)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89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[Click!] Then we feed the final propagation matrix [Click!]to the prediction structures for downstream tasks.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38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980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952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54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8418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41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72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18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16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6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1269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31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17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9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24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552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2659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597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083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1311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3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697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04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24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2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0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58473" y="2996952"/>
            <a:ext cx="6019800" cy="1656184"/>
          </a:xfrm>
        </p:spPr>
        <p:txBody>
          <a:bodyPr/>
          <a:lstStyle>
            <a:lvl1pPr algn="ctr">
              <a:defRPr sz="38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50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14313" y="115888"/>
            <a:ext cx="8572500" cy="64563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37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60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12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521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300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865563"/>
            <a:ext cx="4038600" cy="2300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43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52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40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796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75" y="115888"/>
            <a:ext cx="7215188" cy="1128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4313" y="1412875"/>
            <a:ext cx="4210050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763" y="1412875"/>
            <a:ext cx="4210050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14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284163"/>
            <a:ext cx="7215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3" y="1539875"/>
            <a:ext cx="85725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532813" y="6546850"/>
            <a:ext cx="7620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519FEAF4-E7F3-47F3-9FA8-92F000B03308}" type="slidenum">
              <a:rPr lang="en-US" altLang="zh-CN" sz="1600" b="0" smtClean="0">
                <a:solidFill>
                  <a:schemeClr val="bg2"/>
                </a:solidFill>
                <a:latin typeface="Arial Black" panose="020B0A04020102020204" pitchFamily="34" charset="0"/>
              </a:rPr>
              <a:pPr algn="ctr" eaLnBrk="1" hangingPunct="1">
                <a:defRPr/>
              </a:pPr>
              <a:t>‹#›</a:t>
            </a:fld>
            <a:endParaRPr lang="en-US" altLang="zh-CN" sz="1600" b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0193" y="980728"/>
            <a:ext cx="7720279" cy="45719"/>
          </a:xfrm>
          <a:prstGeom prst="rect">
            <a:avLst/>
          </a:prstGeom>
          <a:solidFill>
            <a:srgbClr val="02367B"/>
          </a:solidFill>
          <a:ln>
            <a:solidFill>
              <a:sysClr val="windowText" lastClr="000000">
                <a:lumMod val="95000"/>
                <a:lumOff val="5000"/>
              </a:sys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036" name="Picture 12" descr="http://upload.univs.cn/2012/1012/1350027363463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4" y="312900"/>
            <a:ext cx="688480" cy="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08" r:id="rId2"/>
    <p:sldLayoutId id="2147488309" r:id="rId3"/>
    <p:sldLayoutId id="2147488310" r:id="rId4"/>
    <p:sldLayoutId id="2147488311" r:id="rId5"/>
    <p:sldLayoutId id="2147488312" r:id="rId6"/>
    <p:sldLayoutId id="2147488313" r:id="rId7"/>
    <p:sldLayoutId id="2147488314" r:id="rId8"/>
    <p:sldLayoutId id="2147488315" r:id="rId9"/>
    <p:sldLayoutId id="2147488316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黑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2407B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D94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29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41.png"/><Relationship Id="rId10" Type="http://schemas.openxmlformats.org/officeDocument/2006/relationships/image" Target="../media/image190.png"/><Relationship Id="rId4" Type="http://schemas.openxmlformats.org/officeDocument/2006/relationships/image" Target="../media/image131.png"/><Relationship Id="rId9" Type="http://schemas.openxmlformats.org/officeDocument/2006/relationships/image" Target="../media/image181.pn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9.png"/><Relationship Id="rId3" Type="http://schemas.openxmlformats.org/officeDocument/2006/relationships/notesSlide" Target="../notesSlides/notesSlide14.xml"/><Relationship Id="rId34" Type="http://schemas.openxmlformats.org/officeDocument/2006/relationships/image" Target="../media/image331.png"/><Relationship Id="rId42" Type="http://schemas.openxmlformats.org/officeDocument/2006/relationships/image" Target="../media/image62.png"/><Relationship Id="rId33" Type="http://schemas.openxmlformats.org/officeDocument/2006/relationships/image" Target="../media/image320.png"/><Relationship Id="rId38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00.png"/><Relationship Id="rId41" Type="http://schemas.openxmlformats.org/officeDocument/2006/relationships/image" Target="../media/image23.png"/><Relationship Id="rId1" Type="http://schemas.openxmlformats.org/officeDocument/2006/relationships/tags" Target="../tags/tag1.xml"/><Relationship Id="rId32" Type="http://schemas.openxmlformats.org/officeDocument/2006/relationships/image" Target="../media/image3110.png"/><Relationship Id="rId37" Type="http://schemas.openxmlformats.org/officeDocument/2006/relationships/image" Target="../media/image2300.png"/><Relationship Id="rId40" Type="http://schemas.openxmlformats.org/officeDocument/2006/relationships/image" Target="../media/image60.png"/><Relationship Id="rId28" Type="http://schemas.openxmlformats.org/officeDocument/2006/relationships/image" Target="../media/image290.png"/><Relationship Id="rId36" Type="http://schemas.openxmlformats.org/officeDocument/2006/relationships/image" Target="../media/image1900.png"/><Relationship Id="rId31" Type="http://schemas.openxmlformats.org/officeDocument/2006/relationships/image" Target="../media/image2800.png"/><Relationship Id="rId27" Type="http://schemas.openxmlformats.org/officeDocument/2006/relationships/image" Target="../media/image2200.png"/><Relationship Id="rId30" Type="http://schemas.openxmlformats.org/officeDocument/2006/relationships/image" Target="../media/image1710.png"/><Relationship Id="rId35" Type="http://schemas.openxmlformats.org/officeDocument/2006/relationships/image" Target="../media/image3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77.png"/><Relationship Id="rId3" Type="http://schemas.openxmlformats.org/officeDocument/2006/relationships/image" Target="../media/image75.png"/><Relationship Id="rId7" Type="http://schemas.openxmlformats.org/officeDocument/2006/relationships/image" Target="../media/image49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76.png"/><Relationship Id="rId10" Type="http://schemas.openxmlformats.org/officeDocument/2006/relationships/image" Target="../media/image521.png"/><Relationship Id="rId4" Type="http://schemas.openxmlformats.org/officeDocument/2006/relationships/image" Target="../media/image46.png"/><Relationship Id="rId9" Type="http://schemas.openxmlformats.org/officeDocument/2006/relationships/image" Target="../media/image5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75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511.png"/><Relationship Id="rId4" Type="http://schemas.openxmlformats.org/officeDocument/2006/relationships/image" Target="../media/image5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3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5" Type="http://schemas.openxmlformats.org/officeDocument/2006/relationships/image" Target="../media/image95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96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940.png"/><Relationship Id="rId5" Type="http://schemas.openxmlformats.org/officeDocument/2006/relationships/image" Target="../media/image890.png"/><Relationship Id="rId10" Type="http://schemas.openxmlformats.org/officeDocument/2006/relationships/image" Target="../media/image930.png"/><Relationship Id="rId4" Type="http://schemas.openxmlformats.org/officeDocument/2006/relationships/image" Target="../media/image8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940.png"/><Relationship Id="rId5" Type="http://schemas.openxmlformats.org/officeDocument/2006/relationships/image" Target="../media/image970.png"/><Relationship Id="rId10" Type="http://schemas.openxmlformats.org/officeDocument/2006/relationships/image" Target="../media/image930.png"/><Relationship Id="rId4" Type="http://schemas.openxmlformats.org/officeDocument/2006/relationships/image" Target="../media/image9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0A611-76AF-47D8-BFA7-D36A2ED8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008" y="692696"/>
            <a:ext cx="9324528" cy="2448272"/>
          </a:xfrm>
        </p:spPr>
        <p:txBody>
          <a:bodyPr/>
          <a:lstStyle/>
          <a:p>
            <a:r>
              <a:rPr lang="en-US" altLang="zh-CN" sz="3600" dirty="0">
                <a:latin typeface="+mj-lt"/>
                <a:ea typeface="Cambria Math" panose="02040503050406030204" pitchFamily="18" charset="0"/>
              </a:rPr>
              <a:t>Approximate Graph Propagation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A3A57C-ADF2-4990-AF2E-9ED9EE0EEC12}"/>
              </a:ext>
            </a:extLst>
          </p:cNvPr>
          <p:cNvSpPr/>
          <p:nvPr/>
        </p:nvSpPr>
        <p:spPr>
          <a:xfrm>
            <a:off x="683568" y="2924944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Hanzhi Wang</a:t>
            </a:r>
            <a:r>
              <a:rPr lang="en-US" altLang="zh-CN" sz="2400" dirty="0"/>
              <a:t>, Mingguo He, </a:t>
            </a:r>
            <a:r>
              <a:rPr lang="en-US" altLang="zh-CN" sz="2400" dirty="0" err="1"/>
              <a:t>Zhewei</a:t>
            </a:r>
            <a:r>
              <a:rPr lang="en-US" altLang="zh-CN" sz="2400" dirty="0"/>
              <a:t> Wei</a:t>
            </a:r>
            <a:r>
              <a:rPr lang="zh-CN" altLang="en-US" sz="2400" dirty="0"/>
              <a:t>*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Sibo</a:t>
            </a:r>
            <a:r>
              <a:rPr lang="en-US" altLang="zh-CN" sz="2400" dirty="0"/>
              <a:t> Wang, </a:t>
            </a:r>
          </a:p>
          <a:p>
            <a:pPr algn="ctr"/>
            <a:r>
              <a:rPr lang="en-US" altLang="zh-CN" sz="2400" dirty="0"/>
              <a:t>Ye Yuan, Xiaoyong Du, </a:t>
            </a:r>
            <a:r>
              <a:rPr lang="en-US" altLang="zh-CN" sz="2400" dirty="0" err="1"/>
              <a:t>Ji-Rong Wen</a:t>
            </a:r>
            <a:endParaRPr lang="en-US" altLang="zh-CN" sz="2400" dirty="0"/>
          </a:p>
          <a:p>
            <a:pPr algn="ctr"/>
            <a:endParaRPr lang="en-US" altLang="zh-CN" sz="2800" dirty="0"/>
          </a:p>
        </p:txBody>
      </p:sp>
      <p:pic>
        <p:nvPicPr>
          <p:cNvPr id="5" name="Picture 12" descr="Image result for renmin university of china logo">
            <a:extLst>
              <a:ext uri="{FF2B5EF4-FFF2-40B4-BE49-F238E27FC236}">
                <a16:creationId xmlns:a16="http://schemas.microsoft.com/office/drawing/2014/main" id="{9FFF6C27-D765-DB4B-B03B-EC4F2C8D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2" y="6118671"/>
            <a:ext cx="2253674" cy="6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63DBC2-988A-5F46-ADF8-72D907D54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6114971"/>
            <a:ext cx="2319536" cy="644973"/>
          </a:xfrm>
          <a:prstGeom prst="rect">
            <a:avLst/>
          </a:prstGeom>
        </p:spPr>
      </p:pic>
      <p:pic>
        <p:nvPicPr>
          <p:cNvPr id="11" name="图片 10" descr="图片包含 游戏机, 画&#10;&#10;描述已自动生成">
            <a:extLst>
              <a:ext uri="{FF2B5EF4-FFF2-40B4-BE49-F238E27FC236}">
                <a16:creationId xmlns:a16="http://schemas.microsoft.com/office/drawing/2014/main" id="{D45BE8D0-20E1-0F4C-98B0-FFACFD7A6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06" y="6064030"/>
            <a:ext cx="2435696" cy="695913"/>
          </a:xfrm>
          <a:prstGeom prst="rect">
            <a:avLst/>
          </a:prstGeom>
        </p:spPr>
      </p:pic>
      <p:pic>
        <p:nvPicPr>
          <p:cNvPr id="1030" name="Picture 6" descr="Signup Form">
            <a:extLst>
              <a:ext uri="{FF2B5EF4-FFF2-40B4-BE49-F238E27FC236}">
                <a16:creationId xmlns:a16="http://schemas.microsoft.com/office/drawing/2014/main" id="{6D488DC4-76D4-344E-9AB3-A842E96FC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592288" cy="8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30BB3E0-1F8E-C245-88F9-A76601A63739}"/>
              </a:ext>
            </a:extLst>
          </p:cNvPr>
          <p:cNvSpPr/>
          <p:nvPr/>
        </p:nvSpPr>
        <p:spPr>
          <a:xfrm>
            <a:off x="3077580" y="4293096"/>
            <a:ext cx="3006588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报告人：王涵之      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导  师：魏哲巍教授  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017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, 照片, 钟表, 橙子&#10;&#10;描述已自动生成">
            <a:extLst>
              <a:ext uri="{FF2B5EF4-FFF2-40B4-BE49-F238E27FC236}">
                <a16:creationId xmlns:a16="http://schemas.microsoft.com/office/drawing/2014/main" id="{AE6254B0-D719-1D4F-BDD2-2C7FD27C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89622" cy="230122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6659894-A62C-2D43-B470-8A23DFC8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图</a:t>
            </a:r>
            <a:r>
              <a:rPr kumimoji="1" lang="en-US" altLang="zh-CN" dirty="0"/>
              <a:t>(graph)</a:t>
            </a:r>
            <a:r>
              <a:rPr kumimoji="1" lang="zh-CN" altLang="en-US" dirty="0"/>
              <a:t>的定义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E19C42-6BA4-BC41-9D9E-0FD3F2B0D9A0}"/>
                  </a:ext>
                </a:extLst>
              </p:cNvPr>
              <p:cNvSpPr txBox="1"/>
              <p:nvPr/>
            </p:nvSpPr>
            <p:spPr>
              <a:xfrm>
                <a:off x="420809" y="3789040"/>
                <a:ext cx="2242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E19C42-6BA4-BC41-9D9E-0FD3F2B0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9" y="3789040"/>
                <a:ext cx="2242592" cy="430887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DABD45D-297D-48C1-86AC-E4489DE96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29941"/>
              </p:ext>
            </p:extLst>
          </p:nvPr>
        </p:nvGraphicFramePr>
        <p:xfrm>
          <a:off x="2195336" y="1956663"/>
          <a:ext cx="4967998" cy="456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14">
                  <a:extLst>
                    <a:ext uri="{9D8B030D-6E8A-4147-A177-3AD203B41FA5}">
                      <a16:colId xmlns:a16="http://schemas.microsoft.com/office/drawing/2014/main" val="16632552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385844919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993772052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06193031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252843965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400441016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389788704"/>
                    </a:ext>
                  </a:extLst>
                </a:gridCol>
              </a:tblGrid>
              <a:tr h="6414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969770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866914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91392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1/4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758726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1/2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103416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1/2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640508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1/3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1/4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49368"/>
                  </a:ext>
                </a:extLst>
              </a:tr>
            </a:tbl>
          </a:graphicData>
        </a:graphic>
      </p:graphicFrame>
      <p:sp>
        <p:nvSpPr>
          <p:cNvPr id="9" name="左中括号 8">
            <a:extLst>
              <a:ext uri="{FF2B5EF4-FFF2-40B4-BE49-F238E27FC236}">
                <a16:creationId xmlns:a16="http://schemas.microsoft.com/office/drawing/2014/main" id="{A08BE4B1-99C5-4A91-A696-BB3ABF2D1434}"/>
              </a:ext>
            </a:extLst>
          </p:cNvPr>
          <p:cNvSpPr/>
          <p:nvPr/>
        </p:nvSpPr>
        <p:spPr>
          <a:xfrm>
            <a:off x="2114353" y="1805856"/>
            <a:ext cx="129874" cy="4790456"/>
          </a:xfrm>
          <a:prstGeom prst="leftBracket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左中括号 27">
            <a:extLst>
              <a:ext uri="{FF2B5EF4-FFF2-40B4-BE49-F238E27FC236}">
                <a16:creationId xmlns:a16="http://schemas.microsoft.com/office/drawing/2014/main" id="{8235F9CE-1400-4BB7-BD71-C9F467314D29}"/>
              </a:ext>
            </a:extLst>
          </p:cNvPr>
          <p:cNvSpPr/>
          <p:nvPr/>
        </p:nvSpPr>
        <p:spPr>
          <a:xfrm rot="10800000">
            <a:off x="7106422" y="1806896"/>
            <a:ext cx="129874" cy="4790456"/>
          </a:xfrm>
          <a:prstGeom prst="leftBracket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5C3D7065-FDFC-6544-B254-E30117E1F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872" y="1196752"/>
                <a:ext cx="8229600" cy="5328592"/>
              </a:xfrm>
            </p:spPr>
            <p:txBody>
              <a:bodyPr/>
              <a:lstStyle/>
              <a:p>
                <a:r>
                  <a:rPr kumimoji="1" lang="zh-CN" altLang="en-US" sz="2800" dirty="0"/>
                  <a:t>转移矩阵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800" b="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800" b="0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kumimoji="1" lang="en-US" altLang="zh-CN" sz="2800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800" b="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5C3D7065-FDFC-6544-B254-E30117E1F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72" y="1196752"/>
                <a:ext cx="8229600" cy="5328592"/>
              </a:xfrm>
              <a:blipFill>
                <a:blip r:embed="rId4"/>
                <a:stretch>
                  <a:fillRect l="-770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63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4">
            <a:extLst>
              <a:ext uri="{FF2B5EF4-FFF2-40B4-BE49-F238E27FC236}">
                <a16:creationId xmlns:a16="http://schemas.microsoft.com/office/drawing/2014/main" id="{1CAB02A5-32F6-864E-8CA5-437CB72B1598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3792181"/>
            <a:ext cx="3607190" cy="2448272"/>
            <a:chOff x="480" y="1536"/>
            <a:chExt cx="3408" cy="2064"/>
          </a:xfrm>
        </p:grpSpPr>
        <p:sp>
          <p:nvSpPr>
            <p:cNvPr id="55" name="Oval 15">
              <a:extLst>
                <a:ext uri="{FF2B5EF4-FFF2-40B4-BE49-F238E27FC236}">
                  <a16:creationId xmlns:a16="http://schemas.microsoft.com/office/drawing/2014/main" id="{41617BF2-0617-514A-BB15-4AF97AE5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11E271A3-8379-CC4F-9750-42AEC6B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942A83A5-CCBC-CE41-818F-EDE52B795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D37EB8B5-247C-224B-A8A3-283724A4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6C57B7CD-A7CC-C041-BF91-8DDD45914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8160A94C-E9B6-DD4A-8B70-E67C92A27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61" name="Oval 21">
              <a:extLst>
                <a:ext uri="{FF2B5EF4-FFF2-40B4-BE49-F238E27FC236}">
                  <a16:creationId xmlns:a16="http://schemas.microsoft.com/office/drawing/2014/main" id="{A147272A-C9BD-904A-AA56-ADED0104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62" name="Oval 22">
              <a:extLst>
                <a:ext uri="{FF2B5EF4-FFF2-40B4-BE49-F238E27FC236}">
                  <a16:creationId xmlns:a16="http://schemas.microsoft.com/office/drawing/2014/main" id="{8DBCC4BE-4B43-F349-9173-B851DF294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63" name="Oval 23">
              <a:extLst>
                <a:ext uri="{FF2B5EF4-FFF2-40B4-BE49-F238E27FC236}">
                  <a16:creationId xmlns:a16="http://schemas.microsoft.com/office/drawing/2014/main" id="{1AD5AF99-A7DC-EF44-960F-BEAF8982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64" name="Oval 24">
              <a:extLst>
                <a:ext uri="{FF2B5EF4-FFF2-40B4-BE49-F238E27FC236}">
                  <a16:creationId xmlns:a16="http://schemas.microsoft.com/office/drawing/2014/main" id="{FC6363D9-CBA7-A447-AFFE-A8B3E4A0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id="{1E72C164-17F4-BE4C-84D0-6A071A6B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id="{946BBDC9-5B7E-594F-8222-38413B96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67" name="Line 27">
              <a:extLst>
                <a:ext uri="{FF2B5EF4-FFF2-40B4-BE49-F238E27FC236}">
                  <a16:creationId xmlns:a16="http://schemas.microsoft.com/office/drawing/2014/main" id="{4575574F-E866-FD43-9F68-937B4BD8D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391"/>
              <a:ext cx="18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68" name="Line 28">
              <a:extLst>
                <a:ext uri="{FF2B5EF4-FFF2-40B4-BE49-F238E27FC236}">
                  <a16:creationId xmlns:a16="http://schemas.microsoft.com/office/drawing/2014/main" id="{489E69FC-F23C-C14F-B219-587BB3FE5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69" name="Line 29">
              <a:extLst>
                <a:ext uri="{FF2B5EF4-FFF2-40B4-BE49-F238E27FC236}">
                  <a16:creationId xmlns:a16="http://schemas.microsoft.com/office/drawing/2014/main" id="{F4B346CB-A769-544F-9343-60D2CCC91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0" name="Line 30">
              <a:extLst>
                <a:ext uri="{FF2B5EF4-FFF2-40B4-BE49-F238E27FC236}">
                  <a16:creationId xmlns:a16="http://schemas.microsoft.com/office/drawing/2014/main" id="{9F624D12-3007-3E4A-AD15-FFFCD795A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1" name="Line 31">
              <a:extLst>
                <a:ext uri="{FF2B5EF4-FFF2-40B4-BE49-F238E27FC236}">
                  <a16:creationId xmlns:a16="http://schemas.microsoft.com/office/drawing/2014/main" id="{146D886A-D5ED-194D-ADE0-972A82A72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505"/>
              <a:ext cx="24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739241C6-D511-6249-BEA2-DCF5B2344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75"/>
              <a:ext cx="42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3" name="Line 33">
              <a:extLst>
                <a:ext uri="{FF2B5EF4-FFF2-40B4-BE49-F238E27FC236}">
                  <a16:creationId xmlns:a16="http://schemas.microsoft.com/office/drawing/2014/main" id="{31535993-4EDE-3E4C-96EF-D628D5005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4" name="Line 34">
              <a:extLst>
                <a:ext uri="{FF2B5EF4-FFF2-40B4-BE49-F238E27FC236}">
                  <a16:creationId xmlns:a16="http://schemas.microsoft.com/office/drawing/2014/main" id="{49226558-3C45-A54A-A733-01E7B97AA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0" y="3177"/>
              <a:ext cx="23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5" name="Line 35">
              <a:extLst>
                <a:ext uri="{FF2B5EF4-FFF2-40B4-BE49-F238E27FC236}">
                  <a16:creationId xmlns:a16="http://schemas.microsoft.com/office/drawing/2014/main" id="{6EBD21FB-9F3C-B641-9387-BEB016CAC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6" name="Line 36">
              <a:extLst>
                <a:ext uri="{FF2B5EF4-FFF2-40B4-BE49-F238E27FC236}">
                  <a16:creationId xmlns:a16="http://schemas.microsoft.com/office/drawing/2014/main" id="{B56E2985-DFC1-EF42-A836-C704B1886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2256"/>
              <a:ext cx="33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7" name="Line 37">
              <a:extLst>
                <a:ext uri="{FF2B5EF4-FFF2-40B4-BE49-F238E27FC236}">
                  <a16:creationId xmlns:a16="http://schemas.microsoft.com/office/drawing/2014/main" id="{7663159E-234D-034F-B1C1-E116BDA03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046"/>
              <a:ext cx="396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8" name="Line 38">
              <a:extLst>
                <a:ext uri="{FF2B5EF4-FFF2-40B4-BE49-F238E27FC236}">
                  <a16:creationId xmlns:a16="http://schemas.microsoft.com/office/drawing/2014/main" id="{B386BDA1-FB5C-1245-8F5D-EEC2BD8E2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680"/>
              <a:ext cx="418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79" name="Line 39">
              <a:extLst>
                <a:ext uri="{FF2B5EF4-FFF2-40B4-BE49-F238E27FC236}">
                  <a16:creationId xmlns:a16="http://schemas.microsoft.com/office/drawing/2014/main" id="{0EC2CA6C-5914-A64F-A92C-36223144B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0" name="Line 40">
              <a:extLst>
                <a:ext uri="{FF2B5EF4-FFF2-40B4-BE49-F238E27FC236}">
                  <a16:creationId xmlns:a16="http://schemas.microsoft.com/office/drawing/2014/main" id="{F36C49AB-BAC1-2946-A34B-8A14C5EAC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1" name="Line 41">
              <a:extLst>
                <a:ext uri="{FF2B5EF4-FFF2-40B4-BE49-F238E27FC236}">
                  <a16:creationId xmlns:a16="http://schemas.microsoft.com/office/drawing/2014/main" id="{288967D3-B116-7C44-8A73-A6FB0547B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2" name="Line 42">
              <a:extLst>
                <a:ext uri="{FF2B5EF4-FFF2-40B4-BE49-F238E27FC236}">
                  <a16:creationId xmlns:a16="http://schemas.microsoft.com/office/drawing/2014/main" id="{0935BA39-DBCF-D947-BA15-1046CDC9C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16"/>
              <a:ext cx="1118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83" name="Line 43">
              <a:extLst>
                <a:ext uri="{FF2B5EF4-FFF2-40B4-BE49-F238E27FC236}">
                  <a16:creationId xmlns:a16="http://schemas.microsoft.com/office/drawing/2014/main" id="{FC098D43-EFF0-FD4B-8139-046B8B686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2" y="2352"/>
              <a:ext cx="7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标题 1">
            <a:extLst>
              <a:ext uri="{FF2B5EF4-FFF2-40B4-BE49-F238E27FC236}">
                <a16:creationId xmlns:a16="http://schemas.microsoft.com/office/drawing/2014/main" id="{2F248018-678B-7944-9E28-A761B005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dirty="0"/>
              <a:t>图节点间的“距离”</a:t>
            </a:r>
          </a:p>
        </p:txBody>
      </p:sp>
      <p:grpSp>
        <p:nvGrpSpPr>
          <p:cNvPr id="124" name="Group 14">
            <a:extLst>
              <a:ext uri="{FF2B5EF4-FFF2-40B4-BE49-F238E27FC236}">
                <a16:creationId xmlns:a16="http://schemas.microsoft.com/office/drawing/2014/main" id="{5E543D1A-2A11-D24E-8247-0D6C977C2D99}"/>
              </a:ext>
            </a:extLst>
          </p:cNvPr>
          <p:cNvGrpSpPr>
            <a:grpSpLocks/>
          </p:cNvGrpSpPr>
          <p:nvPr/>
        </p:nvGrpSpPr>
        <p:grpSpPr bwMode="auto">
          <a:xfrm>
            <a:off x="5148064" y="3140968"/>
            <a:ext cx="3459008" cy="3365190"/>
            <a:chOff x="816" y="987"/>
            <a:chExt cx="3268" cy="2837"/>
          </a:xfrm>
        </p:grpSpPr>
        <p:sp>
          <p:nvSpPr>
            <p:cNvPr id="125" name="Oval 15">
              <a:extLst>
                <a:ext uri="{FF2B5EF4-FFF2-40B4-BE49-F238E27FC236}">
                  <a16:creationId xmlns:a16="http://schemas.microsoft.com/office/drawing/2014/main" id="{248A3E50-69C0-A349-8A9F-DF1483D2C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034"/>
              <a:ext cx="288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126" name="Oval 16">
              <a:extLst>
                <a:ext uri="{FF2B5EF4-FFF2-40B4-BE49-F238E27FC236}">
                  <a16:creationId xmlns:a16="http://schemas.microsoft.com/office/drawing/2014/main" id="{2982D503-9600-0240-8406-FDE2B077F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127" name="Oval 17">
              <a:extLst>
                <a:ext uri="{FF2B5EF4-FFF2-40B4-BE49-F238E27FC236}">
                  <a16:creationId xmlns:a16="http://schemas.microsoft.com/office/drawing/2014/main" id="{76047605-7F74-214B-8E86-68C62A98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1448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128" name="Oval 18">
              <a:extLst>
                <a:ext uri="{FF2B5EF4-FFF2-40B4-BE49-F238E27FC236}">
                  <a16:creationId xmlns:a16="http://schemas.microsoft.com/office/drawing/2014/main" id="{D87177D4-0ED8-8847-9C9C-5394EE8B6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987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29" name="Oval 19">
              <a:extLst>
                <a:ext uri="{FF2B5EF4-FFF2-40B4-BE49-F238E27FC236}">
                  <a16:creationId xmlns:a16="http://schemas.microsoft.com/office/drawing/2014/main" id="{BEE89E46-C92A-B947-8656-FBD777A8F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" y="3158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130" name="Oval 20">
              <a:extLst>
                <a:ext uri="{FF2B5EF4-FFF2-40B4-BE49-F238E27FC236}">
                  <a16:creationId xmlns:a16="http://schemas.microsoft.com/office/drawing/2014/main" id="{1B009981-65EE-D147-9604-D4216EBE5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117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131" name="Oval 21">
              <a:extLst>
                <a:ext uri="{FF2B5EF4-FFF2-40B4-BE49-F238E27FC236}">
                  <a16:creationId xmlns:a16="http://schemas.microsoft.com/office/drawing/2014/main" id="{91CE04F9-3ABC-484C-9939-544A1E03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584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132" name="Oval 22">
              <a:extLst>
                <a:ext uri="{FF2B5EF4-FFF2-40B4-BE49-F238E27FC236}">
                  <a16:creationId xmlns:a16="http://schemas.microsoft.com/office/drawing/2014/main" id="{9044DE73-3D93-4845-B02A-FCB3BD8FB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160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33" name="Oval 23">
              <a:extLst>
                <a:ext uri="{FF2B5EF4-FFF2-40B4-BE49-F238E27FC236}">
                  <a16:creationId xmlns:a16="http://schemas.microsoft.com/office/drawing/2014/main" id="{D22AA663-FC02-EF49-A659-703FBF48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2081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134" name="Oval 24">
              <a:extLst>
                <a:ext uri="{FF2B5EF4-FFF2-40B4-BE49-F238E27FC236}">
                  <a16:creationId xmlns:a16="http://schemas.microsoft.com/office/drawing/2014/main" id="{DC5D092B-DCBE-1646-A1C8-89EAC150B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714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135" name="Oval 25">
              <a:extLst>
                <a:ext uri="{FF2B5EF4-FFF2-40B4-BE49-F238E27FC236}">
                  <a16:creationId xmlns:a16="http://schemas.microsoft.com/office/drawing/2014/main" id="{7EFD4841-AF85-D54A-A24D-C131E936D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858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136" name="Oval 26">
              <a:extLst>
                <a:ext uri="{FF2B5EF4-FFF2-40B4-BE49-F238E27FC236}">
                  <a16:creationId xmlns:a16="http://schemas.microsoft.com/office/drawing/2014/main" id="{FAF9AC48-2225-0449-A498-988AC2437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426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137" name="Line 27">
              <a:extLst>
                <a:ext uri="{FF2B5EF4-FFF2-40B4-BE49-F238E27FC236}">
                  <a16:creationId xmlns:a16="http://schemas.microsoft.com/office/drawing/2014/main" id="{20E3A967-800F-CE45-B3C2-157484845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1194"/>
              <a:ext cx="1252" cy="1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38" name="Line 28">
              <a:extLst>
                <a:ext uri="{FF2B5EF4-FFF2-40B4-BE49-F238E27FC236}">
                  <a16:creationId xmlns:a16="http://schemas.microsoft.com/office/drawing/2014/main" id="{71CA93DE-3106-0144-9392-E5DFA37D7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" y="1274"/>
              <a:ext cx="96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39" name="Line 29">
              <a:extLst>
                <a:ext uri="{FF2B5EF4-FFF2-40B4-BE49-F238E27FC236}">
                  <a16:creationId xmlns:a16="http://schemas.microsoft.com/office/drawing/2014/main" id="{F4632FBF-1D95-F547-B15D-A23A31A6D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6" y="1093"/>
              <a:ext cx="273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0" name="Line 30">
              <a:extLst>
                <a:ext uri="{FF2B5EF4-FFF2-40B4-BE49-F238E27FC236}">
                  <a16:creationId xmlns:a16="http://schemas.microsoft.com/office/drawing/2014/main" id="{E4CCFC98-B5DF-5048-8963-8A1A55F6A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1200"/>
              <a:ext cx="15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1" name="Line 31">
              <a:extLst>
                <a:ext uri="{FF2B5EF4-FFF2-40B4-BE49-F238E27FC236}">
                  <a16:creationId xmlns:a16="http://schemas.microsoft.com/office/drawing/2014/main" id="{4F655CF2-A5C4-444B-AC42-5F3FE247A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632"/>
              <a:ext cx="1408" cy="1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2" name="Line 32">
              <a:extLst>
                <a:ext uri="{FF2B5EF4-FFF2-40B4-BE49-F238E27FC236}">
                  <a16:creationId xmlns:a16="http://schemas.microsoft.com/office/drawing/2014/main" id="{550A3349-076A-A74F-A284-7D487690B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9" y="2832"/>
              <a:ext cx="211" cy="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3" name="Line 33">
              <a:extLst>
                <a:ext uri="{FF2B5EF4-FFF2-40B4-BE49-F238E27FC236}">
                  <a16:creationId xmlns:a16="http://schemas.microsoft.com/office/drawing/2014/main" id="{D732FAC1-3E2F-9840-93F1-0914E1C12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5" y="3246"/>
              <a:ext cx="3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4" name="Line 34">
              <a:extLst>
                <a:ext uri="{FF2B5EF4-FFF2-40B4-BE49-F238E27FC236}">
                  <a16:creationId xmlns:a16="http://schemas.microsoft.com/office/drawing/2014/main" id="{EA595510-15A4-1847-AD84-9E173BADC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0" y="3398"/>
              <a:ext cx="183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5" name="Line 35">
              <a:extLst>
                <a:ext uri="{FF2B5EF4-FFF2-40B4-BE49-F238E27FC236}">
                  <a16:creationId xmlns:a16="http://schemas.microsoft.com/office/drawing/2014/main" id="{ACDB62F8-1552-D748-93FD-0AC918B89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5" y="335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6" name="Line 36">
              <a:extLst>
                <a:ext uri="{FF2B5EF4-FFF2-40B4-BE49-F238E27FC236}">
                  <a16:creationId xmlns:a16="http://schemas.microsoft.com/office/drawing/2014/main" id="{73E9E990-A6D2-3E43-BD94-D4447525B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858"/>
              <a:ext cx="33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7" name="Line 37">
              <a:extLst>
                <a:ext uri="{FF2B5EF4-FFF2-40B4-BE49-F238E27FC236}">
                  <a16:creationId xmlns:a16="http://schemas.microsoft.com/office/drawing/2014/main" id="{47F18D40-34ED-F849-8027-19F4897C3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0" y="2648"/>
              <a:ext cx="396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8" name="Line 38">
              <a:extLst>
                <a:ext uri="{FF2B5EF4-FFF2-40B4-BE49-F238E27FC236}">
                  <a16:creationId xmlns:a16="http://schemas.microsoft.com/office/drawing/2014/main" id="{A7322BC4-EC13-2048-B785-3BF8B6A98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2" y="2254"/>
              <a:ext cx="21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49" name="Line 39">
              <a:extLst>
                <a:ext uri="{FF2B5EF4-FFF2-40B4-BE49-F238E27FC236}">
                  <a16:creationId xmlns:a16="http://schemas.microsoft.com/office/drawing/2014/main" id="{216ED018-474F-4640-8DCB-B4B2495C6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3" y="2204"/>
              <a:ext cx="288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50" name="Line 40">
              <a:extLst>
                <a:ext uri="{FF2B5EF4-FFF2-40B4-BE49-F238E27FC236}">
                  <a16:creationId xmlns:a16="http://schemas.microsoft.com/office/drawing/2014/main" id="{86FA8D60-844F-084A-BA7C-991A53FB7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0" y="2391"/>
              <a:ext cx="151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51" name="Line 41">
              <a:extLst>
                <a:ext uri="{FF2B5EF4-FFF2-40B4-BE49-F238E27FC236}">
                  <a16:creationId xmlns:a16="http://schemas.microsoft.com/office/drawing/2014/main" id="{5E869272-DAD7-7942-8B80-94B4CA7B2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6" y="2321"/>
              <a:ext cx="144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52" name="Line 42">
              <a:extLst>
                <a:ext uri="{FF2B5EF4-FFF2-40B4-BE49-F238E27FC236}">
                  <a16:creationId xmlns:a16="http://schemas.microsoft.com/office/drawing/2014/main" id="{894FA829-0BF9-3F4B-8635-2CC75BDF4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1" y="1222"/>
              <a:ext cx="263" cy="1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53" name="Line 43">
              <a:extLst>
                <a:ext uri="{FF2B5EF4-FFF2-40B4-BE49-F238E27FC236}">
                  <a16:creationId xmlns:a16="http://schemas.microsoft.com/office/drawing/2014/main" id="{5437AC3A-93B4-6046-939A-9ECCE241B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4" y="2832"/>
              <a:ext cx="1134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22AD41E7-28DE-DD4C-A861-0D2054BEA29B}"/>
              </a:ext>
            </a:extLst>
          </p:cNvPr>
          <p:cNvCxnSpPr>
            <a:cxnSpLocks/>
          </p:cNvCxnSpPr>
          <p:nvPr/>
        </p:nvCxnSpPr>
        <p:spPr>
          <a:xfrm>
            <a:off x="4614543" y="3068960"/>
            <a:ext cx="29465" cy="358167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内容占位符 2">
            <a:extLst>
              <a:ext uri="{FF2B5EF4-FFF2-40B4-BE49-F238E27FC236}">
                <a16:creationId xmlns:a16="http://schemas.microsoft.com/office/drawing/2014/main" id="{22B5F115-12E3-804A-96B6-55396125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5328592"/>
          </a:xfrm>
        </p:spPr>
        <p:txBody>
          <a:bodyPr/>
          <a:lstStyle/>
          <a:p>
            <a:pPr>
              <a:spcBef>
                <a:spcPts val="1272"/>
              </a:spcBef>
            </a:pPr>
            <a:r>
              <a:rPr lang="zh-CN" altLang="en-US" sz="2400"/>
              <a:t>图结构上物理距离</a:t>
            </a:r>
            <a:r>
              <a:rPr lang="en-US" altLang="zh-CN" sz="2400"/>
              <a:t>(physical distance)</a:t>
            </a:r>
            <a:r>
              <a:rPr lang="zh-CN" altLang="en-US" sz="2400"/>
              <a:t>失效</a:t>
            </a:r>
            <a:endParaRPr lang="en-US" altLang="zh-CN" sz="1400"/>
          </a:p>
          <a:p>
            <a:pPr lvl="1">
              <a:spcBef>
                <a:spcPts val="1272"/>
              </a:spcBef>
            </a:pPr>
            <a:r>
              <a:rPr lang="zh-CN" altLang="en-US" sz="2200"/>
              <a:t>互联网上，有链接关系的两个网页可能由不同地区的服务器所维护；</a:t>
            </a:r>
            <a:endParaRPr lang="en-US" altLang="zh-CN" sz="2200"/>
          </a:p>
          <a:p>
            <a:pPr lvl="1">
              <a:spcBef>
                <a:spcPts val="1272"/>
              </a:spcBef>
            </a:pPr>
            <a:r>
              <a:rPr lang="zh-CN" altLang="en-US" sz="2200"/>
              <a:t>一栋大楼里的两个人可能互不认识。</a:t>
            </a:r>
            <a:endParaRPr lang="en-US" altLang="zh-CN" sz="2200"/>
          </a:p>
        </p:txBody>
      </p:sp>
    </p:spTree>
    <p:extLst>
      <p:ext uri="{BB962C8B-B14F-4D97-AF65-F5344CB8AC3E}">
        <p14:creationId xmlns:p14="http://schemas.microsoft.com/office/powerpoint/2010/main" val="392966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4175BC-7C28-B548-9653-6571336DD4CE}"/>
                  </a:ext>
                </a:extLst>
              </p:cNvPr>
              <p:cNvSpPr txBox="1"/>
              <p:nvPr/>
            </p:nvSpPr>
            <p:spPr>
              <a:xfrm>
                <a:off x="1034331" y="1190362"/>
                <a:ext cx="74261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SzPct val="80000"/>
                </a:pPr>
                <a:r>
                  <a:rPr kumimoji="1" lang="zh-CN" altLang="en-US" sz="2400" dirty="0">
                    <a:latin typeface="Candara" panose="020E0502030303020204" pitchFamily="34" charset="0"/>
                  </a:rPr>
                  <a:t>节点邻近度：</a:t>
                </a:r>
                <a:endParaRPr kumimoji="1" lang="en-US" altLang="zh-CN" sz="2400" dirty="0">
                  <a:latin typeface="Candara" panose="020E0502030303020204" pitchFamily="34" charset="0"/>
                </a:endParaRPr>
              </a:p>
              <a:p>
                <a:pPr marL="342900" indent="-342900" algn="just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200" b="0" dirty="0">
                    <a:latin typeface="Candara" panose="020E0502030303020204" pitchFamily="34" charset="0"/>
                  </a:rPr>
                  <a:t>给定源节点，节点邻近度向量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r>
                  <a:rPr kumimoji="1" lang="zh-CN" altLang="en-US" sz="2200" b="0" dirty="0">
                    <a:latin typeface="Candara" panose="020E0502030303020204" pitchFamily="34" charset="0"/>
                  </a:rPr>
                  <a:t> 衡量了图上各节点关于源节点的</a:t>
                </a:r>
                <a:r>
                  <a:rPr kumimoji="1" lang="zh-CN" altLang="en-US" sz="2200" dirty="0">
                    <a:latin typeface="Candara" panose="020E0502030303020204" pitchFamily="34" charset="0"/>
                  </a:rPr>
                  <a:t>相对重要性</a:t>
                </a:r>
                <a:r>
                  <a:rPr kumimoji="1" lang="zh-CN" altLang="en-US" sz="2200" b="0" dirty="0">
                    <a:latin typeface="Candara" panose="020E0502030303020204" pitchFamily="34" charset="0"/>
                  </a:rPr>
                  <a:t>。</a:t>
                </a:r>
                <a:endParaRPr kumimoji="1" lang="en-US" altLang="zh-CN" sz="2200" b="0" dirty="0">
                  <a:latin typeface="Candara" panose="020E0502030303020204" pitchFamily="34" charset="0"/>
                </a:endParaRPr>
              </a:p>
              <a:p>
                <a:pPr marL="800100" lvl="1" indent="-342900" algn="just">
                  <a:buSzPct val="80000"/>
                  <a:buFont typeface="Wingdings" pitchFamily="2" charset="2"/>
                  <a:buChar char="p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0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b="0" dirty="0">
                    <a:latin typeface="Candara" panose="020E0502030303020204" pitchFamily="34" charset="0"/>
                  </a:rPr>
                  <a:t>: </a:t>
                </a:r>
                <a:r>
                  <a:rPr kumimoji="1" lang="zh-CN" altLang="en-US" sz="2000" b="0" dirty="0">
                    <a:latin typeface="Candara" panose="020E0502030303020204" pitchFamily="34" charset="0"/>
                  </a:rPr>
                  <a:t>节点</a:t>
                </a:r>
                <a:r>
                  <a:rPr kumimoji="1" lang="en-US" altLang="zh-CN" sz="2000" b="0" dirty="0">
                    <a:latin typeface="Candara" panose="020E0502030303020204" pitchFamily="34" charset="0"/>
                  </a:rPr>
                  <a:t>v</a:t>
                </a:r>
                <a:r>
                  <a:rPr kumimoji="1" lang="zh-CN" altLang="en-US" sz="2000" b="0" dirty="0">
                    <a:latin typeface="Candara" panose="020E0502030303020204" pitchFamily="34" charset="0"/>
                  </a:rPr>
                  <a:t>关于给定源节点的相对重要性</a:t>
                </a:r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4175BC-7C28-B548-9653-6571336DD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1" y="1190362"/>
                <a:ext cx="7426101" cy="1446550"/>
              </a:xfrm>
              <a:prstGeom prst="rect">
                <a:avLst/>
              </a:prstGeom>
              <a:blipFill>
                <a:blip r:embed="rId3"/>
                <a:stretch>
                  <a:fillRect l="-1365" t="-5217" r="-853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14">
            <a:extLst>
              <a:ext uri="{FF2B5EF4-FFF2-40B4-BE49-F238E27FC236}">
                <a16:creationId xmlns:a16="http://schemas.microsoft.com/office/drawing/2014/main" id="{1CAB02A5-32F6-864E-8CA5-437CB72B1598}"/>
              </a:ext>
            </a:extLst>
          </p:cNvPr>
          <p:cNvGrpSpPr>
            <a:grpSpLocks/>
          </p:cNvGrpSpPr>
          <p:nvPr/>
        </p:nvGrpSpPr>
        <p:grpSpPr bwMode="auto">
          <a:xfrm>
            <a:off x="1439652" y="2708920"/>
            <a:ext cx="5688632" cy="3833713"/>
            <a:chOff x="288" y="1362"/>
            <a:chExt cx="3900" cy="2325"/>
          </a:xfrm>
        </p:grpSpPr>
        <p:sp>
          <p:nvSpPr>
            <p:cNvPr id="55" name="Oval 15">
              <a:extLst>
                <a:ext uri="{FF2B5EF4-FFF2-40B4-BE49-F238E27FC236}">
                  <a16:creationId xmlns:a16="http://schemas.microsoft.com/office/drawing/2014/main" id="{41617BF2-0617-514A-BB15-4AF97AE5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11E271A3-8379-CC4F-9750-42AEC6B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942A83A5-CCBC-CE41-818F-EDE52B795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D37EB8B5-247C-224B-A8A3-283724A4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6C57B7CD-A7CC-C041-BF91-8DDD45914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8160A94C-E9B6-DD4A-8B70-E67C92A27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61" name="Oval 21">
              <a:extLst>
                <a:ext uri="{FF2B5EF4-FFF2-40B4-BE49-F238E27FC236}">
                  <a16:creationId xmlns:a16="http://schemas.microsoft.com/office/drawing/2014/main" id="{A147272A-C9BD-904A-AA56-ADED0104C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62" name="Oval 22">
              <a:extLst>
                <a:ext uri="{FF2B5EF4-FFF2-40B4-BE49-F238E27FC236}">
                  <a16:creationId xmlns:a16="http://schemas.microsoft.com/office/drawing/2014/main" id="{8DBCC4BE-4B43-F349-9173-B851DF294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63" name="Oval 23">
              <a:extLst>
                <a:ext uri="{FF2B5EF4-FFF2-40B4-BE49-F238E27FC236}">
                  <a16:creationId xmlns:a16="http://schemas.microsoft.com/office/drawing/2014/main" id="{1AD5AF99-A7DC-EF44-960F-BEAF8982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64" name="Oval 24">
              <a:extLst>
                <a:ext uri="{FF2B5EF4-FFF2-40B4-BE49-F238E27FC236}">
                  <a16:creationId xmlns:a16="http://schemas.microsoft.com/office/drawing/2014/main" id="{FC6363D9-CBA7-A447-AFFE-A8B3E4A0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solidFill>
              <a:srgbClr val="FE989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id="{1E72C164-17F4-BE4C-84D0-6A071A6B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id="{946BBDC9-5B7E-594F-8222-38413B96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67" name="Line 27">
              <a:extLst>
                <a:ext uri="{FF2B5EF4-FFF2-40B4-BE49-F238E27FC236}">
                  <a16:creationId xmlns:a16="http://schemas.microsoft.com/office/drawing/2014/main" id="{4575574F-E866-FD43-9F68-937B4BD8D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391"/>
              <a:ext cx="192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28">
              <a:extLst>
                <a:ext uri="{FF2B5EF4-FFF2-40B4-BE49-F238E27FC236}">
                  <a16:creationId xmlns:a16="http://schemas.microsoft.com/office/drawing/2014/main" id="{489E69FC-F23C-C14F-B219-587BB3FE5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29">
              <a:extLst>
                <a:ext uri="{FF2B5EF4-FFF2-40B4-BE49-F238E27FC236}">
                  <a16:creationId xmlns:a16="http://schemas.microsoft.com/office/drawing/2014/main" id="{F4B346CB-A769-544F-9343-60D2CCC91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30">
              <a:extLst>
                <a:ext uri="{FF2B5EF4-FFF2-40B4-BE49-F238E27FC236}">
                  <a16:creationId xmlns:a16="http://schemas.microsoft.com/office/drawing/2014/main" id="{9F624D12-3007-3E4A-AD15-FFFCD795A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31">
              <a:extLst>
                <a:ext uri="{FF2B5EF4-FFF2-40B4-BE49-F238E27FC236}">
                  <a16:creationId xmlns:a16="http://schemas.microsoft.com/office/drawing/2014/main" id="{146D886A-D5ED-194D-ADE0-972A82A72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505"/>
              <a:ext cx="24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739241C6-D511-6249-BEA2-DCF5B2344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75"/>
              <a:ext cx="42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33">
              <a:extLst>
                <a:ext uri="{FF2B5EF4-FFF2-40B4-BE49-F238E27FC236}">
                  <a16:creationId xmlns:a16="http://schemas.microsoft.com/office/drawing/2014/main" id="{31535993-4EDE-3E4C-96EF-D628D5005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34">
              <a:extLst>
                <a:ext uri="{FF2B5EF4-FFF2-40B4-BE49-F238E27FC236}">
                  <a16:creationId xmlns:a16="http://schemas.microsoft.com/office/drawing/2014/main" id="{49226558-3C45-A54A-A733-01E7B97AA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0" y="3177"/>
              <a:ext cx="23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35">
              <a:extLst>
                <a:ext uri="{FF2B5EF4-FFF2-40B4-BE49-F238E27FC236}">
                  <a16:creationId xmlns:a16="http://schemas.microsoft.com/office/drawing/2014/main" id="{6EBD21FB-9F3C-B641-9387-BEB016CAC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36">
              <a:extLst>
                <a:ext uri="{FF2B5EF4-FFF2-40B4-BE49-F238E27FC236}">
                  <a16:creationId xmlns:a16="http://schemas.microsoft.com/office/drawing/2014/main" id="{B56E2985-DFC1-EF42-A836-C704B1886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2256"/>
              <a:ext cx="33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37">
              <a:extLst>
                <a:ext uri="{FF2B5EF4-FFF2-40B4-BE49-F238E27FC236}">
                  <a16:creationId xmlns:a16="http://schemas.microsoft.com/office/drawing/2014/main" id="{7663159E-234D-034F-B1C1-E116BDA03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046"/>
              <a:ext cx="396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38">
              <a:extLst>
                <a:ext uri="{FF2B5EF4-FFF2-40B4-BE49-F238E27FC236}">
                  <a16:creationId xmlns:a16="http://schemas.microsoft.com/office/drawing/2014/main" id="{B386BDA1-FB5C-1245-8F5D-EEC2BD8E2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680"/>
              <a:ext cx="418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39">
              <a:extLst>
                <a:ext uri="{FF2B5EF4-FFF2-40B4-BE49-F238E27FC236}">
                  <a16:creationId xmlns:a16="http://schemas.microsoft.com/office/drawing/2014/main" id="{0EC2CA6C-5914-A64F-A92C-36223144B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40">
              <a:extLst>
                <a:ext uri="{FF2B5EF4-FFF2-40B4-BE49-F238E27FC236}">
                  <a16:creationId xmlns:a16="http://schemas.microsoft.com/office/drawing/2014/main" id="{F36C49AB-BAC1-2946-A34B-8A14C5EAC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41">
              <a:extLst>
                <a:ext uri="{FF2B5EF4-FFF2-40B4-BE49-F238E27FC236}">
                  <a16:creationId xmlns:a16="http://schemas.microsoft.com/office/drawing/2014/main" id="{288967D3-B116-7C44-8A73-A6FB0547B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42">
              <a:extLst>
                <a:ext uri="{FF2B5EF4-FFF2-40B4-BE49-F238E27FC236}">
                  <a16:creationId xmlns:a16="http://schemas.microsoft.com/office/drawing/2014/main" id="{0935BA39-DBCF-D947-BA15-1046CDC9C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16"/>
              <a:ext cx="1118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43">
              <a:extLst>
                <a:ext uri="{FF2B5EF4-FFF2-40B4-BE49-F238E27FC236}">
                  <a16:creationId xmlns:a16="http://schemas.microsoft.com/office/drawing/2014/main" id="{FC098D43-EFF0-FD4B-8139-046B8B686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2" y="2352"/>
              <a:ext cx="7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Text Box 44">
              <a:extLst>
                <a:ext uri="{FF2B5EF4-FFF2-40B4-BE49-F238E27FC236}">
                  <a16:creationId xmlns:a16="http://schemas.microsoft.com/office/drawing/2014/main" id="{86C3174F-FF75-E845-A1FF-758D143F5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977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0.13</a:t>
              </a:r>
            </a:p>
          </p:txBody>
        </p:sp>
        <p:sp>
          <p:nvSpPr>
            <p:cNvPr id="85" name="Text Box 45">
              <a:extLst>
                <a:ext uri="{FF2B5EF4-FFF2-40B4-BE49-F238E27FC236}">
                  <a16:creationId xmlns:a16="http://schemas.microsoft.com/office/drawing/2014/main" id="{3EC12B2A-A0E5-A640-AA5F-C94BB3284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703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0.10</a:t>
              </a:r>
            </a:p>
          </p:txBody>
        </p:sp>
        <p:sp>
          <p:nvSpPr>
            <p:cNvPr id="86" name="Text Box 46">
              <a:extLst>
                <a:ext uri="{FF2B5EF4-FFF2-40B4-BE49-F238E27FC236}">
                  <a16:creationId xmlns:a16="http://schemas.microsoft.com/office/drawing/2014/main" id="{DF158136-E601-AA4F-9D32-0BB26836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2217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0.13</a:t>
              </a:r>
            </a:p>
          </p:txBody>
        </p:sp>
        <p:sp>
          <p:nvSpPr>
            <p:cNvPr id="87" name="Text Box 47">
              <a:extLst>
                <a:ext uri="{FF2B5EF4-FFF2-40B4-BE49-F238E27FC236}">
                  <a16:creationId xmlns:a16="http://schemas.microsoft.com/office/drawing/2014/main" id="{D603C8D7-97C8-4D4A-A153-01F64CE4B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072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0.13</a:t>
              </a:r>
            </a:p>
          </p:txBody>
        </p:sp>
        <p:sp>
          <p:nvSpPr>
            <p:cNvPr id="88" name="Text Box 48">
              <a:extLst>
                <a:ext uri="{FF2B5EF4-FFF2-40B4-BE49-F238E27FC236}">
                  <a16:creationId xmlns:a16="http://schemas.microsoft.com/office/drawing/2014/main" id="{7AF805C9-A00E-0C48-A156-226F41262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784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0.05</a:t>
              </a:r>
            </a:p>
          </p:txBody>
        </p:sp>
        <p:sp>
          <p:nvSpPr>
            <p:cNvPr id="89" name="Text Box 49">
              <a:extLst>
                <a:ext uri="{FF2B5EF4-FFF2-40B4-BE49-F238E27FC236}">
                  <a16:creationId xmlns:a16="http://schemas.microsoft.com/office/drawing/2014/main" id="{39E4CD90-DDBC-EC44-994A-781723C5D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56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0.05</a:t>
              </a:r>
            </a:p>
          </p:txBody>
        </p:sp>
        <p:sp>
          <p:nvSpPr>
            <p:cNvPr id="90" name="Text Box 50">
              <a:extLst>
                <a:ext uri="{FF2B5EF4-FFF2-40B4-BE49-F238E27FC236}">
                  <a16:creationId xmlns:a16="http://schemas.microsoft.com/office/drawing/2014/main" id="{E86E78D9-B33C-3145-BBE8-87AB93525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68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0.08</a:t>
              </a:r>
            </a:p>
          </p:txBody>
        </p:sp>
        <p:sp>
          <p:nvSpPr>
            <p:cNvPr id="91" name="Text Box 51">
              <a:extLst>
                <a:ext uri="{FF2B5EF4-FFF2-40B4-BE49-F238E27FC236}">
                  <a16:creationId xmlns:a16="http://schemas.microsoft.com/office/drawing/2014/main" id="{E0BCAC2A-FD3E-3444-99F4-B82DA6336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40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0.04</a:t>
              </a:r>
            </a:p>
          </p:txBody>
        </p:sp>
        <p:sp>
          <p:nvSpPr>
            <p:cNvPr id="92" name="Text Box 52">
              <a:extLst>
                <a:ext uri="{FF2B5EF4-FFF2-40B4-BE49-F238E27FC236}">
                  <a16:creationId xmlns:a16="http://schemas.microsoft.com/office/drawing/2014/main" id="{5515D78D-56F9-4F44-BF54-770F3C8C9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968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0.02</a:t>
              </a:r>
            </a:p>
          </p:txBody>
        </p:sp>
        <p:sp>
          <p:nvSpPr>
            <p:cNvPr id="93" name="Text Box 53">
              <a:extLst>
                <a:ext uri="{FF2B5EF4-FFF2-40B4-BE49-F238E27FC236}">
                  <a16:creationId xmlns:a16="http://schemas.microsoft.com/office/drawing/2014/main" id="{BB8D7CD3-F4D4-694D-A791-D8EDFE46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52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>
                  <a:ea typeface="宋体" panose="02010600030101010101" pitchFamily="2" charset="-122"/>
                </a:rPr>
                <a:t>0.04</a:t>
              </a:r>
            </a:p>
          </p:txBody>
        </p:sp>
        <p:sp>
          <p:nvSpPr>
            <p:cNvPr id="94" name="Text Box 54">
              <a:extLst>
                <a:ext uri="{FF2B5EF4-FFF2-40B4-BE49-F238E27FC236}">
                  <a16:creationId xmlns:a16="http://schemas.microsoft.com/office/drawing/2014/main" id="{4C8F1ED4-DC22-E545-BFAE-2800087D6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" y="1362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kumimoji="0" lang="en-US" altLang="zh-CN" sz="1800" dirty="0">
                  <a:ea typeface="宋体" panose="02010600030101010101" pitchFamily="2" charset="-122"/>
                </a:rPr>
                <a:t>0.03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7EC5C46-E1F5-0642-9E96-52CAF1CF4B56}"/>
              </a:ext>
            </a:extLst>
          </p:cNvPr>
          <p:cNvSpPr txBox="1"/>
          <p:nvPr/>
        </p:nvSpPr>
        <p:spPr>
          <a:xfrm>
            <a:off x="923964" y="5011117"/>
            <a:ext cx="127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ndara" panose="020E0502030303020204" pitchFamily="34" charset="0"/>
              </a:rPr>
              <a:t>源节点: 4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940658D-E45D-EF46-AFF1-152BD18CCD86}"/>
              </a:ext>
            </a:extLst>
          </p:cNvPr>
          <p:cNvSpPr txBox="1"/>
          <p:nvPr/>
        </p:nvSpPr>
        <p:spPr>
          <a:xfrm>
            <a:off x="3467151" y="1124744"/>
            <a:ext cx="4284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图节点间的</a:t>
            </a:r>
            <a:r>
              <a:rPr lang="zh-CN" altLang="en-US" sz="200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en-US" sz="200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距离</a:t>
            </a:r>
            <a:r>
              <a:rPr lang="zh-CN" altLang="en-US" sz="200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endParaRPr lang="en-US" sz="200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96" name="表格 96">
            <a:extLst>
              <a:ext uri="{FF2B5EF4-FFF2-40B4-BE49-F238E27FC236}">
                <a16:creationId xmlns:a16="http://schemas.microsoft.com/office/drawing/2014/main" id="{4D2349A5-48B3-894A-AC28-4064AEF8C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88540"/>
              </p:ext>
            </p:extLst>
          </p:nvPr>
        </p:nvGraphicFramePr>
        <p:xfrm>
          <a:off x="8026833" y="2777758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E39F3FEC-C851-DE49-89A2-FD8B916777C6}"/>
                  </a:ext>
                </a:extLst>
              </p:cNvPr>
              <p:cNvSpPr/>
              <p:nvPr/>
            </p:nvSpPr>
            <p:spPr>
              <a:xfrm>
                <a:off x="7244967" y="4294097"/>
                <a:ext cx="7879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acc>
                      <m:r>
                        <a:rPr kumimoji="1" lang="en-US" altLang="zh-CN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E39F3FEC-C851-DE49-89A2-FD8B91677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967" y="4294097"/>
                <a:ext cx="7879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标题 1">
            <a:extLst>
              <a:ext uri="{FF2B5EF4-FFF2-40B4-BE49-F238E27FC236}">
                <a16:creationId xmlns:a16="http://schemas.microsoft.com/office/drawing/2014/main" id="{2F248018-678B-7944-9E28-A761B005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dirty="0"/>
              <a:t>图节点邻近度（</a:t>
            </a:r>
            <a:r>
              <a:rPr kumimoji="1" lang="en-US" altLang="zh-CN" dirty="0"/>
              <a:t>node proximity</a:t>
            </a:r>
            <a:r>
              <a:rPr kumimoji="1"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2927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6E8E7C4C-8229-6743-A967-44EA1071E8A8}"/>
              </a:ext>
            </a:extLst>
          </p:cNvPr>
          <p:cNvCxnSpPr>
            <a:cxnSpLocks/>
            <a:endCxn id="81" idx="4"/>
          </p:cNvCxnSpPr>
          <p:nvPr/>
        </p:nvCxnSpPr>
        <p:spPr>
          <a:xfrm flipH="1" flipV="1">
            <a:off x="4785825" y="2099871"/>
            <a:ext cx="112355" cy="5972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5503BCD9-B828-C541-AA38-77468DF86F47}"/>
              </a:ext>
            </a:extLst>
          </p:cNvPr>
          <p:cNvCxnSpPr>
            <a:cxnSpLocks/>
            <a:stCxn id="78" idx="7"/>
            <a:endCxn id="83" idx="3"/>
          </p:cNvCxnSpPr>
          <p:nvPr/>
        </p:nvCxnSpPr>
        <p:spPr>
          <a:xfrm flipV="1">
            <a:off x="3284797" y="3200236"/>
            <a:ext cx="1387904" cy="1717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2B263B14-E407-4A4F-B2B9-19205C259A95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1872414" y="4387538"/>
            <a:ext cx="983680" cy="53369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78A713F6-7C22-6F40-9C5D-A9361B5E0277}"/>
              </a:ext>
            </a:extLst>
          </p:cNvPr>
          <p:cNvCxnSpPr>
            <a:cxnSpLocks/>
          </p:cNvCxnSpPr>
          <p:nvPr/>
        </p:nvCxnSpPr>
        <p:spPr>
          <a:xfrm>
            <a:off x="2256568" y="2522994"/>
            <a:ext cx="2338399" cy="4709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D93DC64F-5875-8A49-B365-EDCEAAA8FD2E}"/>
              </a:ext>
            </a:extLst>
          </p:cNvPr>
          <p:cNvCxnSpPr>
            <a:cxnSpLocks/>
          </p:cNvCxnSpPr>
          <p:nvPr/>
        </p:nvCxnSpPr>
        <p:spPr>
          <a:xfrm flipH="1" flipV="1">
            <a:off x="2167759" y="2732907"/>
            <a:ext cx="283981" cy="53426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E68C86C6-0559-5947-BE09-5BD2AA5B1BF3}"/>
              </a:ext>
            </a:extLst>
          </p:cNvPr>
          <p:cNvCxnSpPr>
            <a:cxnSpLocks/>
            <a:stCxn id="75" idx="7"/>
          </p:cNvCxnSpPr>
          <p:nvPr/>
        </p:nvCxnSpPr>
        <p:spPr>
          <a:xfrm flipV="1">
            <a:off x="1872414" y="3643365"/>
            <a:ext cx="582043" cy="32439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B2C08475-EC05-8E47-8EA9-EB6F5703940C}"/>
              </a:ext>
            </a:extLst>
          </p:cNvPr>
          <p:cNvCxnSpPr>
            <a:cxnSpLocks/>
            <a:stCxn id="75" idx="5"/>
            <a:endCxn id="78" idx="1"/>
          </p:cNvCxnSpPr>
          <p:nvPr/>
        </p:nvCxnSpPr>
        <p:spPr>
          <a:xfrm>
            <a:off x="1872414" y="4387538"/>
            <a:ext cx="984366" cy="53006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1CC7D2AC-10B1-6841-89AD-6FA6B1B3420A}"/>
              </a:ext>
            </a:extLst>
          </p:cNvPr>
          <p:cNvCxnSpPr>
            <a:cxnSpLocks/>
            <a:stCxn id="78" idx="7"/>
            <a:endCxn id="83" idx="3"/>
          </p:cNvCxnSpPr>
          <p:nvPr/>
        </p:nvCxnSpPr>
        <p:spPr>
          <a:xfrm flipV="1">
            <a:off x="3284797" y="3200236"/>
            <a:ext cx="1387904" cy="1717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C804A16D-E99B-48B7-9A85-D1E0EC60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随机游走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1530E91E-C1B1-124E-8F72-FE47523BAE84}"/>
              </a:ext>
            </a:extLst>
          </p:cNvPr>
          <p:cNvGrpSpPr>
            <a:grpSpLocks/>
          </p:cNvGrpSpPr>
          <p:nvPr/>
        </p:nvGrpSpPr>
        <p:grpSpPr bwMode="auto">
          <a:xfrm>
            <a:off x="649560" y="1268760"/>
            <a:ext cx="7162800" cy="5105400"/>
            <a:chOff x="1152" y="1344"/>
            <a:chExt cx="3408" cy="2064"/>
          </a:xfrm>
        </p:grpSpPr>
        <p:sp>
          <p:nvSpPr>
            <p:cNvPr id="74" name="Oval 3">
              <a:extLst>
                <a:ext uri="{FF2B5EF4-FFF2-40B4-BE49-F238E27FC236}">
                  <a16:creationId xmlns:a16="http://schemas.microsoft.com/office/drawing/2014/main" id="{365079A8-9A87-BF47-831A-F532BDA3C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5" name="Oval 4">
              <a:extLst>
                <a:ext uri="{FF2B5EF4-FFF2-40B4-BE49-F238E27FC236}">
                  <a16:creationId xmlns:a16="http://schemas.microsoft.com/office/drawing/2014/main" id="{2D8C9D45-11B4-B342-85D0-AEECC6A53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66BAEF88-6507-3342-8209-35410BBF1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C2509F4C-9680-D741-B0B3-626E69B77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8D38510B-A8C6-C442-BA29-7E71B041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A078D254-07AD-D643-9A7C-86B0FAECA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80" name="Oval 9">
              <a:extLst>
                <a:ext uri="{FF2B5EF4-FFF2-40B4-BE49-F238E27FC236}">
                  <a16:creationId xmlns:a16="http://schemas.microsoft.com/office/drawing/2014/main" id="{8B57CE9A-6BA1-5C4B-B9EF-284ADBE4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6F39FADA-89D3-C146-B600-BD5BABF78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82" name="Oval 11">
              <a:extLst>
                <a:ext uri="{FF2B5EF4-FFF2-40B4-BE49-F238E27FC236}">
                  <a16:creationId xmlns:a16="http://schemas.microsoft.com/office/drawing/2014/main" id="{0886EF12-AFFA-A64D-A64E-E60C8111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9F7A5BA3-3A41-F446-82C7-94B5C1EB7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84" name="Oval 13">
              <a:extLst>
                <a:ext uri="{FF2B5EF4-FFF2-40B4-BE49-F238E27FC236}">
                  <a16:creationId xmlns:a16="http://schemas.microsoft.com/office/drawing/2014/main" id="{AD1282C5-3C9B-B64C-8154-0C3D1AF2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ADD45834-AE5F-AB46-ADC9-BF391F06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D3370FF9-5C4D-2047-88B4-C3860BB64A4A}"/>
                  </a:ext>
                </a:extLst>
              </p:cNvPr>
              <p:cNvSpPr txBox="1"/>
              <p:nvPr/>
            </p:nvSpPr>
            <p:spPr>
              <a:xfrm>
                <a:off x="1912932" y="3784522"/>
                <a:ext cx="6053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D3370FF9-5C4D-2047-88B4-C3860BB64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932" y="3784522"/>
                <a:ext cx="605307" cy="338554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FBD7BFA9-514A-0D41-B938-EF42171E250B}"/>
                  </a:ext>
                </a:extLst>
              </p:cNvPr>
              <p:cNvSpPr txBox="1"/>
              <p:nvPr/>
            </p:nvSpPr>
            <p:spPr>
              <a:xfrm>
                <a:off x="3366587" y="4962199"/>
                <a:ext cx="6988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FBD7BFA9-514A-0D41-B938-EF42171E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7" y="4962199"/>
                <a:ext cx="698884" cy="338554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3724A656-BD1A-0748-88DF-37E9E250EFF7}"/>
                  </a:ext>
                </a:extLst>
              </p:cNvPr>
              <p:cNvSpPr txBox="1"/>
              <p:nvPr/>
            </p:nvSpPr>
            <p:spPr>
              <a:xfrm>
                <a:off x="1766591" y="4526763"/>
                <a:ext cx="619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sz="36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3724A656-BD1A-0748-88DF-37E9E250E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91" y="4526763"/>
                <a:ext cx="619814" cy="338554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4736D5A9-3609-8544-8771-20E1017446D7}"/>
                  </a:ext>
                </a:extLst>
              </p:cNvPr>
              <p:cNvSpPr txBox="1"/>
              <p:nvPr/>
            </p:nvSpPr>
            <p:spPr>
              <a:xfrm>
                <a:off x="892043" y="3685902"/>
                <a:ext cx="5799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4736D5A9-3609-8544-8771-20E10174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43" y="3685902"/>
                <a:ext cx="579909" cy="33855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A402B88F-6A5E-824B-A10F-A4D2CEC6BEEB}"/>
                  </a:ext>
                </a:extLst>
              </p:cNvPr>
              <p:cNvSpPr txBox="1"/>
              <p:nvPr/>
            </p:nvSpPr>
            <p:spPr>
              <a:xfrm>
                <a:off x="2869310" y="5476466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A402B88F-6A5E-824B-A10F-A4D2CEC6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10" y="5476466"/>
                <a:ext cx="933757" cy="338554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C0FFDF40-05F3-F947-BC0C-005A96A85B9D}"/>
              </a:ext>
            </a:extLst>
          </p:cNvPr>
          <p:cNvCxnSpPr>
            <a:cxnSpLocks/>
            <a:stCxn id="75" idx="1"/>
            <a:endCxn id="74" idx="5"/>
          </p:cNvCxnSpPr>
          <p:nvPr/>
        </p:nvCxnSpPr>
        <p:spPr>
          <a:xfrm flipH="1" flipV="1">
            <a:off x="1166222" y="3318966"/>
            <a:ext cx="278175" cy="6487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49712528-2B48-F341-9BE8-36D960B75047}"/>
              </a:ext>
            </a:extLst>
          </p:cNvPr>
          <p:cNvCxnSpPr>
            <a:cxnSpLocks/>
          </p:cNvCxnSpPr>
          <p:nvPr/>
        </p:nvCxnSpPr>
        <p:spPr>
          <a:xfrm flipV="1">
            <a:off x="1164459" y="2522994"/>
            <a:ext cx="485684" cy="38381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95C937FB-F64D-8649-8430-9DE13CBF94E0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1254867" y="3109079"/>
            <a:ext cx="1109730" cy="35619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32FF6E05-6383-FB4C-B0D3-1A32ED7B404E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3373710" y="4890033"/>
            <a:ext cx="705923" cy="2411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D208803F-4D44-7643-B4E3-8350772B0EC7}"/>
              </a:ext>
            </a:extLst>
          </p:cNvPr>
          <p:cNvCxnSpPr>
            <a:cxnSpLocks/>
            <a:stCxn id="78" idx="5"/>
            <a:endCxn id="80" idx="1"/>
          </p:cNvCxnSpPr>
          <p:nvPr/>
        </p:nvCxnSpPr>
        <p:spPr>
          <a:xfrm>
            <a:off x="3284797" y="5337380"/>
            <a:ext cx="519877" cy="5300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箭头连接符 119">
            <a:extLst>
              <a:ext uri="{FF2B5EF4-FFF2-40B4-BE49-F238E27FC236}">
                <a16:creationId xmlns:a16="http://schemas.microsoft.com/office/drawing/2014/main" id="{493E8CD2-9455-BA46-BD00-A3AFAFEB298C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4018683" y="5172423"/>
            <a:ext cx="367059" cy="608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895D535C-DAD0-9A4F-9762-6274176C506B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5112583" y="3203890"/>
            <a:ext cx="782971" cy="14264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71D4E359-D175-1943-9855-27194E6023D2}"/>
              </a:ext>
            </a:extLst>
          </p:cNvPr>
          <p:cNvCxnSpPr>
            <a:cxnSpLocks/>
          </p:cNvCxnSpPr>
          <p:nvPr/>
        </p:nvCxnSpPr>
        <p:spPr>
          <a:xfrm flipV="1">
            <a:off x="6412276" y="2477211"/>
            <a:ext cx="882468" cy="64697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17EE6771-8693-9B44-8D41-277CF461B1B5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6197873" y="1862411"/>
            <a:ext cx="335" cy="11748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74F54613-6603-FD44-A77D-B2E6BF6C8D1E}"/>
              </a:ext>
            </a:extLst>
          </p:cNvPr>
          <p:cNvCxnSpPr>
            <a:cxnSpLocks/>
            <a:stCxn id="81" idx="6"/>
          </p:cNvCxnSpPr>
          <p:nvPr/>
        </p:nvCxnSpPr>
        <p:spPr>
          <a:xfrm flipV="1">
            <a:off x="5088478" y="1565623"/>
            <a:ext cx="822057" cy="2374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13BE3713-3115-AA4E-BB9F-394BBB2195CF}"/>
              </a:ext>
            </a:extLst>
          </p:cNvPr>
          <p:cNvCxnSpPr>
            <a:cxnSpLocks/>
            <a:stCxn id="85" idx="1"/>
            <a:endCxn id="82" idx="6"/>
          </p:cNvCxnSpPr>
          <p:nvPr/>
        </p:nvCxnSpPr>
        <p:spPr>
          <a:xfrm flipH="1" flipV="1">
            <a:off x="6500861" y="1565586"/>
            <a:ext cx="794837" cy="50249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37EFCD3D-8DE3-E04B-A3D4-4B6A6A73BADD}"/>
                  </a:ext>
                </a:extLst>
              </p:cNvPr>
              <p:cNvSpPr txBox="1"/>
              <p:nvPr/>
            </p:nvSpPr>
            <p:spPr>
              <a:xfrm>
                <a:off x="5193250" y="4311486"/>
                <a:ext cx="3843246" cy="11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zh-CN" altLang="en-US" sz="22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每步游走时随机走向当前节点的邻居节点</a:t>
                </a:r>
                <a:endParaRPr kumimoji="1" lang="en-US" altLang="zh-CN" sz="2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zh-CN" altLang="en-US" sz="2200" dirty="0">
                    <a:ea typeface="Cambria Math" panose="02040503050406030204" pitchFamily="18" charset="0"/>
                  </a:rPr>
                  <a:t>概率转移矩阵</a:t>
                </a:r>
                <a14:m>
                  <m:oMath xmlns:m="http://schemas.openxmlformats.org/officeDocument/2006/math">
                    <m:r>
                      <a:rPr kumimoji="1" lang="en-US" altLang="zh-C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kumimoji="1" lang="en-US" altLang="zh-C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zh-CN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1" lang="en-US" altLang="zh-CN" sz="22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37EFCD3D-8DE3-E04B-A3D4-4B6A6A73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50" y="4311486"/>
                <a:ext cx="3843246" cy="1115690"/>
              </a:xfrm>
              <a:prstGeom prst="rect">
                <a:avLst/>
              </a:prstGeom>
              <a:blipFill>
                <a:blip r:embed="rId9"/>
                <a:stretch>
                  <a:fillRect l="-1645" t="-3371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E0C4B56-7387-9642-929E-5C48FB8E039E}"/>
                  </a:ext>
                </a:extLst>
              </p:cNvPr>
              <p:cNvSpPr txBox="1"/>
              <p:nvPr/>
            </p:nvSpPr>
            <p:spPr>
              <a:xfrm>
                <a:off x="2829709" y="4431834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E0C4B56-7387-9642-929E-5C48FB8E0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709" y="4431834"/>
                <a:ext cx="933757" cy="338554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536864-6354-0E44-AB3D-6A750C8541AD}"/>
                  </a:ext>
                </a:extLst>
              </p:cNvPr>
              <p:cNvSpPr txBox="1"/>
              <p:nvPr/>
            </p:nvSpPr>
            <p:spPr>
              <a:xfrm>
                <a:off x="2067147" y="4762752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536864-6354-0E44-AB3D-6A750C854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7" y="4762752"/>
                <a:ext cx="933757" cy="338554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DC7C55C-7FE5-F146-A7CD-480E245F3090}"/>
                  </a:ext>
                </a:extLst>
              </p:cNvPr>
              <p:cNvSpPr txBox="1"/>
              <p:nvPr/>
            </p:nvSpPr>
            <p:spPr>
              <a:xfrm>
                <a:off x="4194032" y="3344384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DC7C55C-7FE5-F146-A7CD-480E245F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032" y="3344384"/>
                <a:ext cx="933757" cy="338554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utoShape 39">
            <a:extLst>
              <a:ext uri="{FF2B5EF4-FFF2-40B4-BE49-F238E27FC236}">
                <a16:creationId xmlns:a16="http://schemas.microsoft.com/office/drawing/2014/main" id="{2176A253-DCEB-6E46-A824-33AB0602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560" y="393576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15027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5833 0.137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6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13796 L 0.35312 -0.1701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54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5" grpId="0"/>
      <p:bldP spid="95" grpId="1"/>
      <p:bldP spid="98" grpId="0"/>
      <p:bldP spid="98" grpId="1"/>
      <p:bldP spid="101" grpId="0"/>
      <p:bldP spid="101" grpId="1"/>
      <p:bldP spid="107" grpId="0"/>
      <p:bldP spid="107" grpId="1"/>
      <p:bldP spid="45" grpId="0"/>
      <p:bldP spid="45" grpId="1"/>
      <p:bldP spid="59" grpId="0"/>
      <p:bldP spid="59" grpId="1"/>
      <p:bldP spid="61" grpId="0"/>
      <p:bldP spid="61" grpId="1"/>
      <p:bldP spid="86" grpId="0" animBg="1"/>
      <p:bldP spid="86" grpId="1" animBg="1"/>
      <p:bldP spid="8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4A16D-E99B-48B7-9A85-D1E0EC60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随机游走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37EFCD3D-8DE3-E04B-A3D4-4B6A6A73BADD}"/>
                  </a:ext>
                </a:extLst>
              </p:cNvPr>
              <p:cNvSpPr txBox="1"/>
              <p:nvPr/>
            </p:nvSpPr>
            <p:spPr>
              <a:xfrm>
                <a:off x="1079154" y="1232079"/>
                <a:ext cx="7237262" cy="126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随机游走的矩阵形式：</a:t>
                </a:r>
                <a:endParaRPr kumimoji="1" lang="en-US" altLang="zh-CN" sz="240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SzPct val="80000"/>
                  <a:buFont typeface="Wingdings" pitchFamily="2" charset="2"/>
                  <a:buChar char="p"/>
                </a:pPr>
                <a:r>
                  <a:rPr kumimoji="1" lang="zh-CN" altLang="en-US" sz="2400" dirty="0">
                    <a:ea typeface="Cambria Math" panose="02040503050406030204" pitchFamily="18" charset="0"/>
                  </a:rPr>
                  <a:t>概率转移矩阵：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kumimoji="1"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kumimoji="1" lang="en-US" altLang="zh-CN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SzPct val="80000"/>
                  <a:buFont typeface="Wingdings" pitchFamily="2" charset="2"/>
                  <a:buChar char="p"/>
                </a:pPr>
                <a:r>
                  <a:rPr kumimoji="1" lang="zh-CN" altLang="en-US" sz="240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一步游走：</a:t>
                </a:r>
                <a:r>
                  <a:rPr lang="en-US" altLang="zh-CN" sz="2400" b="0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1" lang="en-US" altLang="zh-CN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altLang="zh-CN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TKaiti" charset="-122"/>
                      </a:rPr>
                      <m:t>=</m:t>
                    </m:r>
                    <m:r>
                      <a:rPr lang="en-US" altLang="zh-CN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1" lang="en-US" altLang="zh-CN" sz="2400" b="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400" b="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37EFCD3D-8DE3-E04B-A3D4-4B6A6A73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154" y="1232079"/>
                <a:ext cx="7237262" cy="1263359"/>
              </a:xfrm>
              <a:prstGeom prst="rect">
                <a:avLst/>
              </a:prstGeom>
              <a:blipFill>
                <a:blip r:embed="rId3"/>
                <a:stretch>
                  <a:fillRect l="-525" t="-495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>
            <a:extLst>
              <a:ext uri="{FF2B5EF4-FFF2-40B4-BE49-F238E27FC236}">
                <a16:creationId xmlns:a16="http://schemas.microsoft.com/office/drawing/2014/main" id="{AA387DD8-94A5-2B43-A1CE-F8F58DDFD22A}"/>
              </a:ext>
            </a:extLst>
          </p:cNvPr>
          <p:cNvSpPr/>
          <p:nvPr/>
        </p:nvSpPr>
        <p:spPr>
          <a:xfrm>
            <a:off x="1235441" y="3288469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2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0EAC9A8F-197F-1E4E-AB40-4397C1F14E0B}"/>
              </a:ext>
            </a:extLst>
          </p:cNvPr>
          <p:cNvSpPr/>
          <p:nvPr/>
        </p:nvSpPr>
        <p:spPr>
          <a:xfrm>
            <a:off x="413690" y="3928411"/>
            <a:ext cx="36004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1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54E238BA-AC76-6B46-9132-8EB704E6A99E}"/>
              </a:ext>
            </a:extLst>
          </p:cNvPr>
          <p:cNvSpPr/>
          <p:nvPr/>
        </p:nvSpPr>
        <p:spPr>
          <a:xfrm>
            <a:off x="1997866" y="3808993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3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AF9859B1-6073-4742-AB39-8B6C8CB6FA9E}"/>
              </a:ext>
            </a:extLst>
          </p:cNvPr>
          <p:cNvCxnSpPr>
            <a:cxnSpLocks/>
            <a:stCxn id="46" idx="2"/>
            <a:endCxn id="47" idx="7"/>
          </p:cNvCxnSpPr>
          <p:nvPr/>
        </p:nvCxnSpPr>
        <p:spPr>
          <a:xfrm flipH="1">
            <a:off x="721003" y="3468489"/>
            <a:ext cx="514438" cy="512649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6D9E92A3-4A30-B04E-A875-0F6CE97711CD}"/>
              </a:ext>
            </a:extLst>
          </p:cNvPr>
          <p:cNvSpPr/>
          <p:nvPr/>
        </p:nvSpPr>
        <p:spPr>
          <a:xfrm>
            <a:off x="1055421" y="4388725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4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5ED7E44-06E4-494C-AA25-0BB98126804D}"/>
              </a:ext>
            </a:extLst>
          </p:cNvPr>
          <p:cNvSpPr/>
          <p:nvPr/>
        </p:nvSpPr>
        <p:spPr>
          <a:xfrm>
            <a:off x="618182" y="5152547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5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23F6184-69C7-154D-8F7D-45A7B427876E}"/>
              </a:ext>
            </a:extLst>
          </p:cNvPr>
          <p:cNvSpPr/>
          <p:nvPr/>
        </p:nvSpPr>
        <p:spPr>
          <a:xfrm>
            <a:off x="2069874" y="4792507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6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916795E-D943-0648-99F0-A5CF69397FD5}"/>
              </a:ext>
            </a:extLst>
          </p:cNvPr>
          <p:cNvSpPr/>
          <p:nvPr/>
        </p:nvSpPr>
        <p:spPr>
          <a:xfrm>
            <a:off x="1569713" y="5596001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7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844EA4D-5B42-0841-A80A-CF739EDB0BA5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773730" y="3989013"/>
            <a:ext cx="1224136" cy="119418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7AC4E86C-CBA3-2640-A2AE-3A7A4DA46F1E}"/>
              </a:ext>
            </a:extLst>
          </p:cNvPr>
          <p:cNvCxnSpPr>
            <a:cxnSpLocks/>
            <a:stCxn id="50" idx="1"/>
            <a:endCxn id="47" idx="5"/>
          </p:cNvCxnSpPr>
          <p:nvPr/>
        </p:nvCxnSpPr>
        <p:spPr>
          <a:xfrm flipH="1" flipV="1">
            <a:off x="721003" y="4235724"/>
            <a:ext cx="387145" cy="205728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682DC026-A27F-5943-90AA-2E615254DA44}"/>
              </a:ext>
            </a:extLst>
          </p:cNvPr>
          <p:cNvCxnSpPr>
            <a:cxnSpLocks/>
            <a:stCxn id="50" idx="4"/>
            <a:endCxn id="51" idx="7"/>
          </p:cNvCxnSpPr>
          <p:nvPr/>
        </p:nvCxnSpPr>
        <p:spPr>
          <a:xfrm flipH="1">
            <a:off x="925495" y="4748765"/>
            <a:ext cx="309946" cy="45650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16809A38-2449-BF47-965B-01274E4954F6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 flipV="1">
            <a:off x="978222" y="4972527"/>
            <a:ext cx="1091652" cy="36004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A014B9BD-93D0-E04E-AE82-D3BD91F5E0E6}"/>
              </a:ext>
            </a:extLst>
          </p:cNvPr>
          <p:cNvCxnSpPr>
            <a:cxnSpLocks/>
            <a:stCxn id="51" idx="5"/>
            <a:endCxn id="53" idx="2"/>
          </p:cNvCxnSpPr>
          <p:nvPr/>
        </p:nvCxnSpPr>
        <p:spPr>
          <a:xfrm>
            <a:off x="925495" y="5459860"/>
            <a:ext cx="644218" cy="316161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65B5375A-5009-1F4A-8455-A867D89F2300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877026" y="5124928"/>
            <a:ext cx="345248" cy="52380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A74C4D51-B767-9748-9A76-592754333969}"/>
              </a:ext>
            </a:extLst>
          </p:cNvPr>
          <p:cNvCxnSpPr>
            <a:cxnSpLocks/>
            <a:stCxn id="50" idx="6"/>
            <a:endCxn id="52" idx="1"/>
          </p:cNvCxnSpPr>
          <p:nvPr/>
        </p:nvCxnSpPr>
        <p:spPr>
          <a:xfrm>
            <a:off x="1415461" y="4568745"/>
            <a:ext cx="707140" cy="27648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0146414C-AC5B-B340-B2B3-8ED112A83445}"/>
              </a:ext>
            </a:extLst>
          </p:cNvPr>
          <p:cNvCxnSpPr>
            <a:cxnSpLocks/>
            <a:stCxn id="48" idx="4"/>
            <a:endCxn id="52" idx="0"/>
          </p:cNvCxnSpPr>
          <p:nvPr/>
        </p:nvCxnSpPr>
        <p:spPr>
          <a:xfrm>
            <a:off x="2177886" y="4169033"/>
            <a:ext cx="72008" cy="623474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表格 3">
            <a:extLst>
              <a:ext uri="{FF2B5EF4-FFF2-40B4-BE49-F238E27FC236}">
                <a16:creationId xmlns:a16="http://schemas.microsoft.com/office/drawing/2014/main" id="{804CF0FB-5046-2146-83A0-1B5DDDBCA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21697"/>
              </p:ext>
            </p:extLst>
          </p:nvPr>
        </p:nvGraphicFramePr>
        <p:xfrm>
          <a:off x="4382596" y="3380532"/>
          <a:ext cx="3104465" cy="2752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495">
                  <a:extLst>
                    <a:ext uri="{9D8B030D-6E8A-4147-A177-3AD203B41FA5}">
                      <a16:colId xmlns:a16="http://schemas.microsoft.com/office/drawing/2014/main" val="2606244479"/>
                    </a:ext>
                  </a:extLst>
                </a:gridCol>
                <a:gridCol w="443495">
                  <a:extLst>
                    <a:ext uri="{9D8B030D-6E8A-4147-A177-3AD203B41FA5}">
                      <a16:colId xmlns:a16="http://schemas.microsoft.com/office/drawing/2014/main" val="3082720229"/>
                    </a:ext>
                  </a:extLst>
                </a:gridCol>
                <a:gridCol w="443495">
                  <a:extLst>
                    <a:ext uri="{9D8B030D-6E8A-4147-A177-3AD203B41FA5}">
                      <a16:colId xmlns:a16="http://schemas.microsoft.com/office/drawing/2014/main" val="2672454663"/>
                    </a:ext>
                  </a:extLst>
                </a:gridCol>
                <a:gridCol w="443495">
                  <a:extLst>
                    <a:ext uri="{9D8B030D-6E8A-4147-A177-3AD203B41FA5}">
                      <a16:colId xmlns:a16="http://schemas.microsoft.com/office/drawing/2014/main" val="3279763756"/>
                    </a:ext>
                  </a:extLst>
                </a:gridCol>
                <a:gridCol w="443495">
                  <a:extLst>
                    <a:ext uri="{9D8B030D-6E8A-4147-A177-3AD203B41FA5}">
                      <a16:colId xmlns:a16="http://schemas.microsoft.com/office/drawing/2014/main" val="3672282310"/>
                    </a:ext>
                  </a:extLst>
                </a:gridCol>
                <a:gridCol w="443495">
                  <a:extLst>
                    <a:ext uri="{9D8B030D-6E8A-4147-A177-3AD203B41FA5}">
                      <a16:colId xmlns:a16="http://schemas.microsoft.com/office/drawing/2014/main" val="4170785640"/>
                    </a:ext>
                  </a:extLst>
                </a:gridCol>
                <a:gridCol w="443495">
                  <a:extLst>
                    <a:ext uri="{9D8B030D-6E8A-4147-A177-3AD203B41FA5}">
                      <a16:colId xmlns:a16="http://schemas.microsoft.com/office/drawing/2014/main" val="3213260330"/>
                    </a:ext>
                  </a:extLst>
                </a:gridCol>
              </a:tblGrid>
              <a:tr h="39317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774226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654996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904138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996218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1/2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619907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1/2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760792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1/4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34659"/>
                  </a:ext>
                </a:extLst>
              </a:tr>
            </a:tbl>
          </a:graphicData>
        </a:graphic>
      </p:graphicFrame>
      <p:graphicFrame>
        <p:nvGraphicFramePr>
          <p:cNvPr id="65" name="表格 64">
            <a:extLst>
              <a:ext uri="{FF2B5EF4-FFF2-40B4-BE49-F238E27FC236}">
                <a16:creationId xmlns:a16="http://schemas.microsoft.com/office/drawing/2014/main" id="{46DC3DDC-28EE-BA47-86DB-C6B0B4AE5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80068"/>
              </p:ext>
            </p:extLst>
          </p:nvPr>
        </p:nvGraphicFramePr>
        <p:xfrm>
          <a:off x="7807037" y="3380531"/>
          <a:ext cx="604848" cy="2752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48">
                  <a:extLst>
                    <a:ext uri="{9D8B030D-6E8A-4147-A177-3AD203B41FA5}">
                      <a16:colId xmlns:a16="http://schemas.microsoft.com/office/drawing/2014/main" val="3273302909"/>
                    </a:ext>
                  </a:extLst>
                </a:gridCol>
              </a:tblGrid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150810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09119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914222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811615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327905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542119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846084"/>
                  </a:ext>
                </a:extLst>
              </a:tr>
            </a:tbl>
          </a:graphicData>
        </a:graphic>
      </p:graphicFrame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544CCFCD-A69E-0F43-A46F-DE1BFFB55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89705"/>
              </p:ext>
            </p:extLst>
          </p:nvPr>
        </p:nvGraphicFramePr>
        <p:xfrm>
          <a:off x="3201635" y="3325529"/>
          <a:ext cx="604848" cy="2752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848">
                  <a:extLst>
                    <a:ext uri="{9D8B030D-6E8A-4147-A177-3AD203B41FA5}">
                      <a16:colId xmlns:a16="http://schemas.microsoft.com/office/drawing/2014/main" val="3273302909"/>
                    </a:ext>
                  </a:extLst>
                </a:gridCol>
              </a:tblGrid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150810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09119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914222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811615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327905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542119"/>
                  </a:ext>
                </a:extLst>
              </a:tr>
              <a:tr h="39317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8460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9B045753-B7FE-C348-81F0-6D65845BE9CF}"/>
                  </a:ext>
                </a:extLst>
              </p:cNvPr>
              <p:cNvSpPr txBox="1"/>
              <p:nvPr/>
            </p:nvSpPr>
            <p:spPr>
              <a:xfrm>
                <a:off x="4054268" y="2880579"/>
                <a:ext cx="4087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9B045753-B7FE-C348-81F0-6D65845BE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68" y="2880579"/>
                <a:ext cx="408766" cy="492443"/>
              </a:xfrm>
              <a:prstGeom prst="rect">
                <a:avLst/>
              </a:prstGeom>
              <a:blipFill>
                <a:blip r:embed="rId4"/>
                <a:stretch>
                  <a:fillRect l="-9091" r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6490F09A-3D4E-8342-926F-48A2059B8717}"/>
                  </a:ext>
                </a:extLst>
              </p:cNvPr>
              <p:cNvSpPr txBox="1"/>
              <p:nvPr/>
            </p:nvSpPr>
            <p:spPr>
              <a:xfrm>
                <a:off x="7504160" y="2852936"/>
                <a:ext cx="2725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kumimoji="1" lang="zh-CN" alt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6490F09A-3D4E-8342-926F-48A2059B8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60" y="2852936"/>
                <a:ext cx="272510" cy="615553"/>
              </a:xfrm>
              <a:prstGeom prst="rect">
                <a:avLst/>
              </a:prstGeom>
              <a:blipFill>
                <a:blip r:embed="rId5"/>
                <a:stretch>
                  <a:fillRect l="-8696" r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56414AB8-C2CC-DB44-B2DB-286037F6D4E0}"/>
                  </a:ext>
                </a:extLst>
              </p:cNvPr>
              <p:cNvSpPr/>
              <p:nvPr/>
            </p:nvSpPr>
            <p:spPr>
              <a:xfrm>
                <a:off x="3137524" y="2887890"/>
                <a:ext cx="1039772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b="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zh-CN" alt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56414AB8-C2CC-DB44-B2DB-286037F6D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524" y="2887890"/>
                <a:ext cx="1039772" cy="476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DD7F3A30-C0F3-1C4B-A5C3-3B2583F9A410}"/>
                  </a:ext>
                </a:extLst>
              </p:cNvPr>
              <p:cNvSpPr/>
              <p:nvPr/>
            </p:nvSpPr>
            <p:spPr>
              <a:xfrm>
                <a:off x="5683044" y="2936943"/>
                <a:ext cx="473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DD7F3A30-C0F3-1C4B-A5C3-3B2583F9A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4" y="2936943"/>
                <a:ext cx="47320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37D8927-CD22-9F4C-B9F3-1E08E167AB31}"/>
                  </a:ext>
                </a:extLst>
              </p:cNvPr>
              <p:cNvSpPr/>
              <p:nvPr/>
            </p:nvSpPr>
            <p:spPr>
              <a:xfrm>
                <a:off x="7858025" y="2936943"/>
                <a:ext cx="746423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kern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zh-CN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kern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b="0" i="1" ker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37D8927-CD22-9F4C-B9F3-1E08E167A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25" y="2936943"/>
                <a:ext cx="746423" cy="476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63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dirty="0"/>
              <a:t>图节点邻近度（</a:t>
            </a:r>
            <a:r>
              <a:rPr kumimoji="1" lang="en-US" altLang="zh-CN" dirty="0"/>
              <a:t>node proximity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4175BC-7C28-B548-9653-6571336DD4CE}"/>
              </a:ext>
            </a:extLst>
          </p:cNvPr>
          <p:cNvSpPr txBox="1"/>
          <p:nvPr/>
        </p:nvSpPr>
        <p:spPr>
          <a:xfrm>
            <a:off x="1034331" y="1183773"/>
            <a:ext cx="6778029" cy="2715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buSzPct val="80000"/>
            </a:pPr>
            <a:r>
              <a:rPr kumimoji="1" lang="zh-CN" altLang="en-US" sz="2800" dirty="0">
                <a:solidFill>
                  <a:srgbClr val="FF0000"/>
                </a:solidFill>
                <a:latin typeface="Candara" panose="020E0502030303020204" pitchFamily="34" charset="0"/>
              </a:rPr>
              <a:t>常用的图节点邻近度指标：</a:t>
            </a:r>
            <a:endParaRPr kumimoji="1" lang="en-US" altLang="zh-CN" sz="28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40000"/>
              </a:lnSpc>
              <a:buSzPct val="80000"/>
              <a:buFont typeface="Wingdings" pitchFamily="2" charset="2"/>
              <a:buChar char="l"/>
            </a:pPr>
            <a:r>
              <a:rPr kumimoji="1" lang="en-US" altLang="zh-CN" sz="2400" b="0" dirty="0">
                <a:latin typeface="Candara" panose="020E0502030303020204" pitchFamily="34" charset="0"/>
              </a:rPr>
              <a:t>L-</a:t>
            </a:r>
            <a:r>
              <a:rPr kumimoji="1" lang="zh-CN" altLang="en-US" sz="2400" b="0" dirty="0">
                <a:latin typeface="Candara" panose="020E0502030303020204" pitchFamily="34" charset="0"/>
              </a:rPr>
              <a:t>步转移概率</a:t>
            </a:r>
            <a:r>
              <a:rPr kumimoji="1" lang="en-US" altLang="zh-CN" sz="2400" b="0" dirty="0">
                <a:latin typeface="Candara" panose="020E0502030303020204" pitchFamily="34" charset="0"/>
              </a:rPr>
              <a:t>. </a:t>
            </a:r>
          </a:p>
          <a:p>
            <a:pPr marL="342900" indent="-342900" algn="just">
              <a:lnSpc>
                <a:spcPct val="140000"/>
              </a:lnSpc>
              <a:buSzPct val="80000"/>
              <a:buFont typeface="Wingdings" pitchFamily="2" charset="2"/>
              <a:buChar char="l"/>
            </a:pPr>
            <a:r>
              <a:rPr kumimoji="1" lang="en-US" altLang="zh-CN" sz="2400" b="0" dirty="0">
                <a:latin typeface="Candara" panose="020E0502030303020204" pitchFamily="34" charset="0"/>
              </a:rPr>
              <a:t>PageRank </a:t>
            </a:r>
            <a:r>
              <a:rPr kumimoji="1" lang="zh-CN" altLang="en-US" sz="2400" b="0" dirty="0">
                <a:latin typeface="Candara" panose="020E0502030303020204" pitchFamily="34" charset="0"/>
              </a:rPr>
              <a:t>和</a:t>
            </a:r>
            <a:r>
              <a:rPr kumimoji="1" lang="en-US" altLang="zh-CN" sz="2400" b="0" dirty="0">
                <a:latin typeface="Candara" panose="020E0502030303020204" pitchFamily="34" charset="0"/>
              </a:rPr>
              <a:t> Personalized PageRank (PPR). </a:t>
            </a:r>
          </a:p>
          <a:p>
            <a:pPr marL="342900" indent="-342900" algn="just">
              <a:lnSpc>
                <a:spcPct val="140000"/>
              </a:lnSpc>
              <a:buSzPct val="80000"/>
              <a:buFont typeface="Wingdings" pitchFamily="2" charset="2"/>
              <a:buChar char="l"/>
            </a:pPr>
            <a:r>
              <a:rPr kumimoji="1" lang="en-US" altLang="zh-CN" sz="2400" b="0" dirty="0">
                <a:latin typeface="Candara" panose="020E0502030303020204" pitchFamily="34" charset="0"/>
              </a:rPr>
              <a:t>Heat kernel PageRank (HKPR). </a:t>
            </a:r>
          </a:p>
          <a:p>
            <a:pPr marL="342900" indent="-342900" algn="just">
              <a:lnSpc>
                <a:spcPct val="140000"/>
              </a:lnSpc>
              <a:buSzPct val="80000"/>
              <a:buFont typeface="Wingdings" pitchFamily="2" charset="2"/>
              <a:buChar char="l"/>
            </a:pPr>
            <a:r>
              <a:rPr kumimoji="1" lang="en-US" altLang="zh-CN" sz="2400" b="0" dirty="0">
                <a:latin typeface="Candara" panose="020E0502030303020204" pitchFamily="34" charset="0"/>
              </a:rPr>
              <a:t>Katz.  </a:t>
            </a:r>
          </a:p>
        </p:txBody>
      </p:sp>
    </p:spTree>
    <p:extLst>
      <p:ext uri="{BB962C8B-B14F-4D97-AF65-F5344CB8AC3E}">
        <p14:creationId xmlns:p14="http://schemas.microsoft.com/office/powerpoint/2010/main" val="272615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6E8E7C4C-8229-6743-A967-44EA1071E8A8}"/>
              </a:ext>
            </a:extLst>
          </p:cNvPr>
          <p:cNvCxnSpPr>
            <a:cxnSpLocks/>
            <a:endCxn id="81" idx="4"/>
          </p:cNvCxnSpPr>
          <p:nvPr/>
        </p:nvCxnSpPr>
        <p:spPr>
          <a:xfrm flipH="1" flipV="1">
            <a:off x="4747825" y="2099871"/>
            <a:ext cx="112355" cy="5972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5503BCD9-B828-C541-AA38-77468DF86F47}"/>
              </a:ext>
            </a:extLst>
          </p:cNvPr>
          <p:cNvCxnSpPr>
            <a:cxnSpLocks/>
            <a:stCxn id="78" idx="7"/>
            <a:endCxn id="83" idx="3"/>
          </p:cNvCxnSpPr>
          <p:nvPr/>
        </p:nvCxnSpPr>
        <p:spPr>
          <a:xfrm flipV="1">
            <a:off x="3246797" y="3200236"/>
            <a:ext cx="1387904" cy="1717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2B263B14-E407-4A4F-B2B9-19205C259A95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1834414" y="4387538"/>
            <a:ext cx="983680" cy="53369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线箭头连接符 112">
            <a:extLst>
              <a:ext uri="{FF2B5EF4-FFF2-40B4-BE49-F238E27FC236}">
                <a16:creationId xmlns:a16="http://schemas.microsoft.com/office/drawing/2014/main" id="{78A713F6-7C22-6F40-9C5D-A9361B5E0277}"/>
              </a:ext>
            </a:extLst>
          </p:cNvPr>
          <p:cNvCxnSpPr>
            <a:cxnSpLocks/>
          </p:cNvCxnSpPr>
          <p:nvPr/>
        </p:nvCxnSpPr>
        <p:spPr>
          <a:xfrm>
            <a:off x="2218568" y="2522994"/>
            <a:ext cx="2338399" cy="4709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D93DC64F-5875-8A49-B365-EDCEAAA8FD2E}"/>
              </a:ext>
            </a:extLst>
          </p:cNvPr>
          <p:cNvCxnSpPr>
            <a:cxnSpLocks/>
          </p:cNvCxnSpPr>
          <p:nvPr/>
        </p:nvCxnSpPr>
        <p:spPr>
          <a:xfrm flipH="1" flipV="1">
            <a:off x="2129759" y="2732907"/>
            <a:ext cx="283981" cy="53426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线箭头连接符 116">
            <a:extLst>
              <a:ext uri="{FF2B5EF4-FFF2-40B4-BE49-F238E27FC236}">
                <a16:creationId xmlns:a16="http://schemas.microsoft.com/office/drawing/2014/main" id="{E68C86C6-0559-5947-BE09-5BD2AA5B1BF3}"/>
              </a:ext>
            </a:extLst>
          </p:cNvPr>
          <p:cNvCxnSpPr>
            <a:cxnSpLocks/>
            <a:stCxn id="75" idx="7"/>
          </p:cNvCxnSpPr>
          <p:nvPr/>
        </p:nvCxnSpPr>
        <p:spPr>
          <a:xfrm flipV="1">
            <a:off x="1834414" y="3643365"/>
            <a:ext cx="582043" cy="32439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B2C08475-EC05-8E47-8EA9-EB6F5703940C}"/>
              </a:ext>
            </a:extLst>
          </p:cNvPr>
          <p:cNvCxnSpPr>
            <a:cxnSpLocks/>
            <a:stCxn id="75" idx="5"/>
            <a:endCxn id="78" idx="1"/>
          </p:cNvCxnSpPr>
          <p:nvPr/>
        </p:nvCxnSpPr>
        <p:spPr>
          <a:xfrm>
            <a:off x="1834414" y="4387538"/>
            <a:ext cx="984366" cy="53006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1CC7D2AC-10B1-6841-89AD-6FA6B1B3420A}"/>
              </a:ext>
            </a:extLst>
          </p:cNvPr>
          <p:cNvCxnSpPr>
            <a:cxnSpLocks/>
            <a:stCxn id="78" idx="7"/>
            <a:endCxn id="83" idx="3"/>
          </p:cNvCxnSpPr>
          <p:nvPr/>
        </p:nvCxnSpPr>
        <p:spPr>
          <a:xfrm flipV="1">
            <a:off x="3246797" y="3200236"/>
            <a:ext cx="1387904" cy="1717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C804A16D-E99B-48B7-9A85-D1E0EC60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</a:t>
            </a:r>
            <a:r>
              <a:rPr lang="zh-CN" altLang="en-US" dirty="0"/>
              <a:t>步随机游走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1530E91E-C1B1-124E-8F72-FE47523BAE8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268760"/>
            <a:ext cx="7162800" cy="5105400"/>
            <a:chOff x="1152" y="1344"/>
            <a:chExt cx="3408" cy="2064"/>
          </a:xfrm>
        </p:grpSpPr>
        <p:sp>
          <p:nvSpPr>
            <p:cNvPr id="74" name="Oval 3">
              <a:extLst>
                <a:ext uri="{FF2B5EF4-FFF2-40B4-BE49-F238E27FC236}">
                  <a16:creationId xmlns:a16="http://schemas.microsoft.com/office/drawing/2014/main" id="{365079A8-9A87-BF47-831A-F532BDA3C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5" name="Oval 4">
              <a:extLst>
                <a:ext uri="{FF2B5EF4-FFF2-40B4-BE49-F238E27FC236}">
                  <a16:creationId xmlns:a16="http://schemas.microsoft.com/office/drawing/2014/main" id="{2D8C9D45-11B4-B342-85D0-AEECC6A53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66BAEF88-6507-3342-8209-35410BBF1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C2509F4C-9680-D741-B0B3-626E69B77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8D38510B-A8C6-C442-BA29-7E71B041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A078D254-07AD-D643-9A7C-86B0FAECA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80" name="Oval 9">
              <a:extLst>
                <a:ext uri="{FF2B5EF4-FFF2-40B4-BE49-F238E27FC236}">
                  <a16:creationId xmlns:a16="http://schemas.microsoft.com/office/drawing/2014/main" id="{8B57CE9A-6BA1-5C4B-B9EF-284ADBE4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6F39FADA-89D3-C146-B600-BD5BABF78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82" name="Oval 11">
              <a:extLst>
                <a:ext uri="{FF2B5EF4-FFF2-40B4-BE49-F238E27FC236}">
                  <a16:creationId xmlns:a16="http://schemas.microsoft.com/office/drawing/2014/main" id="{0886EF12-AFFA-A64D-A64E-E60C8111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9F7A5BA3-3A41-F446-82C7-94B5C1EB7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84" name="Oval 13">
              <a:extLst>
                <a:ext uri="{FF2B5EF4-FFF2-40B4-BE49-F238E27FC236}">
                  <a16:creationId xmlns:a16="http://schemas.microsoft.com/office/drawing/2014/main" id="{AD1282C5-3C9B-B64C-8154-0C3D1AF2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ADD45834-AE5F-AB46-ADC9-BF391F06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D3370FF9-5C4D-2047-88B4-C3860BB64A4A}"/>
                  </a:ext>
                </a:extLst>
              </p:cNvPr>
              <p:cNvSpPr txBox="1"/>
              <p:nvPr/>
            </p:nvSpPr>
            <p:spPr>
              <a:xfrm>
                <a:off x="1874932" y="3784522"/>
                <a:ext cx="6053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D3370FF9-5C4D-2047-88B4-C3860BB64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32" y="3784522"/>
                <a:ext cx="605307" cy="338554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FBD7BFA9-514A-0D41-B938-EF42171E250B}"/>
                  </a:ext>
                </a:extLst>
              </p:cNvPr>
              <p:cNvSpPr txBox="1"/>
              <p:nvPr/>
            </p:nvSpPr>
            <p:spPr>
              <a:xfrm>
                <a:off x="3328587" y="4962199"/>
                <a:ext cx="6988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FBD7BFA9-514A-0D41-B938-EF42171E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587" y="4962199"/>
                <a:ext cx="698884" cy="338554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3724A656-BD1A-0748-88DF-37E9E250EFF7}"/>
                  </a:ext>
                </a:extLst>
              </p:cNvPr>
              <p:cNvSpPr txBox="1"/>
              <p:nvPr/>
            </p:nvSpPr>
            <p:spPr>
              <a:xfrm>
                <a:off x="1728591" y="4526763"/>
                <a:ext cx="619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sz="36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3724A656-BD1A-0748-88DF-37E9E250E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91" y="4526763"/>
                <a:ext cx="619814" cy="33855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4736D5A9-3609-8544-8771-20E1017446D7}"/>
                  </a:ext>
                </a:extLst>
              </p:cNvPr>
              <p:cNvSpPr txBox="1"/>
              <p:nvPr/>
            </p:nvSpPr>
            <p:spPr>
              <a:xfrm>
                <a:off x="854043" y="3685902"/>
                <a:ext cx="5799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4736D5A9-3609-8544-8771-20E10174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43" y="3685902"/>
                <a:ext cx="579909" cy="338554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A402B88F-6A5E-824B-A10F-A4D2CEC6BEEB}"/>
                  </a:ext>
                </a:extLst>
              </p:cNvPr>
              <p:cNvSpPr txBox="1"/>
              <p:nvPr/>
            </p:nvSpPr>
            <p:spPr>
              <a:xfrm>
                <a:off x="2831310" y="5476466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A402B88F-6A5E-824B-A10F-A4D2CEC6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10" y="5476466"/>
                <a:ext cx="933757" cy="338554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C0FFDF40-05F3-F947-BC0C-005A96A85B9D}"/>
              </a:ext>
            </a:extLst>
          </p:cNvPr>
          <p:cNvCxnSpPr>
            <a:cxnSpLocks/>
            <a:stCxn id="75" idx="1"/>
            <a:endCxn id="74" idx="5"/>
          </p:cNvCxnSpPr>
          <p:nvPr/>
        </p:nvCxnSpPr>
        <p:spPr>
          <a:xfrm flipH="1" flipV="1">
            <a:off x="1128222" y="3318966"/>
            <a:ext cx="278175" cy="6487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49712528-2B48-F341-9BE8-36D960B75047}"/>
              </a:ext>
            </a:extLst>
          </p:cNvPr>
          <p:cNvCxnSpPr>
            <a:cxnSpLocks/>
          </p:cNvCxnSpPr>
          <p:nvPr/>
        </p:nvCxnSpPr>
        <p:spPr>
          <a:xfrm flipV="1">
            <a:off x="1126459" y="2522994"/>
            <a:ext cx="485684" cy="38381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95C937FB-F64D-8649-8430-9DE13CBF94E0}"/>
              </a:ext>
            </a:extLst>
          </p:cNvPr>
          <p:cNvCxnSpPr>
            <a:cxnSpLocks/>
            <a:stCxn id="74" idx="6"/>
            <a:endCxn id="76" idx="2"/>
          </p:cNvCxnSpPr>
          <p:nvPr/>
        </p:nvCxnSpPr>
        <p:spPr>
          <a:xfrm>
            <a:off x="1216867" y="3109079"/>
            <a:ext cx="1109730" cy="35619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线箭头连接符 117">
            <a:extLst>
              <a:ext uri="{FF2B5EF4-FFF2-40B4-BE49-F238E27FC236}">
                <a16:creationId xmlns:a16="http://schemas.microsoft.com/office/drawing/2014/main" id="{32FF6E05-6383-FB4C-B0D3-1A32ED7B404E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3335710" y="4890033"/>
            <a:ext cx="705923" cy="2411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D208803F-4D44-7643-B4E3-8350772B0EC7}"/>
              </a:ext>
            </a:extLst>
          </p:cNvPr>
          <p:cNvCxnSpPr>
            <a:cxnSpLocks/>
            <a:stCxn id="78" idx="5"/>
            <a:endCxn id="80" idx="1"/>
          </p:cNvCxnSpPr>
          <p:nvPr/>
        </p:nvCxnSpPr>
        <p:spPr>
          <a:xfrm>
            <a:off x="3246797" y="5337380"/>
            <a:ext cx="519877" cy="5300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线箭头连接符 119">
            <a:extLst>
              <a:ext uri="{FF2B5EF4-FFF2-40B4-BE49-F238E27FC236}">
                <a16:creationId xmlns:a16="http://schemas.microsoft.com/office/drawing/2014/main" id="{493E8CD2-9455-BA46-BD00-A3AFAFEB298C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3980683" y="5172423"/>
            <a:ext cx="367059" cy="608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895D535C-DAD0-9A4F-9762-6274176C506B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5074583" y="3203890"/>
            <a:ext cx="782971" cy="14264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71D4E359-D175-1943-9855-27194E6023D2}"/>
              </a:ext>
            </a:extLst>
          </p:cNvPr>
          <p:cNvCxnSpPr>
            <a:cxnSpLocks/>
          </p:cNvCxnSpPr>
          <p:nvPr/>
        </p:nvCxnSpPr>
        <p:spPr>
          <a:xfrm flipV="1">
            <a:off x="6374276" y="2477211"/>
            <a:ext cx="882468" cy="64697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线箭头连接符 123">
            <a:extLst>
              <a:ext uri="{FF2B5EF4-FFF2-40B4-BE49-F238E27FC236}">
                <a16:creationId xmlns:a16="http://schemas.microsoft.com/office/drawing/2014/main" id="{17EE6771-8693-9B44-8D41-277CF461B1B5}"/>
              </a:ext>
            </a:extLst>
          </p:cNvPr>
          <p:cNvCxnSpPr>
            <a:cxnSpLocks/>
            <a:endCxn id="82" idx="4"/>
          </p:cNvCxnSpPr>
          <p:nvPr/>
        </p:nvCxnSpPr>
        <p:spPr>
          <a:xfrm flipV="1">
            <a:off x="6159873" y="1862411"/>
            <a:ext cx="335" cy="11748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74F54613-6603-FD44-A77D-B2E6BF6C8D1E}"/>
              </a:ext>
            </a:extLst>
          </p:cNvPr>
          <p:cNvCxnSpPr>
            <a:cxnSpLocks/>
            <a:stCxn id="81" idx="6"/>
          </p:cNvCxnSpPr>
          <p:nvPr/>
        </p:nvCxnSpPr>
        <p:spPr>
          <a:xfrm flipV="1">
            <a:off x="5050478" y="1565623"/>
            <a:ext cx="822057" cy="2374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13BE3713-3115-AA4E-BB9F-394BBB2195CF}"/>
              </a:ext>
            </a:extLst>
          </p:cNvPr>
          <p:cNvCxnSpPr>
            <a:cxnSpLocks/>
            <a:stCxn id="85" idx="1"/>
            <a:endCxn id="82" idx="6"/>
          </p:cNvCxnSpPr>
          <p:nvPr/>
        </p:nvCxnSpPr>
        <p:spPr>
          <a:xfrm flipH="1" flipV="1">
            <a:off x="6462861" y="1565586"/>
            <a:ext cx="794837" cy="50249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37EFCD3D-8DE3-E04B-A3D4-4B6A6A73BADD}"/>
                  </a:ext>
                </a:extLst>
              </p:cNvPr>
              <p:cNvSpPr txBox="1"/>
              <p:nvPr/>
            </p:nvSpPr>
            <p:spPr>
              <a:xfrm>
                <a:off x="4860032" y="4167316"/>
                <a:ext cx="4983207" cy="17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2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随机游走的长度</a:t>
                </a:r>
                <a:r>
                  <a:rPr kumimoji="1" lang="en-US" altLang="zh-CN" sz="22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: </a:t>
                </a:r>
                <a:r>
                  <a:rPr kumimoji="1" lang="en-US" altLang="zh-CN" sz="22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L (given)</a:t>
                </a: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2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每一步游走中</a:t>
                </a:r>
                <a:r>
                  <a:rPr kumimoji="1" lang="en-US" altLang="zh-CN" sz="22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: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kumimoji="1" lang="en-US" altLang="zh-CN" sz="22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       </a:t>
                </a:r>
                <a:r>
                  <a:rPr kumimoji="1" lang="zh-CN" altLang="en-US" sz="22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随机走向一个邻居节点</a:t>
                </a:r>
                <a:endParaRPr kumimoji="1" lang="en-US" altLang="zh-CN" sz="2200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2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kumimoji="1" lang="en-US" altLang="zh-CN" sz="22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200" b="0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kumimoji="1" lang="en-US" altLang="zh-CN" sz="2200" b="0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37EFCD3D-8DE3-E04B-A3D4-4B6A6A73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167316"/>
                <a:ext cx="4983207" cy="1764137"/>
              </a:xfrm>
              <a:prstGeom prst="rect">
                <a:avLst/>
              </a:prstGeom>
              <a:blipFill>
                <a:blip r:embed="rId8"/>
                <a:stretch>
                  <a:fillRect l="-1269" t="-2143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E0C4B56-7387-9642-929E-5C48FB8E039E}"/>
                  </a:ext>
                </a:extLst>
              </p:cNvPr>
              <p:cNvSpPr txBox="1"/>
              <p:nvPr/>
            </p:nvSpPr>
            <p:spPr>
              <a:xfrm>
                <a:off x="2791709" y="4431834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E0C4B56-7387-9642-929E-5C48FB8E0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09" y="4431834"/>
                <a:ext cx="933757" cy="338554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536864-6354-0E44-AB3D-6A750C8541AD}"/>
                  </a:ext>
                </a:extLst>
              </p:cNvPr>
              <p:cNvSpPr txBox="1"/>
              <p:nvPr/>
            </p:nvSpPr>
            <p:spPr>
              <a:xfrm>
                <a:off x="2029147" y="4762752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0536864-6354-0E44-AB3D-6A750C854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47" y="4762752"/>
                <a:ext cx="933757" cy="338554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DC7C55C-7FE5-F146-A7CD-480E245F3090}"/>
                  </a:ext>
                </a:extLst>
              </p:cNvPr>
              <p:cNvSpPr txBox="1"/>
              <p:nvPr/>
            </p:nvSpPr>
            <p:spPr>
              <a:xfrm>
                <a:off x="4156032" y="3344384"/>
                <a:ext cx="933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sz="16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DC7C55C-7FE5-F146-A7CD-480E245F3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32" y="3344384"/>
                <a:ext cx="933757" cy="338554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utoShape 39">
            <a:extLst>
              <a:ext uri="{FF2B5EF4-FFF2-40B4-BE49-F238E27FC236}">
                <a16:creationId xmlns:a16="http://schemas.microsoft.com/office/drawing/2014/main" id="{2176A253-DCEB-6E46-A824-33AB0602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560" y="393576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11527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5833 0.1379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8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13796 L 0.35312 -0.1701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54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5" grpId="0"/>
      <p:bldP spid="95" grpId="1"/>
      <p:bldP spid="98" grpId="0"/>
      <p:bldP spid="98" grpId="1"/>
      <p:bldP spid="101" grpId="0"/>
      <p:bldP spid="101" grpId="1"/>
      <p:bldP spid="107" grpId="0"/>
      <p:bldP spid="107" grpId="1"/>
      <p:bldP spid="45" grpId="0"/>
      <p:bldP spid="45" grpId="1"/>
      <p:bldP spid="59" grpId="0"/>
      <p:bldP spid="59" grpId="1"/>
      <p:bldP spid="61" grpId="0"/>
      <p:bldP spid="61" grpId="1"/>
      <p:bldP spid="86" grpId="0" animBg="1"/>
      <p:bldP spid="86" grpId="1" animBg="1"/>
      <p:bldP spid="8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">
            <a:extLst>
              <a:ext uri="{FF2B5EF4-FFF2-40B4-BE49-F238E27FC236}">
                <a16:creationId xmlns:a16="http://schemas.microsoft.com/office/drawing/2014/main" id="{BDEF3F78-F24F-5F45-9A2D-9006DCFA85FA}"/>
              </a:ext>
            </a:extLst>
          </p:cNvPr>
          <p:cNvGrpSpPr>
            <a:grpSpLocks/>
          </p:cNvGrpSpPr>
          <p:nvPr/>
        </p:nvGrpSpPr>
        <p:grpSpPr bwMode="auto">
          <a:xfrm>
            <a:off x="505544" y="1052736"/>
            <a:ext cx="7162800" cy="5105400"/>
            <a:chOff x="1152" y="1344"/>
            <a:chExt cx="3408" cy="2064"/>
          </a:xfrm>
        </p:grpSpPr>
        <p:sp>
          <p:nvSpPr>
            <p:cNvPr id="70" name="Oval 3">
              <a:extLst>
                <a:ext uri="{FF2B5EF4-FFF2-40B4-BE49-F238E27FC236}">
                  <a16:creationId xmlns:a16="http://schemas.microsoft.com/office/drawing/2014/main" id="{A6B1F2A7-4148-544C-8B6B-5E7777310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1" name="Oval 4">
              <a:extLst>
                <a:ext uri="{FF2B5EF4-FFF2-40B4-BE49-F238E27FC236}">
                  <a16:creationId xmlns:a16="http://schemas.microsoft.com/office/drawing/2014/main" id="{6D26566D-C074-AF4E-B71F-71C893FF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2" name="Oval 5">
              <a:extLst>
                <a:ext uri="{FF2B5EF4-FFF2-40B4-BE49-F238E27FC236}">
                  <a16:creationId xmlns:a16="http://schemas.microsoft.com/office/drawing/2014/main" id="{EC3F68C1-9599-D340-8F4D-534FF9C14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73" name="Oval 6">
              <a:extLst>
                <a:ext uri="{FF2B5EF4-FFF2-40B4-BE49-F238E27FC236}">
                  <a16:creationId xmlns:a16="http://schemas.microsoft.com/office/drawing/2014/main" id="{A9612BED-881C-094B-98E4-CE25BC9E9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74" name="Oval 7">
              <a:extLst>
                <a:ext uri="{FF2B5EF4-FFF2-40B4-BE49-F238E27FC236}">
                  <a16:creationId xmlns:a16="http://schemas.microsoft.com/office/drawing/2014/main" id="{7B30F4AD-CA96-F046-B351-4A1C9F3BB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5" name="Oval 8">
              <a:extLst>
                <a:ext uri="{FF2B5EF4-FFF2-40B4-BE49-F238E27FC236}">
                  <a16:creationId xmlns:a16="http://schemas.microsoft.com/office/drawing/2014/main" id="{94276D75-A553-C74E-B909-86E017410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76" name="Oval 9">
              <a:extLst>
                <a:ext uri="{FF2B5EF4-FFF2-40B4-BE49-F238E27FC236}">
                  <a16:creationId xmlns:a16="http://schemas.microsoft.com/office/drawing/2014/main" id="{F8A28DBF-2174-8847-A5DD-CD298AC4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DF8C4789-2CB0-2444-A1F7-8BC48201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id="{AB7831EA-DCA7-7B44-AF07-2E07CD4D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79" name="Oval 12">
              <a:extLst>
                <a:ext uri="{FF2B5EF4-FFF2-40B4-BE49-F238E27FC236}">
                  <a16:creationId xmlns:a16="http://schemas.microsoft.com/office/drawing/2014/main" id="{63105753-AA20-4F4C-98A9-923A4D00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80" name="Oval 13">
              <a:extLst>
                <a:ext uri="{FF2B5EF4-FFF2-40B4-BE49-F238E27FC236}">
                  <a16:creationId xmlns:a16="http://schemas.microsoft.com/office/drawing/2014/main" id="{BA459F45-0B6F-9143-A23C-6E6284D6E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81" name="Oval 14">
              <a:extLst>
                <a:ext uri="{FF2B5EF4-FFF2-40B4-BE49-F238E27FC236}">
                  <a16:creationId xmlns:a16="http://schemas.microsoft.com/office/drawing/2014/main" id="{DAC0C963-009E-2C49-B727-14264BBB7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sp>
        <p:nvSpPr>
          <p:cNvPr id="82" name="AutoShape 39">
            <a:extLst>
              <a:ext uri="{FF2B5EF4-FFF2-40B4-BE49-F238E27FC236}">
                <a16:creationId xmlns:a16="http://schemas.microsoft.com/office/drawing/2014/main" id="{74F3DCCB-C120-CE44-BE74-06D1B747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544" y="3719736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83" name="Oval 5">
            <a:extLst>
              <a:ext uri="{FF2B5EF4-FFF2-40B4-BE49-F238E27FC236}">
                <a16:creationId xmlns:a16="http://schemas.microsoft.com/office/drawing/2014/main" id="{E0BA86AC-2490-1F40-8C7D-DF350694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069" y="2497361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86" name="AutoShape 39">
            <a:extLst>
              <a:ext uri="{FF2B5EF4-FFF2-40B4-BE49-F238E27FC236}">
                <a16:creationId xmlns:a16="http://schemas.microsoft.com/office/drawing/2014/main" id="{D3213CFA-502D-1A4D-AEAF-C29BB4636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544" y="3719736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87" name="AutoShape 39">
            <a:extLst>
              <a:ext uri="{FF2B5EF4-FFF2-40B4-BE49-F238E27FC236}">
                <a16:creationId xmlns:a16="http://schemas.microsoft.com/office/drawing/2014/main" id="{2A4D6AA7-4494-AD4D-9986-1E0C48478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544" y="3719736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88" name="Oval 5">
            <a:extLst>
              <a:ext uri="{FF2B5EF4-FFF2-40B4-BE49-F238E27FC236}">
                <a16:creationId xmlns:a16="http://schemas.microsoft.com/office/drawing/2014/main" id="{03B06C1B-5BD1-1D4E-B056-0591C512E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951" y="2481090"/>
            <a:ext cx="606425" cy="5937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89" name="Oval 5">
            <a:extLst>
              <a:ext uri="{FF2B5EF4-FFF2-40B4-BE49-F238E27FC236}">
                <a16:creationId xmlns:a16="http://schemas.microsoft.com/office/drawing/2014/main" id="{17A365D2-AE40-C64E-ADF4-1D2A9664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307" y="4362674"/>
            <a:ext cx="604837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91" name="AutoShape 39">
            <a:extLst>
              <a:ext uri="{FF2B5EF4-FFF2-40B4-BE49-F238E27FC236}">
                <a16:creationId xmlns:a16="http://schemas.microsoft.com/office/drawing/2014/main" id="{39166FC1-9FFE-7A45-A35A-34E821743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544" y="3719736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92" name="Oval 5">
            <a:extLst>
              <a:ext uri="{FF2B5EF4-FFF2-40B4-BE49-F238E27FC236}">
                <a16:creationId xmlns:a16="http://schemas.microsoft.com/office/drawing/2014/main" id="{E7569149-648A-ED4B-AE45-4708CBB4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127" y="2010107"/>
            <a:ext cx="606425" cy="593725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E0E9B869-8167-E848-B109-58A70181A573}"/>
                  </a:ext>
                </a:extLst>
              </p:cNvPr>
              <p:cNvSpPr txBox="1"/>
              <p:nvPr/>
            </p:nvSpPr>
            <p:spPr>
              <a:xfrm>
                <a:off x="1971768" y="3649530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E0E9B869-8167-E848-B109-58A70181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68" y="3649530"/>
                <a:ext cx="933757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606FFA08-CA8C-AA42-B695-7B26864A9E02}"/>
                  </a:ext>
                </a:extLst>
              </p:cNvPr>
              <p:cNvSpPr txBox="1"/>
              <p:nvPr/>
            </p:nvSpPr>
            <p:spPr>
              <a:xfrm>
                <a:off x="2097806" y="2454832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606FFA08-CA8C-AA42-B695-7B26864A9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06" y="2454832"/>
                <a:ext cx="933757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4A6F8E4B-016D-CA45-B501-B80738F2D7CC}"/>
                  </a:ext>
                </a:extLst>
              </p:cNvPr>
              <p:cNvSpPr txBox="1"/>
              <p:nvPr/>
            </p:nvSpPr>
            <p:spPr>
              <a:xfrm>
                <a:off x="2920954" y="2136066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4A6F8E4B-016D-CA45-B501-B80738F2D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54" y="2136066"/>
                <a:ext cx="93375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AC7A82CF-EBA7-0947-8C63-AEF5A9FF4711}"/>
                  </a:ext>
                </a:extLst>
              </p:cNvPr>
              <p:cNvSpPr txBox="1"/>
              <p:nvPr/>
            </p:nvSpPr>
            <p:spPr>
              <a:xfrm>
                <a:off x="4531938" y="3044706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AC7A82CF-EBA7-0947-8C63-AEF5A9FF4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38" y="3044706"/>
                <a:ext cx="933757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25029DB6-2C6C-8D48-A0BE-7B09231D27ED}"/>
                  </a:ext>
                </a:extLst>
              </p:cNvPr>
              <p:cNvSpPr txBox="1"/>
              <p:nvPr/>
            </p:nvSpPr>
            <p:spPr>
              <a:xfrm>
                <a:off x="1648304" y="4362674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25029DB6-2C6C-8D48-A0BE-7B09231D2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04" y="4362674"/>
                <a:ext cx="933757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0C15D69E-9935-F143-9979-ECF7F81C5935}"/>
                  </a:ext>
                </a:extLst>
              </p:cNvPr>
              <p:cNvSpPr txBox="1"/>
              <p:nvPr/>
            </p:nvSpPr>
            <p:spPr>
              <a:xfrm>
                <a:off x="3604235" y="3826338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0C15D69E-9935-F143-9979-ECF7F81C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235" y="3826338"/>
                <a:ext cx="933757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D6204A57-40E6-4540-B4C7-4E188ED38C91}"/>
                  </a:ext>
                </a:extLst>
              </p:cNvPr>
              <p:cNvSpPr txBox="1"/>
              <p:nvPr/>
            </p:nvSpPr>
            <p:spPr>
              <a:xfrm>
                <a:off x="4544545" y="222861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D6204A57-40E6-4540-B4C7-4E188ED3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45" y="2228613"/>
                <a:ext cx="933757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D23B9583-5D81-1747-A153-813616907943}"/>
                  </a:ext>
                </a:extLst>
              </p:cNvPr>
              <p:cNvSpPr txBox="1"/>
              <p:nvPr/>
            </p:nvSpPr>
            <p:spPr>
              <a:xfrm>
                <a:off x="426343" y="3367418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D23B9583-5D81-1747-A153-813616907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3" y="3367418"/>
                <a:ext cx="933757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5451E4BB-8A8D-6444-A98A-335A5BEBEAFD}"/>
                  </a:ext>
                </a:extLst>
              </p:cNvPr>
              <p:cNvSpPr txBox="1"/>
              <p:nvPr/>
            </p:nvSpPr>
            <p:spPr>
              <a:xfrm>
                <a:off x="502231" y="2167652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5451E4BB-8A8D-6444-A98A-335A5BEBE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1" y="2167652"/>
                <a:ext cx="933757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1746AD02-CD9E-3440-9FC4-B7158BC0483A}"/>
                  </a:ext>
                </a:extLst>
              </p:cNvPr>
              <p:cNvSpPr txBox="1"/>
              <p:nvPr/>
            </p:nvSpPr>
            <p:spPr>
              <a:xfrm>
                <a:off x="2677016" y="211348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1746AD02-CD9E-3440-9FC4-B7158BC04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16" y="2113483"/>
                <a:ext cx="933757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4B414E8E-FCEF-4149-B3EB-F779DA7EB2C2}"/>
                  </a:ext>
                </a:extLst>
              </p:cNvPr>
              <p:cNvSpPr txBox="1"/>
              <p:nvPr/>
            </p:nvSpPr>
            <p:spPr>
              <a:xfrm>
                <a:off x="3146705" y="3438581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4B414E8E-FCEF-4149-B3EB-F779DA7E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05" y="3438581"/>
                <a:ext cx="933757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A5ADED97-F476-264B-B20B-F45642B0812D}"/>
                  </a:ext>
                </a:extLst>
              </p:cNvPr>
              <p:cNvSpPr txBox="1"/>
              <p:nvPr/>
            </p:nvSpPr>
            <p:spPr>
              <a:xfrm>
                <a:off x="3166107" y="4391133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A5ADED97-F476-264B-B20B-F45642B08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07" y="4391133"/>
                <a:ext cx="933757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7971BE83-3FA8-4747-B8E0-2247E4D4FE52}"/>
                  </a:ext>
                </a:extLst>
              </p:cNvPr>
              <p:cNvSpPr txBox="1"/>
              <p:nvPr/>
            </p:nvSpPr>
            <p:spPr>
              <a:xfrm>
                <a:off x="3918793" y="4064247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7971BE83-3FA8-4747-B8E0-2247E4D4F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793" y="4064247"/>
                <a:ext cx="933757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E5267FA9-86D5-6A4C-BB5A-C88979924DE1}"/>
                  </a:ext>
                </a:extLst>
              </p:cNvPr>
              <p:cNvSpPr txBox="1"/>
              <p:nvPr/>
            </p:nvSpPr>
            <p:spPr>
              <a:xfrm>
                <a:off x="1210705" y="3128822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E5267FA9-86D5-6A4C-BB5A-C8897992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05" y="3128822"/>
                <a:ext cx="933757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9C6D93FE-5636-D742-AF0C-5B811162789B}"/>
                  </a:ext>
                </a:extLst>
              </p:cNvPr>
              <p:cNvSpPr txBox="1"/>
              <p:nvPr/>
            </p:nvSpPr>
            <p:spPr>
              <a:xfrm>
                <a:off x="587386" y="2160029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zh-Hans" sz="1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sz="1800" b="1" i="0" smtClean="0"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9C6D93FE-5636-D742-AF0C-5B8111627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86" y="2160029"/>
                <a:ext cx="933757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64EFED7B-BA77-884B-892F-8964EF05DB1B}"/>
                  </a:ext>
                </a:extLst>
              </p:cNvPr>
              <p:cNvSpPr txBox="1"/>
              <p:nvPr/>
            </p:nvSpPr>
            <p:spPr>
              <a:xfrm>
                <a:off x="1608330" y="1741129"/>
                <a:ext cx="933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1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64EFED7B-BA77-884B-892F-8964EF05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30" y="1741129"/>
                <a:ext cx="933757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3BF15E99-F8AE-6246-B951-31C1DCE663C0}"/>
              </a:ext>
            </a:extLst>
          </p:cNvPr>
          <p:cNvCxnSpPr>
            <a:cxnSpLocks/>
            <a:stCxn id="71" idx="5"/>
          </p:cNvCxnSpPr>
          <p:nvPr/>
        </p:nvCxnSpPr>
        <p:spPr>
          <a:xfrm>
            <a:off x="1728398" y="4171514"/>
            <a:ext cx="983680" cy="53369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60C8D182-36A2-934E-A992-5D7308360BA3}"/>
              </a:ext>
            </a:extLst>
          </p:cNvPr>
          <p:cNvCxnSpPr>
            <a:cxnSpLocks/>
            <a:stCxn id="71" idx="1"/>
            <a:endCxn id="70" idx="5"/>
          </p:cNvCxnSpPr>
          <p:nvPr/>
        </p:nvCxnSpPr>
        <p:spPr>
          <a:xfrm flipH="1" flipV="1">
            <a:off x="1022206" y="3102942"/>
            <a:ext cx="278175" cy="6487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52DAE1CF-CF57-504C-9099-98E15AC84BAE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1020443" y="2306970"/>
            <a:ext cx="485684" cy="38381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线箭头连接符 131">
            <a:extLst>
              <a:ext uri="{FF2B5EF4-FFF2-40B4-BE49-F238E27FC236}">
                <a16:creationId xmlns:a16="http://schemas.microsoft.com/office/drawing/2014/main" id="{AEBB448F-DA9D-3E4B-A719-B5B0E09535C6}"/>
              </a:ext>
            </a:extLst>
          </p:cNvPr>
          <p:cNvCxnSpPr>
            <a:cxnSpLocks/>
            <a:stCxn id="92" idx="6"/>
            <a:endCxn id="88" idx="2"/>
          </p:cNvCxnSpPr>
          <p:nvPr/>
        </p:nvCxnSpPr>
        <p:spPr>
          <a:xfrm>
            <a:off x="2112552" y="2306970"/>
            <a:ext cx="2338399" cy="4709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52D4E931-A775-BF4F-853C-0C0841C72F99}"/>
              </a:ext>
            </a:extLst>
          </p:cNvPr>
          <p:cNvCxnSpPr>
            <a:cxnSpLocks/>
            <a:endCxn id="92" idx="5"/>
          </p:cNvCxnSpPr>
          <p:nvPr/>
        </p:nvCxnSpPr>
        <p:spPr>
          <a:xfrm flipH="1" flipV="1">
            <a:off x="2023743" y="2516883"/>
            <a:ext cx="283981" cy="53426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EFA1C2BC-F66B-2240-AB0A-176BFF44F547}"/>
              </a:ext>
            </a:extLst>
          </p:cNvPr>
          <p:cNvCxnSpPr>
            <a:cxnSpLocks/>
          </p:cNvCxnSpPr>
          <p:nvPr/>
        </p:nvCxnSpPr>
        <p:spPr>
          <a:xfrm>
            <a:off x="1111969" y="2894237"/>
            <a:ext cx="1109663" cy="36036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843C6513-939F-4C4E-ACA3-864E10E9AC89}"/>
              </a:ext>
            </a:extLst>
          </p:cNvPr>
          <p:cNvCxnSpPr>
            <a:cxnSpLocks/>
            <a:stCxn id="74" idx="7"/>
            <a:endCxn id="88" idx="3"/>
          </p:cNvCxnSpPr>
          <p:nvPr/>
        </p:nvCxnSpPr>
        <p:spPr>
          <a:xfrm flipV="1">
            <a:off x="3140781" y="2987866"/>
            <a:ext cx="1398979" cy="17137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箭头连接符 136">
            <a:extLst>
              <a:ext uri="{FF2B5EF4-FFF2-40B4-BE49-F238E27FC236}">
                <a16:creationId xmlns:a16="http://schemas.microsoft.com/office/drawing/2014/main" id="{CD1CCEB4-1954-BA49-B61F-301BA3DD5326}"/>
              </a:ext>
            </a:extLst>
          </p:cNvPr>
          <p:cNvCxnSpPr>
            <a:cxnSpLocks/>
            <a:stCxn id="71" idx="7"/>
          </p:cNvCxnSpPr>
          <p:nvPr/>
        </p:nvCxnSpPr>
        <p:spPr>
          <a:xfrm flipV="1">
            <a:off x="1728398" y="3427341"/>
            <a:ext cx="582043" cy="32439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CDF63129-2A60-A346-898B-50B7F23D1565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3229694" y="4674009"/>
            <a:ext cx="705923" cy="2411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945EE608-5887-AC42-847B-42261FDDA389}"/>
              </a:ext>
            </a:extLst>
          </p:cNvPr>
          <p:cNvCxnSpPr>
            <a:cxnSpLocks/>
            <a:stCxn id="74" idx="5"/>
            <a:endCxn id="76" idx="1"/>
          </p:cNvCxnSpPr>
          <p:nvPr/>
        </p:nvCxnSpPr>
        <p:spPr>
          <a:xfrm>
            <a:off x="3140781" y="5121356"/>
            <a:ext cx="519877" cy="5300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22CEB00E-24EA-944D-B5B2-430FC473A9AE}"/>
              </a:ext>
            </a:extLst>
          </p:cNvPr>
          <p:cNvCxnSpPr>
            <a:cxnSpLocks/>
            <a:stCxn id="76" idx="0"/>
            <a:endCxn id="89" idx="4"/>
          </p:cNvCxnSpPr>
          <p:nvPr/>
        </p:nvCxnSpPr>
        <p:spPr>
          <a:xfrm flipV="1">
            <a:off x="3874667" y="4956399"/>
            <a:ext cx="367059" cy="608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7F949FDD-17C8-5A40-A9A6-1CC8D1E84F7E}"/>
              </a:ext>
            </a:extLst>
          </p:cNvPr>
          <p:cNvCxnSpPr>
            <a:cxnSpLocks/>
            <a:stCxn id="88" idx="5"/>
            <a:endCxn id="80" idx="2"/>
          </p:cNvCxnSpPr>
          <p:nvPr/>
        </p:nvCxnSpPr>
        <p:spPr>
          <a:xfrm>
            <a:off x="4968567" y="2987866"/>
            <a:ext cx="782971" cy="14264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9CF05151-B1EC-0243-B767-7161887416BE}"/>
              </a:ext>
            </a:extLst>
          </p:cNvPr>
          <p:cNvCxnSpPr>
            <a:cxnSpLocks/>
          </p:cNvCxnSpPr>
          <p:nvPr/>
        </p:nvCxnSpPr>
        <p:spPr>
          <a:xfrm flipV="1">
            <a:off x="6268260" y="2261187"/>
            <a:ext cx="882468" cy="64697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直线箭头连接符 146">
            <a:extLst>
              <a:ext uri="{FF2B5EF4-FFF2-40B4-BE49-F238E27FC236}">
                <a16:creationId xmlns:a16="http://schemas.microsoft.com/office/drawing/2014/main" id="{49CF17CB-796C-5247-B011-A12EEF7BD208}"/>
              </a:ext>
            </a:extLst>
          </p:cNvPr>
          <p:cNvCxnSpPr>
            <a:cxnSpLocks/>
            <a:endCxn id="78" idx="4"/>
          </p:cNvCxnSpPr>
          <p:nvPr/>
        </p:nvCxnSpPr>
        <p:spPr>
          <a:xfrm flipV="1">
            <a:off x="6053857" y="1646387"/>
            <a:ext cx="335" cy="11748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线箭头连接符 147">
            <a:extLst>
              <a:ext uri="{FF2B5EF4-FFF2-40B4-BE49-F238E27FC236}">
                <a16:creationId xmlns:a16="http://schemas.microsoft.com/office/drawing/2014/main" id="{C812D56D-8DFD-2C4B-B3DD-7708D24F9FAC}"/>
              </a:ext>
            </a:extLst>
          </p:cNvPr>
          <p:cNvCxnSpPr>
            <a:cxnSpLocks/>
            <a:stCxn id="77" idx="6"/>
          </p:cNvCxnSpPr>
          <p:nvPr/>
        </p:nvCxnSpPr>
        <p:spPr>
          <a:xfrm flipV="1">
            <a:off x="4944462" y="1349599"/>
            <a:ext cx="822057" cy="2374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直线箭头连接符 148">
            <a:extLst>
              <a:ext uri="{FF2B5EF4-FFF2-40B4-BE49-F238E27FC236}">
                <a16:creationId xmlns:a16="http://schemas.microsoft.com/office/drawing/2014/main" id="{C92B3414-C23F-054C-9E7D-8AB519AB62E2}"/>
              </a:ext>
            </a:extLst>
          </p:cNvPr>
          <p:cNvCxnSpPr>
            <a:cxnSpLocks/>
            <a:stCxn id="88" idx="0"/>
            <a:endCxn id="77" idx="4"/>
          </p:cNvCxnSpPr>
          <p:nvPr/>
        </p:nvCxnSpPr>
        <p:spPr>
          <a:xfrm flipH="1" flipV="1">
            <a:off x="4641809" y="1883847"/>
            <a:ext cx="112355" cy="5972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946148BF-25E6-2444-9E24-6E1722C125C7}"/>
              </a:ext>
            </a:extLst>
          </p:cNvPr>
          <p:cNvCxnSpPr>
            <a:cxnSpLocks/>
            <a:stCxn id="81" idx="1"/>
            <a:endCxn id="78" idx="6"/>
          </p:cNvCxnSpPr>
          <p:nvPr/>
        </p:nvCxnSpPr>
        <p:spPr>
          <a:xfrm flipH="1" flipV="1">
            <a:off x="6356845" y="1349562"/>
            <a:ext cx="794837" cy="50249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81">
                <a:extLst>
                  <a:ext uri="{FF2B5EF4-FFF2-40B4-BE49-F238E27FC236}">
                    <a16:creationId xmlns:a16="http://schemas.microsoft.com/office/drawing/2014/main" id="{C708E91D-B75A-8541-B1EE-B1C4CC634D02}"/>
                  </a:ext>
                </a:extLst>
              </p:cNvPr>
              <p:cNvSpPr txBox="1"/>
              <p:nvPr/>
            </p:nvSpPr>
            <p:spPr>
              <a:xfrm>
                <a:off x="4898054" y="3536780"/>
                <a:ext cx="40161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TKaiti" charset="-122"/>
                      </a:rPr>
                      <m:t>𝜶</m:t>
                    </m:r>
                  </m:oMath>
                </a14:m>
                <a:r>
                  <a:rPr lang="en-US" altLang="zh-CN" sz="2000" kern="0" dirty="0">
                    <a:solidFill>
                      <a:srgbClr val="C00000"/>
                    </a:solidFill>
                    <a:latin typeface="Candara" panose="020E0502030303020204" pitchFamily="34" charset="0"/>
                    <a:ea typeface="STKaiti" charset="-122"/>
                    <a:cs typeface="STKaiti" charset="-122"/>
                  </a:rPr>
                  <a:t>-</a:t>
                </a:r>
                <a:r>
                  <a:rPr lang="zh-CN" altLang="en-US" sz="2000" kern="0" dirty="0">
                    <a:solidFill>
                      <a:srgbClr val="C00000"/>
                    </a:solidFill>
                    <a:latin typeface="+mn-ea"/>
                    <a:ea typeface="+mn-ea"/>
                    <a:cs typeface="STKaiti" charset="-122"/>
                  </a:rPr>
                  <a:t>衰减随机游走</a:t>
                </a:r>
                <a:r>
                  <a:rPr lang="en-US" altLang="zh-CN" sz="2000" kern="0" dirty="0">
                    <a:solidFill>
                      <a:srgbClr val="C00000"/>
                    </a:solidFill>
                    <a:latin typeface="+mn-ea"/>
                    <a:ea typeface="+mn-ea"/>
                    <a:cs typeface="STKaiti" charset="-122"/>
                  </a:rPr>
                  <a:t>: </a:t>
                </a:r>
              </a:p>
            </p:txBody>
          </p:sp>
        </mc:Choice>
        <mc:Fallback xmlns="">
          <p:sp>
            <p:nvSpPr>
              <p:cNvPr id="61" name="TextBox 81">
                <a:extLst>
                  <a:ext uri="{FF2B5EF4-FFF2-40B4-BE49-F238E27FC236}">
                    <a16:creationId xmlns:a16="http://schemas.microsoft.com/office/drawing/2014/main" id="{C708E91D-B75A-8541-B1EE-B1C4CC634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054" y="3536780"/>
                <a:ext cx="4016190" cy="400110"/>
              </a:xfrm>
              <a:prstGeom prst="rect">
                <a:avLst/>
              </a:prstGeom>
              <a:blipFill>
                <a:blip r:embed="rId38"/>
                <a:stretch>
                  <a:fillRect t="-1212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6B633C1-473A-3047-AA12-F5EF01B2929D}"/>
                  </a:ext>
                </a:extLst>
              </p:cNvPr>
              <p:cNvSpPr txBox="1"/>
              <p:nvPr/>
            </p:nvSpPr>
            <p:spPr>
              <a:xfrm>
                <a:off x="4917037" y="3939969"/>
                <a:ext cx="4344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800" b="0" dirty="0">
                    <a:latin typeface="Candara" panose="020E0502030303020204" pitchFamily="34" charset="0"/>
                  </a:rPr>
                  <a:t>停止在当前节点</a:t>
                </a:r>
                <a:r>
                  <a:rPr kumimoji="1" lang="en-US" altLang="zh-CN" sz="1800" b="0" dirty="0">
                    <a:latin typeface="Candara" panose="020E0502030303020204" pitchFamily="34" charset="0"/>
                  </a:rPr>
                  <a:t>, </a:t>
                </a:r>
                <a:r>
                  <a:rPr kumimoji="1" lang="en-US" altLang="zh-CN" sz="1800" b="0" dirty="0" err="1">
                    <a:latin typeface="Candara" panose="020E0502030303020204" pitchFamily="34" charset="0"/>
                  </a:rPr>
                  <a:t>w.p.</a:t>
                </a:r>
                <a:r>
                  <a:rPr kumimoji="1" lang="en-US" altLang="zh-CN" sz="1800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1800" b="0" dirty="0">
                    <a:latin typeface="Candara" panose="020E0502030303020204" pitchFamily="34" charset="0"/>
                  </a:rPr>
                  <a:t> </a:t>
                </a:r>
                <a:endParaRPr kumimoji="1" lang="zh-CN" altLang="en-US" sz="18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6B633C1-473A-3047-AA12-F5EF01B2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37" y="3939969"/>
                <a:ext cx="4344700" cy="369332"/>
              </a:xfrm>
              <a:prstGeom prst="rect">
                <a:avLst/>
              </a:prstGeom>
              <a:blipFill>
                <a:blip r:embed="rId39"/>
                <a:stretch>
                  <a:fillRect l="-1166"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9148879-0EAA-584B-B0B8-05866B6B510C}"/>
                  </a:ext>
                </a:extLst>
              </p:cNvPr>
              <p:cNvSpPr txBox="1"/>
              <p:nvPr/>
            </p:nvSpPr>
            <p:spPr>
              <a:xfrm>
                <a:off x="4943016" y="4275889"/>
                <a:ext cx="473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800" b="0" dirty="0">
                    <a:latin typeface="Candara" panose="020E0502030303020204" pitchFamily="34" charset="0"/>
                  </a:rPr>
                  <a:t>走向随机选择的一个出邻居</a:t>
                </a:r>
                <a:r>
                  <a:rPr kumimoji="1" lang="en-US" altLang="zh-CN" sz="1800" b="0" dirty="0">
                    <a:latin typeface="Candara" panose="020E0502030303020204" pitchFamily="34" charset="0"/>
                  </a:rPr>
                  <a:t>,  </a:t>
                </a:r>
                <a:r>
                  <a:rPr kumimoji="1" lang="en-US" altLang="zh-CN" sz="1800" b="0" dirty="0" err="1">
                    <a:latin typeface="Candara" panose="020E0502030303020204" pitchFamily="34" charset="0"/>
                  </a:rPr>
                  <a:t>w.p.</a:t>
                </a:r>
                <a:r>
                  <a:rPr kumimoji="1" lang="en-US" altLang="zh-CN" sz="1800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1800" b="0" dirty="0">
                    <a:latin typeface="Candara" panose="020E0502030303020204" pitchFamily="34" charset="0"/>
                  </a:rPr>
                  <a:t> </a:t>
                </a:r>
                <a:endParaRPr kumimoji="1" lang="zh-CN" altLang="en-US" sz="18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9148879-0EAA-584B-B0B8-05866B6B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16" y="4275889"/>
                <a:ext cx="4735399" cy="369332"/>
              </a:xfrm>
              <a:prstGeom prst="rect">
                <a:avLst/>
              </a:prstGeom>
              <a:blipFill>
                <a:blip r:embed="rId40"/>
                <a:stretch>
                  <a:fillRect l="-1337"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大括号 63">
            <a:extLst>
              <a:ext uri="{FF2B5EF4-FFF2-40B4-BE49-F238E27FC236}">
                <a16:creationId xmlns:a16="http://schemas.microsoft.com/office/drawing/2014/main" id="{E678EB09-F093-EA49-BD17-91F8B55C73DC}"/>
              </a:ext>
            </a:extLst>
          </p:cNvPr>
          <p:cNvSpPr/>
          <p:nvPr/>
        </p:nvSpPr>
        <p:spPr>
          <a:xfrm>
            <a:off x="4780805" y="4122255"/>
            <a:ext cx="200211" cy="369332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标题 1">
            <a:extLst>
              <a:ext uri="{FF2B5EF4-FFF2-40B4-BE49-F238E27FC236}">
                <a16:creationId xmlns:a16="http://schemas.microsoft.com/office/drawing/2014/main" id="{93FBEE13-9E67-EE4F-BD7C-9B52767E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358114" cy="1128712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Personalized PageRank (PPR)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E7ED3D8-4257-7C41-AA39-7D8189816D2A}"/>
                  </a:ext>
                </a:extLst>
              </p:cNvPr>
              <p:cNvSpPr/>
              <p:nvPr/>
            </p:nvSpPr>
            <p:spPr>
              <a:xfrm>
                <a:off x="359986" y="6279703"/>
                <a:ext cx="86764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2400" b="0" kern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PPR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CN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kern="0" dirty="0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=</a:t>
                </a:r>
                <a:r>
                  <a:rPr lang="en-US" altLang="zh-CN" sz="2400" b="0" kern="0" dirty="0" err="1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Pr</a:t>
                </a:r>
                <a:r>
                  <a:rPr lang="en-US" altLang="zh-CN" sz="2400" b="0" kern="0" dirty="0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{</a:t>
                </a:r>
                <a:r>
                  <a:rPr lang="zh-CN" altLang="en-US" sz="2400" b="0" kern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从源节点</a:t>
                </a:r>
                <a:r>
                  <a:rPr lang="en-US" altLang="zh-CN" sz="2400" b="0" kern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s</a:t>
                </a:r>
                <a:r>
                  <a:rPr lang="zh-CN" altLang="en-US" sz="2400" b="0" kern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出发的</a:t>
                </a:r>
                <a:r>
                  <a:rPr lang="en-US" altLang="zh-CN" sz="2400" b="0" kern="0" dirty="0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b="0" kern="0" dirty="0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-</a:t>
                </a:r>
                <a:r>
                  <a:rPr lang="zh-CN" altLang="en-US" sz="2400" b="0" kern="0" dirty="0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衰减随机游走停止在节点</a:t>
                </a:r>
                <a:r>
                  <a:rPr lang="en-US" altLang="zh-CN" sz="2400" b="0" kern="0" dirty="0">
                    <a:solidFill>
                      <a:schemeClr val="tx1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t}</a:t>
                </a:r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E7ED3D8-4257-7C41-AA39-7D8189816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6" y="6279703"/>
                <a:ext cx="8676487" cy="461665"/>
              </a:xfrm>
              <a:prstGeom prst="rect">
                <a:avLst/>
              </a:prstGeom>
              <a:blipFill>
                <a:blip r:embed="rId41"/>
                <a:stretch>
                  <a:fillRect l="-1170" t="-1621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B18E8307-7D38-7A49-A102-57A3AEA66A6C}"/>
                  </a:ext>
                </a:extLst>
              </p:cNvPr>
              <p:cNvSpPr txBox="1"/>
              <p:nvPr/>
            </p:nvSpPr>
            <p:spPr>
              <a:xfrm>
                <a:off x="4603932" y="4869160"/>
                <a:ext cx="4983207" cy="119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随机游走的长度</a:t>
                </a:r>
                <a:r>
                  <a:rPr kumimoji="1" lang="en-US" altLang="zh-CN" sz="20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kumimoji="1"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𝐆</m:t>
                    </m:r>
                    <m:r>
                      <a:rPr kumimoji="1" lang="en-US" altLang="zh-CN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kumimoji="1" lang="en-US" altLang="zh-CN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dirty="0">
                  <a:solidFill>
                    <a:srgbClr val="0070C0"/>
                  </a:solidFill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kumimoji="1" lang="en-US" altLang="zh-CN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                            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  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 (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服从几何分布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)</a:t>
                </a:r>
                <a:endParaRPr kumimoji="1" lang="en-US" altLang="zh-CN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sz="2000" b="0" i="1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B18E8307-7D38-7A49-A102-57A3AEA6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932" y="4869160"/>
                <a:ext cx="4983207" cy="1190903"/>
              </a:xfrm>
              <a:prstGeom prst="rect">
                <a:avLst/>
              </a:prstGeom>
              <a:blipFill>
                <a:blip r:embed="rId42"/>
                <a:stretch>
                  <a:fillRect l="-1015" t="-2105" b="-5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482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5434 -0.028 0.10851 -0.05578 0.11302 -0.09745 C 0.11736 -0.13912 -0.01372 -0.23773 0.02673 -0.25023 C 0.06701 -0.26273 0.27708 -0.19421 0.35521 -0.17245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1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4913 0.08681 0.09792 0.17362 0.15607 0.14445 C 0.21406 0.11528 0.31788 -0.09282 0.34757 -0.17523 " pathEditMode="relative" rAng="0" ptsTypes="AAA">
                                      <p:cBhvr>
                                        <p:cTn id="36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127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0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4393 -0.05416 -0.08768 -0.1081 -0.08333 -0.14884 C -0.07899 -0.18958 -0.04566 -0.24097 0.02656 -0.24444 C 0.09878 -0.24791 0.32934 -0.23611 0.35 -0.1699 C 0.37066 -0.1037 0.15937 0.10649 0.15 0.15232 C 0.14062 0.19815 0.21736 0.15139 0.2941 0.10463 " pathEditMode="relative" rAng="0" ptsTypes="AAAAAA">
                                      <p:cBhvr>
                                        <p:cTn id="64" dur="2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70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301 C 0.06094 -0.02685 0.12552 -0.05625 0.11302 -0.08356 C 0.10052 -0.11111 -0.06528 -0.13518 -0.0783 -0.16365 C -0.09149 -0.18981 -0.02917 -0.21481 0.03333 -0.24097 " pathEditMode="relative" rAng="300000" ptsTypes="AAAA">
                                      <p:cBhvr>
                                        <p:cTn id="104" dur="1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217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4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9" grpId="0" animBg="1"/>
      <p:bldP spid="91" grpId="0" animBg="1"/>
      <p:bldP spid="91" grpId="1" animBg="1"/>
      <p:bldP spid="91" grpId="2" animBg="1"/>
      <p:bldP spid="92" grpId="0" animBg="1"/>
      <p:bldP spid="99" grpId="0"/>
      <p:bldP spid="99" grpId="1"/>
      <p:bldP spid="101" grpId="0"/>
      <p:bldP spid="101" grpId="1"/>
      <p:bldP spid="102" grpId="0"/>
      <p:bldP spid="102" grpId="1"/>
      <p:bldP spid="103" grpId="0"/>
      <p:bldP spid="103" grpId="1"/>
      <p:bldP spid="111" grpId="0"/>
      <p:bldP spid="111" grpId="1"/>
      <p:bldP spid="113" grpId="0"/>
      <p:bldP spid="113" grpId="1"/>
      <p:bldP spid="114" grpId="0"/>
      <p:bldP spid="114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1" grpId="0"/>
      <p:bldP spid="121" grpId="1"/>
      <p:bldP spid="122" grpId="0"/>
      <p:bldP spid="122" grpId="1"/>
      <p:bldP spid="124" grpId="0"/>
      <p:bldP spid="124" grpId="1"/>
      <p:bldP spid="125" grpId="0"/>
      <p:bldP spid="125" grpId="1"/>
      <p:bldP spid="127" grpId="0"/>
      <p:bldP spid="1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5">
            <a:extLst>
              <a:ext uri="{FF2B5EF4-FFF2-40B4-BE49-F238E27FC236}">
                <a16:creationId xmlns:a16="http://schemas.microsoft.com/office/drawing/2014/main" id="{56564BA5-3C91-D44D-AA0A-2D553A52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898" y="1685493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358114" cy="1128712"/>
          </a:xfrm>
        </p:spPr>
        <p:txBody>
          <a:bodyPr>
            <a:noAutofit/>
          </a:bodyPr>
          <a:lstStyle/>
          <a:p>
            <a:r>
              <a:rPr lang="en-US" altLang="zh-CN" dirty="0"/>
              <a:t>Heat Kernel PageRank (HKPR)</a:t>
            </a:r>
            <a:endParaRPr lang="zh-HK" altLang="en-US" sz="3600" dirty="0"/>
          </a:p>
        </p:txBody>
      </p:sp>
      <p:grpSp>
        <p:nvGrpSpPr>
          <p:cNvPr id="70" name="Group 2">
            <a:extLst>
              <a:ext uri="{FF2B5EF4-FFF2-40B4-BE49-F238E27FC236}">
                <a16:creationId xmlns:a16="http://schemas.microsoft.com/office/drawing/2014/main" id="{0E1738DC-262B-4542-8077-A441E93D0732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980728"/>
            <a:ext cx="7162800" cy="5105400"/>
            <a:chOff x="1152" y="1344"/>
            <a:chExt cx="3408" cy="2064"/>
          </a:xfrm>
        </p:grpSpPr>
        <p:sp>
          <p:nvSpPr>
            <p:cNvPr id="71" name="Oval 3">
              <a:extLst>
                <a:ext uri="{FF2B5EF4-FFF2-40B4-BE49-F238E27FC236}">
                  <a16:creationId xmlns:a16="http://schemas.microsoft.com/office/drawing/2014/main" id="{96CC20AB-B9BF-E948-837F-08EF9AB11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2" name="Oval 4">
              <a:extLst>
                <a:ext uri="{FF2B5EF4-FFF2-40B4-BE49-F238E27FC236}">
                  <a16:creationId xmlns:a16="http://schemas.microsoft.com/office/drawing/2014/main" id="{C28435B6-A4B3-EF4B-9DDF-B0A4701ED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5D0B16BE-5F3E-AC44-A55E-2B0D3A490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062BAAB5-4A29-204E-BA3B-69BC7446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3C9C3C33-C50C-D244-95E1-D5D31CD08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1F0652EB-8EB0-E54F-A6D1-E9919E7F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54691084-459D-6C43-AB0C-892A362D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D94B1EC2-99FD-1F4A-8F4E-A064AD57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F033954F-84E9-2F47-A639-C9E703067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827B870A-F352-6F4A-8CF4-67725FBF0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106" name="Oval 13">
              <a:extLst>
                <a:ext uri="{FF2B5EF4-FFF2-40B4-BE49-F238E27FC236}">
                  <a16:creationId xmlns:a16="http://schemas.microsoft.com/office/drawing/2014/main" id="{A6245BF6-0193-0245-8D12-90A9CBA7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107" name="Oval 14">
              <a:extLst>
                <a:ext uri="{FF2B5EF4-FFF2-40B4-BE49-F238E27FC236}">
                  <a16:creationId xmlns:a16="http://schemas.microsoft.com/office/drawing/2014/main" id="{E733E14E-D5BE-EE47-8612-836D3FDDF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sp>
        <p:nvSpPr>
          <p:cNvPr id="108" name="AutoShape 39">
            <a:extLst>
              <a:ext uri="{FF2B5EF4-FFF2-40B4-BE49-F238E27FC236}">
                <a16:creationId xmlns:a16="http://schemas.microsoft.com/office/drawing/2014/main" id="{00550C8A-0C0D-2841-A551-91DB213E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04" y="3647728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4BAB8D48-41E0-9543-92ED-8495907AC990}"/>
              </a:ext>
            </a:extLst>
          </p:cNvPr>
          <p:cNvCxnSpPr>
            <a:cxnSpLocks/>
            <a:stCxn id="72" idx="5"/>
          </p:cNvCxnSpPr>
          <p:nvPr/>
        </p:nvCxnSpPr>
        <p:spPr>
          <a:xfrm>
            <a:off x="1330358" y="4099506"/>
            <a:ext cx="983680" cy="53369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D5CAD9FA-2DB6-8442-98F9-3E6CB33DAECE}"/>
              </a:ext>
            </a:extLst>
          </p:cNvPr>
          <p:cNvCxnSpPr>
            <a:cxnSpLocks/>
            <a:stCxn id="72" idx="1"/>
            <a:endCxn id="71" idx="5"/>
          </p:cNvCxnSpPr>
          <p:nvPr/>
        </p:nvCxnSpPr>
        <p:spPr>
          <a:xfrm flipH="1" flipV="1">
            <a:off x="624166" y="3030934"/>
            <a:ext cx="278175" cy="6487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49B93720-7882-4A44-AC38-441486BC3A7B}"/>
              </a:ext>
            </a:extLst>
          </p:cNvPr>
          <p:cNvCxnSpPr>
            <a:cxnSpLocks/>
          </p:cNvCxnSpPr>
          <p:nvPr/>
        </p:nvCxnSpPr>
        <p:spPr>
          <a:xfrm flipV="1">
            <a:off x="622403" y="2234962"/>
            <a:ext cx="485684" cy="38381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57EC5097-E069-944B-9B85-C408C402F1AF}"/>
              </a:ext>
            </a:extLst>
          </p:cNvPr>
          <p:cNvCxnSpPr>
            <a:cxnSpLocks/>
          </p:cNvCxnSpPr>
          <p:nvPr/>
        </p:nvCxnSpPr>
        <p:spPr>
          <a:xfrm>
            <a:off x="1714512" y="2234962"/>
            <a:ext cx="2339517" cy="48725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线箭头连接符 145">
            <a:extLst>
              <a:ext uri="{FF2B5EF4-FFF2-40B4-BE49-F238E27FC236}">
                <a16:creationId xmlns:a16="http://schemas.microsoft.com/office/drawing/2014/main" id="{6F439318-F59E-DB41-A00B-71500C119317}"/>
              </a:ext>
            </a:extLst>
          </p:cNvPr>
          <p:cNvCxnSpPr>
            <a:cxnSpLocks/>
          </p:cNvCxnSpPr>
          <p:nvPr/>
        </p:nvCxnSpPr>
        <p:spPr>
          <a:xfrm flipH="1" flipV="1">
            <a:off x="1625703" y="2444875"/>
            <a:ext cx="283981" cy="53426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0E698ABA-708C-C047-81AC-BE9163CEAF46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330358" y="3355333"/>
            <a:ext cx="582043" cy="32439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线箭头连接符 150">
            <a:extLst>
              <a:ext uri="{FF2B5EF4-FFF2-40B4-BE49-F238E27FC236}">
                <a16:creationId xmlns:a16="http://schemas.microsoft.com/office/drawing/2014/main" id="{76D3DB09-B4DD-B64F-AB26-76366CEDF44D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2831654" y="4602001"/>
            <a:ext cx="705923" cy="2411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A7041281-7EBC-C642-BE90-BA7AEF932F4C}"/>
              </a:ext>
            </a:extLst>
          </p:cNvPr>
          <p:cNvCxnSpPr>
            <a:cxnSpLocks/>
            <a:stCxn id="76" idx="5"/>
            <a:endCxn id="82" idx="1"/>
          </p:cNvCxnSpPr>
          <p:nvPr/>
        </p:nvCxnSpPr>
        <p:spPr>
          <a:xfrm>
            <a:off x="2742741" y="5049348"/>
            <a:ext cx="519877" cy="5300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27E0AC86-FCD2-8E4A-A536-07C746F92C8D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3476627" y="4884391"/>
            <a:ext cx="367059" cy="608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87ACC241-E858-0F4D-BFF5-77E87F6C3CE9}"/>
              </a:ext>
            </a:extLst>
          </p:cNvPr>
          <p:cNvCxnSpPr>
            <a:cxnSpLocks/>
            <a:endCxn id="106" idx="2"/>
          </p:cNvCxnSpPr>
          <p:nvPr/>
        </p:nvCxnSpPr>
        <p:spPr>
          <a:xfrm>
            <a:off x="4571645" y="2932129"/>
            <a:ext cx="781853" cy="12637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77403410-71AB-5345-B6DA-24F270609366}"/>
              </a:ext>
            </a:extLst>
          </p:cNvPr>
          <p:cNvCxnSpPr>
            <a:cxnSpLocks/>
          </p:cNvCxnSpPr>
          <p:nvPr/>
        </p:nvCxnSpPr>
        <p:spPr>
          <a:xfrm flipV="1">
            <a:off x="5870220" y="2189179"/>
            <a:ext cx="882468" cy="64697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535DDB4D-9176-164F-88AC-B48B704C9F4F}"/>
              </a:ext>
            </a:extLst>
          </p:cNvPr>
          <p:cNvCxnSpPr>
            <a:cxnSpLocks/>
            <a:endCxn id="103" idx="4"/>
          </p:cNvCxnSpPr>
          <p:nvPr/>
        </p:nvCxnSpPr>
        <p:spPr>
          <a:xfrm flipV="1">
            <a:off x="5655817" y="1574379"/>
            <a:ext cx="335" cy="11748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B4E069EA-2396-8C49-81B8-491A6D25426F}"/>
              </a:ext>
            </a:extLst>
          </p:cNvPr>
          <p:cNvCxnSpPr>
            <a:cxnSpLocks/>
            <a:stCxn id="101" idx="6"/>
          </p:cNvCxnSpPr>
          <p:nvPr/>
        </p:nvCxnSpPr>
        <p:spPr>
          <a:xfrm flipV="1">
            <a:off x="4546422" y="1277591"/>
            <a:ext cx="822057" cy="2374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B0D39946-06D6-B944-A9A3-78CEF287E7C2}"/>
              </a:ext>
            </a:extLst>
          </p:cNvPr>
          <p:cNvCxnSpPr>
            <a:cxnSpLocks/>
            <a:stCxn id="104" idx="0"/>
            <a:endCxn id="101" idx="4"/>
          </p:cNvCxnSpPr>
          <p:nvPr/>
        </p:nvCxnSpPr>
        <p:spPr>
          <a:xfrm flipH="1" flipV="1">
            <a:off x="4243769" y="1811839"/>
            <a:ext cx="100885" cy="59365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C663E114-4134-FC47-B3E0-253D172C866D}"/>
              </a:ext>
            </a:extLst>
          </p:cNvPr>
          <p:cNvCxnSpPr>
            <a:cxnSpLocks/>
            <a:endCxn id="76" idx="7"/>
          </p:cNvCxnSpPr>
          <p:nvPr/>
        </p:nvCxnSpPr>
        <p:spPr>
          <a:xfrm flipH="1">
            <a:off x="2742741" y="2908366"/>
            <a:ext cx="1358120" cy="172120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1E0368AB-86E4-CD40-BB40-ADE9B0372769}"/>
              </a:ext>
            </a:extLst>
          </p:cNvPr>
          <p:cNvCxnSpPr>
            <a:cxnSpLocks/>
          </p:cNvCxnSpPr>
          <p:nvPr/>
        </p:nvCxnSpPr>
        <p:spPr>
          <a:xfrm flipH="1" flipV="1">
            <a:off x="711005" y="2906366"/>
            <a:ext cx="1109663" cy="36036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BC90D183-BCE4-7E49-A9CD-92CE3F867603}"/>
              </a:ext>
            </a:extLst>
          </p:cNvPr>
          <p:cNvCxnSpPr>
            <a:cxnSpLocks/>
            <a:stCxn id="107" idx="1"/>
            <a:endCxn id="103" idx="6"/>
          </p:cNvCxnSpPr>
          <p:nvPr/>
        </p:nvCxnSpPr>
        <p:spPr>
          <a:xfrm flipH="1" flipV="1">
            <a:off x="5958805" y="1277554"/>
            <a:ext cx="794837" cy="50249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49EB7BE-79DB-9949-AA61-C997F488D5B4}"/>
                  </a:ext>
                </a:extLst>
              </p:cNvPr>
              <p:cNvSpPr txBox="1"/>
              <p:nvPr/>
            </p:nvSpPr>
            <p:spPr>
              <a:xfrm>
                <a:off x="4762446" y="5267181"/>
                <a:ext cx="4983207" cy="140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0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随机游走的长度</a:t>
                </a:r>
                <a:r>
                  <a:rPr kumimoji="1" lang="en-US" altLang="zh-CN" sz="200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altLang="zh-CN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kumimoji="1" lang="en-US" altLang="zh-CN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zh-CN" sz="20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r>
                      <a:rPr kumimoji="1" lang="en-US" altLang="zh-CN" sz="20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kumimoji="1" lang="en-US" altLang="zh-CN" sz="20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000" dirty="0">
                  <a:solidFill>
                    <a:srgbClr val="0070C0"/>
                  </a:solidFill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kumimoji="1" lang="en-US" altLang="zh-CN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                            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 (</a:t>
                </a:r>
                <a:r>
                  <a:rPr kumimoji="1" lang="zh-CN" altLang="en-US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服从泊松分布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 i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sz="2000" b="0" i="1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49EB7BE-79DB-9949-AA61-C997F488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46" y="5267181"/>
                <a:ext cx="4983207" cy="1402179"/>
              </a:xfrm>
              <a:prstGeom prst="rect">
                <a:avLst/>
              </a:prstGeom>
              <a:blipFill>
                <a:blip r:embed="rId3"/>
                <a:stretch>
                  <a:fillRect l="-761" t="-893" b="-45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utoShape 39">
            <a:extLst>
              <a:ext uri="{FF2B5EF4-FFF2-40B4-BE49-F238E27FC236}">
                <a16:creationId xmlns:a16="http://schemas.microsoft.com/office/drawing/2014/main" id="{20A8A64F-C9E9-2A46-86AE-18AC73CD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02" y="3651868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80" name="Oval 5">
            <a:extLst>
              <a:ext uri="{FF2B5EF4-FFF2-40B4-BE49-F238E27FC236}">
                <a16:creationId xmlns:a16="http://schemas.microsoft.com/office/drawing/2014/main" id="{84FAA07C-FCB2-D14B-8F4A-F9E78897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11" y="2417296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81" name="AutoShape 39">
            <a:extLst>
              <a:ext uri="{FF2B5EF4-FFF2-40B4-BE49-F238E27FC236}">
                <a16:creationId xmlns:a16="http://schemas.microsoft.com/office/drawing/2014/main" id="{1676F451-47C6-A547-97FE-8C5D74679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81" y="3642306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pic>
        <p:nvPicPr>
          <p:cNvPr id="14" name="图片 13" descr="图表&#10;&#10;描述已自动生成">
            <a:extLst>
              <a:ext uri="{FF2B5EF4-FFF2-40B4-BE49-F238E27FC236}">
                <a16:creationId xmlns:a16="http://schemas.microsoft.com/office/drawing/2014/main" id="{002F320B-837E-E642-B3A1-11C19AFED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50" y="2932129"/>
            <a:ext cx="3019046" cy="2264285"/>
          </a:xfrm>
          <a:prstGeom prst="rect">
            <a:avLst/>
          </a:prstGeom>
        </p:spPr>
      </p:pic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0C0705E4-3C67-EC40-8362-F3ED70E48F6B}"/>
              </a:ext>
            </a:extLst>
          </p:cNvPr>
          <p:cNvCxnSpPr>
            <a:cxnSpLocks/>
          </p:cNvCxnSpPr>
          <p:nvPr/>
        </p:nvCxnSpPr>
        <p:spPr>
          <a:xfrm>
            <a:off x="6967650" y="3919318"/>
            <a:ext cx="13461" cy="9498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1BA42128-361D-CD4A-96AC-3B891865BB13}"/>
              </a:ext>
            </a:extLst>
          </p:cNvPr>
          <p:cNvCxnSpPr>
            <a:cxnSpLocks/>
          </p:cNvCxnSpPr>
          <p:nvPr/>
        </p:nvCxnSpPr>
        <p:spPr>
          <a:xfrm>
            <a:off x="7229566" y="3147572"/>
            <a:ext cx="6730" cy="172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8061CFFB-59EF-2D4F-96D1-6F484D5697D7}"/>
              </a:ext>
            </a:extLst>
          </p:cNvPr>
          <p:cNvCxnSpPr>
            <a:cxnSpLocks/>
          </p:cNvCxnSpPr>
          <p:nvPr/>
        </p:nvCxnSpPr>
        <p:spPr>
          <a:xfrm>
            <a:off x="7561312" y="4186444"/>
            <a:ext cx="0" cy="6827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7144102-2D0C-D341-99D6-5C5E50A59211}"/>
              </a:ext>
            </a:extLst>
          </p:cNvPr>
          <p:cNvSpPr txBox="1"/>
          <p:nvPr/>
        </p:nvSpPr>
        <p:spPr>
          <a:xfrm>
            <a:off x="4957450" y="4354635"/>
            <a:ext cx="91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L=5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CB8F781B-1542-5D4E-A257-49ABDF368B75}"/>
              </a:ext>
            </a:extLst>
          </p:cNvPr>
          <p:cNvSpPr txBox="1"/>
          <p:nvPr/>
        </p:nvSpPr>
        <p:spPr>
          <a:xfrm>
            <a:off x="4957450" y="4368664"/>
            <a:ext cx="120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L=10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528F6FD-1C28-AC45-91E8-E1BBBD4ED946}"/>
              </a:ext>
            </a:extLst>
          </p:cNvPr>
          <p:cNvSpPr txBox="1"/>
          <p:nvPr/>
        </p:nvSpPr>
        <p:spPr>
          <a:xfrm>
            <a:off x="4986402" y="4366354"/>
            <a:ext cx="1206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L=13</a:t>
            </a:r>
          </a:p>
        </p:txBody>
      </p:sp>
      <p:sp>
        <p:nvSpPr>
          <p:cNvPr id="89" name="Oval 5">
            <a:extLst>
              <a:ext uri="{FF2B5EF4-FFF2-40B4-BE49-F238E27FC236}">
                <a16:creationId xmlns:a16="http://schemas.microsoft.com/office/drawing/2014/main" id="{43FB5048-A117-3942-95C4-9C4C9E4DD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532" y="2397960"/>
            <a:ext cx="606425" cy="5937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</p:spTree>
    <p:extLst>
      <p:ext uri="{BB962C8B-B14F-4D97-AF65-F5344CB8AC3E}">
        <p14:creationId xmlns:p14="http://schemas.microsoft.com/office/powerpoint/2010/main" val="9437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74 0.04421 0.10365 0.08842 0.14392 0.13796 C 0.18437 0.18727 0.21858 0.29953 0.24236 0.29606 C 0.26597 0.29282 0.30382 0.14282 0.28628 0.11759 C 0.26875 0.09236 0.12795 0.18912 0.13715 0.14467 C 0.14653 0.10023 0.24444 -0.02454 0.34236 -0.14908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83 0.08449 0.09983 0.16922 0.15747 0.14005 C 0.21511 0.11111 0.31494 -0.08842 0.34566 -0.17407 C 0.37639 -0.25949 0.31945 -0.33403 0.34219 -0.37291 C 0.36511 -0.41157 0.45834 -0.44884 0.48299 -0.40671 C 0.50747 -0.36458 0.51094 -0.15694 0.48976 -0.11967 C 0.46858 -0.0824 0.38073 -0.14259 0.35591 -0.1831 C 0.33091 -0.22338 0.31806 -0.32639 0.34063 -0.36157 C 0.3632 -0.39653 0.44254 -0.40717 0.49132 -0.39305 C 0.54028 -0.37916 0.58698 -0.32847 0.63386 -0.27801 " pathEditMode="relative" ptsTypes="AAAAAAAAAA">
                                      <p:cBhvr>
                                        <p:cTn id="4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184 -0.06828 -0.08368 -0.13657 -0.06788 -0.15138 C -0.05208 -0.16597 0.07657 -0.07407 0.09497 -0.08796 C 0.1132 -0.10208 -0.00208 -0.22175 0.04236 -0.23495 C 0.08664 -0.24814 0.31129 -0.15046 0.36094 -0.16712 C 0.41077 -0.18379 0.31997 -0.29814 0.34063 -0.33449 C 0.36129 -0.3706 0.46094 -0.42175 0.48473 -0.38402 C 0.50851 -0.34652 0.50712 -0.14537 0.48299 -0.10833 C 0.45903 -0.07152 0.39497 -0.20439 0.34063 -0.16273 C 0.28646 -0.12083 0.16528 0.09538 0.15764 0.1426 C 0.15 0.18959 0.27882 0.09422 0.29497 0.11991 C 0.31094 0.14561 0.27674 0.29121 0.25417 0.2963 C 0.2316 0.30116 0.14341 0.225 0.15938 0.14931 C 0.17518 0.07362 0.26216 -0.04236 0.34914 -0.1581 " pathEditMode="relative" ptsTypes="AAAAAAAAAAAAAA">
                                      <p:cBhvr>
                                        <p:cTn id="78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8" grpId="0" animBg="1"/>
      <p:bldP spid="108" grpId="1" animBg="1"/>
      <p:bldP spid="78" grpId="0" animBg="1"/>
      <p:bldP spid="78" grpId="1" animBg="1"/>
      <p:bldP spid="78" grpId="2" animBg="1"/>
      <p:bldP spid="80" grpId="0" animBg="1"/>
      <p:bldP spid="81" grpId="0" animBg="1"/>
      <p:bldP spid="81" grpId="1" animBg="1"/>
      <p:bldP spid="81" grpId="2" animBg="1"/>
      <p:bldP spid="21" grpId="0"/>
      <p:bldP spid="21" grpId="1"/>
      <p:bldP spid="87" grpId="0"/>
      <p:bldP spid="87" grpId="1"/>
      <p:bldP spid="88" grpId="0"/>
      <p:bldP spid="88" grpId="1"/>
      <p:bldP spid="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358114" cy="1128712"/>
          </a:xfrm>
        </p:spPr>
        <p:txBody>
          <a:bodyPr>
            <a:noAutofit/>
          </a:bodyPr>
          <a:lstStyle/>
          <a:p>
            <a:r>
              <a:rPr lang="en-US" altLang="zh-HK" sz="3600" dirty="0"/>
              <a:t>Katz</a:t>
            </a:r>
            <a:endParaRPr lang="zh-HK" altLang="en-US" sz="3600" dirty="0"/>
          </a:p>
        </p:txBody>
      </p:sp>
      <p:grpSp>
        <p:nvGrpSpPr>
          <p:cNvPr id="70" name="Group 2">
            <a:extLst>
              <a:ext uri="{FF2B5EF4-FFF2-40B4-BE49-F238E27FC236}">
                <a16:creationId xmlns:a16="http://schemas.microsoft.com/office/drawing/2014/main" id="{0E1738DC-262B-4542-8077-A441E93D0732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1340768"/>
            <a:ext cx="7162800" cy="5105400"/>
            <a:chOff x="1152" y="1344"/>
            <a:chExt cx="3408" cy="2064"/>
          </a:xfrm>
        </p:grpSpPr>
        <p:sp>
          <p:nvSpPr>
            <p:cNvPr id="71" name="Oval 3">
              <a:extLst>
                <a:ext uri="{FF2B5EF4-FFF2-40B4-BE49-F238E27FC236}">
                  <a16:creationId xmlns:a16="http://schemas.microsoft.com/office/drawing/2014/main" id="{96CC20AB-B9BF-E948-837F-08EF9AB11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2" name="Oval 4">
              <a:extLst>
                <a:ext uri="{FF2B5EF4-FFF2-40B4-BE49-F238E27FC236}">
                  <a16:creationId xmlns:a16="http://schemas.microsoft.com/office/drawing/2014/main" id="{C28435B6-A4B3-EF4B-9DDF-B0A4701ED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5D0B16BE-5F3E-AC44-A55E-2B0D3A490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062BAAB5-4A29-204E-BA3B-69BC7446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3C9C3C33-C50C-D244-95E1-D5D31CD08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1F0652EB-8EB0-E54F-A6D1-E9919E7F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54691084-459D-6C43-AB0C-892A362D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D94B1EC2-99FD-1F4A-8F4E-A064AD57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F033954F-84E9-2F47-A639-C9E703067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827B870A-F352-6F4A-8CF4-67725FBF0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106" name="Oval 13">
              <a:extLst>
                <a:ext uri="{FF2B5EF4-FFF2-40B4-BE49-F238E27FC236}">
                  <a16:creationId xmlns:a16="http://schemas.microsoft.com/office/drawing/2014/main" id="{A6245BF6-0193-0245-8D12-90A9CBA7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107" name="Oval 14">
              <a:extLst>
                <a:ext uri="{FF2B5EF4-FFF2-40B4-BE49-F238E27FC236}">
                  <a16:creationId xmlns:a16="http://schemas.microsoft.com/office/drawing/2014/main" id="{E733E14E-D5BE-EE47-8612-836D3FDDF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4BAB8D48-41E0-9543-92ED-8495907AC990}"/>
              </a:ext>
            </a:extLst>
          </p:cNvPr>
          <p:cNvCxnSpPr>
            <a:cxnSpLocks/>
            <a:stCxn id="72" idx="5"/>
          </p:cNvCxnSpPr>
          <p:nvPr/>
        </p:nvCxnSpPr>
        <p:spPr>
          <a:xfrm>
            <a:off x="1546382" y="4459546"/>
            <a:ext cx="983680" cy="53369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D5CAD9FA-2DB6-8442-98F9-3E6CB33DAECE}"/>
              </a:ext>
            </a:extLst>
          </p:cNvPr>
          <p:cNvCxnSpPr>
            <a:cxnSpLocks/>
            <a:stCxn id="72" idx="1"/>
            <a:endCxn id="71" idx="5"/>
          </p:cNvCxnSpPr>
          <p:nvPr/>
        </p:nvCxnSpPr>
        <p:spPr>
          <a:xfrm flipH="1" flipV="1">
            <a:off x="840190" y="3390974"/>
            <a:ext cx="278175" cy="6487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49B93720-7882-4A44-AC38-441486BC3A7B}"/>
              </a:ext>
            </a:extLst>
          </p:cNvPr>
          <p:cNvCxnSpPr>
            <a:cxnSpLocks/>
          </p:cNvCxnSpPr>
          <p:nvPr/>
        </p:nvCxnSpPr>
        <p:spPr>
          <a:xfrm flipV="1">
            <a:off x="838427" y="2595002"/>
            <a:ext cx="485684" cy="38381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57EC5097-E069-944B-9B85-C408C402F1AF}"/>
              </a:ext>
            </a:extLst>
          </p:cNvPr>
          <p:cNvCxnSpPr>
            <a:cxnSpLocks/>
          </p:cNvCxnSpPr>
          <p:nvPr/>
        </p:nvCxnSpPr>
        <p:spPr>
          <a:xfrm>
            <a:off x="1930536" y="2595002"/>
            <a:ext cx="2338399" cy="4709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线箭头连接符 145">
            <a:extLst>
              <a:ext uri="{FF2B5EF4-FFF2-40B4-BE49-F238E27FC236}">
                <a16:creationId xmlns:a16="http://schemas.microsoft.com/office/drawing/2014/main" id="{6F439318-F59E-DB41-A00B-71500C119317}"/>
              </a:ext>
            </a:extLst>
          </p:cNvPr>
          <p:cNvCxnSpPr>
            <a:cxnSpLocks/>
          </p:cNvCxnSpPr>
          <p:nvPr/>
        </p:nvCxnSpPr>
        <p:spPr>
          <a:xfrm flipH="1" flipV="1">
            <a:off x="1841727" y="2804915"/>
            <a:ext cx="283981" cy="53426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0E698ABA-708C-C047-81AC-BE9163CEAF46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546382" y="3715373"/>
            <a:ext cx="582043" cy="32439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线箭头连接符 150">
            <a:extLst>
              <a:ext uri="{FF2B5EF4-FFF2-40B4-BE49-F238E27FC236}">
                <a16:creationId xmlns:a16="http://schemas.microsoft.com/office/drawing/2014/main" id="{76D3DB09-B4DD-B64F-AB26-76366CEDF44D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3047678" y="4962041"/>
            <a:ext cx="705923" cy="2411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A7041281-7EBC-C642-BE90-BA7AEF932F4C}"/>
              </a:ext>
            </a:extLst>
          </p:cNvPr>
          <p:cNvCxnSpPr>
            <a:cxnSpLocks/>
            <a:stCxn id="76" idx="5"/>
            <a:endCxn id="82" idx="1"/>
          </p:cNvCxnSpPr>
          <p:nvPr/>
        </p:nvCxnSpPr>
        <p:spPr>
          <a:xfrm>
            <a:off x="2958765" y="5409388"/>
            <a:ext cx="519877" cy="5300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27E0AC86-FCD2-8E4A-A536-07C746F92C8D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3692651" y="5244431"/>
            <a:ext cx="367059" cy="608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87ACC241-E858-0F4D-BFF5-77E87F6C3CE9}"/>
              </a:ext>
            </a:extLst>
          </p:cNvPr>
          <p:cNvCxnSpPr>
            <a:cxnSpLocks/>
            <a:endCxn id="106" idx="2"/>
          </p:cNvCxnSpPr>
          <p:nvPr/>
        </p:nvCxnSpPr>
        <p:spPr>
          <a:xfrm>
            <a:off x="4786551" y="3275898"/>
            <a:ext cx="782971" cy="14264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77403410-71AB-5345-B6DA-24F270609366}"/>
              </a:ext>
            </a:extLst>
          </p:cNvPr>
          <p:cNvCxnSpPr>
            <a:cxnSpLocks/>
          </p:cNvCxnSpPr>
          <p:nvPr/>
        </p:nvCxnSpPr>
        <p:spPr>
          <a:xfrm flipV="1">
            <a:off x="6086244" y="2549219"/>
            <a:ext cx="882468" cy="64697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535DDB4D-9176-164F-88AC-B48B704C9F4F}"/>
              </a:ext>
            </a:extLst>
          </p:cNvPr>
          <p:cNvCxnSpPr>
            <a:cxnSpLocks/>
            <a:endCxn id="103" idx="4"/>
          </p:cNvCxnSpPr>
          <p:nvPr/>
        </p:nvCxnSpPr>
        <p:spPr>
          <a:xfrm flipV="1">
            <a:off x="5871841" y="1934419"/>
            <a:ext cx="335" cy="11748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B4E069EA-2396-8C49-81B8-491A6D25426F}"/>
              </a:ext>
            </a:extLst>
          </p:cNvPr>
          <p:cNvCxnSpPr>
            <a:cxnSpLocks/>
            <a:stCxn id="101" idx="6"/>
          </p:cNvCxnSpPr>
          <p:nvPr/>
        </p:nvCxnSpPr>
        <p:spPr>
          <a:xfrm flipV="1">
            <a:off x="4762446" y="1637631"/>
            <a:ext cx="822057" cy="2374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B0D39946-06D6-B944-A9A3-78CEF287E7C2}"/>
              </a:ext>
            </a:extLst>
          </p:cNvPr>
          <p:cNvCxnSpPr>
            <a:cxnSpLocks/>
            <a:endCxn id="101" idx="4"/>
          </p:cNvCxnSpPr>
          <p:nvPr/>
        </p:nvCxnSpPr>
        <p:spPr>
          <a:xfrm flipH="1" flipV="1">
            <a:off x="4459793" y="2171879"/>
            <a:ext cx="112355" cy="5972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C663E114-4134-FC47-B3E0-253D172C866D}"/>
              </a:ext>
            </a:extLst>
          </p:cNvPr>
          <p:cNvCxnSpPr>
            <a:cxnSpLocks/>
            <a:endCxn id="76" idx="7"/>
          </p:cNvCxnSpPr>
          <p:nvPr/>
        </p:nvCxnSpPr>
        <p:spPr>
          <a:xfrm flipH="1">
            <a:off x="2958765" y="3268406"/>
            <a:ext cx="1358120" cy="172120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1E0368AB-86E4-CD40-BB40-ADE9B0372769}"/>
              </a:ext>
            </a:extLst>
          </p:cNvPr>
          <p:cNvCxnSpPr>
            <a:cxnSpLocks/>
          </p:cNvCxnSpPr>
          <p:nvPr/>
        </p:nvCxnSpPr>
        <p:spPr>
          <a:xfrm flipH="1" flipV="1">
            <a:off x="927029" y="3266406"/>
            <a:ext cx="1109663" cy="36036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BC90D183-BCE4-7E49-A9CD-92CE3F867603}"/>
              </a:ext>
            </a:extLst>
          </p:cNvPr>
          <p:cNvCxnSpPr>
            <a:cxnSpLocks/>
            <a:stCxn id="107" idx="1"/>
            <a:endCxn id="103" idx="6"/>
          </p:cNvCxnSpPr>
          <p:nvPr/>
        </p:nvCxnSpPr>
        <p:spPr>
          <a:xfrm flipH="1" flipV="1">
            <a:off x="6174829" y="1637594"/>
            <a:ext cx="794837" cy="50249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49EB7BE-79DB-9949-AA61-C997F488D5B4}"/>
                  </a:ext>
                </a:extLst>
              </p:cNvPr>
              <p:cNvSpPr txBox="1"/>
              <p:nvPr/>
            </p:nvSpPr>
            <p:spPr>
              <a:xfrm>
                <a:off x="4572000" y="4242074"/>
                <a:ext cx="4381554" cy="1927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Katz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: </a:t>
                </a:r>
                <a:r>
                  <a:rPr kumimoji="1" lang="zh-CN" altLang="en-US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从节点</a:t>
                </a:r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s </a:t>
                </a:r>
                <a:r>
                  <a:rPr kumimoji="1" lang="zh-CN" altLang="en-US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到节点</a:t>
                </a:r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 v</a:t>
                </a:r>
                <a:r>
                  <a:rPr kumimoji="1" lang="zh-CN" altLang="en-US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 的路径数</a:t>
                </a:r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. </a:t>
                </a:r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收敛性保证</a:t>
                </a:r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CN" sz="22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2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sz="2200" b="0" i="1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49EB7BE-79DB-9949-AA61-C997F488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42074"/>
                <a:ext cx="4381554" cy="1927002"/>
              </a:xfrm>
              <a:prstGeom prst="rect">
                <a:avLst/>
              </a:prstGeom>
              <a:blipFill>
                <a:blip r:embed="rId3"/>
                <a:stretch>
                  <a:fillRect l="-1445" t="-1974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A544067B-1C41-4244-94B1-4291320A0E2E}"/>
              </a:ext>
            </a:extLst>
          </p:cNvPr>
          <p:cNvCxnSpPr>
            <a:cxnSpLocks/>
            <a:endCxn id="73" idx="6"/>
          </p:cNvCxnSpPr>
          <p:nvPr/>
        </p:nvCxnSpPr>
        <p:spPr>
          <a:xfrm flipV="1">
            <a:off x="1531094" y="3537278"/>
            <a:ext cx="1112778" cy="6799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F88A4655-641E-4142-9EDB-4CA6D5ED779A}"/>
              </a:ext>
            </a:extLst>
          </p:cNvPr>
          <p:cNvCxnSpPr>
            <a:cxnSpLocks/>
          </p:cNvCxnSpPr>
          <p:nvPr/>
        </p:nvCxnSpPr>
        <p:spPr>
          <a:xfrm>
            <a:off x="1833465" y="2494449"/>
            <a:ext cx="2460925" cy="4885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>
            <a:extLst>
              <a:ext uri="{FF2B5EF4-FFF2-40B4-BE49-F238E27FC236}">
                <a16:creationId xmlns:a16="http://schemas.microsoft.com/office/drawing/2014/main" id="{6DC8D39A-2385-0F4D-8E86-7D1E5EFFCDB7}"/>
              </a:ext>
            </a:extLst>
          </p:cNvPr>
          <p:cNvCxnSpPr>
            <a:cxnSpLocks/>
            <a:endCxn id="73" idx="6"/>
          </p:cNvCxnSpPr>
          <p:nvPr/>
        </p:nvCxnSpPr>
        <p:spPr>
          <a:xfrm>
            <a:off x="1840773" y="2494449"/>
            <a:ext cx="803099" cy="10428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42A36B6F-71FB-F746-A75A-D1F0BF433C9B}"/>
              </a:ext>
            </a:extLst>
          </p:cNvPr>
          <p:cNvCxnSpPr>
            <a:cxnSpLocks/>
            <a:stCxn id="72" idx="1"/>
          </p:cNvCxnSpPr>
          <p:nvPr/>
        </p:nvCxnSpPr>
        <p:spPr>
          <a:xfrm flipH="1" flipV="1">
            <a:off x="758689" y="3240452"/>
            <a:ext cx="359676" cy="7993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连接符 74">
            <a:extLst>
              <a:ext uri="{FF2B5EF4-FFF2-40B4-BE49-F238E27FC236}">
                <a16:creationId xmlns:a16="http://schemas.microsoft.com/office/drawing/2014/main" id="{62504418-89E5-AD41-B930-52C08FDC1DB4}"/>
              </a:ext>
            </a:extLst>
          </p:cNvPr>
          <p:cNvCxnSpPr>
            <a:cxnSpLocks/>
          </p:cNvCxnSpPr>
          <p:nvPr/>
        </p:nvCxnSpPr>
        <p:spPr>
          <a:xfrm flipV="1">
            <a:off x="783599" y="2665958"/>
            <a:ext cx="1063972" cy="6004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>
            <a:extLst>
              <a:ext uri="{FF2B5EF4-FFF2-40B4-BE49-F238E27FC236}">
                <a16:creationId xmlns:a16="http://schemas.microsoft.com/office/drawing/2014/main" id="{6762EFA1-FFC5-4B40-B658-E7C717AFE130}"/>
              </a:ext>
            </a:extLst>
          </p:cNvPr>
          <p:cNvCxnSpPr>
            <a:cxnSpLocks/>
          </p:cNvCxnSpPr>
          <p:nvPr/>
        </p:nvCxnSpPr>
        <p:spPr>
          <a:xfrm>
            <a:off x="1825203" y="2645439"/>
            <a:ext cx="2573733" cy="51203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连接符 87">
            <a:extLst>
              <a:ext uri="{FF2B5EF4-FFF2-40B4-BE49-F238E27FC236}">
                <a16:creationId xmlns:a16="http://schemas.microsoft.com/office/drawing/2014/main" id="{93512F07-7338-8E49-B91E-EC73BF34171C}"/>
              </a:ext>
            </a:extLst>
          </p:cNvPr>
          <p:cNvCxnSpPr>
            <a:cxnSpLocks/>
          </p:cNvCxnSpPr>
          <p:nvPr/>
        </p:nvCxnSpPr>
        <p:spPr>
          <a:xfrm>
            <a:off x="1534142" y="4334122"/>
            <a:ext cx="1285253" cy="69676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线连接符 94">
            <a:extLst>
              <a:ext uri="{FF2B5EF4-FFF2-40B4-BE49-F238E27FC236}">
                <a16:creationId xmlns:a16="http://schemas.microsoft.com/office/drawing/2014/main" id="{9ED3AEA1-C667-594B-8B1E-9A8F9D4D1949}"/>
              </a:ext>
            </a:extLst>
          </p:cNvPr>
          <p:cNvCxnSpPr>
            <a:cxnSpLocks/>
          </p:cNvCxnSpPr>
          <p:nvPr/>
        </p:nvCxnSpPr>
        <p:spPr>
          <a:xfrm flipH="1">
            <a:off x="2819663" y="3130200"/>
            <a:ext cx="1539246" cy="19006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连接符 101">
            <a:extLst>
              <a:ext uri="{FF2B5EF4-FFF2-40B4-BE49-F238E27FC236}">
                <a16:creationId xmlns:a16="http://schemas.microsoft.com/office/drawing/2014/main" id="{A7DE47A4-F0AF-E540-98BE-6D964FEE76B2}"/>
              </a:ext>
            </a:extLst>
          </p:cNvPr>
          <p:cNvCxnSpPr>
            <a:cxnSpLocks/>
          </p:cNvCxnSpPr>
          <p:nvPr/>
        </p:nvCxnSpPr>
        <p:spPr>
          <a:xfrm flipV="1">
            <a:off x="1419488" y="3630815"/>
            <a:ext cx="709281" cy="41951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连接符 104">
            <a:extLst>
              <a:ext uri="{FF2B5EF4-FFF2-40B4-BE49-F238E27FC236}">
                <a16:creationId xmlns:a16="http://schemas.microsoft.com/office/drawing/2014/main" id="{6A158D66-6461-454C-80E7-65E86DD81A4C}"/>
              </a:ext>
            </a:extLst>
          </p:cNvPr>
          <p:cNvCxnSpPr>
            <a:cxnSpLocks/>
          </p:cNvCxnSpPr>
          <p:nvPr/>
        </p:nvCxnSpPr>
        <p:spPr>
          <a:xfrm flipH="1" flipV="1">
            <a:off x="993882" y="3282757"/>
            <a:ext cx="1119589" cy="344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72477A6F-DAFB-344A-B608-E787B24C5C5C}"/>
              </a:ext>
            </a:extLst>
          </p:cNvPr>
          <p:cNvCxnSpPr>
            <a:cxnSpLocks/>
          </p:cNvCxnSpPr>
          <p:nvPr/>
        </p:nvCxnSpPr>
        <p:spPr>
          <a:xfrm flipV="1">
            <a:off x="998930" y="2779965"/>
            <a:ext cx="979918" cy="48644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线连接符 118">
            <a:extLst>
              <a:ext uri="{FF2B5EF4-FFF2-40B4-BE49-F238E27FC236}">
                <a16:creationId xmlns:a16="http://schemas.microsoft.com/office/drawing/2014/main" id="{9582BAAD-C779-6D47-BF98-FBFBD57CB407}"/>
              </a:ext>
            </a:extLst>
          </p:cNvPr>
          <p:cNvCxnSpPr>
            <a:cxnSpLocks/>
            <a:endCxn id="104" idx="3"/>
          </p:cNvCxnSpPr>
          <p:nvPr/>
        </p:nvCxnSpPr>
        <p:spPr>
          <a:xfrm>
            <a:off x="1950256" y="2775014"/>
            <a:ext cx="2396413" cy="49723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线连接符 127">
            <a:extLst>
              <a:ext uri="{FF2B5EF4-FFF2-40B4-BE49-F238E27FC236}">
                <a16:creationId xmlns:a16="http://schemas.microsoft.com/office/drawing/2014/main" id="{DB5318AA-FCC1-E04C-85E5-6B8F667A865A}"/>
              </a:ext>
            </a:extLst>
          </p:cNvPr>
          <p:cNvCxnSpPr>
            <a:cxnSpLocks/>
          </p:cNvCxnSpPr>
          <p:nvPr/>
        </p:nvCxnSpPr>
        <p:spPr>
          <a:xfrm>
            <a:off x="1422184" y="4498794"/>
            <a:ext cx="1120804" cy="668915"/>
          </a:xfrm>
          <a:prstGeom prst="line">
            <a:avLst/>
          </a:prstGeom>
          <a:ln w="57150">
            <a:solidFill>
              <a:srgbClr val="F96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线连接符 130">
            <a:extLst>
              <a:ext uri="{FF2B5EF4-FFF2-40B4-BE49-F238E27FC236}">
                <a16:creationId xmlns:a16="http://schemas.microsoft.com/office/drawing/2014/main" id="{8EDBDB16-321F-C348-9B43-6A3A37E156CA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2555228" y="5154285"/>
            <a:ext cx="834769" cy="995058"/>
          </a:xfrm>
          <a:prstGeom prst="line">
            <a:avLst/>
          </a:prstGeom>
          <a:ln w="57150">
            <a:solidFill>
              <a:srgbClr val="F96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线连接符 133">
            <a:extLst>
              <a:ext uri="{FF2B5EF4-FFF2-40B4-BE49-F238E27FC236}">
                <a16:creationId xmlns:a16="http://schemas.microsoft.com/office/drawing/2014/main" id="{610D5610-89EE-8041-B3E3-547DD25CF2C9}"/>
              </a:ext>
            </a:extLst>
          </p:cNvPr>
          <p:cNvCxnSpPr>
            <a:cxnSpLocks/>
            <a:stCxn id="82" idx="2"/>
          </p:cNvCxnSpPr>
          <p:nvPr/>
        </p:nvCxnSpPr>
        <p:spPr>
          <a:xfrm flipV="1">
            <a:off x="3389997" y="5082599"/>
            <a:ext cx="666257" cy="1066744"/>
          </a:xfrm>
          <a:prstGeom prst="line">
            <a:avLst/>
          </a:prstGeom>
          <a:ln w="57150">
            <a:solidFill>
              <a:srgbClr val="F96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线连接符 136">
            <a:extLst>
              <a:ext uri="{FF2B5EF4-FFF2-40B4-BE49-F238E27FC236}">
                <a16:creationId xmlns:a16="http://schemas.microsoft.com/office/drawing/2014/main" id="{D6D8921F-A36C-F647-9102-1AC187EE5942}"/>
              </a:ext>
            </a:extLst>
          </p:cNvPr>
          <p:cNvCxnSpPr>
            <a:cxnSpLocks/>
          </p:cNvCxnSpPr>
          <p:nvPr/>
        </p:nvCxnSpPr>
        <p:spPr>
          <a:xfrm flipV="1">
            <a:off x="2958765" y="5107364"/>
            <a:ext cx="1036539" cy="192777"/>
          </a:xfrm>
          <a:prstGeom prst="line">
            <a:avLst/>
          </a:prstGeom>
          <a:ln w="57150">
            <a:solidFill>
              <a:srgbClr val="F96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线连接符 144">
            <a:extLst>
              <a:ext uri="{FF2B5EF4-FFF2-40B4-BE49-F238E27FC236}">
                <a16:creationId xmlns:a16="http://schemas.microsoft.com/office/drawing/2014/main" id="{720E36F1-BE33-564D-A268-2D48C81DB918}"/>
              </a:ext>
            </a:extLst>
          </p:cNvPr>
          <p:cNvCxnSpPr>
            <a:cxnSpLocks/>
          </p:cNvCxnSpPr>
          <p:nvPr/>
        </p:nvCxnSpPr>
        <p:spPr>
          <a:xfrm flipV="1">
            <a:off x="2927924" y="3221692"/>
            <a:ext cx="1579670" cy="2058080"/>
          </a:xfrm>
          <a:prstGeom prst="line">
            <a:avLst/>
          </a:prstGeom>
          <a:ln w="57150">
            <a:solidFill>
              <a:srgbClr val="F96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图结构无处不在</a:t>
            </a: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8BD5DE68-9633-EC4A-9C16-C20C9F1565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5854" y="2136155"/>
            <a:ext cx="71437" cy="2159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90FF9E10-47EB-3944-9150-25C5351306A3}"/>
              </a:ext>
            </a:extLst>
          </p:cNvPr>
          <p:cNvGrpSpPr/>
          <p:nvPr/>
        </p:nvGrpSpPr>
        <p:grpSpPr>
          <a:xfrm>
            <a:off x="323528" y="1415245"/>
            <a:ext cx="6008973" cy="4822067"/>
            <a:chOff x="229319" y="1724934"/>
            <a:chExt cx="6123534" cy="4776846"/>
          </a:xfrm>
        </p:grpSpPr>
        <p:pic>
          <p:nvPicPr>
            <p:cNvPr id="6" name="Picture 2" descr="http://www.touchgraph.com/assets/images/TouchGraph%20Hashable%20SXSW.png">
              <a:extLst>
                <a:ext uri="{FF2B5EF4-FFF2-40B4-BE49-F238E27FC236}">
                  <a16:creationId xmlns:a16="http://schemas.microsoft.com/office/drawing/2014/main" id="{44FA9C2D-04F1-D54C-9E68-918394E93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348880"/>
              <a:ext cx="6029325" cy="41529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E1F4D564-5972-0D46-8C72-B82FA2454841}"/>
                </a:ext>
              </a:extLst>
            </p:cNvPr>
            <p:cNvSpPr txBox="1"/>
            <p:nvPr/>
          </p:nvSpPr>
          <p:spPr>
            <a:xfrm>
              <a:off x="229319" y="1724934"/>
              <a:ext cx="3674118" cy="62394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Corbel" panose="020B0503020204020204" pitchFamily="34" charset="0"/>
                  <a:ea typeface="黑体" pitchFamily="49" charset="-122"/>
                </a:rPr>
                <a:t>社交网络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B4175BC-7C28-B548-9653-6571336DD4CE}"/>
              </a:ext>
            </a:extLst>
          </p:cNvPr>
          <p:cNvSpPr txBox="1"/>
          <p:nvPr/>
        </p:nvSpPr>
        <p:spPr>
          <a:xfrm>
            <a:off x="6427859" y="2026609"/>
            <a:ext cx="28382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节点：用户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边  ：好友关系；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      转发关系；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      点赞关系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      </a:t>
            </a:r>
            <a:r>
              <a:rPr kumimoji="1" lang="mr-IN" altLang="zh-CN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05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5888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图节点邻近度的应用：网页排名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783F06-2DFF-DE47-A667-7F5246909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8"/>
          <a:stretch/>
        </p:blipFill>
        <p:spPr>
          <a:xfrm>
            <a:off x="149424" y="2957792"/>
            <a:ext cx="4320480" cy="3059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BCACAE-7E98-4143-926B-50C8349C6D94}"/>
                  </a:ext>
                </a:extLst>
              </p:cNvPr>
              <p:cNvSpPr txBox="1"/>
              <p:nvPr/>
            </p:nvSpPr>
            <p:spPr>
              <a:xfrm>
                <a:off x="709112" y="1124744"/>
                <a:ext cx="8687424" cy="135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en-US" altLang="zh-CN" sz="2400" b="0" dirty="0">
                    <a:latin typeface="Candara" panose="020E0502030303020204" pitchFamily="34" charset="0"/>
                  </a:rPr>
                  <a:t>PageRank: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4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4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2400" b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nary>
                  </m:oMath>
                </a14:m>
                <a:endParaRPr kumimoji="1" lang="en-US" altLang="zh-CN" sz="2400" b="0" dirty="0">
                  <a:latin typeface="Candara" panose="020E0502030303020204" pitchFamily="34" charset="0"/>
                </a:endParaRPr>
              </a:p>
              <a:p>
                <a:pPr marL="800100" lvl="1" indent="-342900">
                  <a:buSzPct val="80000"/>
                  <a:buFont typeface="Wingdings" pitchFamily="2" charset="2"/>
                  <a:buChar char="p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zh-CN" altLang="en-US" sz="22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zh-CN" altLang="en-US" sz="2200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</a:rPr>
                  <a:t>: PageRank</a:t>
                </a:r>
                <a:r>
                  <a:rPr kumimoji="1" lang="zh-CN" altLang="en-US" sz="2200" b="0" dirty="0">
                    <a:latin typeface="Candara" panose="020E0502030303020204" pitchFamily="34" charset="0"/>
                  </a:rPr>
                  <a:t>向量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.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</a:rPr>
                  <a:t>: </a:t>
                </a:r>
                <a:r>
                  <a:rPr kumimoji="1" lang="zh-CN" altLang="en-US" sz="2200" b="0" dirty="0">
                    <a:latin typeface="Candara" panose="020E0502030303020204" pitchFamily="34" charset="0"/>
                  </a:rPr>
                  <a:t> 起始向量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. </a:t>
                </a:r>
              </a:p>
              <a:p>
                <a:pPr marL="800100" lvl="1" indent="-342900">
                  <a:buSzPct val="80000"/>
                  <a:buFont typeface="Wingdings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: </a:t>
                </a:r>
                <a:r>
                  <a:rPr kumimoji="1" lang="zh-CN" altLang="en-US" sz="2200" b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概率转移矩阵</a:t>
                </a:r>
                <a:r>
                  <a:rPr kumimoji="1" lang="en-US" altLang="zh-CN" sz="2200" b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. </a:t>
                </a:r>
                <a:r>
                  <a:rPr kumimoji="1" lang="zh-CN" altLang="en-US" sz="2200" b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  </a:t>
                </a:r>
                <a:r>
                  <a:rPr kumimoji="1" lang="en-US" altLang="zh-CN" sz="2200" b="0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</a:rPr>
                  <a:t>: </a:t>
                </a:r>
                <a:r>
                  <a:rPr kumimoji="1" lang="zh-CN" altLang="en-US" sz="2200" b="0" dirty="0">
                    <a:latin typeface="Candara" panose="020E0502030303020204" pitchFamily="34" charset="0"/>
                  </a:rPr>
                  <a:t>衰减系数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5BCACAE-7E98-4143-926B-50C8349C6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12" y="1124744"/>
                <a:ext cx="8687424" cy="1354986"/>
              </a:xfrm>
              <a:prstGeom prst="rect">
                <a:avLst/>
              </a:prstGeom>
              <a:blipFill>
                <a:blip r:embed="rId4"/>
                <a:stretch>
                  <a:fillRect l="-438" t="-3333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48C861-C2CE-7442-9D7A-81B81C645D96}"/>
                  </a:ext>
                </a:extLst>
              </p:cNvPr>
              <p:cNvSpPr txBox="1"/>
              <p:nvPr/>
            </p:nvSpPr>
            <p:spPr>
              <a:xfrm>
                <a:off x="4469904" y="2957792"/>
                <a:ext cx="4412663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PageRank: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kumimoji="1" lang="en-US" altLang="zh-CN" sz="2000" b="0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  <a:p>
                <a:r>
                  <a:rPr kumimoji="1" lang="zh-CN" altLang="en-US" sz="2000" b="0" dirty="0">
                    <a:latin typeface="Candara" panose="020E0502030303020204" pitchFamily="34" charset="0"/>
                  </a:rPr>
                  <a:t>衡量图上节点的</a:t>
                </a:r>
                <a:r>
                  <a:rPr kumimoji="1" lang="zh-CN" altLang="en-US" sz="2000" dirty="0">
                    <a:solidFill>
                      <a:srgbClr val="0063AA"/>
                    </a:solidFill>
                    <a:latin typeface="Candara" panose="020E0502030303020204" pitchFamily="34" charset="0"/>
                  </a:rPr>
                  <a:t>全局重要性</a:t>
                </a:r>
                <a:r>
                  <a:rPr kumimoji="1" lang="en-US" altLang="zh-CN" sz="2000" b="0" dirty="0">
                    <a:latin typeface="Candara" panose="020E0502030303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48C861-C2CE-7442-9D7A-81B81C645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04" y="2957792"/>
                <a:ext cx="4412663" cy="860748"/>
              </a:xfrm>
              <a:prstGeom prst="rect">
                <a:avLst/>
              </a:prstGeom>
              <a:blipFill>
                <a:blip r:embed="rId5"/>
                <a:stretch>
                  <a:fillRect l="-1146" b="-11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1C824D-65D1-084F-9A7E-5894DD9A0C78}"/>
                  </a:ext>
                </a:extLst>
              </p:cNvPr>
              <p:cNvSpPr txBox="1"/>
              <p:nvPr/>
            </p:nvSpPr>
            <p:spPr>
              <a:xfrm>
                <a:off x="4442599" y="4090577"/>
                <a:ext cx="4812272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Personalized PageRank: </a:t>
                </a:r>
                <a:endParaRPr kumimoji="1" lang="en-US" altLang="zh-CN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0,0, …,0,1,0…,0</m:t>
                          </m:r>
                        </m:e>
                      </m:d>
                    </m:oMath>
                  </m:oMathPara>
                </a14:m>
                <a:endParaRPr kumimoji="1" lang="en-US" altLang="zh-CN" sz="2000" b="0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  <a:p>
                <a:endParaRPr kumimoji="1" lang="en-US" altLang="zh-CN" sz="2000" b="0" dirty="0">
                  <a:latin typeface="Candara" panose="020E0502030303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b="0" dirty="0">
                    <a:latin typeface="Candara" panose="020E0502030303020204" pitchFamily="34" charset="0"/>
                  </a:rPr>
                  <a:t>衡量图上节点关于源节点</a:t>
                </a:r>
                <a:r>
                  <a:rPr kumimoji="1" lang="en-US" altLang="zh-CN" sz="2000" b="0" dirty="0">
                    <a:latin typeface="Corbel" panose="020B0503020204020204" pitchFamily="34" charset="0"/>
                  </a:rPr>
                  <a:t>s</a:t>
                </a:r>
                <a:r>
                  <a:rPr kumimoji="1" lang="zh-CN" altLang="en-US" sz="2000" b="0" dirty="0">
                    <a:latin typeface="Candara" panose="020E0502030303020204" pitchFamily="34" charset="0"/>
                  </a:rPr>
                  <a:t>的</a:t>
                </a:r>
                <a:r>
                  <a:rPr kumimoji="1" lang="zh-CN" altLang="en-US" sz="2000" dirty="0">
                    <a:solidFill>
                      <a:srgbClr val="0063AA"/>
                    </a:solidFill>
                    <a:latin typeface="Candara" panose="020E0502030303020204" pitchFamily="34" charset="0"/>
                  </a:rPr>
                  <a:t>相对重要性</a:t>
                </a:r>
                <a:endParaRPr kumimoji="1" lang="en-US" altLang="zh-CN" sz="2000" dirty="0">
                  <a:solidFill>
                    <a:srgbClr val="0063AA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1C824D-65D1-084F-9A7E-5894DD9A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9" y="4090577"/>
                <a:ext cx="4812272" cy="1424621"/>
              </a:xfrm>
              <a:prstGeom prst="rect">
                <a:avLst/>
              </a:prstGeom>
              <a:blipFill>
                <a:blip r:embed="rId6"/>
                <a:stretch>
                  <a:fillRect l="-1316" t="-265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21C5D75E-5EB7-FC41-9905-9012230F4EDA}"/>
              </a:ext>
            </a:extLst>
          </p:cNvPr>
          <p:cNvSpPr/>
          <p:nvPr/>
        </p:nvSpPr>
        <p:spPr>
          <a:xfrm>
            <a:off x="7134200" y="4392005"/>
            <a:ext cx="144016" cy="3466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29766B-617E-734A-90D9-2235D3A94047}"/>
              </a:ext>
            </a:extLst>
          </p:cNvPr>
          <p:cNvSpPr txBox="1"/>
          <p:nvPr/>
        </p:nvSpPr>
        <p:spPr>
          <a:xfrm>
            <a:off x="6630144" y="47579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0" dirty="0">
                <a:latin typeface="Corbel" panose="020B0503020204020204" pitchFamily="34" charset="0"/>
              </a:rPr>
              <a:t>第</a:t>
            </a:r>
            <a:r>
              <a:rPr kumimoji="1" lang="en-US" altLang="zh-CN" sz="2000" b="0" dirty="0">
                <a:latin typeface="Corbel" panose="020B0503020204020204" pitchFamily="34" charset="0"/>
              </a:rPr>
              <a:t>s</a:t>
            </a:r>
            <a:r>
              <a:rPr kumimoji="1" lang="zh-CN" altLang="en-US" sz="2000" b="0" dirty="0">
                <a:latin typeface="Corbel" panose="020B0503020204020204" pitchFamily="34" charset="0"/>
              </a:rPr>
              <a:t>项为</a:t>
            </a:r>
            <a:r>
              <a:rPr kumimoji="1" lang="en-US" altLang="zh-CN" sz="2000" b="0" dirty="0">
                <a:latin typeface="Corbel" panose="020B0503020204020204" pitchFamily="34" charset="0"/>
              </a:rPr>
              <a:t>1</a:t>
            </a:r>
            <a:endParaRPr kumimoji="1" lang="zh-CN" altLang="en-US" sz="2000" b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2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2EA702-3CB0-4863-BB20-6C2C4DB1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图节点邻近度的应用：社区发现</a:t>
            </a:r>
          </a:p>
        </p:txBody>
      </p:sp>
      <p:pic>
        <p:nvPicPr>
          <p:cNvPr id="10" name="图片 9" descr="图表&#10;&#10;中度可信度描述已自动生成">
            <a:extLst>
              <a:ext uri="{FF2B5EF4-FFF2-40B4-BE49-F238E27FC236}">
                <a16:creationId xmlns:a16="http://schemas.microsoft.com/office/drawing/2014/main" id="{D466D933-682C-5246-9170-E2F781962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01" y="2922070"/>
            <a:ext cx="4208986" cy="3027210"/>
          </a:xfrm>
          <a:prstGeom prst="rect">
            <a:avLst/>
          </a:prstGeom>
        </p:spPr>
      </p:pic>
      <p:pic>
        <p:nvPicPr>
          <p:cNvPr id="12" name="图片 11" descr="形状&#10;&#10;描述已自动生成">
            <a:extLst>
              <a:ext uri="{FF2B5EF4-FFF2-40B4-BE49-F238E27FC236}">
                <a16:creationId xmlns:a16="http://schemas.microsoft.com/office/drawing/2014/main" id="{C4B85EF1-F809-7F40-A532-3C638C6C5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" y="2922070"/>
            <a:ext cx="4437071" cy="3027210"/>
          </a:xfrm>
          <a:prstGeom prst="rect">
            <a:avLst/>
          </a:prstGeom>
        </p:spPr>
      </p:pic>
      <p:sp>
        <p:nvSpPr>
          <p:cNvPr id="202" name="右箭头 201">
            <a:extLst>
              <a:ext uri="{FF2B5EF4-FFF2-40B4-BE49-F238E27FC236}">
                <a16:creationId xmlns:a16="http://schemas.microsoft.com/office/drawing/2014/main" id="{CFC52791-1CCA-114C-80C4-F5C0D0826647}"/>
              </a:ext>
            </a:extLst>
          </p:cNvPr>
          <p:cNvSpPr/>
          <p:nvPr/>
        </p:nvSpPr>
        <p:spPr>
          <a:xfrm>
            <a:off x="4070615" y="4722269"/>
            <a:ext cx="573393" cy="2880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3" name="内容占位符 2">
            <a:extLst>
              <a:ext uri="{FF2B5EF4-FFF2-40B4-BE49-F238E27FC236}">
                <a16:creationId xmlns:a16="http://schemas.microsoft.com/office/drawing/2014/main" id="{FCEC8C2E-462B-554E-B306-C2CE6C65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1656184"/>
          </a:xfrm>
        </p:spPr>
        <p:txBody>
          <a:bodyPr/>
          <a:lstStyle/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社区发现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是图挖掘中的重要任务，旨在得到</a:t>
            </a:r>
            <a:r>
              <a:rPr lang="zh-CN" altLang="en-US" sz="22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内部关联紧密、与外界关联稀疏的“社区”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，也被称作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“图聚类”、“图分割”</a:t>
            </a:r>
            <a:endParaRPr lang="en-US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47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004545-652F-0144-88CD-A16FAA452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2842774"/>
            <a:ext cx="5076056" cy="366176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B0319BE-399F-5048-B0C1-DF86012B0DDB}"/>
              </a:ext>
            </a:extLst>
          </p:cNvPr>
          <p:cNvSpPr/>
          <p:nvPr/>
        </p:nvSpPr>
        <p:spPr>
          <a:xfrm>
            <a:off x="1763688" y="3284984"/>
            <a:ext cx="2160240" cy="2088232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D192642-3838-3949-A6D8-2E0CB349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1656184"/>
          </a:xfrm>
        </p:spPr>
        <p:txBody>
          <a:bodyPr/>
          <a:lstStyle/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社区发现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是图挖掘中的重要任务，旨在得到</a:t>
            </a:r>
            <a:r>
              <a:rPr lang="zh-CN" altLang="en-US" sz="22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内部关联紧密、与外界关联稀疏的“社区”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，也被称作</a:t>
            </a:r>
            <a:r>
              <a:rPr lang="en-US" altLang="zh-CN" sz="22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“图聚类”、“图分割”</a:t>
            </a:r>
            <a:endParaRPr lang="en-US" altLang="zh-CN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zh-CN" altLang="en-US" sz="2200" b="1" dirty="0">
                <a:latin typeface="SimHei" panose="02010609060101010101" pitchFamily="49" charset="-122"/>
                <a:ea typeface="SimHei" panose="02010609060101010101" pitchFamily="49" charset="-122"/>
              </a:rPr>
              <a:t>种子节点</a:t>
            </a:r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zh-CN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seed node</a:t>
            </a:r>
            <a:r>
              <a:rPr lang="zh-CN" altLang="en-US" sz="22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2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zh-CN" altLang="en-US" sz="2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0BE8D6-5460-1341-BF0D-44B6916CDC5B}"/>
              </a:ext>
            </a:extLst>
          </p:cNvPr>
          <p:cNvSpPr/>
          <p:nvPr/>
        </p:nvSpPr>
        <p:spPr>
          <a:xfrm>
            <a:off x="539552" y="5650901"/>
            <a:ext cx="2428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>
                <a:cs typeface="Times New Roman" panose="02020603050405020304" pitchFamily="18" charset="0"/>
              </a:rPr>
              <a:t>seed node: 4</a:t>
            </a:r>
          </a:p>
          <a:p>
            <a:r>
              <a:rPr kumimoji="1" lang="en-US" altLang="zh-CN" sz="2400">
                <a:cs typeface="Times New Roman" panose="02020603050405020304" pitchFamily="18" charset="0"/>
              </a:rPr>
              <a:t>Cluster: {4,1,3,2}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77613EF-20D5-D546-ACA8-C06AFD4D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sz="3200" dirty="0"/>
              <a:t>图节点邻近度的应用：社区发现</a:t>
            </a:r>
          </a:p>
        </p:txBody>
      </p:sp>
    </p:spTree>
    <p:extLst>
      <p:ext uri="{BB962C8B-B14F-4D97-AF65-F5344CB8AC3E}">
        <p14:creationId xmlns:p14="http://schemas.microsoft.com/office/powerpoint/2010/main" val="3092368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>
            <a:extLst>
              <a:ext uri="{FF2B5EF4-FFF2-40B4-BE49-F238E27FC236}">
                <a16:creationId xmlns:a16="http://schemas.microsoft.com/office/drawing/2014/main" id="{ECC85456-F578-224D-8DCE-3C0B86A1999C}"/>
              </a:ext>
            </a:extLst>
          </p:cNvPr>
          <p:cNvSpPr/>
          <p:nvPr/>
        </p:nvSpPr>
        <p:spPr>
          <a:xfrm>
            <a:off x="4673794" y="3649073"/>
            <a:ext cx="2551306" cy="2592288"/>
          </a:xfrm>
          <a:prstGeom prst="ellipse">
            <a:avLst/>
          </a:prstGeom>
          <a:solidFill>
            <a:srgbClr val="FFE6A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D51DDB8-A8B0-7E4E-AD40-5DDEF867F6F3}"/>
              </a:ext>
            </a:extLst>
          </p:cNvPr>
          <p:cNvSpPr/>
          <p:nvPr/>
        </p:nvSpPr>
        <p:spPr>
          <a:xfrm>
            <a:off x="1975402" y="3620435"/>
            <a:ext cx="2551306" cy="2592288"/>
          </a:xfrm>
          <a:prstGeom prst="ellipse">
            <a:avLst/>
          </a:prstGeom>
          <a:solidFill>
            <a:srgbClr val="00B0F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3238592D-F807-7D48-AB34-287615D73B8F}"/>
              </a:ext>
            </a:extLst>
          </p:cNvPr>
          <p:cNvSpPr/>
          <p:nvPr/>
        </p:nvSpPr>
        <p:spPr>
          <a:xfrm>
            <a:off x="2188904" y="4755721"/>
            <a:ext cx="293077" cy="298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bg1"/>
                </a:solidFill>
              </a:rPr>
              <a:t>1</a:t>
            </a:r>
            <a:endParaRPr kumimoji="1"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E88FFF65-3D9A-ED4A-9BC0-3E01A90BD3A4}"/>
              </a:ext>
            </a:extLst>
          </p:cNvPr>
          <p:cNvSpPr/>
          <p:nvPr/>
        </p:nvSpPr>
        <p:spPr>
          <a:xfrm>
            <a:off x="2836976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2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504A298B-4CD0-3E4B-B488-0A4170481CEC}"/>
              </a:ext>
            </a:extLst>
          </p:cNvPr>
          <p:cNvSpPr/>
          <p:nvPr/>
        </p:nvSpPr>
        <p:spPr>
          <a:xfrm>
            <a:off x="2836976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4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0F5F1048-72B0-CA45-9262-762BDF03F36A}"/>
              </a:ext>
            </a:extLst>
          </p:cNvPr>
          <p:cNvSpPr/>
          <p:nvPr/>
        </p:nvSpPr>
        <p:spPr>
          <a:xfrm>
            <a:off x="4031138" y="4755721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6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2F6ECF74-7F81-8045-96B0-2A13737B1EB0}"/>
              </a:ext>
            </a:extLst>
          </p:cNvPr>
          <p:cNvCxnSpPr>
            <a:cxnSpLocks/>
            <a:stCxn id="152" idx="7"/>
            <a:endCxn id="153" idx="3"/>
          </p:cNvCxnSpPr>
          <p:nvPr/>
        </p:nvCxnSpPr>
        <p:spPr>
          <a:xfrm flipV="1">
            <a:off x="2439061" y="4235635"/>
            <a:ext cx="440835" cy="563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C0A77178-AB16-A642-BF2E-D17FC21E9373}"/>
              </a:ext>
            </a:extLst>
          </p:cNvPr>
          <p:cNvCxnSpPr>
            <a:cxnSpLocks/>
            <a:stCxn id="152" idx="6"/>
            <a:endCxn id="155" idx="2"/>
          </p:cNvCxnSpPr>
          <p:nvPr/>
        </p:nvCxnSpPr>
        <p:spPr>
          <a:xfrm>
            <a:off x="2481981" y="4905190"/>
            <a:ext cx="1549157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77A5C504-6138-5B4D-8375-E38116E06C05}"/>
              </a:ext>
            </a:extLst>
          </p:cNvPr>
          <p:cNvCxnSpPr>
            <a:cxnSpLocks/>
            <a:stCxn id="154" idx="0"/>
            <a:endCxn id="153" idx="4"/>
          </p:cNvCxnSpPr>
          <p:nvPr/>
        </p:nvCxnSpPr>
        <p:spPr>
          <a:xfrm flipV="1">
            <a:off x="2983515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6038958C-BA63-4044-87EF-59DC10602F93}"/>
              </a:ext>
            </a:extLst>
          </p:cNvPr>
          <p:cNvCxnSpPr>
            <a:cxnSpLocks/>
            <a:stCxn id="122" idx="2"/>
            <a:endCxn id="155" idx="6"/>
          </p:cNvCxnSpPr>
          <p:nvPr/>
        </p:nvCxnSpPr>
        <p:spPr>
          <a:xfrm flipH="1">
            <a:off x="4324215" y="4905190"/>
            <a:ext cx="495570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09C7C487-FEAD-6A4D-AB0B-EEF694F9E38B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2439061" y="5010881"/>
            <a:ext cx="440835" cy="58664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B505B5EB-FF10-334B-B45B-D95F9701DE5F}"/>
              </a:ext>
            </a:extLst>
          </p:cNvPr>
          <p:cNvCxnSpPr>
            <a:cxnSpLocks/>
            <a:stCxn id="154" idx="0"/>
            <a:endCxn id="155" idx="2"/>
          </p:cNvCxnSpPr>
          <p:nvPr/>
        </p:nvCxnSpPr>
        <p:spPr>
          <a:xfrm flipV="1">
            <a:off x="2983515" y="4905190"/>
            <a:ext cx="1047623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B03142E4-4089-B149-A21B-20CB9F60EC27}"/>
              </a:ext>
            </a:extLst>
          </p:cNvPr>
          <p:cNvCxnSpPr>
            <a:cxnSpLocks/>
            <a:stCxn id="153" idx="4"/>
            <a:endCxn id="155" idx="2"/>
          </p:cNvCxnSpPr>
          <p:nvPr/>
        </p:nvCxnSpPr>
        <p:spPr>
          <a:xfrm>
            <a:off x="2983515" y="4279413"/>
            <a:ext cx="1047623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椭圆 76">
            <a:extLst>
              <a:ext uri="{FF2B5EF4-FFF2-40B4-BE49-F238E27FC236}">
                <a16:creationId xmlns:a16="http://schemas.microsoft.com/office/drawing/2014/main" id="{D488EDBD-FC18-4546-BC9A-D2BAF3525781}"/>
              </a:ext>
            </a:extLst>
          </p:cNvPr>
          <p:cNvSpPr/>
          <p:nvPr/>
        </p:nvSpPr>
        <p:spPr>
          <a:xfrm>
            <a:off x="3485048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3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9BFAD20C-C335-574B-A147-DF5F6505CD84}"/>
              </a:ext>
            </a:extLst>
          </p:cNvPr>
          <p:cNvSpPr/>
          <p:nvPr/>
        </p:nvSpPr>
        <p:spPr>
          <a:xfrm>
            <a:off x="3485048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5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45A25724-8A8F-0142-B5CC-F78B97A4C755}"/>
              </a:ext>
            </a:extLst>
          </p:cNvPr>
          <p:cNvCxnSpPr>
            <a:cxnSpLocks/>
            <a:stCxn id="85" idx="0"/>
            <a:endCxn id="77" idx="4"/>
          </p:cNvCxnSpPr>
          <p:nvPr/>
        </p:nvCxnSpPr>
        <p:spPr>
          <a:xfrm flipV="1">
            <a:off x="3631587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5FA90A86-2F26-D842-BE7B-5B346C767071}"/>
              </a:ext>
            </a:extLst>
          </p:cNvPr>
          <p:cNvCxnSpPr>
            <a:cxnSpLocks/>
            <a:stCxn id="153" idx="6"/>
            <a:endCxn id="77" idx="2"/>
          </p:cNvCxnSpPr>
          <p:nvPr/>
        </p:nvCxnSpPr>
        <p:spPr>
          <a:xfrm>
            <a:off x="3130053" y="412994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94F59D44-FDDD-B445-80FA-B59734C1F6D5}"/>
              </a:ext>
            </a:extLst>
          </p:cNvPr>
          <p:cNvCxnSpPr>
            <a:cxnSpLocks/>
            <a:stCxn id="154" idx="0"/>
            <a:endCxn id="77" idx="4"/>
          </p:cNvCxnSpPr>
          <p:nvPr/>
        </p:nvCxnSpPr>
        <p:spPr>
          <a:xfrm flipV="1">
            <a:off x="2983515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10BAA3F0-5A74-8144-8601-4F7788961072}"/>
              </a:ext>
            </a:extLst>
          </p:cNvPr>
          <p:cNvCxnSpPr>
            <a:cxnSpLocks/>
            <a:stCxn id="152" idx="6"/>
            <a:endCxn id="77" idx="4"/>
          </p:cNvCxnSpPr>
          <p:nvPr/>
        </p:nvCxnSpPr>
        <p:spPr>
          <a:xfrm flipV="1">
            <a:off x="2481981" y="4279413"/>
            <a:ext cx="1149606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2DA4B05A-2A48-2C48-BDB0-54B4C50BDC2C}"/>
              </a:ext>
            </a:extLst>
          </p:cNvPr>
          <p:cNvCxnSpPr>
            <a:cxnSpLocks/>
            <a:stCxn id="155" idx="0"/>
            <a:endCxn id="77" idx="5"/>
          </p:cNvCxnSpPr>
          <p:nvPr/>
        </p:nvCxnSpPr>
        <p:spPr>
          <a:xfrm flipH="1" flipV="1">
            <a:off x="3735205" y="4235635"/>
            <a:ext cx="442472" cy="520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855A3584-8613-E74E-8AEA-1623C4DEDEA0}"/>
              </a:ext>
            </a:extLst>
          </p:cNvPr>
          <p:cNvCxnSpPr>
            <a:cxnSpLocks/>
            <a:stCxn id="154" idx="6"/>
            <a:endCxn id="85" idx="2"/>
          </p:cNvCxnSpPr>
          <p:nvPr/>
        </p:nvCxnSpPr>
        <p:spPr>
          <a:xfrm>
            <a:off x="3130053" y="570321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CA1D9FBF-D24D-EF43-BB07-9BF5D12F233B}"/>
              </a:ext>
            </a:extLst>
          </p:cNvPr>
          <p:cNvCxnSpPr>
            <a:cxnSpLocks/>
            <a:stCxn id="153" idx="4"/>
            <a:endCxn id="85" idx="0"/>
          </p:cNvCxnSpPr>
          <p:nvPr/>
        </p:nvCxnSpPr>
        <p:spPr>
          <a:xfrm>
            <a:off x="2983515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B9597C50-9C44-D64A-8A1B-B1B40A2E5B47}"/>
              </a:ext>
            </a:extLst>
          </p:cNvPr>
          <p:cNvCxnSpPr>
            <a:cxnSpLocks/>
            <a:stCxn id="155" idx="4"/>
            <a:endCxn id="85" idx="7"/>
          </p:cNvCxnSpPr>
          <p:nvPr/>
        </p:nvCxnSpPr>
        <p:spPr>
          <a:xfrm flipH="1">
            <a:off x="3735205" y="5054659"/>
            <a:ext cx="442472" cy="542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A8CAB3BB-DFC5-704A-BA0E-6F9FAED347DF}"/>
              </a:ext>
            </a:extLst>
          </p:cNvPr>
          <p:cNvCxnSpPr>
            <a:cxnSpLocks/>
            <a:stCxn id="152" idx="6"/>
            <a:endCxn id="85" idx="0"/>
          </p:cNvCxnSpPr>
          <p:nvPr/>
        </p:nvCxnSpPr>
        <p:spPr>
          <a:xfrm>
            <a:off x="2481981" y="4905190"/>
            <a:ext cx="1149606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椭圆 121">
            <a:extLst>
              <a:ext uri="{FF2B5EF4-FFF2-40B4-BE49-F238E27FC236}">
                <a16:creationId xmlns:a16="http://schemas.microsoft.com/office/drawing/2014/main" id="{10119B9B-036E-2D41-9787-84B1D7041A79}"/>
              </a:ext>
            </a:extLst>
          </p:cNvPr>
          <p:cNvSpPr/>
          <p:nvPr/>
        </p:nvSpPr>
        <p:spPr>
          <a:xfrm>
            <a:off x="4819785" y="4755721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7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ABA5D4CB-39FB-CD43-A87A-BFE765BC5A6E}"/>
              </a:ext>
            </a:extLst>
          </p:cNvPr>
          <p:cNvSpPr/>
          <p:nvPr/>
        </p:nvSpPr>
        <p:spPr>
          <a:xfrm>
            <a:off x="5467857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8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9A3935F2-9B30-8049-8294-DFC220C03663}"/>
              </a:ext>
            </a:extLst>
          </p:cNvPr>
          <p:cNvSpPr/>
          <p:nvPr/>
        </p:nvSpPr>
        <p:spPr>
          <a:xfrm>
            <a:off x="5467857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 b="0" dirty="0">
              <a:solidFill>
                <a:schemeClr val="tx1"/>
              </a:solidFill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CF9211F9-1FD4-D54F-9F64-5149C3282A4A}"/>
              </a:ext>
            </a:extLst>
          </p:cNvPr>
          <p:cNvSpPr/>
          <p:nvPr/>
        </p:nvSpPr>
        <p:spPr>
          <a:xfrm>
            <a:off x="6662019" y="4755721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DBB669A5-96FD-424D-B40D-4E26969F6E68}"/>
              </a:ext>
            </a:extLst>
          </p:cNvPr>
          <p:cNvCxnSpPr>
            <a:cxnSpLocks/>
            <a:stCxn id="122" idx="7"/>
            <a:endCxn id="123" idx="3"/>
          </p:cNvCxnSpPr>
          <p:nvPr/>
        </p:nvCxnSpPr>
        <p:spPr>
          <a:xfrm flipV="1">
            <a:off x="5069942" y="4235635"/>
            <a:ext cx="440835" cy="563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8796D5A4-A076-8A4B-8975-DA39AC6304C4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5112862" y="4905190"/>
            <a:ext cx="1549157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7335B013-1BA9-FB49-9566-8A7D4B8CC9CC}"/>
              </a:ext>
            </a:extLst>
          </p:cNvPr>
          <p:cNvCxnSpPr>
            <a:cxnSpLocks/>
            <a:stCxn id="124" idx="0"/>
            <a:endCxn id="123" idx="4"/>
          </p:cNvCxnSpPr>
          <p:nvPr/>
        </p:nvCxnSpPr>
        <p:spPr>
          <a:xfrm flipV="1">
            <a:off x="5614396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88565619-C475-1C4C-B7BB-6524B62CF129}"/>
              </a:ext>
            </a:extLst>
          </p:cNvPr>
          <p:cNvCxnSpPr>
            <a:cxnSpLocks/>
            <a:stCxn id="122" idx="5"/>
            <a:endCxn id="124" idx="1"/>
          </p:cNvCxnSpPr>
          <p:nvPr/>
        </p:nvCxnSpPr>
        <p:spPr>
          <a:xfrm>
            <a:off x="5069942" y="5010881"/>
            <a:ext cx="440835" cy="58664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29E254AA-530B-5241-B2A9-DDD79DB2CEDB}"/>
              </a:ext>
            </a:extLst>
          </p:cNvPr>
          <p:cNvCxnSpPr>
            <a:cxnSpLocks/>
            <a:stCxn id="124" idx="0"/>
            <a:endCxn id="125" idx="2"/>
          </p:cNvCxnSpPr>
          <p:nvPr/>
        </p:nvCxnSpPr>
        <p:spPr>
          <a:xfrm flipV="1">
            <a:off x="5614396" y="4905190"/>
            <a:ext cx="1047623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03388A82-3587-7C4E-AC47-2A75EF1A9EA9}"/>
              </a:ext>
            </a:extLst>
          </p:cNvPr>
          <p:cNvCxnSpPr>
            <a:cxnSpLocks/>
            <a:stCxn id="123" idx="4"/>
            <a:endCxn id="125" idx="2"/>
          </p:cNvCxnSpPr>
          <p:nvPr/>
        </p:nvCxnSpPr>
        <p:spPr>
          <a:xfrm>
            <a:off x="5614396" y="4279413"/>
            <a:ext cx="1047623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椭圆 131">
            <a:extLst>
              <a:ext uri="{FF2B5EF4-FFF2-40B4-BE49-F238E27FC236}">
                <a16:creationId xmlns:a16="http://schemas.microsoft.com/office/drawing/2014/main" id="{AFF6CE44-2984-8A41-B2CB-CAB11AC31B78}"/>
              </a:ext>
            </a:extLst>
          </p:cNvPr>
          <p:cNvSpPr/>
          <p:nvPr/>
        </p:nvSpPr>
        <p:spPr>
          <a:xfrm>
            <a:off x="6115929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9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6618372B-4F14-F942-96BD-D73A52105F51}"/>
              </a:ext>
            </a:extLst>
          </p:cNvPr>
          <p:cNvSpPr/>
          <p:nvPr/>
        </p:nvSpPr>
        <p:spPr>
          <a:xfrm>
            <a:off x="6115929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19261F85-07FC-0C48-A98D-1B5E0918A530}"/>
              </a:ext>
            </a:extLst>
          </p:cNvPr>
          <p:cNvCxnSpPr>
            <a:cxnSpLocks/>
            <a:stCxn id="133" idx="0"/>
            <a:endCxn id="132" idx="4"/>
          </p:cNvCxnSpPr>
          <p:nvPr/>
        </p:nvCxnSpPr>
        <p:spPr>
          <a:xfrm flipV="1">
            <a:off x="6262468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C1A757E3-9DC4-E246-8B94-110252115B39}"/>
              </a:ext>
            </a:extLst>
          </p:cNvPr>
          <p:cNvCxnSpPr>
            <a:cxnSpLocks/>
            <a:stCxn id="123" idx="6"/>
            <a:endCxn id="132" idx="2"/>
          </p:cNvCxnSpPr>
          <p:nvPr/>
        </p:nvCxnSpPr>
        <p:spPr>
          <a:xfrm>
            <a:off x="5760934" y="412994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73381449-3B90-C949-9BB9-1652792DAB38}"/>
              </a:ext>
            </a:extLst>
          </p:cNvPr>
          <p:cNvCxnSpPr>
            <a:cxnSpLocks/>
            <a:stCxn id="124" idx="0"/>
            <a:endCxn id="132" idx="4"/>
          </p:cNvCxnSpPr>
          <p:nvPr/>
        </p:nvCxnSpPr>
        <p:spPr>
          <a:xfrm flipV="1">
            <a:off x="5614396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箭头连接符 136">
            <a:extLst>
              <a:ext uri="{FF2B5EF4-FFF2-40B4-BE49-F238E27FC236}">
                <a16:creationId xmlns:a16="http://schemas.microsoft.com/office/drawing/2014/main" id="{9F56CF62-1F21-3041-8144-C0A6CFDFA892}"/>
              </a:ext>
            </a:extLst>
          </p:cNvPr>
          <p:cNvCxnSpPr>
            <a:cxnSpLocks/>
            <a:stCxn id="122" idx="6"/>
            <a:endCxn id="132" idx="4"/>
          </p:cNvCxnSpPr>
          <p:nvPr/>
        </p:nvCxnSpPr>
        <p:spPr>
          <a:xfrm flipV="1">
            <a:off x="5112862" y="4279413"/>
            <a:ext cx="1149606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线箭头连接符 137">
            <a:extLst>
              <a:ext uri="{FF2B5EF4-FFF2-40B4-BE49-F238E27FC236}">
                <a16:creationId xmlns:a16="http://schemas.microsoft.com/office/drawing/2014/main" id="{FB37111A-0DA6-A940-8ED7-C7FA3B28E338}"/>
              </a:ext>
            </a:extLst>
          </p:cNvPr>
          <p:cNvCxnSpPr>
            <a:cxnSpLocks/>
            <a:stCxn id="125" idx="0"/>
            <a:endCxn id="132" idx="5"/>
          </p:cNvCxnSpPr>
          <p:nvPr/>
        </p:nvCxnSpPr>
        <p:spPr>
          <a:xfrm flipH="1" flipV="1">
            <a:off x="6366086" y="4235635"/>
            <a:ext cx="442472" cy="520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C543F663-5317-6249-BD6B-01AE9FC36464}"/>
              </a:ext>
            </a:extLst>
          </p:cNvPr>
          <p:cNvCxnSpPr>
            <a:cxnSpLocks/>
            <a:stCxn id="124" idx="6"/>
            <a:endCxn id="133" idx="2"/>
          </p:cNvCxnSpPr>
          <p:nvPr/>
        </p:nvCxnSpPr>
        <p:spPr>
          <a:xfrm>
            <a:off x="5760934" y="570321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DF5CF2E2-5C3B-DC4B-90C7-BC2F9E4AA396}"/>
              </a:ext>
            </a:extLst>
          </p:cNvPr>
          <p:cNvCxnSpPr>
            <a:cxnSpLocks/>
            <a:stCxn id="123" idx="4"/>
            <a:endCxn id="133" idx="0"/>
          </p:cNvCxnSpPr>
          <p:nvPr/>
        </p:nvCxnSpPr>
        <p:spPr>
          <a:xfrm>
            <a:off x="5614396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12CC939C-0AF1-6749-AD49-A9BF4A1FD6DF}"/>
              </a:ext>
            </a:extLst>
          </p:cNvPr>
          <p:cNvCxnSpPr>
            <a:cxnSpLocks/>
            <a:stCxn id="125" idx="4"/>
            <a:endCxn id="133" idx="7"/>
          </p:cNvCxnSpPr>
          <p:nvPr/>
        </p:nvCxnSpPr>
        <p:spPr>
          <a:xfrm flipH="1">
            <a:off x="6366086" y="5054659"/>
            <a:ext cx="442472" cy="542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F6D73BC3-2962-024D-815B-64D0BE49DC86}"/>
              </a:ext>
            </a:extLst>
          </p:cNvPr>
          <p:cNvCxnSpPr>
            <a:cxnSpLocks/>
            <a:stCxn id="122" idx="6"/>
            <a:endCxn id="133" idx="0"/>
          </p:cNvCxnSpPr>
          <p:nvPr/>
        </p:nvCxnSpPr>
        <p:spPr>
          <a:xfrm>
            <a:off x="5112862" y="4905190"/>
            <a:ext cx="1149606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椭圆 143">
            <a:extLst>
              <a:ext uri="{FF2B5EF4-FFF2-40B4-BE49-F238E27FC236}">
                <a16:creationId xmlns:a16="http://schemas.microsoft.com/office/drawing/2014/main" id="{96976734-F22A-1B4A-9E5F-F209B2F66916}"/>
              </a:ext>
            </a:extLst>
          </p:cNvPr>
          <p:cNvSpPr/>
          <p:nvPr/>
        </p:nvSpPr>
        <p:spPr>
          <a:xfrm>
            <a:off x="2187476" y="4767110"/>
            <a:ext cx="293077" cy="2989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38FB87F-A7D3-734B-BFFA-A0386644BE88}"/>
                  </a:ext>
                </a:extLst>
              </p:cNvPr>
              <p:cNvSpPr/>
              <p:nvPr/>
            </p:nvSpPr>
            <p:spPr>
              <a:xfrm>
                <a:off x="981104" y="1196752"/>
                <a:ext cx="7119288" cy="214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/>
                  <a:t>随机游走概率分布</a:t>
                </a:r>
                <a:endParaRPr kumimoji="1" lang="en-US" altLang="zh-CN" sz="2400" b="0" dirty="0"/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0,0,0,0,0,0</m:t>
                          </m:r>
                        </m:e>
                      </m:d>
                    </m:oMath>
                  </m:oMathPara>
                </a14:m>
                <a:endParaRPr kumimoji="1" lang="en-US" altLang="zh-CN" sz="2400" b="0" dirty="0"/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/>
                  <a:t>稳态分布</a:t>
                </a:r>
                <a:r>
                  <a:rPr kumimoji="1" lang="en-US" altLang="zh-CN" sz="2400" b="0" dirty="0"/>
                  <a:t>: </a:t>
                </a:r>
                <a14:m>
                  <m:oMath xmlns:m="http://schemas.openxmlformats.org/officeDocument/2006/math">
                    <m:r>
                      <a:rPr kumimoji="1" lang="zh-CN" altLang="en-US" sz="2400" b="0" i="1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zh-CN" sz="1800" b="0" dirty="0"/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zh-CN" sz="1800" b="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38FB87F-A7D3-734B-BFFA-A0386644B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04" y="1196752"/>
                <a:ext cx="7119288" cy="2149499"/>
              </a:xfrm>
              <a:prstGeom prst="rect">
                <a:avLst/>
              </a:prstGeom>
              <a:blipFill>
                <a:blip r:embed="rId3"/>
                <a:stretch>
                  <a:fillRect l="-713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7EAF08E-E728-B046-8DD8-0048A2B6F17A}"/>
              </a:ext>
            </a:extLst>
          </p:cNvPr>
          <p:cNvSpPr txBox="1"/>
          <p:nvPr/>
        </p:nvSpPr>
        <p:spPr>
          <a:xfrm>
            <a:off x="5385475" y="5518547"/>
            <a:ext cx="60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+mn-lt"/>
              </a:rPr>
              <a:t>10</a:t>
            </a:r>
            <a:endParaRPr kumimoji="1" lang="zh-CN" altLang="en-US" sz="1800" dirty="0">
              <a:latin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ED5E41C-F584-8545-96AB-348C070F05BB}"/>
              </a:ext>
            </a:extLst>
          </p:cNvPr>
          <p:cNvSpPr txBox="1"/>
          <p:nvPr/>
        </p:nvSpPr>
        <p:spPr>
          <a:xfrm>
            <a:off x="6054011" y="5518547"/>
            <a:ext cx="60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+mn-lt"/>
              </a:rPr>
              <a:t>11</a:t>
            </a:r>
            <a:endParaRPr kumimoji="1" lang="zh-CN" altLang="en-US" sz="1800" dirty="0">
              <a:latin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DC380D0-F7E8-F84E-A995-2E87B6C6CCE3}"/>
              </a:ext>
            </a:extLst>
          </p:cNvPr>
          <p:cNvSpPr txBox="1"/>
          <p:nvPr/>
        </p:nvSpPr>
        <p:spPr>
          <a:xfrm>
            <a:off x="6587322" y="4720523"/>
            <a:ext cx="60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+mn-lt"/>
              </a:rPr>
              <a:t>12</a:t>
            </a:r>
            <a:endParaRPr kumimoji="1" lang="zh-CN" altLang="en-US" sz="1800" dirty="0">
              <a:latin typeface="+mn-lt"/>
            </a:endParaRPr>
          </a:p>
        </p:txBody>
      </p:sp>
      <p:sp>
        <p:nvSpPr>
          <p:cNvPr id="57" name="标题 1">
            <a:extLst>
              <a:ext uri="{FF2B5EF4-FFF2-40B4-BE49-F238E27FC236}">
                <a16:creationId xmlns:a16="http://schemas.microsoft.com/office/drawing/2014/main" id="{7A3C688E-D6EA-9149-AF17-698B92D7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sz="3200" dirty="0"/>
              <a:t>图节点邻近度的应用：社区发现</a:t>
            </a:r>
          </a:p>
        </p:txBody>
      </p:sp>
    </p:spTree>
    <p:extLst>
      <p:ext uri="{BB962C8B-B14F-4D97-AF65-F5344CB8AC3E}">
        <p14:creationId xmlns:p14="http://schemas.microsoft.com/office/powerpoint/2010/main" val="12667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6979 -0.1129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1296 L 0.20035 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35 0.00023 L 0.14149 -0.1143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9 -0.11435 L 0.07066 0.1164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11643 L 0.20035 0.000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35 0.00023 L 0.14149 0.1164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4" grpId="0" animBg="1"/>
      <p:bldP spid="4" grpId="1" animBg="1"/>
      <p:bldP spid="144" grpId="0" animBg="1"/>
      <p:bldP spid="144" grpId="1" animBg="1"/>
      <p:bldP spid="144" grpId="2" animBg="1"/>
      <p:bldP spid="144" grpId="3" animBg="1"/>
      <p:bldP spid="144" grpId="4" animBg="1"/>
      <p:bldP spid="144" grpId="5" animBg="1"/>
      <p:bldP spid="144" grpId="6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椭圆 151">
            <a:extLst>
              <a:ext uri="{FF2B5EF4-FFF2-40B4-BE49-F238E27FC236}">
                <a16:creationId xmlns:a16="http://schemas.microsoft.com/office/drawing/2014/main" id="{3238592D-F807-7D48-AB34-287615D73B8F}"/>
              </a:ext>
            </a:extLst>
          </p:cNvPr>
          <p:cNvSpPr/>
          <p:nvPr/>
        </p:nvSpPr>
        <p:spPr>
          <a:xfrm>
            <a:off x="2188904" y="4755721"/>
            <a:ext cx="293077" cy="298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bg1"/>
                </a:solidFill>
              </a:rPr>
              <a:t>1</a:t>
            </a:r>
            <a:endParaRPr kumimoji="1"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E88FFF65-3D9A-ED4A-9BC0-3E01A90BD3A4}"/>
              </a:ext>
            </a:extLst>
          </p:cNvPr>
          <p:cNvSpPr/>
          <p:nvPr/>
        </p:nvSpPr>
        <p:spPr>
          <a:xfrm>
            <a:off x="2836976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2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504A298B-4CD0-3E4B-B488-0A4170481CEC}"/>
              </a:ext>
            </a:extLst>
          </p:cNvPr>
          <p:cNvSpPr/>
          <p:nvPr/>
        </p:nvSpPr>
        <p:spPr>
          <a:xfrm>
            <a:off x="2836976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4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0F5F1048-72B0-CA45-9262-762BDF03F36A}"/>
              </a:ext>
            </a:extLst>
          </p:cNvPr>
          <p:cNvSpPr/>
          <p:nvPr/>
        </p:nvSpPr>
        <p:spPr>
          <a:xfrm>
            <a:off x="4031138" y="4755721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6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2F6ECF74-7F81-8045-96B0-2A13737B1EB0}"/>
              </a:ext>
            </a:extLst>
          </p:cNvPr>
          <p:cNvCxnSpPr>
            <a:cxnSpLocks/>
            <a:stCxn id="152" idx="7"/>
            <a:endCxn id="153" idx="3"/>
          </p:cNvCxnSpPr>
          <p:nvPr/>
        </p:nvCxnSpPr>
        <p:spPr>
          <a:xfrm flipV="1">
            <a:off x="2439061" y="4235635"/>
            <a:ext cx="440835" cy="563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C0A77178-AB16-A642-BF2E-D17FC21E9373}"/>
              </a:ext>
            </a:extLst>
          </p:cNvPr>
          <p:cNvCxnSpPr>
            <a:cxnSpLocks/>
            <a:stCxn id="152" idx="6"/>
            <a:endCxn id="155" idx="2"/>
          </p:cNvCxnSpPr>
          <p:nvPr/>
        </p:nvCxnSpPr>
        <p:spPr>
          <a:xfrm>
            <a:off x="2481981" y="4905190"/>
            <a:ext cx="1549157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77A5C504-6138-5B4D-8375-E38116E06C05}"/>
              </a:ext>
            </a:extLst>
          </p:cNvPr>
          <p:cNvCxnSpPr>
            <a:cxnSpLocks/>
            <a:stCxn id="154" idx="0"/>
            <a:endCxn id="153" idx="4"/>
          </p:cNvCxnSpPr>
          <p:nvPr/>
        </p:nvCxnSpPr>
        <p:spPr>
          <a:xfrm flipV="1">
            <a:off x="2983515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6038958C-BA63-4044-87EF-59DC10602F93}"/>
              </a:ext>
            </a:extLst>
          </p:cNvPr>
          <p:cNvCxnSpPr>
            <a:cxnSpLocks/>
            <a:stCxn id="122" idx="2"/>
            <a:endCxn id="155" idx="6"/>
          </p:cNvCxnSpPr>
          <p:nvPr/>
        </p:nvCxnSpPr>
        <p:spPr>
          <a:xfrm flipH="1">
            <a:off x="4324215" y="4905190"/>
            <a:ext cx="495570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09C7C487-FEAD-6A4D-AB0B-EEF694F9E38B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2439061" y="5010881"/>
            <a:ext cx="440835" cy="58664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B505B5EB-FF10-334B-B45B-D95F9701DE5F}"/>
              </a:ext>
            </a:extLst>
          </p:cNvPr>
          <p:cNvCxnSpPr>
            <a:cxnSpLocks/>
            <a:stCxn id="154" idx="0"/>
            <a:endCxn id="155" idx="2"/>
          </p:cNvCxnSpPr>
          <p:nvPr/>
        </p:nvCxnSpPr>
        <p:spPr>
          <a:xfrm flipV="1">
            <a:off x="2983515" y="4905190"/>
            <a:ext cx="1047623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B03142E4-4089-B149-A21B-20CB9F60EC27}"/>
              </a:ext>
            </a:extLst>
          </p:cNvPr>
          <p:cNvCxnSpPr>
            <a:cxnSpLocks/>
            <a:stCxn id="153" idx="4"/>
            <a:endCxn id="155" idx="2"/>
          </p:cNvCxnSpPr>
          <p:nvPr/>
        </p:nvCxnSpPr>
        <p:spPr>
          <a:xfrm>
            <a:off x="2983515" y="4279413"/>
            <a:ext cx="1047623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椭圆 76">
            <a:extLst>
              <a:ext uri="{FF2B5EF4-FFF2-40B4-BE49-F238E27FC236}">
                <a16:creationId xmlns:a16="http://schemas.microsoft.com/office/drawing/2014/main" id="{D488EDBD-FC18-4546-BC9A-D2BAF3525781}"/>
              </a:ext>
            </a:extLst>
          </p:cNvPr>
          <p:cNvSpPr/>
          <p:nvPr/>
        </p:nvSpPr>
        <p:spPr>
          <a:xfrm>
            <a:off x="3485048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3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9BFAD20C-C335-574B-A147-DF5F6505CD84}"/>
              </a:ext>
            </a:extLst>
          </p:cNvPr>
          <p:cNvSpPr/>
          <p:nvPr/>
        </p:nvSpPr>
        <p:spPr>
          <a:xfrm>
            <a:off x="3485048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5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45A25724-8A8F-0142-B5CC-F78B97A4C755}"/>
              </a:ext>
            </a:extLst>
          </p:cNvPr>
          <p:cNvCxnSpPr>
            <a:cxnSpLocks/>
            <a:stCxn id="85" idx="0"/>
            <a:endCxn id="77" idx="4"/>
          </p:cNvCxnSpPr>
          <p:nvPr/>
        </p:nvCxnSpPr>
        <p:spPr>
          <a:xfrm flipV="1">
            <a:off x="3631587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5FA90A86-2F26-D842-BE7B-5B346C767071}"/>
              </a:ext>
            </a:extLst>
          </p:cNvPr>
          <p:cNvCxnSpPr>
            <a:cxnSpLocks/>
            <a:stCxn id="153" idx="6"/>
            <a:endCxn id="77" idx="2"/>
          </p:cNvCxnSpPr>
          <p:nvPr/>
        </p:nvCxnSpPr>
        <p:spPr>
          <a:xfrm>
            <a:off x="3130053" y="412994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线箭头连接符 90">
            <a:extLst>
              <a:ext uri="{FF2B5EF4-FFF2-40B4-BE49-F238E27FC236}">
                <a16:creationId xmlns:a16="http://schemas.microsoft.com/office/drawing/2014/main" id="{94F59D44-FDDD-B445-80FA-B59734C1F6D5}"/>
              </a:ext>
            </a:extLst>
          </p:cNvPr>
          <p:cNvCxnSpPr>
            <a:cxnSpLocks/>
            <a:stCxn id="154" idx="0"/>
            <a:endCxn id="77" idx="4"/>
          </p:cNvCxnSpPr>
          <p:nvPr/>
        </p:nvCxnSpPr>
        <p:spPr>
          <a:xfrm flipV="1">
            <a:off x="2983515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10BAA3F0-5A74-8144-8601-4F7788961072}"/>
              </a:ext>
            </a:extLst>
          </p:cNvPr>
          <p:cNvCxnSpPr>
            <a:cxnSpLocks/>
            <a:stCxn id="152" idx="6"/>
            <a:endCxn id="77" idx="4"/>
          </p:cNvCxnSpPr>
          <p:nvPr/>
        </p:nvCxnSpPr>
        <p:spPr>
          <a:xfrm flipV="1">
            <a:off x="2481981" y="4279413"/>
            <a:ext cx="1149606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2DA4B05A-2A48-2C48-BDB0-54B4C50BDC2C}"/>
              </a:ext>
            </a:extLst>
          </p:cNvPr>
          <p:cNvCxnSpPr>
            <a:cxnSpLocks/>
            <a:stCxn id="155" idx="0"/>
            <a:endCxn id="77" idx="5"/>
          </p:cNvCxnSpPr>
          <p:nvPr/>
        </p:nvCxnSpPr>
        <p:spPr>
          <a:xfrm flipH="1" flipV="1">
            <a:off x="3735205" y="4235635"/>
            <a:ext cx="442472" cy="520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855A3584-8613-E74E-8AEA-1623C4DEDEA0}"/>
              </a:ext>
            </a:extLst>
          </p:cNvPr>
          <p:cNvCxnSpPr>
            <a:cxnSpLocks/>
            <a:stCxn id="154" idx="6"/>
            <a:endCxn id="85" idx="2"/>
          </p:cNvCxnSpPr>
          <p:nvPr/>
        </p:nvCxnSpPr>
        <p:spPr>
          <a:xfrm>
            <a:off x="3130053" y="570321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CA1D9FBF-D24D-EF43-BB07-9BF5D12F233B}"/>
              </a:ext>
            </a:extLst>
          </p:cNvPr>
          <p:cNvCxnSpPr>
            <a:cxnSpLocks/>
            <a:stCxn id="153" idx="4"/>
            <a:endCxn id="85" idx="0"/>
          </p:cNvCxnSpPr>
          <p:nvPr/>
        </p:nvCxnSpPr>
        <p:spPr>
          <a:xfrm>
            <a:off x="2983515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B9597C50-9C44-D64A-8A1B-B1B40A2E5B47}"/>
              </a:ext>
            </a:extLst>
          </p:cNvPr>
          <p:cNvCxnSpPr>
            <a:cxnSpLocks/>
            <a:stCxn id="155" idx="4"/>
            <a:endCxn id="85" idx="7"/>
          </p:cNvCxnSpPr>
          <p:nvPr/>
        </p:nvCxnSpPr>
        <p:spPr>
          <a:xfrm flipH="1">
            <a:off x="3735205" y="5054659"/>
            <a:ext cx="442472" cy="542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A8CAB3BB-DFC5-704A-BA0E-6F9FAED347DF}"/>
              </a:ext>
            </a:extLst>
          </p:cNvPr>
          <p:cNvCxnSpPr>
            <a:cxnSpLocks/>
            <a:stCxn id="152" idx="6"/>
            <a:endCxn id="85" idx="0"/>
          </p:cNvCxnSpPr>
          <p:nvPr/>
        </p:nvCxnSpPr>
        <p:spPr>
          <a:xfrm>
            <a:off x="2481981" y="4905190"/>
            <a:ext cx="1149606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椭圆 121">
            <a:extLst>
              <a:ext uri="{FF2B5EF4-FFF2-40B4-BE49-F238E27FC236}">
                <a16:creationId xmlns:a16="http://schemas.microsoft.com/office/drawing/2014/main" id="{10119B9B-036E-2D41-9787-84B1D7041A79}"/>
              </a:ext>
            </a:extLst>
          </p:cNvPr>
          <p:cNvSpPr/>
          <p:nvPr/>
        </p:nvSpPr>
        <p:spPr>
          <a:xfrm>
            <a:off x="4819785" y="4755721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7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ABA5D4CB-39FB-CD43-A87A-BFE765BC5A6E}"/>
              </a:ext>
            </a:extLst>
          </p:cNvPr>
          <p:cNvSpPr/>
          <p:nvPr/>
        </p:nvSpPr>
        <p:spPr>
          <a:xfrm>
            <a:off x="5467857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8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9A3935F2-9B30-8049-8294-DFC220C03663}"/>
              </a:ext>
            </a:extLst>
          </p:cNvPr>
          <p:cNvSpPr/>
          <p:nvPr/>
        </p:nvSpPr>
        <p:spPr>
          <a:xfrm>
            <a:off x="5467857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 b="0" dirty="0">
              <a:solidFill>
                <a:schemeClr val="tx1"/>
              </a:solidFill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CF9211F9-1FD4-D54F-9F64-5149C3282A4A}"/>
              </a:ext>
            </a:extLst>
          </p:cNvPr>
          <p:cNvSpPr/>
          <p:nvPr/>
        </p:nvSpPr>
        <p:spPr>
          <a:xfrm>
            <a:off x="6662019" y="4755721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26" name="直线箭头连接符 125">
            <a:extLst>
              <a:ext uri="{FF2B5EF4-FFF2-40B4-BE49-F238E27FC236}">
                <a16:creationId xmlns:a16="http://schemas.microsoft.com/office/drawing/2014/main" id="{DBB669A5-96FD-424D-B40D-4E26969F6E68}"/>
              </a:ext>
            </a:extLst>
          </p:cNvPr>
          <p:cNvCxnSpPr>
            <a:cxnSpLocks/>
            <a:stCxn id="122" idx="7"/>
            <a:endCxn id="123" idx="3"/>
          </p:cNvCxnSpPr>
          <p:nvPr/>
        </p:nvCxnSpPr>
        <p:spPr>
          <a:xfrm flipV="1">
            <a:off x="5069942" y="4235635"/>
            <a:ext cx="440835" cy="563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8796D5A4-A076-8A4B-8975-DA39AC6304C4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5112862" y="4905190"/>
            <a:ext cx="1549157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线箭头连接符 127">
            <a:extLst>
              <a:ext uri="{FF2B5EF4-FFF2-40B4-BE49-F238E27FC236}">
                <a16:creationId xmlns:a16="http://schemas.microsoft.com/office/drawing/2014/main" id="{7335B013-1BA9-FB49-9566-8A7D4B8CC9CC}"/>
              </a:ext>
            </a:extLst>
          </p:cNvPr>
          <p:cNvCxnSpPr>
            <a:cxnSpLocks/>
            <a:stCxn id="124" idx="0"/>
            <a:endCxn id="123" idx="4"/>
          </p:cNvCxnSpPr>
          <p:nvPr/>
        </p:nvCxnSpPr>
        <p:spPr>
          <a:xfrm flipV="1">
            <a:off x="5614396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88565619-C475-1C4C-B7BB-6524B62CF129}"/>
              </a:ext>
            </a:extLst>
          </p:cNvPr>
          <p:cNvCxnSpPr>
            <a:cxnSpLocks/>
            <a:stCxn id="122" idx="5"/>
            <a:endCxn id="124" idx="1"/>
          </p:cNvCxnSpPr>
          <p:nvPr/>
        </p:nvCxnSpPr>
        <p:spPr>
          <a:xfrm>
            <a:off x="5069942" y="5010881"/>
            <a:ext cx="440835" cy="58664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29E254AA-530B-5241-B2A9-DDD79DB2CEDB}"/>
              </a:ext>
            </a:extLst>
          </p:cNvPr>
          <p:cNvCxnSpPr>
            <a:cxnSpLocks/>
            <a:stCxn id="124" idx="0"/>
            <a:endCxn id="125" idx="2"/>
          </p:cNvCxnSpPr>
          <p:nvPr/>
        </p:nvCxnSpPr>
        <p:spPr>
          <a:xfrm flipV="1">
            <a:off x="5614396" y="4905190"/>
            <a:ext cx="1047623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线箭头连接符 130">
            <a:extLst>
              <a:ext uri="{FF2B5EF4-FFF2-40B4-BE49-F238E27FC236}">
                <a16:creationId xmlns:a16="http://schemas.microsoft.com/office/drawing/2014/main" id="{03388A82-3587-7C4E-AC47-2A75EF1A9EA9}"/>
              </a:ext>
            </a:extLst>
          </p:cNvPr>
          <p:cNvCxnSpPr>
            <a:cxnSpLocks/>
            <a:stCxn id="123" idx="4"/>
            <a:endCxn id="125" idx="2"/>
          </p:cNvCxnSpPr>
          <p:nvPr/>
        </p:nvCxnSpPr>
        <p:spPr>
          <a:xfrm>
            <a:off x="5614396" y="4279413"/>
            <a:ext cx="1047623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椭圆 131">
            <a:extLst>
              <a:ext uri="{FF2B5EF4-FFF2-40B4-BE49-F238E27FC236}">
                <a16:creationId xmlns:a16="http://schemas.microsoft.com/office/drawing/2014/main" id="{AFF6CE44-2984-8A41-B2CB-CAB11AC31B78}"/>
              </a:ext>
            </a:extLst>
          </p:cNvPr>
          <p:cNvSpPr/>
          <p:nvPr/>
        </p:nvSpPr>
        <p:spPr>
          <a:xfrm>
            <a:off x="6115929" y="398047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>
                <a:solidFill>
                  <a:schemeClr val="tx1"/>
                </a:solidFill>
              </a:rPr>
              <a:t>9</a:t>
            </a: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6618372B-4F14-F942-96BD-D73A52105F51}"/>
              </a:ext>
            </a:extLst>
          </p:cNvPr>
          <p:cNvSpPr/>
          <p:nvPr/>
        </p:nvSpPr>
        <p:spPr>
          <a:xfrm>
            <a:off x="6115929" y="5553745"/>
            <a:ext cx="293077" cy="29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34" name="直线箭头连接符 133">
            <a:extLst>
              <a:ext uri="{FF2B5EF4-FFF2-40B4-BE49-F238E27FC236}">
                <a16:creationId xmlns:a16="http://schemas.microsoft.com/office/drawing/2014/main" id="{19261F85-07FC-0C48-A98D-1B5E0918A530}"/>
              </a:ext>
            </a:extLst>
          </p:cNvPr>
          <p:cNvCxnSpPr>
            <a:cxnSpLocks/>
            <a:stCxn id="133" idx="0"/>
            <a:endCxn id="132" idx="4"/>
          </p:cNvCxnSpPr>
          <p:nvPr/>
        </p:nvCxnSpPr>
        <p:spPr>
          <a:xfrm flipV="1">
            <a:off x="6262468" y="4279413"/>
            <a:ext cx="0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线箭头连接符 134">
            <a:extLst>
              <a:ext uri="{FF2B5EF4-FFF2-40B4-BE49-F238E27FC236}">
                <a16:creationId xmlns:a16="http://schemas.microsoft.com/office/drawing/2014/main" id="{C1A757E3-9DC4-E246-8B94-110252115B39}"/>
              </a:ext>
            </a:extLst>
          </p:cNvPr>
          <p:cNvCxnSpPr>
            <a:cxnSpLocks/>
            <a:stCxn id="123" idx="6"/>
            <a:endCxn id="132" idx="2"/>
          </p:cNvCxnSpPr>
          <p:nvPr/>
        </p:nvCxnSpPr>
        <p:spPr>
          <a:xfrm>
            <a:off x="5760934" y="412994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线箭头连接符 135">
            <a:extLst>
              <a:ext uri="{FF2B5EF4-FFF2-40B4-BE49-F238E27FC236}">
                <a16:creationId xmlns:a16="http://schemas.microsoft.com/office/drawing/2014/main" id="{73381449-3B90-C949-9BB9-1652792DAB38}"/>
              </a:ext>
            </a:extLst>
          </p:cNvPr>
          <p:cNvCxnSpPr>
            <a:cxnSpLocks/>
            <a:stCxn id="124" idx="0"/>
            <a:endCxn id="132" idx="4"/>
          </p:cNvCxnSpPr>
          <p:nvPr/>
        </p:nvCxnSpPr>
        <p:spPr>
          <a:xfrm flipV="1">
            <a:off x="5614396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线箭头连接符 136">
            <a:extLst>
              <a:ext uri="{FF2B5EF4-FFF2-40B4-BE49-F238E27FC236}">
                <a16:creationId xmlns:a16="http://schemas.microsoft.com/office/drawing/2014/main" id="{9F56CF62-1F21-3041-8144-C0A6CFDFA892}"/>
              </a:ext>
            </a:extLst>
          </p:cNvPr>
          <p:cNvCxnSpPr>
            <a:cxnSpLocks/>
            <a:stCxn id="122" idx="6"/>
            <a:endCxn id="132" idx="4"/>
          </p:cNvCxnSpPr>
          <p:nvPr/>
        </p:nvCxnSpPr>
        <p:spPr>
          <a:xfrm flipV="1">
            <a:off x="5112862" y="4279413"/>
            <a:ext cx="1149606" cy="62577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线箭头连接符 137">
            <a:extLst>
              <a:ext uri="{FF2B5EF4-FFF2-40B4-BE49-F238E27FC236}">
                <a16:creationId xmlns:a16="http://schemas.microsoft.com/office/drawing/2014/main" id="{FB37111A-0DA6-A940-8ED7-C7FA3B28E338}"/>
              </a:ext>
            </a:extLst>
          </p:cNvPr>
          <p:cNvCxnSpPr>
            <a:cxnSpLocks/>
            <a:stCxn id="125" idx="0"/>
            <a:endCxn id="132" idx="5"/>
          </p:cNvCxnSpPr>
          <p:nvPr/>
        </p:nvCxnSpPr>
        <p:spPr>
          <a:xfrm flipH="1" flipV="1">
            <a:off x="6366086" y="4235635"/>
            <a:ext cx="442472" cy="520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C543F663-5317-6249-BD6B-01AE9FC36464}"/>
              </a:ext>
            </a:extLst>
          </p:cNvPr>
          <p:cNvCxnSpPr>
            <a:cxnSpLocks/>
            <a:stCxn id="124" idx="6"/>
            <a:endCxn id="133" idx="2"/>
          </p:cNvCxnSpPr>
          <p:nvPr/>
        </p:nvCxnSpPr>
        <p:spPr>
          <a:xfrm>
            <a:off x="5760934" y="5703214"/>
            <a:ext cx="354995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DF5CF2E2-5C3B-DC4B-90C7-BC2F9E4AA396}"/>
              </a:ext>
            </a:extLst>
          </p:cNvPr>
          <p:cNvCxnSpPr>
            <a:cxnSpLocks/>
            <a:stCxn id="123" idx="4"/>
            <a:endCxn id="133" idx="0"/>
          </p:cNvCxnSpPr>
          <p:nvPr/>
        </p:nvCxnSpPr>
        <p:spPr>
          <a:xfrm>
            <a:off x="5614396" y="4279413"/>
            <a:ext cx="648072" cy="127433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12CC939C-0AF1-6749-AD49-A9BF4A1FD6DF}"/>
              </a:ext>
            </a:extLst>
          </p:cNvPr>
          <p:cNvCxnSpPr>
            <a:cxnSpLocks/>
            <a:stCxn id="125" idx="4"/>
            <a:endCxn id="133" idx="7"/>
          </p:cNvCxnSpPr>
          <p:nvPr/>
        </p:nvCxnSpPr>
        <p:spPr>
          <a:xfrm flipH="1">
            <a:off x="6366086" y="5054659"/>
            <a:ext cx="442472" cy="54286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F6D73BC3-2962-024D-815B-64D0BE49DC86}"/>
              </a:ext>
            </a:extLst>
          </p:cNvPr>
          <p:cNvCxnSpPr>
            <a:cxnSpLocks/>
            <a:stCxn id="122" idx="6"/>
            <a:endCxn id="133" idx="0"/>
          </p:cNvCxnSpPr>
          <p:nvPr/>
        </p:nvCxnSpPr>
        <p:spPr>
          <a:xfrm>
            <a:off x="5112862" y="4905190"/>
            <a:ext cx="1149606" cy="64855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椭圆 143">
            <a:extLst>
              <a:ext uri="{FF2B5EF4-FFF2-40B4-BE49-F238E27FC236}">
                <a16:creationId xmlns:a16="http://schemas.microsoft.com/office/drawing/2014/main" id="{96976734-F22A-1B4A-9E5F-F209B2F66916}"/>
              </a:ext>
            </a:extLst>
          </p:cNvPr>
          <p:cNvSpPr/>
          <p:nvPr/>
        </p:nvSpPr>
        <p:spPr>
          <a:xfrm>
            <a:off x="2187476" y="4767110"/>
            <a:ext cx="293077" cy="2989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38FB87F-A7D3-734B-BFFA-A0386644BE88}"/>
                  </a:ext>
                </a:extLst>
              </p:cNvPr>
              <p:cNvSpPr/>
              <p:nvPr/>
            </p:nvSpPr>
            <p:spPr>
              <a:xfrm>
                <a:off x="981104" y="1196752"/>
                <a:ext cx="7119288" cy="2232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/>
                  <a:t>随机游走概率分布</a:t>
                </a:r>
                <a:endParaRPr kumimoji="1" lang="en-US" altLang="zh-CN" sz="2400" b="0" dirty="0"/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 smtClean="0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 smtClean="0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 smtClean="0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 smtClean="0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a:rPr kumimoji="1" lang="en-US" altLang="zh-CN" sz="2000" b="0" i="1" smtClean="0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000" b="0" i="1">
                                  <a:solidFill>
                                    <a:srgbClr val="FF714F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zh-CN" sz="2400" b="0" dirty="0"/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/>
                  <a:t>稳态分布</a:t>
                </a:r>
                <a:r>
                  <a:rPr kumimoji="1" lang="en-US" altLang="zh-CN" sz="2400" b="0" dirty="0"/>
                  <a:t>: </a:t>
                </a:r>
                <a14:m>
                  <m:oMath xmlns:m="http://schemas.openxmlformats.org/officeDocument/2006/math">
                    <m:r>
                      <a:rPr kumimoji="1" lang="zh-CN" altLang="en-US" sz="2400" b="0" i="1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zh-CN" sz="1800" b="0" dirty="0"/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  <m:r>
                            <a:rPr kumimoji="1" lang="en-US" altLang="zh-CN" sz="1800" b="0" i="1">
                              <a:solidFill>
                                <a:srgbClr val="EB73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800" b="0" i="1">
                                  <a:solidFill>
                                    <a:srgbClr val="EB73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zh-CN" sz="1800" b="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38FB87F-A7D3-734B-BFFA-A0386644B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04" y="1196752"/>
                <a:ext cx="7119288" cy="2232406"/>
              </a:xfrm>
              <a:prstGeom prst="rect">
                <a:avLst/>
              </a:prstGeom>
              <a:blipFill>
                <a:blip r:embed="rId3"/>
                <a:stretch>
                  <a:fillRect l="-713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7EAF08E-E728-B046-8DD8-0048A2B6F17A}"/>
              </a:ext>
            </a:extLst>
          </p:cNvPr>
          <p:cNvSpPr txBox="1"/>
          <p:nvPr/>
        </p:nvSpPr>
        <p:spPr>
          <a:xfrm>
            <a:off x="5385014" y="5506332"/>
            <a:ext cx="60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+mn-lt"/>
              </a:rPr>
              <a:t>10</a:t>
            </a:r>
            <a:endParaRPr kumimoji="1" lang="zh-CN" altLang="en-US" sz="1800" dirty="0">
              <a:latin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ED5E41C-F584-8545-96AB-348C070F05BB}"/>
              </a:ext>
            </a:extLst>
          </p:cNvPr>
          <p:cNvSpPr txBox="1"/>
          <p:nvPr/>
        </p:nvSpPr>
        <p:spPr>
          <a:xfrm>
            <a:off x="6054011" y="5518547"/>
            <a:ext cx="60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+mn-lt"/>
              </a:rPr>
              <a:t>11</a:t>
            </a:r>
            <a:endParaRPr kumimoji="1" lang="zh-CN" altLang="en-US" sz="1800" dirty="0">
              <a:latin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DC380D0-F7E8-F84E-A995-2E87B6C6CCE3}"/>
              </a:ext>
            </a:extLst>
          </p:cNvPr>
          <p:cNvSpPr txBox="1"/>
          <p:nvPr/>
        </p:nvSpPr>
        <p:spPr>
          <a:xfrm>
            <a:off x="6589373" y="4720523"/>
            <a:ext cx="60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latin typeface="+mn-lt"/>
              </a:rPr>
              <a:t>12</a:t>
            </a:r>
            <a:endParaRPr kumimoji="1" lang="zh-CN" altLang="en-US" sz="1800" dirty="0">
              <a:latin typeface="+mn-lt"/>
            </a:endParaRPr>
          </a:p>
        </p:txBody>
      </p: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E07BF7E1-D8EE-9843-9DF1-AAA32F062015}"/>
              </a:ext>
            </a:extLst>
          </p:cNvPr>
          <p:cNvCxnSpPr>
            <a:cxnSpLocks/>
            <a:stCxn id="133" idx="1"/>
            <a:endCxn id="153" idx="5"/>
          </p:cNvCxnSpPr>
          <p:nvPr/>
        </p:nvCxnSpPr>
        <p:spPr>
          <a:xfrm flipH="1" flipV="1">
            <a:off x="3087133" y="4235635"/>
            <a:ext cx="3071716" cy="1361888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A84AD322-6595-2645-92C3-839DB033A01A}"/>
              </a:ext>
            </a:extLst>
          </p:cNvPr>
          <p:cNvCxnSpPr>
            <a:cxnSpLocks/>
            <a:stCxn id="132" idx="3"/>
            <a:endCxn id="154" idx="7"/>
          </p:cNvCxnSpPr>
          <p:nvPr/>
        </p:nvCxnSpPr>
        <p:spPr>
          <a:xfrm flipH="1">
            <a:off x="3087133" y="4235635"/>
            <a:ext cx="3071716" cy="1361888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D132663A-0A5E-D441-B60D-3AEAF9E84B99}"/>
              </a:ext>
            </a:extLst>
          </p:cNvPr>
          <p:cNvCxnSpPr>
            <a:cxnSpLocks/>
            <a:stCxn id="123" idx="2"/>
            <a:endCxn id="85" idx="6"/>
          </p:cNvCxnSpPr>
          <p:nvPr/>
        </p:nvCxnSpPr>
        <p:spPr>
          <a:xfrm flipH="1">
            <a:off x="3778125" y="4129944"/>
            <a:ext cx="1689732" cy="1573270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E13F92FC-3CA4-4E48-8129-0F37F40E2399}"/>
              </a:ext>
            </a:extLst>
          </p:cNvPr>
          <p:cNvCxnSpPr>
            <a:cxnSpLocks/>
            <a:stCxn id="124" idx="2"/>
            <a:endCxn id="77" idx="6"/>
          </p:cNvCxnSpPr>
          <p:nvPr/>
        </p:nvCxnSpPr>
        <p:spPr>
          <a:xfrm flipH="1" flipV="1">
            <a:off x="3778125" y="4129944"/>
            <a:ext cx="1689732" cy="1573270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标题 1">
            <a:extLst>
              <a:ext uri="{FF2B5EF4-FFF2-40B4-BE49-F238E27FC236}">
                <a16:creationId xmlns:a16="http://schemas.microsoft.com/office/drawing/2014/main" id="{3AC7B784-295F-974E-9980-1FFECA47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sz="3200" dirty="0"/>
              <a:t>图节点邻近度的应用：社区发现</a:t>
            </a:r>
          </a:p>
        </p:txBody>
      </p:sp>
    </p:spTree>
    <p:extLst>
      <p:ext uri="{BB962C8B-B14F-4D97-AF65-F5344CB8AC3E}">
        <p14:creationId xmlns:p14="http://schemas.microsoft.com/office/powerpoint/2010/main" val="525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8698 -0.1180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98 -0.11806 L 0.42934 0.1148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34 0.11481 L 0.42934 -0.1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4" grpId="2" animBg="1"/>
      <p:bldP spid="144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D192642-3838-3949-A6D8-2E0CB349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64" y="1155191"/>
            <a:ext cx="7776864" cy="1913769"/>
          </a:xfrm>
        </p:spPr>
        <p:txBody>
          <a:bodyPr/>
          <a:lstStyle/>
          <a:p>
            <a:pPr>
              <a:lnSpc>
                <a:spcPct val="130000"/>
              </a:lnSpc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相较于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PPR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，邻近度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Heat Kernel PageRank (HKPR) 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更适于社区发现，即随机游走的长度服从泊松分布</a:t>
            </a:r>
          </a:p>
          <a:p>
            <a:pPr lvl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PPR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：随机游走长度服从二项分布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HKPR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</a:rPr>
              <a:t>：随机游走长度服从泊松分布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 descr="图表, 散点图&#10;&#10;描述已自动生成">
            <a:extLst>
              <a:ext uri="{FF2B5EF4-FFF2-40B4-BE49-F238E27FC236}">
                <a16:creationId xmlns:a16="http://schemas.microsoft.com/office/drawing/2014/main" id="{7BFB3118-3C2E-CB42-8C87-26BE50998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87699"/>
            <a:ext cx="4708128" cy="3531096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5925BB15-FB0D-E646-9F7B-EE613460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15888"/>
            <a:ext cx="7358114" cy="1128712"/>
          </a:xfrm>
        </p:spPr>
        <p:txBody>
          <a:bodyPr/>
          <a:lstStyle/>
          <a:p>
            <a:r>
              <a:rPr lang="zh-CN" altLang="en-US" sz="3200" dirty="0"/>
              <a:t>图节点邻近度的应用：社区发现</a:t>
            </a:r>
          </a:p>
        </p:txBody>
      </p:sp>
    </p:spTree>
    <p:extLst>
      <p:ext uri="{BB962C8B-B14F-4D97-AF65-F5344CB8AC3E}">
        <p14:creationId xmlns:p14="http://schemas.microsoft.com/office/powerpoint/2010/main" val="149810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405E1519-24EA-064E-9A2B-6A71419F037E}"/>
              </a:ext>
            </a:extLst>
          </p:cNvPr>
          <p:cNvSpPr txBox="1"/>
          <p:nvPr/>
        </p:nvSpPr>
        <p:spPr>
          <a:xfrm>
            <a:off x="264428" y="2462344"/>
            <a:ext cx="132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dirty="0">
                <a:solidFill>
                  <a:srgbClr val="000000"/>
                </a:solidFill>
              </a:rPr>
              <a:t>图结构</a:t>
            </a:r>
          </a:p>
        </p:txBody>
      </p:sp>
      <p:pic>
        <p:nvPicPr>
          <p:cNvPr id="4" name="图片 3" descr="图片包含 人&#10;&#10;描述已自动生成">
            <a:extLst>
              <a:ext uri="{FF2B5EF4-FFF2-40B4-BE49-F238E27FC236}">
                <a16:creationId xmlns:a16="http://schemas.microsoft.com/office/drawing/2014/main" id="{4BF876A7-EB45-C64A-B24B-C6CF1A96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88665"/>
            <a:ext cx="1872208" cy="2683313"/>
          </a:xfrm>
          <a:prstGeom prst="rect">
            <a:avLst/>
          </a:prstGeom>
        </p:spPr>
      </p:pic>
      <p:pic>
        <p:nvPicPr>
          <p:cNvPr id="6" name="图片 5" descr="背景图案, 图标&#10;&#10;描述已自动生成">
            <a:extLst>
              <a:ext uri="{FF2B5EF4-FFF2-40B4-BE49-F238E27FC236}">
                <a16:creationId xmlns:a16="http://schemas.microsoft.com/office/drawing/2014/main" id="{F7C98231-61F9-A040-B4B7-42DA9E09D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1685156" cy="218345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9ECDDA0-C9CF-B244-A66E-B52C14BE18AE}"/>
              </a:ext>
            </a:extLst>
          </p:cNvPr>
          <p:cNvSpPr txBox="1"/>
          <p:nvPr/>
        </p:nvSpPr>
        <p:spPr>
          <a:xfrm>
            <a:off x="179512" y="4989722"/>
            <a:ext cx="144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dirty="0">
                <a:solidFill>
                  <a:srgbClr val="000000"/>
                </a:solidFill>
              </a:rPr>
              <a:t>特征信息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80D0AB-8277-6D48-9ADF-5BA844933EE8}"/>
              </a:ext>
            </a:extLst>
          </p:cNvPr>
          <p:cNvSpPr/>
          <p:nvPr/>
        </p:nvSpPr>
        <p:spPr>
          <a:xfrm>
            <a:off x="4090790" y="3212976"/>
            <a:ext cx="2065385" cy="11287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00" dirty="0">
                <a:solidFill>
                  <a:schemeClr val="tx1"/>
                </a:solidFill>
              </a:rPr>
              <a:t>图学习模型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64C55B-00B2-5F40-9DE3-6F237807B7E9}"/>
              </a:ext>
            </a:extLst>
          </p:cNvPr>
          <p:cNvSpPr/>
          <p:nvPr/>
        </p:nvSpPr>
        <p:spPr>
          <a:xfrm>
            <a:off x="7308304" y="3212976"/>
            <a:ext cx="1464741" cy="11287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200" dirty="0">
                <a:solidFill>
                  <a:schemeClr val="tx1"/>
                </a:solidFill>
              </a:rPr>
              <a:t>下游任务结果输出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41D94120-0A4C-0940-9537-B84D99A39699}"/>
              </a:ext>
            </a:extLst>
          </p:cNvPr>
          <p:cNvCxnSpPr>
            <a:cxnSpLocks/>
          </p:cNvCxnSpPr>
          <p:nvPr/>
        </p:nvCxnSpPr>
        <p:spPr>
          <a:xfrm>
            <a:off x="2915816" y="2224974"/>
            <a:ext cx="1296144" cy="77197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D7855819-CC02-6A47-A7B9-02BB44BCAA7C}"/>
              </a:ext>
            </a:extLst>
          </p:cNvPr>
          <p:cNvCxnSpPr>
            <a:cxnSpLocks/>
          </p:cNvCxnSpPr>
          <p:nvPr/>
        </p:nvCxnSpPr>
        <p:spPr>
          <a:xfrm flipV="1">
            <a:off x="3321074" y="4557712"/>
            <a:ext cx="890886" cy="86289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D18CC1DB-A9C3-B643-8761-D7D4632E29E5}"/>
              </a:ext>
            </a:extLst>
          </p:cNvPr>
          <p:cNvCxnSpPr>
            <a:cxnSpLocks/>
            <a:stCxn id="7" idx="3"/>
            <a:endCxn id="24" idx="1"/>
          </p:cNvCxnSpPr>
          <p:nvPr/>
        </p:nvCxnSpPr>
        <p:spPr>
          <a:xfrm>
            <a:off x="6156175" y="3777332"/>
            <a:ext cx="1152129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标题 1">
            <a:extLst>
              <a:ext uri="{FF2B5EF4-FFF2-40B4-BE49-F238E27FC236}">
                <a16:creationId xmlns:a16="http://schemas.microsoft.com/office/drawing/2014/main" id="{EA798F90-E004-FF45-B2FD-03389522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8205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C7FF23-9116-204E-B17A-CFEF8DE0D035}"/>
                  </a:ext>
                </a:extLst>
              </p:cNvPr>
              <p:cNvSpPr txBox="1"/>
              <p:nvPr/>
            </p:nvSpPr>
            <p:spPr>
              <a:xfrm>
                <a:off x="1043608" y="1124744"/>
                <a:ext cx="7344816" cy="255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buSzPct val="80000"/>
                </a:pPr>
                <a:r>
                  <a:rPr kumimoji="1" lang="zh-CN" altLang="en-US" sz="2400" b="0" dirty="0">
                    <a:ea typeface="黑体" panose="02010609060101010101" pitchFamily="49" charset="-122"/>
                  </a:rPr>
                  <a:t>图卷积神经网络</a:t>
                </a:r>
                <a:r>
                  <a:rPr kumimoji="1" lang="en-US" altLang="zh-CN" sz="2400" b="0" dirty="0">
                    <a:ea typeface="黑体" panose="02010609060101010101" pitchFamily="49" charset="-122"/>
                  </a:rPr>
                  <a:t>(GCN) </a:t>
                </a:r>
                <a:r>
                  <a:rPr kumimoji="1" lang="en-US" altLang="zh-CN" sz="24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[Kipf&amp;Welling2017]</a:t>
                </a:r>
                <a:endParaRPr kumimoji="1" lang="en-US" altLang="zh-CN" sz="2400" b="0" dirty="0"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ea typeface="黑体" panose="02010609060101010101" pitchFamily="49" charset="-122"/>
                  </a:rPr>
                  <a:t>在图结构上聚合邻居的特征信息，进行消息传递；</a:t>
                </a:r>
                <a:endParaRPr kumimoji="1" lang="en-US" altLang="zh-CN" sz="2400" b="0" dirty="0"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ea typeface="黑体" panose="02010609060101010101" pitchFamily="49" charset="-122"/>
                  </a:rPr>
                  <a:t>借助神经网络训练消息传递中的权重；</a:t>
                </a:r>
                <a:endParaRPr kumimoji="1" lang="en-US" altLang="zh-CN" sz="2400" b="0" dirty="0">
                  <a:ea typeface="黑体" panose="02010609060101010101" pitchFamily="49" charset="-122"/>
                </a:endParaRPr>
              </a:p>
              <a:p>
                <a:pPr marL="342900" indent="-342900">
                  <a:lnSpc>
                    <a:spcPct val="13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ea typeface="黑体" panose="02010609060101010101" pitchFamily="49" charset="-122"/>
                  </a:rPr>
                  <a:t>遵循消息传递架构：</a:t>
                </a:r>
                <a:endParaRPr kumimoji="1" lang="en-US" altLang="zh-CN" sz="2400" b="0" dirty="0">
                  <a:ea typeface="黑体" panose="02010609060101010101" pitchFamily="49" charset="-122"/>
                </a:endParaRPr>
              </a:p>
              <a:p>
                <a:pPr>
                  <a:lnSpc>
                    <a:spcPct val="130000"/>
                  </a:lnSpc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zh-CN" sz="2400" b="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C7FF23-9116-204E-B17A-CFEF8DE0D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24744"/>
                <a:ext cx="7344816" cy="2554738"/>
              </a:xfrm>
              <a:prstGeom prst="rect">
                <a:avLst/>
              </a:prstGeom>
              <a:blipFill>
                <a:blip r:embed="rId3"/>
                <a:stretch>
                  <a:fillRect l="-1382" t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5">
            <a:extLst>
              <a:ext uri="{FF2B5EF4-FFF2-40B4-BE49-F238E27FC236}">
                <a16:creationId xmlns:a16="http://schemas.microsoft.com/office/drawing/2014/main" id="{CA361947-B8EB-5F45-A25C-4306E19B7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16" y="3706279"/>
            <a:ext cx="7493368" cy="296259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CC5DF22-7C42-AC4A-A041-2195CA639B88}"/>
              </a:ext>
            </a:extLst>
          </p:cNvPr>
          <p:cNvSpPr txBox="1"/>
          <p:nvPr/>
        </p:nvSpPr>
        <p:spPr>
          <a:xfrm>
            <a:off x="4716016" y="494116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神经网络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2D8BDB-8F4A-104A-A505-DE69769DEA95}"/>
              </a:ext>
            </a:extLst>
          </p:cNvPr>
          <p:cNvSpPr/>
          <p:nvPr/>
        </p:nvSpPr>
        <p:spPr>
          <a:xfrm>
            <a:off x="3473782" y="6268767"/>
            <a:ext cx="2196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rgbClr val="000000"/>
                </a:solidFill>
                <a:latin typeface="Candara" panose="020E0502030303020204" pitchFamily="34" charset="0"/>
                <a:ea typeface="宋体" panose="02010600030101010101" pitchFamily="2" charset="-122"/>
              </a:rPr>
              <a:t>GCN</a:t>
            </a:r>
            <a:r>
              <a:rPr kumimoji="1" lang="zh-CN" altLang="en-US" sz="2000" dirty="0">
                <a:solidFill>
                  <a:srgbClr val="000000"/>
                </a:solidFill>
                <a:latin typeface="Candara" panose="020E0502030303020204" pitchFamily="34" charset="0"/>
                <a:ea typeface="宋体" panose="02010600030101010101" pitchFamily="2" charset="-122"/>
              </a:rPr>
              <a:t>消息传递架构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66A20D-BE76-6840-9722-1BF4B869B404}"/>
              </a:ext>
            </a:extLst>
          </p:cNvPr>
          <p:cNvSpPr txBox="1"/>
          <p:nvPr/>
        </p:nvSpPr>
        <p:spPr>
          <a:xfrm>
            <a:off x="6516216" y="3675795"/>
            <a:ext cx="136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神经网络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5D3104-CCBB-7F48-BB76-A852F7FC5494}"/>
              </a:ext>
            </a:extLst>
          </p:cNvPr>
          <p:cNvSpPr txBox="1"/>
          <p:nvPr/>
        </p:nvSpPr>
        <p:spPr>
          <a:xfrm>
            <a:off x="6461209" y="4725144"/>
            <a:ext cx="136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神经网络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06278EB-8EB4-8243-AA99-65F79C665BA0}"/>
              </a:ext>
            </a:extLst>
          </p:cNvPr>
          <p:cNvSpPr txBox="1"/>
          <p:nvPr/>
        </p:nvSpPr>
        <p:spPr>
          <a:xfrm>
            <a:off x="6516216" y="5697010"/>
            <a:ext cx="136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神经网络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0AE75888-B5BC-E34B-9F33-807B76BF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2136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Text Placeholder 2">
            <a:extLst>
              <a:ext uri="{FF2B5EF4-FFF2-40B4-BE49-F238E27FC236}">
                <a16:creationId xmlns:a16="http://schemas.microsoft.com/office/drawing/2014/main" id="{3D571E96-F585-E346-99D5-B08C8DC72882}"/>
              </a:ext>
            </a:extLst>
          </p:cNvPr>
          <p:cNvSpPr txBox="1">
            <a:spLocks/>
          </p:cNvSpPr>
          <p:nvPr/>
        </p:nvSpPr>
        <p:spPr bwMode="auto">
          <a:xfrm>
            <a:off x="323528" y="1244600"/>
            <a:ext cx="8352928" cy="525780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黑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4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ea typeface="黑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黑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黑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黑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24B88"/>
              </a:buClr>
            </a:pPr>
            <a:r>
              <a:rPr kumimoji="1" lang="en-US" altLang="zh-CN" sz="28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GCN</a:t>
            </a:r>
            <a:r>
              <a:rPr kumimoji="1" lang="zh-CN" altLang="en-US" sz="28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的问题：</a:t>
            </a:r>
            <a:r>
              <a:rPr kumimoji="1" lang="zh-CN" altLang="en-US" sz="2800" b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无法做大</a:t>
            </a:r>
            <a:endParaRPr kumimoji="1" lang="en-US" altLang="zh-CN" sz="2800" b="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>
              <a:buClr>
                <a:srgbClr val="024B88"/>
              </a:buClr>
            </a:pPr>
            <a:r>
              <a:rPr kumimoji="1" lang="zh-CN" alt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全部节点的</a:t>
            </a:r>
            <a:r>
              <a:rPr kumimoji="1" lang="en-US" altLang="zh-CN" sz="24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embedding</a:t>
            </a:r>
            <a:r>
              <a:rPr kumimoji="1" lang="zh-CN" alt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需要放入</a:t>
            </a:r>
            <a:r>
              <a:rPr kumimoji="1" lang="en-US" altLang="zh-CN" sz="24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GPU</a:t>
            </a:r>
          </a:p>
          <a:p>
            <a:pPr lvl="1">
              <a:buClr>
                <a:srgbClr val="024B88"/>
              </a:buClr>
            </a:pPr>
            <a:r>
              <a:rPr kumimoji="1" lang="zh-CN" alt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无法支持工业级应用</a:t>
            </a:r>
            <a:endParaRPr kumimoji="1" lang="en-US" altLang="zh-CN" sz="2400" b="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Clr>
                <a:schemeClr val="tx1"/>
              </a:buClr>
              <a:buNone/>
            </a:pPr>
            <a:endParaRPr kumimoji="1" lang="en-US" altLang="zh-CN" sz="2400" b="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7413C1-335C-1540-A548-DA186DAE81F2}"/>
              </a:ext>
            </a:extLst>
          </p:cNvPr>
          <p:cNvGrpSpPr/>
          <p:nvPr/>
        </p:nvGrpSpPr>
        <p:grpSpPr>
          <a:xfrm>
            <a:off x="4220227" y="2164987"/>
            <a:ext cx="4469201" cy="2493631"/>
            <a:chOff x="944697" y="1625326"/>
            <a:chExt cx="4469201" cy="2493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1F78798-7D0C-5743-829D-E8EF2446F5DA}"/>
                    </a:ext>
                  </a:extLst>
                </p:cNvPr>
                <p:cNvSpPr txBox="1"/>
                <p:nvPr/>
              </p:nvSpPr>
              <p:spPr>
                <a:xfrm>
                  <a:off x="944697" y="1840257"/>
                  <a:ext cx="2913233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1F78798-7D0C-5743-829D-E8EF2446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97" y="1840257"/>
                  <a:ext cx="2913233" cy="416845"/>
                </a:xfrm>
                <a:prstGeom prst="rect">
                  <a:avLst/>
                </a:prstGeom>
                <a:blipFill>
                  <a:blip r:embed="rId4"/>
                  <a:stretch>
                    <a:fillRect l="-2174" t="-88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09D49CE-7180-7F49-B1CC-B14265D559B1}"/>
                </a:ext>
              </a:extLst>
            </p:cNvPr>
            <p:cNvSpPr/>
            <p:nvPr/>
          </p:nvSpPr>
          <p:spPr>
            <a:xfrm>
              <a:off x="4549802" y="1625326"/>
              <a:ext cx="864096" cy="2493631"/>
            </a:xfrm>
            <a:prstGeom prst="rect">
              <a:avLst/>
            </a:prstGeom>
            <a:solidFill>
              <a:schemeClr val="bg1">
                <a:lumMod val="85000"/>
                <a:alpha val="66000"/>
              </a:schemeClr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Arial"/>
                  <a:ea typeface="宋体"/>
                </a:rPr>
                <a:t>GPU</a:t>
              </a:r>
              <a:endParaRPr lang="zh-CN" altLang="en-US" sz="2400" b="1" dirty="0">
                <a:solidFill>
                  <a:srgbClr val="000000"/>
                </a:solidFill>
                <a:latin typeface="Arial"/>
                <a:ea typeface="宋体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94B0BF6-635C-A94B-BF26-7E79CE0E5239}"/>
                    </a:ext>
                  </a:extLst>
                </p:cNvPr>
                <p:cNvSpPr txBox="1"/>
                <p:nvPr/>
              </p:nvSpPr>
              <p:spPr>
                <a:xfrm>
                  <a:off x="944697" y="3397292"/>
                  <a:ext cx="3158493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94B0BF6-635C-A94B-BF26-7E79CE0E52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97" y="3397292"/>
                  <a:ext cx="3158493" cy="416845"/>
                </a:xfrm>
                <a:prstGeom prst="rect">
                  <a:avLst/>
                </a:prstGeom>
                <a:blipFill>
                  <a:blip r:embed="rId5"/>
                  <a:stretch>
                    <a:fillRect l="-2008" t="-9091"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D313087-AD0E-4742-8665-36D00296E163}"/>
                </a:ext>
              </a:extLst>
            </p:cNvPr>
            <p:cNvSpPr txBox="1"/>
            <p:nvPr/>
          </p:nvSpPr>
          <p:spPr>
            <a:xfrm>
              <a:off x="2397640" y="2872142"/>
              <a:ext cx="553998" cy="5105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…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2" name="直线箭头连接符 49">
              <a:extLst>
                <a:ext uri="{FF2B5EF4-FFF2-40B4-BE49-F238E27FC236}">
                  <a16:creationId xmlns:a16="http://schemas.microsoft.com/office/drawing/2014/main" id="{93946C9E-8240-5A4E-BA5B-945625EC06AB}"/>
                </a:ext>
              </a:extLst>
            </p:cNvPr>
            <p:cNvCxnSpPr>
              <a:cxnSpLocks/>
            </p:cNvCxnSpPr>
            <p:nvPr/>
          </p:nvCxnSpPr>
          <p:spPr>
            <a:xfrm>
              <a:off x="3857930" y="2071545"/>
              <a:ext cx="59513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55D125D-BF71-8649-AB0D-9CC0EEA7491F}"/>
                    </a:ext>
                  </a:extLst>
                </p:cNvPr>
                <p:cNvSpPr txBox="1"/>
                <p:nvPr/>
              </p:nvSpPr>
              <p:spPr>
                <a:xfrm>
                  <a:off x="944697" y="2375855"/>
                  <a:ext cx="2929776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55D125D-BF71-8649-AB0D-9CC0EEA74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697" y="2375855"/>
                  <a:ext cx="2929776" cy="416845"/>
                </a:xfrm>
                <a:prstGeom prst="rect">
                  <a:avLst/>
                </a:prstGeom>
                <a:blipFill>
                  <a:blip r:embed="rId6"/>
                  <a:stretch>
                    <a:fillRect l="-1724" t="-8824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线箭头连接符 49">
              <a:extLst>
                <a:ext uri="{FF2B5EF4-FFF2-40B4-BE49-F238E27FC236}">
                  <a16:creationId xmlns:a16="http://schemas.microsoft.com/office/drawing/2014/main" id="{F5338846-9951-4247-AC12-017C68A41FA5}"/>
                </a:ext>
              </a:extLst>
            </p:cNvPr>
            <p:cNvCxnSpPr>
              <a:cxnSpLocks/>
            </p:cNvCxnSpPr>
            <p:nvPr/>
          </p:nvCxnSpPr>
          <p:spPr>
            <a:xfrm>
              <a:off x="3857930" y="2584277"/>
              <a:ext cx="59513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49">
              <a:extLst>
                <a:ext uri="{FF2B5EF4-FFF2-40B4-BE49-F238E27FC236}">
                  <a16:creationId xmlns:a16="http://schemas.microsoft.com/office/drawing/2014/main" id="{2A9612FB-4728-F540-BB49-97CEF6073637}"/>
                </a:ext>
              </a:extLst>
            </p:cNvPr>
            <p:cNvCxnSpPr>
              <a:cxnSpLocks/>
            </p:cNvCxnSpPr>
            <p:nvPr/>
          </p:nvCxnSpPr>
          <p:spPr>
            <a:xfrm>
              <a:off x="3857930" y="3079326"/>
              <a:ext cx="59513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E8BC2EA-4DCF-494E-BAC3-321774245A52}"/>
              </a:ext>
            </a:extLst>
          </p:cNvPr>
          <p:cNvGrpSpPr/>
          <p:nvPr/>
        </p:nvGrpSpPr>
        <p:grpSpPr>
          <a:xfrm>
            <a:off x="283440" y="4811252"/>
            <a:ext cx="8393016" cy="1572260"/>
            <a:chOff x="283440" y="4271292"/>
            <a:chExt cx="8393016" cy="1572260"/>
          </a:xfrm>
        </p:grpSpPr>
        <p:graphicFrame>
          <p:nvGraphicFramePr>
            <p:cNvPr id="19" name="表格 18">
              <a:extLst>
                <a:ext uri="{FF2B5EF4-FFF2-40B4-BE49-F238E27FC236}">
                  <a16:creationId xmlns:a16="http://schemas.microsoft.com/office/drawing/2014/main" id="{4D3F848C-2261-D849-B845-EFA4C3B9B515}"/>
                </a:ext>
              </a:extLst>
            </p:cNvPr>
            <p:cNvGraphicFramePr/>
            <p:nvPr>
              <p:custDataLst>
                <p:tags r:id="rId1"/>
              </p:custDataLst>
            </p:nvPr>
          </p:nvGraphicFramePr>
          <p:xfrm>
            <a:off x="2911291" y="4271292"/>
            <a:ext cx="5765165" cy="15722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5379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5189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5367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1790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9048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07340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Datasets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nodes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edges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features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classes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07975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06705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Amazon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2,449,029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61,859,140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 100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47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2900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Friendster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65,608,366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1,806,067,135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zh-CN" altLang="en-US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 100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500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07340"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buNone/>
                        </a:pPr>
                        <a:r>
                          <a:rPr lang="en-US" altLang="zh-CN" sz="1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...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A501611-42DD-4045-A1E3-24652EF8372B}"/>
                </a:ext>
              </a:extLst>
            </p:cNvPr>
            <p:cNvSpPr/>
            <p:nvPr/>
          </p:nvSpPr>
          <p:spPr>
            <a:xfrm>
              <a:off x="4020001" y="4803422"/>
              <a:ext cx="1265555" cy="508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id="{F422A167-FFDA-7A44-A355-61DD519B068C}"/>
                </a:ext>
              </a:extLst>
            </p:cNvPr>
            <p:cNvGrpSpPr/>
            <p:nvPr/>
          </p:nvGrpSpPr>
          <p:grpSpPr>
            <a:xfrm rot="1140000" flipV="1">
              <a:off x="2451551" y="4548787"/>
              <a:ext cx="1716405" cy="608330"/>
              <a:chOff x="1832197" y="5229595"/>
              <a:chExt cx="1360583" cy="691145"/>
            </a:xfrm>
          </p:grpSpPr>
          <p:sp>
            <p:nvSpPr>
              <p:cNvPr id="22" name="Freeform 141">
                <a:extLst>
                  <a:ext uri="{FF2B5EF4-FFF2-40B4-BE49-F238E27FC236}">
                    <a16:creationId xmlns:a16="http://schemas.microsoft.com/office/drawing/2014/main" id="{3DFFA2F2-6399-7943-B9F3-67BF1F96E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2684" y="5366120"/>
                <a:ext cx="1270096" cy="554620"/>
              </a:xfrm>
              <a:custGeom>
                <a:avLst/>
                <a:gdLst>
                  <a:gd name="T0" fmla="*/ 733 w 737"/>
                  <a:gd name="T1" fmla="*/ 273 h 289"/>
                  <a:gd name="T2" fmla="*/ 702 w 737"/>
                  <a:gd name="T3" fmla="*/ 286 h 289"/>
                  <a:gd name="T4" fmla="*/ 711 w 737"/>
                  <a:gd name="T5" fmla="*/ 275 h 289"/>
                  <a:gd name="T6" fmla="*/ 676 w 737"/>
                  <a:gd name="T7" fmla="*/ 286 h 289"/>
                  <a:gd name="T8" fmla="*/ 688 w 737"/>
                  <a:gd name="T9" fmla="*/ 277 h 289"/>
                  <a:gd name="T10" fmla="*/ 650 w 737"/>
                  <a:gd name="T11" fmla="*/ 286 h 289"/>
                  <a:gd name="T12" fmla="*/ 665 w 737"/>
                  <a:gd name="T13" fmla="*/ 280 h 289"/>
                  <a:gd name="T14" fmla="*/ 626 w 737"/>
                  <a:gd name="T15" fmla="*/ 286 h 289"/>
                  <a:gd name="T16" fmla="*/ 641 w 737"/>
                  <a:gd name="T17" fmla="*/ 281 h 289"/>
                  <a:gd name="T18" fmla="*/ 601 w 737"/>
                  <a:gd name="T19" fmla="*/ 285 h 289"/>
                  <a:gd name="T20" fmla="*/ 617 w 737"/>
                  <a:gd name="T21" fmla="*/ 283 h 289"/>
                  <a:gd name="T22" fmla="*/ 577 w 737"/>
                  <a:gd name="T23" fmla="*/ 282 h 289"/>
                  <a:gd name="T24" fmla="*/ 593 w 737"/>
                  <a:gd name="T25" fmla="*/ 284 h 289"/>
                  <a:gd name="T26" fmla="*/ 553 w 737"/>
                  <a:gd name="T27" fmla="*/ 279 h 289"/>
                  <a:gd name="T28" fmla="*/ 568 w 737"/>
                  <a:gd name="T29" fmla="*/ 283 h 289"/>
                  <a:gd name="T30" fmla="*/ 529 w 737"/>
                  <a:gd name="T31" fmla="*/ 276 h 289"/>
                  <a:gd name="T32" fmla="*/ 543 w 737"/>
                  <a:gd name="T33" fmla="*/ 283 h 289"/>
                  <a:gd name="T34" fmla="*/ 506 w 737"/>
                  <a:gd name="T35" fmla="*/ 272 h 289"/>
                  <a:gd name="T36" fmla="*/ 518 w 737"/>
                  <a:gd name="T37" fmla="*/ 282 h 289"/>
                  <a:gd name="T38" fmla="*/ 484 w 737"/>
                  <a:gd name="T39" fmla="*/ 268 h 289"/>
                  <a:gd name="T40" fmla="*/ 492 w 737"/>
                  <a:gd name="T41" fmla="*/ 279 h 289"/>
                  <a:gd name="T42" fmla="*/ 461 w 737"/>
                  <a:gd name="T43" fmla="*/ 264 h 289"/>
                  <a:gd name="T44" fmla="*/ 444 w 737"/>
                  <a:gd name="T45" fmla="*/ 272 h 289"/>
                  <a:gd name="T46" fmla="*/ 440 w 737"/>
                  <a:gd name="T47" fmla="*/ 261 h 289"/>
                  <a:gd name="T48" fmla="*/ 420 w 737"/>
                  <a:gd name="T49" fmla="*/ 267 h 289"/>
                  <a:gd name="T50" fmla="*/ 423 w 737"/>
                  <a:gd name="T51" fmla="*/ 257 h 289"/>
                  <a:gd name="T52" fmla="*/ 388 w 737"/>
                  <a:gd name="T53" fmla="*/ 259 h 289"/>
                  <a:gd name="T54" fmla="*/ 400 w 737"/>
                  <a:gd name="T55" fmla="*/ 252 h 289"/>
                  <a:gd name="T56" fmla="*/ 363 w 737"/>
                  <a:gd name="T57" fmla="*/ 251 h 289"/>
                  <a:gd name="T58" fmla="*/ 377 w 737"/>
                  <a:gd name="T59" fmla="*/ 248 h 289"/>
                  <a:gd name="T60" fmla="*/ 339 w 737"/>
                  <a:gd name="T61" fmla="*/ 242 h 289"/>
                  <a:gd name="T62" fmla="*/ 354 w 737"/>
                  <a:gd name="T63" fmla="*/ 243 h 289"/>
                  <a:gd name="T64" fmla="*/ 315 w 737"/>
                  <a:gd name="T65" fmla="*/ 233 h 289"/>
                  <a:gd name="T66" fmla="*/ 331 w 737"/>
                  <a:gd name="T67" fmla="*/ 235 h 289"/>
                  <a:gd name="T68" fmla="*/ 292 w 737"/>
                  <a:gd name="T69" fmla="*/ 223 h 289"/>
                  <a:gd name="T70" fmla="*/ 308 w 737"/>
                  <a:gd name="T71" fmla="*/ 226 h 289"/>
                  <a:gd name="T72" fmla="*/ 269 w 737"/>
                  <a:gd name="T73" fmla="*/ 213 h 289"/>
                  <a:gd name="T74" fmla="*/ 284 w 737"/>
                  <a:gd name="T75" fmla="*/ 219 h 289"/>
                  <a:gd name="T76" fmla="*/ 247 w 737"/>
                  <a:gd name="T77" fmla="*/ 200 h 289"/>
                  <a:gd name="T78" fmla="*/ 260 w 737"/>
                  <a:gd name="T79" fmla="*/ 210 h 289"/>
                  <a:gd name="T80" fmla="*/ 226 w 737"/>
                  <a:gd name="T81" fmla="*/ 187 h 289"/>
                  <a:gd name="T82" fmla="*/ 236 w 737"/>
                  <a:gd name="T83" fmla="*/ 200 h 289"/>
                  <a:gd name="T84" fmla="*/ 205 w 737"/>
                  <a:gd name="T85" fmla="*/ 174 h 289"/>
                  <a:gd name="T86" fmla="*/ 212 w 737"/>
                  <a:gd name="T87" fmla="*/ 188 h 289"/>
                  <a:gd name="T88" fmla="*/ 185 w 737"/>
                  <a:gd name="T89" fmla="*/ 160 h 289"/>
                  <a:gd name="T90" fmla="*/ 189 w 737"/>
                  <a:gd name="T91" fmla="*/ 175 h 289"/>
                  <a:gd name="T92" fmla="*/ 171 w 737"/>
                  <a:gd name="T93" fmla="*/ 151 h 289"/>
                  <a:gd name="T94" fmla="*/ 145 w 737"/>
                  <a:gd name="T95" fmla="*/ 145 h 289"/>
                  <a:gd name="T96" fmla="*/ 150 w 737"/>
                  <a:gd name="T97" fmla="*/ 136 h 289"/>
                  <a:gd name="T98" fmla="*/ 121 w 737"/>
                  <a:gd name="T99" fmla="*/ 128 h 289"/>
                  <a:gd name="T100" fmla="*/ 129 w 737"/>
                  <a:gd name="T101" fmla="*/ 121 h 289"/>
                  <a:gd name="T102" fmla="*/ 99 w 737"/>
                  <a:gd name="T103" fmla="*/ 109 h 289"/>
                  <a:gd name="T104" fmla="*/ 108 w 737"/>
                  <a:gd name="T105" fmla="*/ 104 h 289"/>
                  <a:gd name="T106" fmla="*/ 77 w 737"/>
                  <a:gd name="T107" fmla="*/ 90 h 289"/>
                  <a:gd name="T108" fmla="*/ 89 w 737"/>
                  <a:gd name="T109" fmla="*/ 88 h 289"/>
                  <a:gd name="T110" fmla="*/ 56 w 737"/>
                  <a:gd name="T111" fmla="*/ 69 h 289"/>
                  <a:gd name="T112" fmla="*/ 70 w 737"/>
                  <a:gd name="T113" fmla="*/ 72 h 289"/>
                  <a:gd name="T114" fmla="*/ 37 w 737"/>
                  <a:gd name="T115" fmla="*/ 47 h 289"/>
                  <a:gd name="T116" fmla="*/ 51 w 737"/>
                  <a:gd name="T117" fmla="*/ 55 h 289"/>
                  <a:gd name="T118" fmla="*/ 18 w 737"/>
                  <a:gd name="T119" fmla="*/ 25 h 289"/>
                  <a:gd name="T120" fmla="*/ 31 w 737"/>
                  <a:gd name="T121" fmla="*/ 37 h 289"/>
                  <a:gd name="T122" fmla="*/ 1 w 737"/>
                  <a:gd name="T123" fmla="*/ 2 h 289"/>
                  <a:gd name="T124" fmla="*/ 12 w 737"/>
                  <a:gd name="T125" fmla="*/ 1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289">
                    <a:moveTo>
                      <a:pt x="734" y="283"/>
                    </a:moveTo>
                    <a:lnTo>
                      <a:pt x="726" y="284"/>
                    </a:lnTo>
                    <a:lnTo>
                      <a:pt x="725" y="284"/>
                    </a:lnTo>
                    <a:lnTo>
                      <a:pt x="724" y="283"/>
                    </a:lnTo>
                    <a:lnTo>
                      <a:pt x="723" y="283"/>
                    </a:lnTo>
                    <a:lnTo>
                      <a:pt x="723" y="282"/>
                    </a:lnTo>
                    <a:lnTo>
                      <a:pt x="722" y="282"/>
                    </a:lnTo>
                    <a:lnTo>
                      <a:pt x="722" y="281"/>
                    </a:lnTo>
                    <a:lnTo>
                      <a:pt x="721" y="280"/>
                    </a:lnTo>
                    <a:lnTo>
                      <a:pt x="721" y="279"/>
                    </a:lnTo>
                    <a:lnTo>
                      <a:pt x="721" y="278"/>
                    </a:lnTo>
                    <a:lnTo>
                      <a:pt x="722" y="277"/>
                    </a:lnTo>
                    <a:lnTo>
                      <a:pt x="722" y="276"/>
                    </a:lnTo>
                    <a:lnTo>
                      <a:pt x="723" y="275"/>
                    </a:lnTo>
                    <a:lnTo>
                      <a:pt x="723" y="274"/>
                    </a:lnTo>
                    <a:lnTo>
                      <a:pt x="724" y="274"/>
                    </a:lnTo>
                    <a:lnTo>
                      <a:pt x="724" y="273"/>
                    </a:lnTo>
                    <a:lnTo>
                      <a:pt x="725" y="273"/>
                    </a:lnTo>
                    <a:lnTo>
                      <a:pt x="733" y="273"/>
                    </a:lnTo>
                    <a:lnTo>
                      <a:pt x="734" y="273"/>
                    </a:lnTo>
                    <a:lnTo>
                      <a:pt x="735" y="273"/>
                    </a:lnTo>
                    <a:lnTo>
                      <a:pt x="735" y="273"/>
                    </a:lnTo>
                    <a:lnTo>
                      <a:pt x="736" y="274"/>
                    </a:lnTo>
                    <a:lnTo>
                      <a:pt x="737" y="275"/>
                    </a:lnTo>
                    <a:lnTo>
                      <a:pt x="737" y="275"/>
                    </a:lnTo>
                    <a:lnTo>
                      <a:pt x="737" y="276"/>
                    </a:lnTo>
                    <a:lnTo>
                      <a:pt x="737" y="278"/>
                    </a:lnTo>
                    <a:lnTo>
                      <a:pt x="737" y="279"/>
                    </a:lnTo>
                    <a:lnTo>
                      <a:pt x="737" y="280"/>
                    </a:lnTo>
                    <a:lnTo>
                      <a:pt x="737" y="281"/>
                    </a:lnTo>
                    <a:lnTo>
                      <a:pt x="737" y="281"/>
                    </a:lnTo>
                    <a:lnTo>
                      <a:pt x="736" y="282"/>
                    </a:lnTo>
                    <a:lnTo>
                      <a:pt x="735" y="283"/>
                    </a:lnTo>
                    <a:lnTo>
                      <a:pt x="735" y="283"/>
                    </a:lnTo>
                    <a:lnTo>
                      <a:pt x="734" y="283"/>
                    </a:lnTo>
                    <a:lnTo>
                      <a:pt x="734" y="283"/>
                    </a:lnTo>
                    <a:close/>
                    <a:moveTo>
                      <a:pt x="710" y="285"/>
                    </a:moveTo>
                    <a:lnTo>
                      <a:pt x="702" y="286"/>
                    </a:lnTo>
                    <a:lnTo>
                      <a:pt x="701" y="285"/>
                    </a:lnTo>
                    <a:lnTo>
                      <a:pt x="700" y="285"/>
                    </a:lnTo>
                    <a:lnTo>
                      <a:pt x="699" y="285"/>
                    </a:lnTo>
                    <a:lnTo>
                      <a:pt x="699" y="284"/>
                    </a:lnTo>
                    <a:lnTo>
                      <a:pt x="698" y="283"/>
                    </a:lnTo>
                    <a:lnTo>
                      <a:pt x="698" y="283"/>
                    </a:lnTo>
                    <a:lnTo>
                      <a:pt x="698" y="282"/>
                    </a:lnTo>
                    <a:lnTo>
                      <a:pt x="698" y="281"/>
                    </a:lnTo>
                    <a:lnTo>
                      <a:pt x="698" y="279"/>
                    </a:lnTo>
                    <a:lnTo>
                      <a:pt x="698" y="278"/>
                    </a:lnTo>
                    <a:lnTo>
                      <a:pt x="698" y="278"/>
                    </a:lnTo>
                    <a:lnTo>
                      <a:pt x="698" y="277"/>
                    </a:lnTo>
                    <a:lnTo>
                      <a:pt x="699" y="276"/>
                    </a:lnTo>
                    <a:lnTo>
                      <a:pt x="700" y="275"/>
                    </a:lnTo>
                    <a:lnTo>
                      <a:pt x="701" y="275"/>
                    </a:lnTo>
                    <a:lnTo>
                      <a:pt x="701" y="275"/>
                    </a:lnTo>
                    <a:lnTo>
                      <a:pt x="709" y="274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2" y="275"/>
                    </a:lnTo>
                    <a:lnTo>
                      <a:pt x="712" y="276"/>
                    </a:lnTo>
                    <a:lnTo>
                      <a:pt x="713" y="276"/>
                    </a:lnTo>
                    <a:lnTo>
                      <a:pt x="713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3" y="280"/>
                    </a:lnTo>
                    <a:lnTo>
                      <a:pt x="713" y="281"/>
                    </a:lnTo>
                    <a:lnTo>
                      <a:pt x="713" y="282"/>
                    </a:lnTo>
                    <a:lnTo>
                      <a:pt x="712" y="283"/>
                    </a:lnTo>
                    <a:lnTo>
                      <a:pt x="712" y="284"/>
                    </a:lnTo>
                    <a:lnTo>
                      <a:pt x="711" y="284"/>
                    </a:lnTo>
                    <a:lnTo>
                      <a:pt x="710" y="285"/>
                    </a:lnTo>
                    <a:lnTo>
                      <a:pt x="710" y="285"/>
                    </a:lnTo>
                    <a:lnTo>
                      <a:pt x="710" y="285"/>
                    </a:lnTo>
                    <a:close/>
                    <a:moveTo>
                      <a:pt x="685" y="286"/>
                    </a:moveTo>
                    <a:lnTo>
                      <a:pt x="677" y="287"/>
                    </a:lnTo>
                    <a:lnTo>
                      <a:pt x="677" y="287"/>
                    </a:lnTo>
                    <a:lnTo>
                      <a:pt x="676" y="286"/>
                    </a:lnTo>
                    <a:lnTo>
                      <a:pt x="675" y="286"/>
                    </a:lnTo>
                    <a:lnTo>
                      <a:pt x="675" y="285"/>
                    </a:lnTo>
                    <a:lnTo>
                      <a:pt x="674" y="285"/>
                    </a:lnTo>
                    <a:lnTo>
                      <a:pt x="674" y="284"/>
                    </a:lnTo>
                    <a:lnTo>
                      <a:pt x="674" y="283"/>
                    </a:lnTo>
                    <a:lnTo>
                      <a:pt x="673" y="282"/>
                    </a:lnTo>
                    <a:lnTo>
                      <a:pt x="673" y="281"/>
                    </a:lnTo>
                    <a:lnTo>
                      <a:pt x="674" y="280"/>
                    </a:lnTo>
                    <a:lnTo>
                      <a:pt x="674" y="279"/>
                    </a:lnTo>
                    <a:lnTo>
                      <a:pt x="674" y="278"/>
                    </a:lnTo>
                    <a:lnTo>
                      <a:pt x="675" y="277"/>
                    </a:lnTo>
                    <a:lnTo>
                      <a:pt x="675" y="277"/>
                    </a:lnTo>
                    <a:lnTo>
                      <a:pt x="676" y="276"/>
                    </a:lnTo>
                    <a:lnTo>
                      <a:pt x="677" y="276"/>
                    </a:lnTo>
                    <a:lnTo>
                      <a:pt x="685" y="276"/>
                    </a:lnTo>
                    <a:lnTo>
                      <a:pt x="686" y="276"/>
                    </a:lnTo>
                    <a:lnTo>
                      <a:pt x="687" y="276"/>
                    </a:lnTo>
                    <a:lnTo>
                      <a:pt x="688" y="277"/>
                    </a:lnTo>
                    <a:lnTo>
                      <a:pt x="688" y="277"/>
                    </a:lnTo>
                    <a:lnTo>
                      <a:pt x="689" y="278"/>
                    </a:lnTo>
                    <a:lnTo>
                      <a:pt x="689" y="279"/>
                    </a:lnTo>
                    <a:lnTo>
                      <a:pt x="689" y="280"/>
                    </a:lnTo>
                    <a:lnTo>
                      <a:pt x="690" y="281"/>
                    </a:lnTo>
                    <a:lnTo>
                      <a:pt x="690" y="282"/>
                    </a:lnTo>
                    <a:lnTo>
                      <a:pt x="689" y="283"/>
                    </a:lnTo>
                    <a:lnTo>
                      <a:pt x="689" y="284"/>
                    </a:lnTo>
                    <a:lnTo>
                      <a:pt x="688" y="285"/>
                    </a:lnTo>
                    <a:lnTo>
                      <a:pt x="688" y="285"/>
                    </a:lnTo>
                    <a:lnTo>
                      <a:pt x="687" y="286"/>
                    </a:lnTo>
                    <a:lnTo>
                      <a:pt x="686" y="286"/>
                    </a:lnTo>
                    <a:lnTo>
                      <a:pt x="685" y="286"/>
                    </a:lnTo>
                    <a:lnTo>
                      <a:pt x="685" y="286"/>
                    </a:lnTo>
                    <a:close/>
                    <a:moveTo>
                      <a:pt x="661" y="288"/>
                    </a:moveTo>
                    <a:lnTo>
                      <a:pt x="653" y="288"/>
                    </a:lnTo>
                    <a:lnTo>
                      <a:pt x="652" y="288"/>
                    </a:lnTo>
                    <a:lnTo>
                      <a:pt x="652" y="288"/>
                    </a:lnTo>
                    <a:lnTo>
                      <a:pt x="651" y="287"/>
                    </a:lnTo>
                    <a:lnTo>
                      <a:pt x="650" y="286"/>
                    </a:lnTo>
                    <a:lnTo>
                      <a:pt x="650" y="285"/>
                    </a:lnTo>
                    <a:lnTo>
                      <a:pt x="650" y="284"/>
                    </a:lnTo>
                    <a:lnTo>
                      <a:pt x="649" y="283"/>
                    </a:lnTo>
                    <a:lnTo>
                      <a:pt x="649" y="282"/>
                    </a:lnTo>
                    <a:lnTo>
                      <a:pt x="649" y="281"/>
                    </a:lnTo>
                    <a:lnTo>
                      <a:pt x="650" y="280"/>
                    </a:lnTo>
                    <a:lnTo>
                      <a:pt x="650" y="279"/>
                    </a:lnTo>
                    <a:lnTo>
                      <a:pt x="650" y="279"/>
                    </a:lnTo>
                    <a:lnTo>
                      <a:pt x="651" y="278"/>
                    </a:lnTo>
                    <a:lnTo>
                      <a:pt x="652" y="277"/>
                    </a:lnTo>
                    <a:lnTo>
                      <a:pt x="652" y="277"/>
                    </a:lnTo>
                    <a:lnTo>
                      <a:pt x="653" y="277"/>
                    </a:lnTo>
                    <a:lnTo>
                      <a:pt x="661" y="277"/>
                    </a:lnTo>
                    <a:lnTo>
                      <a:pt x="662" y="277"/>
                    </a:lnTo>
                    <a:lnTo>
                      <a:pt x="663" y="277"/>
                    </a:lnTo>
                    <a:lnTo>
                      <a:pt x="663" y="278"/>
                    </a:lnTo>
                    <a:lnTo>
                      <a:pt x="664" y="278"/>
                    </a:lnTo>
                    <a:lnTo>
                      <a:pt x="664" y="279"/>
                    </a:lnTo>
                    <a:lnTo>
                      <a:pt x="665" y="280"/>
                    </a:lnTo>
                    <a:lnTo>
                      <a:pt x="665" y="281"/>
                    </a:lnTo>
                    <a:lnTo>
                      <a:pt x="665" y="282"/>
                    </a:lnTo>
                    <a:lnTo>
                      <a:pt x="665" y="283"/>
                    </a:lnTo>
                    <a:lnTo>
                      <a:pt x="665" y="284"/>
                    </a:lnTo>
                    <a:lnTo>
                      <a:pt x="664" y="285"/>
                    </a:lnTo>
                    <a:lnTo>
                      <a:pt x="664" y="286"/>
                    </a:lnTo>
                    <a:lnTo>
                      <a:pt x="664" y="286"/>
                    </a:lnTo>
                    <a:lnTo>
                      <a:pt x="663" y="287"/>
                    </a:lnTo>
                    <a:lnTo>
                      <a:pt x="662" y="288"/>
                    </a:lnTo>
                    <a:lnTo>
                      <a:pt x="661" y="288"/>
                    </a:lnTo>
                    <a:lnTo>
                      <a:pt x="661" y="288"/>
                    </a:lnTo>
                    <a:close/>
                    <a:moveTo>
                      <a:pt x="637" y="288"/>
                    </a:moveTo>
                    <a:lnTo>
                      <a:pt x="630" y="289"/>
                    </a:lnTo>
                    <a:lnTo>
                      <a:pt x="629" y="289"/>
                    </a:lnTo>
                    <a:lnTo>
                      <a:pt x="628" y="288"/>
                    </a:lnTo>
                    <a:lnTo>
                      <a:pt x="628" y="288"/>
                    </a:lnTo>
                    <a:lnTo>
                      <a:pt x="627" y="288"/>
                    </a:lnTo>
                    <a:lnTo>
                      <a:pt x="626" y="286"/>
                    </a:lnTo>
                    <a:lnTo>
                      <a:pt x="626" y="286"/>
                    </a:lnTo>
                    <a:lnTo>
                      <a:pt x="625" y="285"/>
                    </a:lnTo>
                    <a:lnTo>
                      <a:pt x="625" y="284"/>
                    </a:lnTo>
                    <a:lnTo>
                      <a:pt x="625" y="283"/>
                    </a:lnTo>
                    <a:lnTo>
                      <a:pt x="625" y="282"/>
                    </a:lnTo>
                    <a:lnTo>
                      <a:pt x="625" y="281"/>
                    </a:lnTo>
                    <a:lnTo>
                      <a:pt x="626" y="280"/>
                    </a:lnTo>
                    <a:lnTo>
                      <a:pt x="627" y="279"/>
                    </a:lnTo>
                    <a:lnTo>
                      <a:pt x="627" y="278"/>
                    </a:lnTo>
                    <a:lnTo>
                      <a:pt x="628" y="278"/>
                    </a:lnTo>
                    <a:lnTo>
                      <a:pt x="628" y="278"/>
                    </a:lnTo>
                    <a:lnTo>
                      <a:pt x="629" y="277"/>
                    </a:lnTo>
                    <a:lnTo>
                      <a:pt x="630" y="277"/>
                    </a:lnTo>
                    <a:lnTo>
                      <a:pt x="637" y="277"/>
                    </a:lnTo>
                    <a:lnTo>
                      <a:pt x="638" y="277"/>
                    </a:lnTo>
                    <a:lnTo>
                      <a:pt x="639" y="278"/>
                    </a:lnTo>
                    <a:lnTo>
                      <a:pt x="639" y="278"/>
                    </a:lnTo>
                    <a:lnTo>
                      <a:pt x="640" y="279"/>
                    </a:lnTo>
                    <a:lnTo>
                      <a:pt x="641" y="280"/>
                    </a:lnTo>
                    <a:lnTo>
                      <a:pt x="641" y="281"/>
                    </a:lnTo>
                    <a:lnTo>
                      <a:pt x="641" y="282"/>
                    </a:lnTo>
                    <a:lnTo>
                      <a:pt x="641" y="283"/>
                    </a:lnTo>
                    <a:lnTo>
                      <a:pt x="641" y="284"/>
                    </a:lnTo>
                    <a:lnTo>
                      <a:pt x="641" y="285"/>
                    </a:lnTo>
                    <a:lnTo>
                      <a:pt x="641" y="286"/>
                    </a:lnTo>
                    <a:lnTo>
                      <a:pt x="640" y="286"/>
                    </a:lnTo>
                    <a:lnTo>
                      <a:pt x="639" y="287"/>
                    </a:lnTo>
                    <a:lnTo>
                      <a:pt x="639" y="288"/>
                    </a:lnTo>
                    <a:lnTo>
                      <a:pt x="638" y="288"/>
                    </a:lnTo>
                    <a:lnTo>
                      <a:pt x="637" y="288"/>
                    </a:lnTo>
                    <a:lnTo>
                      <a:pt x="637" y="288"/>
                    </a:lnTo>
                    <a:close/>
                    <a:moveTo>
                      <a:pt x="613" y="288"/>
                    </a:moveTo>
                    <a:lnTo>
                      <a:pt x="605" y="288"/>
                    </a:lnTo>
                    <a:lnTo>
                      <a:pt x="604" y="288"/>
                    </a:lnTo>
                    <a:lnTo>
                      <a:pt x="603" y="288"/>
                    </a:lnTo>
                    <a:lnTo>
                      <a:pt x="603" y="287"/>
                    </a:lnTo>
                    <a:lnTo>
                      <a:pt x="602" y="286"/>
                    </a:lnTo>
                    <a:lnTo>
                      <a:pt x="602" y="285"/>
                    </a:lnTo>
                    <a:lnTo>
                      <a:pt x="601" y="285"/>
                    </a:lnTo>
                    <a:lnTo>
                      <a:pt x="601" y="284"/>
                    </a:lnTo>
                    <a:lnTo>
                      <a:pt x="601" y="282"/>
                    </a:lnTo>
                    <a:lnTo>
                      <a:pt x="601" y="281"/>
                    </a:lnTo>
                    <a:lnTo>
                      <a:pt x="601" y="280"/>
                    </a:lnTo>
                    <a:lnTo>
                      <a:pt x="602" y="279"/>
                    </a:lnTo>
                    <a:lnTo>
                      <a:pt x="602" y="279"/>
                    </a:lnTo>
                    <a:lnTo>
                      <a:pt x="603" y="278"/>
                    </a:lnTo>
                    <a:lnTo>
                      <a:pt x="603" y="278"/>
                    </a:lnTo>
                    <a:lnTo>
                      <a:pt x="604" y="277"/>
                    </a:lnTo>
                    <a:lnTo>
                      <a:pt x="605" y="277"/>
                    </a:lnTo>
                    <a:lnTo>
                      <a:pt x="613" y="277"/>
                    </a:lnTo>
                    <a:lnTo>
                      <a:pt x="614" y="277"/>
                    </a:lnTo>
                    <a:lnTo>
                      <a:pt x="615" y="278"/>
                    </a:lnTo>
                    <a:lnTo>
                      <a:pt x="615" y="278"/>
                    </a:lnTo>
                    <a:lnTo>
                      <a:pt x="616" y="279"/>
                    </a:lnTo>
                    <a:lnTo>
                      <a:pt x="616" y="280"/>
                    </a:lnTo>
                    <a:lnTo>
                      <a:pt x="617" y="281"/>
                    </a:lnTo>
                    <a:lnTo>
                      <a:pt x="617" y="282"/>
                    </a:lnTo>
                    <a:lnTo>
                      <a:pt x="617" y="283"/>
                    </a:lnTo>
                    <a:lnTo>
                      <a:pt x="617" y="284"/>
                    </a:lnTo>
                    <a:lnTo>
                      <a:pt x="617" y="285"/>
                    </a:lnTo>
                    <a:lnTo>
                      <a:pt x="616" y="286"/>
                    </a:lnTo>
                    <a:lnTo>
                      <a:pt x="616" y="286"/>
                    </a:lnTo>
                    <a:lnTo>
                      <a:pt x="615" y="287"/>
                    </a:lnTo>
                    <a:lnTo>
                      <a:pt x="615" y="288"/>
                    </a:lnTo>
                    <a:lnTo>
                      <a:pt x="614" y="288"/>
                    </a:lnTo>
                    <a:lnTo>
                      <a:pt x="613" y="288"/>
                    </a:lnTo>
                    <a:lnTo>
                      <a:pt x="613" y="288"/>
                    </a:lnTo>
                    <a:close/>
                    <a:moveTo>
                      <a:pt x="589" y="288"/>
                    </a:moveTo>
                    <a:lnTo>
                      <a:pt x="581" y="288"/>
                    </a:lnTo>
                    <a:lnTo>
                      <a:pt x="580" y="287"/>
                    </a:lnTo>
                    <a:lnTo>
                      <a:pt x="579" y="287"/>
                    </a:lnTo>
                    <a:lnTo>
                      <a:pt x="579" y="286"/>
                    </a:lnTo>
                    <a:lnTo>
                      <a:pt x="578" y="285"/>
                    </a:lnTo>
                    <a:lnTo>
                      <a:pt x="578" y="285"/>
                    </a:lnTo>
                    <a:lnTo>
                      <a:pt x="577" y="284"/>
                    </a:lnTo>
                    <a:lnTo>
                      <a:pt x="577" y="283"/>
                    </a:lnTo>
                    <a:lnTo>
                      <a:pt x="577" y="282"/>
                    </a:lnTo>
                    <a:lnTo>
                      <a:pt x="577" y="281"/>
                    </a:lnTo>
                    <a:lnTo>
                      <a:pt x="577" y="280"/>
                    </a:lnTo>
                    <a:lnTo>
                      <a:pt x="578" y="279"/>
                    </a:lnTo>
                    <a:lnTo>
                      <a:pt x="578" y="278"/>
                    </a:lnTo>
                    <a:lnTo>
                      <a:pt x="579" y="277"/>
                    </a:lnTo>
                    <a:lnTo>
                      <a:pt x="579" y="277"/>
                    </a:lnTo>
                    <a:lnTo>
                      <a:pt x="580" y="277"/>
                    </a:lnTo>
                    <a:lnTo>
                      <a:pt x="581" y="276"/>
                    </a:lnTo>
                    <a:lnTo>
                      <a:pt x="589" y="277"/>
                    </a:lnTo>
                    <a:lnTo>
                      <a:pt x="590" y="277"/>
                    </a:lnTo>
                    <a:lnTo>
                      <a:pt x="591" y="277"/>
                    </a:lnTo>
                    <a:lnTo>
                      <a:pt x="591" y="278"/>
                    </a:lnTo>
                    <a:lnTo>
                      <a:pt x="592" y="278"/>
                    </a:lnTo>
                    <a:lnTo>
                      <a:pt x="592" y="279"/>
                    </a:lnTo>
                    <a:lnTo>
                      <a:pt x="593" y="280"/>
                    </a:lnTo>
                    <a:lnTo>
                      <a:pt x="593" y="281"/>
                    </a:lnTo>
                    <a:lnTo>
                      <a:pt x="593" y="282"/>
                    </a:lnTo>
                    <a:lnTo>
                      <a:pt x="593" y="283"/>
                    </a:lnTo>
                    <a:lnTo>
                      <a:pt x="593" y="284"/>
                    </a:lnTo>
                    <a:lnTo>
                      <a:pt x="592" y="285"/>
                    </a:lnTo>
                    <a:lnTo>
                      <a:pt x="592" y="286"/>
                    </a:lnTo>
                    <a:lnTo>
                      <a:pt x="591" y="287"/>
                    </a:lnTo>
                    <a:lnTo>
                      <a:pt x="590" y="288"/>
                    </a:lnTo>
                    <a:lnTo>
                      <a:pt x="590" y="288"/>
                    </a:lnTo>
                    <a:lnTo>
                      <a:pt x="589" y="288"/>
                    </a:lnTo>
                    <a:lnTo>
                      <a:pt x="589" y="288"/>
                    </a:lnTo>
                    <a:close/>
                    <a:moveTo>
                      <a:pt x="565" y="286"/>
                    </a:moveTo>
                    <a:lnTo>
                      <a:pt x="564" y="286"/>
                    </a:lnTo>
                    <a:lnTo>
                      <a:pt x="557" y="286"/>
                    </a:lnTo>
                    <a:lnTo>
                      <a:pt x="556" y="286"/>
                    </a:lnTo>
                    <a:lnTo>
                      <a:pt x="555" y="285"/>
                    </a:lnTo>
                    <a:lnTo>
                      <a:pt x="554" y="285"/>
                    </a:lnTo>
                    <a:lnTo>
                      <a:pt x="554" y="284"/>
                    </a:lnTo>
                    <a:lnTo>
                      <a:pt x="553" y="283"/>
                    </a:lnTo>
                    <a:lnTo>
                      <a:pt x="553" y="282"/>
                    </a:lnTo>
                    <a:lnTo>
                      <a:pt x="553" y="281"/>
                    </a:lnTo>
                    <a:lnTo>
                      <a:pt x="553" y="280"/>
                    </a:lnTo>
                    <a:lnTo>
                      <a:pt x="553" y="279"/>
                    </a:lnTo>
                    <a:lnTo>
                      <a:pt x="553" y="278"/>
                    </a:lnTo>
                    <a:lnTo>
                      <a:pt x="554" y="277"/>
                    </a:lnTo>
                    <a:lnTo>
                      <a:pt x="554" y="277"/>
                    </a:lnTo>
                    <a:lnTo>
                      <a:pt x="555" y="276"/>
                    </a:lnTo>
                    <a:lnTo>
                      <a:pt x="555" y="276"/>
                    </a:lnTo>
                    <a:lnTo>
                      <a:pt x="556" y="275"/>
                    </a:lnTo>
                    <a:lnTo>
                      <a:pt x="557" y="275"/>
                    </a:lnTo>
                    <a:lnTo>
                      <a:pt x="565" y="276"/>
                    </a:lnTo>
                    <a:lnTo>
                      <a:pt x="565" y="276"/>
                    </a:lnTo>
                    <a:lnTo>
                      <a:pt x="566" y="276"/>
                    </a:lnTo>
                    <a:lnTo>
                      <a:pt x="567" y="276"/>
                    </a:lnTo>
                    <a:lnTo>
                      <a:pt x="567" y="277"/>
                    </a:lnTo>
                    <a:lnTo>
                      <a:pt x="568" y="277"/>
                    </a:lnTo>
                    <a:lnTo>
                      <a:pt x="568" y="278"/>
                    </a:lnTo>
                    <a:lnTo>
                      <a:pt x="569" y="279"/>
                    </a:lnTo>
                    <a:lnTo>
                      <a:pt x="569" y="280"/>
                    </a:lnTo>
                    <a:lnTo>
                      <a:pt x="569" y="281"/>
                    </a:lnTo>
                    <a:lnTo>
                      <a:pt x="569" y="282"/>
                    </a:lnTo>
                    <a:lnTo>
                      <a:pt x="568" y="283"/>
                    </a:lnTo>
                    <a:lnTo>
                      <a:pt x="568" y="284"/>
                    </a:lnTo>
                    <a:lnTo>
                      <a:pt x="568" y="285"/>
                    </a:lnTo>
                    <a:lnTo>
                      <a:pt x="567" y="286"/>
                    </a:lnTo>
                    <a:lnTo>
                      <a:pt x="566" y="286"/>
                    </a:lnTo>
                    <a:lnTo>
                      <a:pt x="565" y="286"/>
                    </a:lnTo>
                    <a:lnTo>
                      <a:pt x="565" y="286"/>
                    </a:lnTo>
                    <a:lnTo>
                      <a:pt x="565" y="286"/>
                    </a:lnTo>
                    <a:close/>
                    <a:moveTo>
                      <a:pt x="541" y="285"/>
                    </a:moveTo>
                    <a:lnTo>
                      <a:pt x="533" y="284"/>
                    </a:lnTo>
                    <a:lnTo>
                      <a:pt x="532" y="284"/>
                    </a:lnTo>
                    <a:lnTo>
                      <a:pt x="531" y="284"/>
                    </a:lnTo>
                    <a:lnTo>
                      <a:pt x="530" y="283"/>
                    </a:lnTo>
                    <a:lnTo>
                      <a:pt x="530" y="282"/>
                    </a:lnTo>
                    <a:lnTo>
                      <a:pt x="529" y="281"/>
                    </a:lnTo>
                    <a:lnTo>
                      <a:pt x="529" y="281"/>
                    </a:lnTo>
                    <a:lnTo>
                      <a:pt x="529" y="280"/>
                    </a:lnTo>
                    <a:lnTo>
                      <a:pt x="529" y="278"/>
                    </a:lnTo>
                    <a:lnTo>
                      <a:pt x="529" y="277"/>
                    </a:lnTo>
                    <a:lnTo>
                      <a:pt x="529" y="276"/>
                    </a:lnTo>
                    <a:lnTo>
                      <a:pt x="530" y="276"/>
                    </a:lnTo>
                    <a:lnTo>
                      <a:pt x="530" y="275"/>
                    </a:lnTo>
                    <a:lnTo>
                      <a:pt x="531" y="274"/>
                    </a:lnTo>
                    <a:lnTo>
                      <a:pt x="532" y="274"/>
                    </a:lnTo>
                    <a:lnTo>
                      <a:pt x="532" y="274"/>
                    </a:lnTo>
                    <a:lnTo>
                      <a:pt x="533" y="273"/>
                    </a:lnTo>
                    <a:lnTo>
                      <a:pt x="541" y="274"/>
                    </a:lnTo>
                    <a:lnTo>
                      <a:pt x="542" y="274"/>
                    </a:lnTo>
                    <a:lnTo>
                      <a:pt x="543" y="275"/>
                    </a:lnTo>
                    <a:lnTo>
                      <a:pt x="543" y="275"/>
                    </a:lnTo>
                    <a:lnTo>
                      <a:pt x="544" y="276"/>
                    </a:lnTo>
                    <a:lnTo>
                      <a:pt x="544" y="277"/>
                    </a:lnTo>
                    <a:lnTo>
                      <a:pt x="544" y="278"/>
                    </a:lnTo>
                    <a:lnTo>
                      <a:pt x="545" y="279"/>
                    </a:lnTo>
                    <a:lnTo>
                      <a:pt x="545" y="280"/>
                    </a:lnTo>
                    <a:lnTo>
                      <a:pt x="544" y="281"/>
                    </a:lnTo>
                    <a:lnTo>
                      <a:pt x="544" y="282"/>
                    </a:lnTo>
                    <a:lnTo>
                      <a:pt x="544" y="283"/>
                    </a:lnTo>
                    <a:lnTo>
                      <a:pt x="543" y="283"/>
                    </a:lnTo>
                    <a:lnTo>
                      <a:pt x="543" y="284"/>
                    </a:lnTo>
                    <a:lnTo>
                      <a:pt x="542" y="284"/>
                    </a:lnTo>
                    <a:lnTo>
                      <a:pt x="541" y="285"/>
                    </a:lnTo>
                    <a:lnTo>
                      <a:pt x="541" y="285"/>
                    </a:lnTo>
                    <a:lnTo>
                      <a:pt x="541" y="285"/>
                    </a:lnTo>
                    <a:close/>
                    <a:moveTo>
                      <a:pt x="516" y="282"/>
                    </a:moveTo>
                    <a:lnTo>
                      <a:pt x="508" y="281"/>
                    </a:lnTo>
                    <a:lnTo>
                      <a:pt x="508" y="281"/>
                    </a:lnTo>
                    <a:lnTo>
                      <a:pt x="507" y="281"/>
                    </a:lnTo>
                    <a:lnTo>
                      <a:pt x="506" y="280"/>
                    </a:lnTo>
                    <a:lnTo>
                      <a:pt x="506" y="280"/>
                    </a:lnTo>
                    <a:lnTo>
                      <a:pt x="505" y="279"/>
                    </a:lnTo>
                    <a:lnTo>
                      <a:pt x="505" y="278"/>
                    </a:lnTo>
                    <a:lnTo>
                      <a:pt x="505" y="277"/>
                    </a:lnTo>
                    <a:lnTo>
                      <a:pt x="505" y="276"/>
                    </a:lnTo>
                    <a:lnTo>
                      <a:pt x="505" y="275"/>
                    </a:lnTo>
                    <a:lnTo>
                      <a:pt x="505" y="274"/>
                    </a:lnTo>
                    <a:lnTo>
                      <a:pt x="506" y="273"/>
                    </a:lnTo>
                    <a:lnTo>
                      <a:pt x="506" y="272"/>
                    </a:lnTo>
                    <a:lnTo>
                      <a:pt x="507" y="272"/>
                    </a:lnTo>
                    <a:lnTo>
                      <a:pt x="508" y="271"/>
                    </a:lnTo>
                    <a:lnTo>
                      <a:pt x="508" y="271"/>
                    </a:lnTo>
                    <a:lnTo>
                      <a:pt x="509" y="271"/>
                    </a:lnTo>
                    <a:lnTo>
                      <a:pt x="517" y="272"/>
                    </a:lnTo>
                    <a:lnTo>
                      <a:pt x="518" y="272"/>
                    </a:lnTo>
                    <a:lnTo>
                      <a:pt x="519" y="272"/>
                    </a:lnTo>
                    <a:lnTo>
                      <a:pt x="519" y="273"/>
                    </a:lnTo>
                    <a:lnTo>
                      <a:pt x="520" y="274"/>
                    </a:lnTo>
                    <a:lnTo>
                      <a:pt x="520" y="274"/>
                    </a:lnTo>
                    <a:lnTo>
                      <a:pt x="521" y="275"/>
                    </a:lnTo>
                    <a:lnTo>
                      <a:pt x="521" y="276"/>
                    </a:lnTo>
                    <a:lnTo>
                      <a:pt x="521" y="277"/>
                    </a:lnTo>
                    <a:lnTo>
                      <a:pt x="521" y="279"/>
                    </a:lnTo>
                    <a:lnTo>
                      <a:pt x="520" y="279"/>
                    </a:lnTo>
                    <a:lnTo>
                      <a:pt x="520" y="280"/>
                    </a:lnTo>
                    <a:lnTo>
                      <a:pt x="519" y="281"/>
                    </a:lnTo>
                    <a:lnTo>
                      <a:pt x="519" y="282"/>
                    </a:lnTo>
                    <a:lnTo>
                      <a:pt x="518" y="282"/>
                    </a:lnTo>
                    <a:lnTo>
                      <a:pt x="517" y="282"/>
                    </a:lnTo>
                    <a:lnTo>
                      <a:pt x="516" y="282"/>
                    </a:lnTo>
                    <a:lnTo>
                      <a:pt x="516" y="282"/>
                    </a:lnTo>
                    <a:close/>
                    <a:moveTo>
                      <a:pt x="492" y="279"/>
                    </a:moveTo>
                    <a:lnTo>
                      <a:pt x="484" y="278"/>
                    </a:lnTo>
                    <a:lnTo>
                      <a:pt x="483" y="278"/>
                    </a:lnTo>
                    <a:lnTo>
                      <a:pt x="483" y="278"/>
                    </a:lnTo>
                    <a:lnTo>
                      <a:pt x="482" y="277"/>
                    </a:lnTo>
                    <a:lnTo>
                      <a:pt x="481" y="276"/>
                    </a:lnTo>
                    <a:lnTo>
                      <a:pt x="481" y="276"/>
                    </a:lnTo>
                    <a:lnTo>
                      <a:pt x="481" y="275"/>
                    </a:lnTo>
                    <a:lnTo>
                      <a:pt x="481" y="274"/>
                    </a:lnTo>
                    <a:lnTo>
                      <a:pt x="481" y="273"/>
                    </a:lnTo>
                    <a:lnTo>
                      <a:pt x="481" y="271"/>
                    </a:lnTo>
                    <a:lnTo>
                      <a:pt x="481" y="271"/>
                    </a:lnTo>
                    <a:lnTo>
                      <a:pt x="482" y="270"/>
                    </a:lnTo>
                    <a:lnTo>
                      <a:pt x="482" y="269"/>
                    </a:lnTo>
                    <a:lnTo>
                      <a:pt x="483" y="268"/>
                    </a:lnTo>
                    <a:lnTo>
                      <a:pt x="484" y="268"/>
                    </a:lnTo>
                    <a:lnTo>
                      <a:pt x="484" y="268"/>
                    </a:lnTo>
                    <a:lnTo>
                      <a:pt x="485" y="268"/>
                    </a:lnTo>
                    <a:lnTo>
                      <a:pt x="493" y="269"/>
                    </a:lnTo>
                    <a:lnTo>
                      <a:pt x="494" y="269"/>
                    </a:lnTo>
                    <a:lnTo>
                      <a:pt x="495" y="270"/>
                    </a:lnTo>
                    <a:lnTo>
                      <a:pt x="495" y="270"/>
                    </a:lnTo>
                    <a:lnTo>
                      <a:pt x="496" y="271"/>
                    </a:lnTo>
                    <a:lnTo>
                      <a:pt x="496" y="272"/>
                    </a:lnTo>
                    <a:lnTo>
                      <a:pt x="497" y="273"/>
                    </a:lnTo>
                    <a:lnTo>
                      <a:pt x="497" y="274"/>
                    </a:lnTo>
                    <a:lnTo>
                      <a:pt x="497" y="275"/>
                    </a:lnTo>
                    <a:lnTo>
                      <a:pt x="497" y="276"/>
                    </a:lnTo>
                    <a:lnTo>
                      <a:pt x="496" y="277"/>
                    </a:lnTo>
                    <a:lnTo>
                      <a:pt x="496" y="278"/>
                    </a:lnTo>
                    <a:lnTo>
                      <a:pt x="495" y="278"/>
                    </a:lnTo>
                    <a:lnTo>
                      <a:pt x="495" y="279"/>
                    </a:lnTo>
                    <a:lnTo>
                      <a:pt x="494" y="279"/>
                    </a:lnTo>
                    <a:lnTo>
                      <a:pt x="493" y="279"/>
                    </a:lnTo>
                    <a:lnTo>
                      <a:pt x="492" y="279"/>
                    </a:lnTo>
                    <a:lnTo>
                      <a:pt x="492" y="279"/>
                    </a:lnTo>
                    <a:close/>
                    <a:moveTo>
                      <a:pt x="468" y="276"/>
                    </a:moveTo>
                    <a:lnTo>
                      <a:pt x="460" y="275"/>
                    </a:lnTo>
                    <a:lnTo>
                      <a:pt x="459" y="274"/>
                    </a:lnTo>
                    <a:lnTo>
                      <a:pt x="459" y="274"/>
                    </a:lnTo>
                    <a:lnTo>
                      <a:pt x="458" y="273"/>
                    </a:lnTo>
                    <a:lnTo>
                      <a:pt x="458" y="273"/>
                    </a:lnTo>
                    <a:lnTo>
                      <a:pt x="457" y="272"/>
                    </a:lnTo>
                    <a:lnTo>
                      <a:pt x="457" y="271"/>
                    </a:lnTo>
                    <a:lnTo>
                      <a:pt x="457" y="270"/>
                    </a:lnTo>
                    <a:lnTo>
                      <a:pt x="457" y="269"/>
                    </a:lnTo>
                    <a:lnTo>
                      <a:pt x="457" y="268"/>
                    </a:lnTo>
                    <a:lnTo>
                      <a:pt x="457" y="267"/>
                    </a:lnTo>
                    <a:lnTo>
                      <a:pt x="458" y="266"/>
                    </a:lnTo>
                    <a:lnTo>
                      <a:pt x="458" y="265"/>
                    </a:lnTo>
                    <a:lnTo>
                      <a:pt x="459" y="265"/>
                    </a:lnTo>
                    <a:lnTo>
                      <a:pt x="460" y="264"/>
                    </a:lnTo>
                    <a:lnTo>
                      <a:pt x="461" y="264"/>
                    </a:lnTo>
                    <a:lnTo>
                      <a:pt x="461" y="264"/>
                    </a:lnTo>
                    <a:lnTo>
                      <a:pt x="469" y="266"/>
                    </a:lnTo>
                    <a:lnTo>
                      <a:pt x="470" y="266"/>
                    </a:lnTo>
                    <a:lnTo>
                      <a:pt x="471" y="266"/>
                    </a:lnTo>
                    <a:lnTo>
                      <a:pt x="472" y="267"/>
                    </a:lnTo>
                    <a:lnTo>
                      <a:pt x="472" y="268"/>
                    </a:lnTo>
                    <a:lnTo>
                      <a:pt x="472" y="268"/>
                    </a:lnTo>
                    <a:lnTo>
                      <a:pt x="473" y="269"/>
                    </a:lnTo>
                    <a:lnTo>
                      <a:pt x="473" y="270"/>
                    </a:lnTo>
                    <a:lnTo>
                      <a:pt x="473" y="272"/>
                    </a:lnTo>
                    <a:lnTo>
                      <a:pt x="473" y="273"/>
                    </a:lnTo>
                    <a:lnTo>
                      <a:pt x="472" y="273"/>
                    </a:lnTo>
                    <a:lnTo>
                      <a:pt x="472" y="274"/>
                    </a:lnTo>
                    <a:lnTo>
                      <a:pt x="471" y="275"/>
                    </a:lnTo>
                    <a:lnTo>
                      <a:pt x="470" y="276"/>
                    </a:lnTo>
                    <a:lnTo>
                      <a:pt x="470" y="276"/>
                    </a:lnTo>
                    <a:lnTo>
                      <a:pt x="469" y="276"/>
                    </a:lnTo>
                    <a:lnTo>
                      <a:pt x="468" y="276"/>
                    </a:lnTo>
                    <a:lnTo>
                      <a:pt x="468" y="276"/>
                    </a:lnTo>
                    <a:close/>
                    <a:moveTo>
                      <a:pt x="444" y="272"/>
                    </a:moveTo>
                    <a:lnTo>
                      <a:pt x="439" y="271"/>
                    </a:lnTo>
                    <a:lnTo>
                      <a:pt x="436" y="270"/>
                    </a:lnTo>
                    <a:lnTo>
                      <a:pt x="436" y="270"/>
                    </a:lnTo>
                    <a:lnTo>
                      <a:pt x="435" y="270"/>
                    </a:lnTo>
                    <a:lnTo>
                      <a:pt x="434" y="269"/>
                    </a:lnTo>
                    <a:lnTo>
                      <a:pt x="434" y="268"/>
                    </a:lnTo>
                    <a:lnTo>
                      <a:pt x="433" y="267"/>
                    </a:lnTo>
                    <a:lnTo>
                      <a:pt x="433" y="266"/>
                    </a:lnTo>
                    <a:lnTo>
                      <a:pt x="433" y="265"/>
                    </a:lnTo>
                    <a:lnTo>
                      <a:pt x="433" y="264"/>
                    </a:lnTo>
                    <a:lnTo>
                      <a:pt x="433" y="263"/>
                    </a:lnTo>
                    <a:lnTo>
                      <a:pt x="434" y="262"/>
                    </a:lnTo>
                    <a:lnTo>
                      <a:pt x="434" y="261"/>
                    </a:lnTo>
                    <a:lnTo>
                      <a:pt x="434" y="261"/>
                    </a:lnTo>
                    <a:lnTo>
                      <a:pt x="435" y="260"/>
                    </a:lnTo>
                    <a:lnTo>
                      <a:pt x="436" y="260"/>
                    </a:lnTo>
                    <a:lnTo>
                      <a:pt x="437" y="260"/>
                    </a:lnTo>
                    <a:lnTo>
                      <a:pt x="437" y="260"/>
                    </a:lnTo>
                    <a:lnTo>
                      <a:pt x="440" y="261"/>
                    </a:lnTo>
                    <a:lnTo>
                      <a:pt x="445" y="261"/>
                    </a:lnTo>
                    <a:lnTo>
                      <a:pt x="446" y="262"/>
                    </a:lnTo>
                    <a:lnTo>
                      <a:pt x="447" y="262"/>
                    </a:lnTo>
                    <a:lnTo>
                      <a:pt x="448" y="263"/>
                    </a:lnTo>
                    <a:lnTo>
                      <a:pt x="448" y="263"/>
                    </a:lnTo>
                    <a:lnTo>
                      <a:pt x="448" y="264"/>
                    </a:lnTo>
                    <a:lnTo>
                      <a:pt x="449" y="265"/>
                    </a:lnTo>
                    <a:lnTo>
                      <a:pt x="449" y="266"/>
                    </a:lnTo>
                    <a:lnTo>
                      <a:pt x="449" y="267"/>
                    </a:lnTo>
                    <a:lnTo>
                      <a:pt x="449" y="268"/>
                    </a:lnTo>
                    <a:lnTo>
                      <a:pt x="448" y="269"/>
                    </a:lnTo>
                    <a:lnTo>
                      <a:pt x="448" y="270"/>
                    </a:lnTo>
                    <a:lnTo>
                      <a:pt x="447" y="271"/>
                    </a:lnTo>
                    <a:lnTo>
                      <a:pt x="447" y="271"/>
                    </a:lnTo>
                    <a:lnTo>
                      <a:pt x="446" y="272"/>
                    </a:lnTo>
                    <a:lnTo>
                      <a:pt x="445" y="272"/>
                    </a:lnTo>
                    <a:lnTo>
                      <a:pt x="444" y="272"/>
                    </a:lnTo>
                    <a:lnTo>
                      <a:pt x="444" y="272"/>
                    </a:lnTo>
                    <a:close/>
                    <a:moveTo>
                      <a:pt x="420" y="267"/>
                    </a:moveTo>
                    <a:lnTo>
                      <a:pt x="412" y="265"/>
                    </a:lnTo>
                    <a:lnTo>
                      <a:pt x="412" y="265"/>
                    </a:lnTo>
                    <a:lnTo>
                      <a:pt x="411" y="264"/>
                    </a:lnTo>
                    <a:lnTo>
                      <a:pt x="410" y="264"/>
                    </a:lnTo>
                    <a:lnTo>
                      <a:pt x="410" y="263"/>
                    </a:lnTo>
                    <a:lnTo>
                      <a:pt x="409" y="262"/>
                    </a:lnTo>
                    <a:lnTo>
                      <a:pt x="409" y="261"/>
                    </a:lnTo>
                    <a:lnTo>
                      <a:pt x="409" y="260"/>
                    </a:lnTo>
                    <a:lnTo>
                      <a:pt x="409" y="259"/>
                    </a:lnTo>
                    <a:lnTo>
                      <a:pt x="409" y="258"/>
                    </a:lnTo>
                    <a:lnTo>
                      <a:pt x="410" y="257"/>
                    </a:lnTo>
                    <a:lnTo>
                      <a:pt x="410" y="256"/>
                    </a:lnTo>
                    <a:lnTo>
                      <a:pt x="411" y="256"/>
                    </a:lnTo>
                    <a:lnTo>
                      <a:pt x="412" y="255"/>
                    </a:lnTo>
                    <a:lnTo>
                      <a:pt x="412" y="255"/>
                    </a:lnTo>
                    <a:lnTo>
                      <a:pt x="413" y="255"/>
                    </a:lnTo>
                    <a:lnTo>
                      <a:pt x="414" y="255"/>
                    </a:lnTo>
                    <a:lnTo>
                      <a:pt x="422" y="256"/>
                    </a:lnTo>
                    <a:lnTo>
                      <a:pt x="423" y="257"/>
                    </a:lnTo>
                    <a:lnTo>
                      <a:pt x="423" y="257"/>
                    </a:lnTo>
                    <a:lnTo>
                      <a:pt x="424" y="258"/>
                    </a:lnTo>
                    <a:lnTo>
                      <a:pt x="424" y="259"/>
                    </a:lnTo>
                    <a:lnTo>
                      <a:pt x="424" y="259"/>
                    </a:lnTo>
                    <a:lnTo>
                      <a:pt x="425" y="260"/>
                    </a:lnTo>
                    <a:lnTo>
                      <a:pt x="425" y="261"/>
                    </a:lnTo>
                    <a:lnTo>
                      <a:pt x="425" y="263"/>
                    </a:lnTo>
                    <a:lnTo>
                      <a:pt x="425" y="264"/>
                    </a:lnTo>
                    <a:lnTo>
                      <a:pt x="424" y="264"/>
                    </a:lnTo>
                    <a:lnTo>
                      <a:pt x="424" y="265"/>
                    </a:lnTo>
                    <a:lnTo>
                      <a:pt x="423" y="266"/>
                    </a:lnTo>
                    <a:lnTo>
                      <a:pt x="423" y="266"/>
                    </a:lnTo>
                    <a:lnTo>
                      <a:pt x="422" y="267"/>
                    </a:lnTo>
                    <a:lnTo>
                      <a:pt x="421" y="267"/>
                    </a:lnTo>
                    <a:lnTo>
                      <a:pt x="420" y="267"/>
                    </a:lnTo>
                    <a:lnTo>
                      <a:pt x="420" y="267"/>
                    </a:lnTo>
                    <a:close/>
                    <a:moveTo>
                      <a:pt x="396" y="261"/>
                    </a:moveTo>
                    <a:lnTo>
                      <a:pt x="389" y="259"/>
                    </a:lnTo>
                    <a:lnTo>
                      <a:pt x="388" y="259"/>
                    </a:lnTo>
                    <a:lnTo>
                      <a:pt x="387" y="259"/>
                    </a:lnTo>
                    <a:lnTo>
                      <a:pt x="387" y="258"/>
                    </a:lnTo>
                    <a:lnTo>
                      <a:pt x="386" y="257"/>
                    </a:lnTo>
                    <a:lnTo>
                      <a:pt x="386" y="256"/>
                    </a:lnTo>
                    <a:lnTo>
                      <a:pt x="385" y="255"/>
                    </a:lnTo>
                    <a:lnTo>
                      <a:pt x="385" y="254"/>
                    </a:lnTo>
                    <a:lnTo>
                      <a:pt x="385" y="253"/>
                    </a:lnTo>
                    <a:lnTo>
                      <a:pt x="386" y="252"/>
                    </a:lnTo>
                    <a:lnTo>
                      <a:pt x="386" y="251"/>
                    </a:lnTo>
                    <a:lnTo>
                      <a:pt x="387" y="250"/>
                    </a:lnTo>
                    <a:lnTo>
                      <a:pt x="387" y="250"/>
                    </a:lnTo>
                    <a:lnTo>
                      <a:pt x="388" y="249"/>
                    </a:lnTo>
                    <a:lnTo>
                      <a:pt x="388" y="249"/>
                    </a:lnTo>
                    <a:lnTo>
                      <a:pt x="389" y="249"/>
                    </a:lnTo>
                    <a:lnTo>
                      <a:pt x="390" y="249"/>
                    </a:lnTo>
                    <a:lnTo>
                      <a:pt x="398" y="251"/>
                    </a:lnTo>
                    <a:lnTo>
                      <a:pt x="399" y="251"/>
                    </a:lnTo>
                    <a:lnTo>
                      <a:pt x="399" y="252"/>
                    </a:lnTo>
                    <a:lnTo>
                      <a:pt x="400" y="252"/>
                    </a:lnTo>
                    <a:lnTo>
                      <a:pt x="401" y="253"/>
                    </a:lnTo>
                    <a:lnTo>
                      <a:pt x="401" y="254"/>
                    </a:lnTo>
                    <a:lnTo>
                      <a:pt x="401" y="255"/>
                    </a:lnTo>
                    <a:lnTo>
                      <a:pt x="401" y="256"/>
                    </a:lnTo>
                    <a:lnTo>
                      <a:pt x="401" y="257"/>
                    </a:lnTo>
                    <a:lnTo>
                      <a:pt x="401" y="258"/>
                    </a:lnTo>
                    <a:lnTo>
                      <a:pt x="401" y="259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61"/>
                    </a:lnTo>
                    <a:lnTo>
                      <a:pt x="398" y="261"/>
                    </a:lnTo>
                    <a:lnTo>
                      <a:pt x="398" y="261"/>
                    </a:lnTo>
                    <a:lnTo>
                      <a:pt x="396" y="261"/>
                    </a:lnTo>
                    <a:lnTo>
                      <a:pt x="396" y="261"/>
                    </a:lnTo>
                    <a:close/>
                    <a:moveTo>
                      <a:pt x="373" y="255"/>
                    </a:moveTo>
                    <a:lnTo>
                      <a:pt x="365" y="253"/>
                    </a:lnTo>
                    <a:lnTo>
                      <a:pt x="364" y="252"/>
                    </a:lnTo>
                    <a:lnTo>
                      <a:pt x="363" y="252"/>
                    </a:lnTo>
                    <a:lnTo>
                      <a:pt x="363" y="251"/>
                    </a:lnTo>
                    <a:lnTo>
                      <a:pt x="363" y="250"/>
                    </a:lnTo>
                    <a:lnTo>
                      <a:pt x="362" y="249"/>
                    </a:lnTo>
                    <a:lnTo>
                      <a:pt x="362" y="248"/>
                    </a:lnTo>
                    <a:lnTo>
                      <a:pt x="362" y="247"/>
                    </a:lnTo>
                    <a:lnTo>
                      <a:pt x="362" y="246"/>
                    </a:lnTo>
                    <a:lnTo>
                      <a:pt x="362" y="245"/>
                    </a:lnTo>
                    <a:lnTo>
                      <a:pt x="363" y="244"/>
                    </a:lnTo>
                    <a:lnTo>
                      <a:pt x="363" y="244"/>
                    </a:lnTo>
                    <a:lnTo>
                      <a:pt x="364" y="243"/>
                    </a:lnTo>
                    <a:lnTo>
                      <a:pt x="365" y="243"/>
                    </a:lnTo>
                    <a:lnTo>
                      <a:pt x="365" y="242"/>
                    </a:lnTo>
                    <a:lnTo>
                      <a:pt x="366" y="242"/>
                    </a:lnTo>
                    <a:lnTo>
                      <a:pt x="367" y="242"/>
                    </a:lnTo>
                    <a:lnTo>
                      <a:pt x="374" y="245"/>
                    </a:lnTo>
                    <a:lnTo>
                      <a:pt x="375" y="245"/>
                    </a:lnTo>
                    <a:lnTo>
                      <a:pt x="376" y="246"/>
                    </a:lnTo>
                    <a:lnTo>
                      <a:pt x="377" y="246"/>
                    </a:lnTo>
                    <a:lnTo>
                      <a:pt x="377" y="247"/>
                    </a:lnTo>
                    <a:lnTo>
                      <a:pt x="377" y="248"/>
                    </a:lnTo>
                    <a:lnTo>
                      <a:pt x="378" y="249"/>
                    </a:lnTo>
                    <a:lnTo>
                      <a:pt x="378" y="250"/>
                    </a:lnTo>
                    <a:lnTo>
                      <a:pt x="377" y="251"/>
                    </a:lnTo>
                    <a:lnTo>
                      <a:pt x="377" y="252"/>
                    </a:lnTo>
                    <a:lnTo>
                      <a:pt x="377" y="253"/>
                    </a:lnTo>
                    <a:lnTo>
                      <a:pt x="376" y="254"/>
                    </a:lnTo>
                    <a:lnTo>
                      <a:pt x="376" y="254"/>
                    </a:lnTo>
                    <a:lnTo>
                      <a:pt x="375" y="255"/>
                    </a:lnTo>
                    <a:lnTo>
                      <a:pt x="374" y="255"/>
                    </a:lnTo>
                    <a:lnTo>
                      <a:pt x="374" y="255"/>
                    </a:lnTo>
                    <a:lnTo>
                      <a:pt x="373" y="255"/>
                    </a:lnTo>
                    <a:lnTo>
                      <a:pt x="373" y="255"/>
                    </a:lnTo>
                    <a:close/>
                    <a:moveTo>
                      <a:pt x="349" y="248"/>
                    </a:moveTo>
                    <a:lnTo>
                      <a:pt x="341" y="245"/>
                    </a:lnTo>
                    <a:lnTo>
                      <a:pt x="341" y="245"/>
                    </a:lnTo>
                    <a:lnTo>
                      <a:pt x="340" y="244"/>
                    </a:lnTo>
                    <a:lnTo>
                      <a:pt x="339" y="244"/>
                    </a:lnTo>
                    <a:lnTo>
                      <a:pt x="339" y="243"/>
                    </a:lnTo>
                    <a:lnTo>
                      <a:pt x="339" y="242"/>
                    </a:lnTo>
                    <a:lnTo>
                      <a:pt x="338" y="241"/>
                    </a:lnTo>
                    <a:lnTo>
                      <a:pt x="338" y="240"/>
                    </a:lnTo>
                    <a:lnTo>
                      <a:pt x="338" y="239"/>
                    </a:lnTo>
                    <a:lnTo>
                      <a:pt x="339" y="238"/>
                    </a:lnTo>
                    <a:lnTo>
                      <a:pt x="339" y="237"/>
                    </a:lnTo>
                    <a:lnTo>
                      <a:pt x="340" y="236"/>
                    </a:lnTo>
                    <a:lnTo>
                      <a:pt x="340" y="236"/>
                    </a:lnTo>
                    <a:lnTo>
                      <a:pt x="341" y="235"/>
                    </a:lnTo>
                    <a:lnTo>
                      <a:pt x="342" y="235"/>
                    </a:lnTo>
                    <a:lnTo>
                      <a:pt x="342" y="235"/>
                    </a:lnTo>
                    <a:lnTo>
                      <a:pt x="343" y="235"/>
                    </a:lnTo>
                    <a:lnTo>
                      <a:pt x="351" y="238"/>
                    </a:lnTo>
                    <a:lnTo>
                      <a:pt x="352" y="238"/>
                    </a:lnTo>
                    <a:lnTo>
                      <a:pt x="353" y="239"/>
                    </a:lnTo>
                    <a:lnTo>
                      <a:pt x="353" y="239"/>
                    </a:lnTo>
                    <a:lnTo>
                      <a:pt x="353" y="240"/>
                    </a:lnTo>
                    <a:lnTo>
                      <a:pt x="354" y="241"/>
                    </a:lnTo>
                    <a:lnTo>
                      <a:pt x="354" y="242"/>
                    </a:lnTo>
                    <a:lnTo>
                      <a:pt x="354" y="243"/>
                    </a:lnTo>
                    <a:lnTo>
                      <a:pt x="354" y="244"/>
                    </a:lnTo>
                    <a:lnTo>
                      <a:pt x="354" y="245"/>
                    </a:lnTo>
                    <a:lnTo>
                      <a:pt x="353" y="246"/>
                    </a:lnTo>
                    <a:lnTo>
                      <a:pt x="353" y="247"/>
                    </a:lnTo>
                    <a:lnTo>
                      <a:pt x="352" y="247"/>
                    </a:lnTo>
                    <a:lnTo>
                      <a:pt x="352" y="248"/>
                    </a:lnTo>
                    <a:lnTo>
                      <a:pt x="351" y="248"/>
                    </a:lnTo>
                    <a:lnTo>
                      <a:pt x="350" y="248"/>
                    </a:lnTo>
                    <a:lnTo>
                      <a:pt x="349" y="248"/>
                    </a:lnTo>
                    <a:lnTo>
                      <a:pt x="349" y="248"/>
                    </a:lnTo>
                    <a:close/>
                    <a:moveTo>
                      <a:pt x="326" y="240"/>
                    </a:moveTo>
                    <a:lnTo>
                      <a:pt x="324" y="240"/>
                    </a:lnTo>
                    <a:lnTo>
                      <a:pt x="318" y="237"/>
                    </a:lnTo>
                    <a:lnTo>
                      <a:pt x="317" y="237"/>
                    </a:lnTo>
                    <a:lnTo>
                      <a:pt x="317" y="236"/>
                    </a:lnTo>
                    <a:lnTo>
                      <a:pt x="316" y="236"/>
                    </a:lnTo>
                    <a:lnTo>
                      <a:pt x="316" y="235"/>
                    </a:lnTo>
                    <a:lnTo>
                      <a:pt x="315" y="234"/>
                    </a:lnTo>
                    <a:lnTo>
                      <a:pt x="315" y="233"/>
                    </a:lnTo>
                    <a:lnTo>
                      <a:pt x="315" y="232"/>
                    </a:lnTo>
                    <a:lnTo>
                      <a:pt x="315" y="231"/>
                    </a:lnTo>
                    <a:lnTo>
                      <a:pt x="316" y="229"/>
                    </a:lnTo>
                    <a:lnTo>
                      <a:pt x="316" y="228"/>
                    </a:lnTo>
                    <a:lnTo>
                      <a:pt x="316" y="228"/>
                    </a:lnTo>
                    <a:lnTo>
                      <a:pt x="317" y="227"/>
                    </a:lnTo>
                    <a:lnTo>
                      <a:pt x="318" y="227"/>
                    </a:lnTo>
                    <a:lnTo>
                      <a:pt x="319" y="226"/>
                    </a:lnTo>
                    <a:lnTo>
                      <a:pt x="319" y="226"/>
                    </a:lnTo>
                    <a:lnTo>
                      <a:pt x="320" y="227"/>
                    </a:lnTo>
                    <a:lnTo>
                      <a:pt x="326" y="229"/>
                    </a:lnTo>
                    <a:lnTo>
                      <a:pt x="328" y="229"/>
                    </a:lnTo>
                    <a:lnTo>
                      <a:pt x="328" y="230"/>
                    </a:lnTo>
                    <a:lnTo>
                      <a:pt x="329" y="231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1" y="233"/>
                    </a:lnTo>
                    <a:lnTo>
                      <a:pt x="331" y="234"/>
                    </a:lnTo>
                    <a:lnTo>
                      <a:pt x="331" y="235"/>
                    </a:lnTo>
                    <a:lnTo>
                      <a:pt x="331" y="236"/>
                    </a:lnTo>
                    <a:lnTo>
                      <a:pt x="330" y="237"/>
                    </a:lnTo>
                    <a:lnTo>
                      <a:pt x="330" y="238"/>
                    </a:lnTo>
                    <a:lnTo>
                      <a:pt x="330" y="239"/>
                    </a:lnTo>
                    <a:lnTo>
                      <a:pt x="329" y="240"/>
                    </a:lnTo>
                    <a:lnTo>
                      <a:pt x="328" y="240"/>
                    </a:lnTo>
                    <a:lnTo>
                      <a:pt x="327" y="240"/>
                    </a:lnTo>
                    <a:lnTo>
                      <a:pt x="327" y="240"/>
                    </a:lnTo>
                    <a:lnTo>
                      <a:pt x="326" y="240"/>
                    </a:lnTo>
                    <a:lnTo>
                      <a:pt x="326" y="240"/>
                    </a:lnTo>
                    <a:close/>
                    <a:moveTo>
                      <a:pt x="303" y="231"/>
                    </a:moveTo>
                    <a:lnTo>
                      <a:pt x="297" y="229"/>
                    </a:lnTo>
                    <a:lnTo>
                      <a:pt x="295" y="228"/>
                    </a:lnTo>
                    <a:lnTo>
                      <a:pt x="294" y="227"/>
                    </a:lnTo>
                    <a:lnTo>
                      <a:pt x="293" y="227"/>
                    </a:lnTo>
                    <a:lnTo>
                      <a:pt x="293" y="226"/>
                    </a:lnTo>
                    <a:lnTo>
                      <a:pt x="292" y="225"/>
                    </a:lnTo>
                    <a:lnTo>
                      <a:pt x="292" y="224"/>
                    </a:lnTo>
                    <a:lnTo>
                      <a:pt x="292" y="223"/>
                    </a:lnTo>
                    <a:lnTo>
                      <a:pt x="292" y="222"/>
                    </a:lnTo>
                    <a:lnTo>
                      <a:pt x="292" y="221"/>
                    </a:lnTo>
                    <a:lnTo>
                      <a:pt x="292" y="220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294" y="218"/>
                    </a:lnTo>
                    <a:lnTo>
                      <a:pt x="295" y="218"/>
                    </a:lnTo>
                    <a:lnTo>
                      <a:pt x="295" y="218"/>
                    </a:lnTo>
                    <a:lnTo>
                      <a:pt x="296" y="218"/>
                    </a:lnTo>
                    <a:lnTo>
                      <a:pt x="297" y="218"/>
                    </a:lnTo>
                    <a:lnTo>
                      <a:pt x="299" y="219"/>
                    </a:lnTo>
                    <a:lnTo>
                      <a:pt x="305" y="221"/>
                    </a:lnTo>
                    <a:lnTo>
                      <a:pt x="306" y="221"/>
                    </a:lnTo>
                    <a:lnTo>
                      <a:pt x="306" y="222"/>
                    </a:lnTo>
                    <a:lnTo>
                      <a:pt x="307" y="222"/>
                    </a:lnTo>
                    <a:lnTo>
                      <a:pt x="307" y="223"/>
                    </a:lnTo>
                    <a:lnTo>
                      <a:pt x="308" y="224"/>
                    </a:lnTo>
                    <a:lnTo>
                      <a:pt x="308" y="225"/>
                    </a:lnTo>
                    <a:lnTo>
                      <a:pt x="308" y="226"/>
                    </a:lnTo>
                    <a:lnTo>
                      <a:pt x="308" y="227"/>
                    </a:lnTo>
                    <a:lnTo>
                      <a:pt x="307" y="228"/>
                    </a:lnTo>
                    <a:lnTo>
                      <a:pt x="307" y="229"/>
                    </a:lnTo>
                    <a:lnTo>
                      <a:pt x="306" y="230"/>
                    </a:lnTo>
                    <a:lnTo>
                      <a:pt x="306" y="231"/>
                    </a:lnTo>
                    <a:lnTo>
                      <a:pt x="305" y="231"/>
                    </a:lnTo>
                    <a:lnTo>
                      <a:pt x="304" y="232"/>
                    </a:lnTo>
                    <a:lnTo>
                      <a:pt x="303" y="232"/>
                    </a:lnTo>
                    <a:lnTo>
                      <a:pt x="303" y="231"/>
                    </a:lnTo>
                    <a:lnTo>
                      <a:pt x="303" y="231"/>
                    </a:lnTo>
                    <a:close/>
                    <a:moveTo>
                      <a:pt x="279" y="221"/>
                    </a:moveTo>
                    <a:lnTo>
                      <a:pt x="272" y="218"/>
                    </a:lnTo>
                    <a:lnTo>
                      <a:pt x="271" y="218"/>
                    </a:lnTo>
                    <a:lnTo>
                      <a:pt x="270" y="217"/>
                    </a:lnTo>
                    <a:lnTo>
                      <a:pt x="270" y="216"/>
                    </a:lnTo>
                    <a:lnTo>
                      <a:pt x="269" y="216"/>
                    </a:lnTo>
                    <a:lnTo>
                      <a:pt x="269" y="215"/>
                    </a:lnTo>
                    <a:lnTo>
                      <a:pt x="269" y="214"/>
                    </a:lnTo>
                    <a:lnTo>
                      <a:pt x="269" y="213"/>
                    </a:lnTo>
                    <a:lnTo>
                      <a:pt x="269" y="212"/>
                    </a:lnTo>
                    <a:lnTo>
                      <a:pt x="270" y="211"/>
                    </a:lnTo>
                    <a:lnTo>
                      <a:pt x="270" y="210"/>
                    </a:lnTo>
                    <a:lnTo>
                      <a:pt x="270" y="209"/>
                    </a:lnTo>
                    <a:lnTo>
                      <a:pt x="271" y="208"/>
                    </a:lnTo>
                    <a:lnTo>
                      <a:pt x="272" y="208"/>
                    </a:lnTo>
                    <a:lnTo>
                      <a:pt x="273" y="208"/>
                    </a:lnTo>
                    <a:lnTo>
                      <a:pt x="273" y="208"/>
                    </a:lnTo>
                    <a:lnTo>
                      <a:pt x="274" y="208"/>
                    </a:lnTo>
                    <a:lnTo>
                      <a:pt x="282" y="211"/>
                    </a:lnTo>
                    <a:lnTo>
                      <a:pt x="282" y="212"/>
                    </a:lnTo>
                    <a:lnTo>
                      <a:pt x="283" y="212"/>
                    </a:lnTo>
                    <a:lnTo>
                      <a:pt x="284" y="213"/>
                    </a:lnTo>
                    <a:lnTo>
                      <a:pt x="284" y="214"/>
                    </a:lnTo>
                    <a:lnTo>
                      <a:pt x="284" y="215"/>
                    </a:lnTo>
                    <a:lnTo>
                      <a:pt x="284" y="216"/>
                    </a:lnTo>
                    <a:lnTo>
                      <a:pt x="284" y="217"/>
                    </a:lnTo>
                    <a:lnTo>
                      <a:pt x="284" y="218"/>
                    </a:lnTo>
                    <a:lnTo>
                      <a:pt x="284" y="219"/>
                    </a:lnTo>
                    <a:lnTo>
                      <a:pt x="284" y="220"/>
                    </a:lnTo>
                    <a:lnTo>
                      <a:pt x="283" y="221"/>
                    </a:lnTo>
                    <a:lnTo>
                      <a:pt x="282" y="221"/>
                    </a:lnTo>
                    <a:lnTo>
                      <a:pt x="282" y="221"/>
                    </a:lnTo>
                    <a:lnTo>
                      <a:pt x="281" y="222"/>
                    </a:lnTo>
                    <a:lnTo>
                      <a:pt x="280" y="222"/>
                    </a:lnTo>
                    <a:lnTo>
                      <a:pt x="279" y="221"/>
                    </a:lnTo>
                    <a:lnTo>
                      <a:pt x="279" y="221"/>
                    </a:lnTo>
                    <a:close/>
                    <a:moveTo>
                      <a:pt x="256" y="211"/>
                    </a:moveTo>
                    <a:lnTo>
                      <a:pt x="249" y="208"/>
                    </a:lnTo>
                    <a:lnTo>
                      <a:pt x="248" y="207"/>
                    </a:lnTo>
                    <a:lnTo>
                      <a:pt x="248" y="206"/>
                    </a:lnTo>
                    <a:lnTo>
                      <a:pt x="247" y="206"/>
                    </a:lnTo>
                    <a:lnTo>
                      <a:pt x="246" y="205"/>
                    </a:lnTo>
                    <a:lnTo>
                      <a:pt x="246" y="204"/>
                    </a:lnTo>
                    <a:lnTo>
                      <a:pt x="246" y="203"/>
                    </a:lnTo>
                    <a:lnTo>
                      <a:pt x="246" y="202"/>
                    </a:lnTo>
                    <a:lnTo>
                      <a:pt x="246" y="201"/>
                    </a:lnTo>
                    <a:lnTo>
                      <a:pt x="247" y="200"/>
                    </a:lnTo>
                    <a:lnTo>
                      <a:pt x="247" y="199"/>
                    </a:lnTo>
                    <a:lnTo>
                      <a:pt x="248" y="198"/>
                    </a:lnTo>
                    <a:lnTo>
                      <a:pt x="248" y="198"/>
                    </a:lnTo>
                    <a:lnTo>
                      <a:pt x="249" y="197"/>
                    </a:lnTo>
                    <a:lnTo>
                      <a:pt x="250" y="197"/>
                    </a:lnTo>
                    <a:lnTo>
                      <a:pt x="251" y="197"/>
                    </a:lnTo>
                    <a:lnTo>
                      <a:pt x="252" y="198"/>
                    </a:lnTo>
                    <a:lnTo>
                      <a:pt x="259" y="201"/>
                    </a:lnTo>
                    <a:lnTo>
                      <a:pt x="260" y="202"/>
                    </a:lnTo>
                    <a:lnTo>
                      <a:pt x="260" y="202"/>
                    </a:lnTo>
                    <a:lnTo>
                      <a:pt x="261" y="203"/>
                    </a:lnTo>
                    <a:lnTo>
                      <a:pt x="261" y="204"/>
                    </a:lnTo>
                    <a:lnTo>
                      <a:pt x="262" y="205"/>
                    </a:lnTo>
                    <a:lnTo>
                      <a:pt x="262" y="206"/>
                    </a:lnTo>
                    <a:lnTo>
                      <a:pt x="262" y="207"/>
                    </a:lnTo>
                    <a:lnTo>
                      <a:pt x="262" y="208"/>
                    </a:lnTo>
                    <a:lnTo>
                      <a:pt x="261" y="209"/>
                    </a:lnTo>
                    <a:lnTo>
                      <a:pt x="261" y="210"/>
                    </a:lnTo>
                    <a:lnTo>
                      <a:pt x="260" y="210"/>
                    </a:lnTo>
                    <a:lnTo>
                      <a:pt x="259" y="211"/>
                    </a:lnTo>
                    <a:lnTo>
                      <a:pt x="259" y="211"/>
                    </a:lnTo>
                    <a:lnTo>
                      <a:pt x="258" y="211"/>
                    </a:lnTo>
                    <a:lnTo>
                      <a:pt x="257" y="211"/>
                    </a:lnTo>
                    <a:lnTo>
                      <a:pt x="256" y="211"/>
                    </a:lnTo>
                    <a:lnTo>
                      <a:pt x="256" y="211"/>
                    </a:lnTo>
                    <a:close/>
                    <a:moveTo>
                      <a:pt x="234" y="200"/>
                    </a:moveTo>
                    <a:lnTo>
                      <a:pt x="226" y="196"/>
                    </a:lnTo>
                    <a:lnTo>
                      <a:pt x="226" y="195"/>
                    </a:lnTo>
                    <a:lnTo>
                      <a:pt x="225" y="195"/>
                    </a:lnTo>
                    <a:lnTo>
                      <a:pt x="224" y="194"/>
                    </a:lnTo>
                    <a:lnTo>
                      <a:pt x="224" y="193"/>
                    </a:lnTo>
                    <a:lnTo>
                      <a:pt x="224" y="192"/>
                    </a:lnTo>
                    <a:lnTo>
                      <a:pt x="224" y="191"/>
                    </a:lnTo>
                    <a:lnTo>
                      <a:pt x="224" y="190"/>
                    </a:lnTo>
                    <a:lnTo>
                      <a:pt x="224" y="189"/>
                    </a:lnTo>
                    <a:lnTo>
                      <a:pt x="224" y="188"/>
                    </a:lnTo>
                    <a:lnTo>
                      <a:pt x="225" y="187"/>
                    </a:lnTo>
                    <a:lnTo>
                      <a:pt x="226" y="187"/>
                    </a:lnTo>
                    <a:lnTo>
                      <a:pt x="226" y="186"/>
                    </a:lnTo>
                    <a:lnTo>
                      <a:pt x="227" y="186"/>
                    </a:lnTo>
                    <a:lnTo>
                      <a:pt x="228" y="186"/>
                    </a:lnTo>
                    <a:lnTo>
                      <a:pt x="229" y="186"/>
                    </a:lnTo>
                    <a:lnTo>
                      <a:pt x="229" y="186"/>
                    </a:lnTo>
                    <a:lnTo>
                      <a:pt x="237" y="190"/>
                    </a:lnTo>
                    <a:lnTo>
                      <a:pt x="237" y="191"/>
                    </a:lnTo>
                    <a:lnTo>
                      <a:pt x="238" y="191"/>
                    </a:lnTo>
                    <a:lnTo>
                      <a:pt x="238" y="192"/>
                    </a:lnTo>
                    <a:lnTo>
                      <a:pt x="239" y="193"/>
                    </a:lnTo>
                    <a:lnTo>
                      <a:pt x="239" y="194"/>
                    </a:lnTo>
                    <a:lnTo>
                      <a:pt x="239" y="195"/>
                    </a:lnTo>
                    <a:lnTo>
                      <a:pt x="239" y="196"/>
                    </a:lnTo>
                    <a:lnTo>
                      <a:pt x="239" y="197"/>
                    </a:lnTo>
                    <a:lnTo>
                      <a:pt x="238" y="198"/>
                    </a:lnTo>
                    <a:lnTo>
                      <a:pt x="238" y="199"/>
                    </a:lnTo>
                    <a:lnTo>
                      <a:pt x="237" y="199"/>
                    </a:lnTo>
                    <a:lnTo>
                      <a:pt x="237" y="200"/>
                    </a:lnTo>
                    <a:lnTo>
                      <a:pt x="236" y="200"/>
                    </a:lnTo>
                    <a:lnTo>
                      <a:pt x="235" y="200"/>
                    </a:lnTo>
                    <a:lnTo>
                      <a:pt x="235" y="200"/>
                    </a:lnTo>
                    <a:lnTo>
                      <a:pt x="234" y="200"/>
                    </a:lnTo>
                    <a:lnTo>
                      <a:pt x="234" y="200"/>
                    </a:lnTo>
                    <a:close/>
                    <a:moveTo>
                      <a:pt x="211" y="188"/>
                    </a:moveTo>
                    <a:lnTo>
                      <a:pt x="204" y="184"/>
                    </a:lnTo>
                    <a:lnTo>
                      <a:pt x="203" y="183"/>
                    </a:lnTo>
                    <a:lnTo>
                      <a:pt x="203" y="182"/>
                    </a:lnTo>
                    <a:lnTo>
                      <a:pt x="202" y="182"/>
                    </a:lnTo>
                    <a:lnTo>
                      <a:pt x="202" y="181"/>
                    </a:lnTo>
                    <a:lnTo>
                      <a:pt x="202" y="180"/>
                    </a:lnTo>
                    <a:lnTo>
                      <a:pt x="202" y="179"/>
                    </a:lnTo>
                    <a:lnTo>
                      <a:pt x="202" y="178"/>
                    </a:lnTo>
                    <a:lnTo>
                      <a:pt x="202" y="177"/>
                    </a:lnTo>
                    <a:lnTo>
                      <a:pt x="202" y="176"/>
                    </a:lnTo>
                    <a:lnTo>
                      <a:pt x="203" y="175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5" y="174"/>
                    </a:lnTo>
                    <a:lnTo>
                      <a:pt x="205" y="173"/>
                    </a:lnTo>
                    <a:lnTo>
                      <a:pt x="206" y="174"/>
                    </a:lnTo>
                    <a:lnTo>
                      <a:pt x="207" y="174"/>
                    </a:lnTo>
                    <a:lnTo>
                      <a:pt x="215" y="178"/>
                    </a:lnTo>
                    <a:lnTo>
                      <a:pt x="215" y="179"/>
                    </a:lnTo>
                    <a:lnTo>
                      <a:pt x="216" y="179"/>
                    </a:lnTo>
                    <a:lnTo>
                      <a:pt x="216" y="180"/>
                    </a:lnTo>
                    <a:lnTo>
                      <a:pt x="217" y="181"/>
                    </a:lnTo>
                    <a:lnTo>
                      <a:pt x="217" y="182"/>
                    </a:lnTo>
                    <a:lnTo>
                      <a:pt x="217" y="183"/>
                    </a:lnTo>
                    <a:lnTo>
                      <a:pt x="217" y="184"/>
                    </a:lnTo>
                    <a:lnTo>
                      <a:pt x="216" y="185"/>
                    </a:lnTo>
                    <a:lnTo>
                      <a:pt x="216" y="186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5" y="188"/>
                    </a:lnTo>
                    <a:lnTo>
                      <a:pt x="214" y="188"/>
                    </a:lnTo>
                    <a:lnTo>
                      <a:pt x="213" y="188"/>
                    </a:lnTo>
                    <a:lnTo>
                      <a:pt x="212" y="188"/>
                    </a:lnTo>
                    <a:lnTo>
                      <a:pt x="211" y="188"/>
                    </a:lnTo>
                    <a:lnTo>
                      <a:pt x="211" y="188"/>
                    </a:lnTo>
                    <a:close/>
                    <a:moveTo>
                      <a:pt x="189" y="175"/>
                    </a:moveTo>
                    <a:lnTo>
                      <a:pt x="182" y="170"/>
                    </a:lnTo>
                    <a:lnTo>
                      <a:pt x="181" y="169"/>
                    </a:lnTo>
                    <a:lnTo>
                      <a:pt x="181" y="169"/>
                    </a:lnTo>
                    <a:lnTo>
                      <a:pt x="180" y="168"/>
                    </a:lnTo>
                    <a:lnTo>
                      <a:pt x="180" y="167"/>
                    </a:lnTo>
                    <a:lnTo>
                      <a:pt x="180" y="166"/>
                    </a:lnTo>
                    <a:lnTo>
                      <a:pt x="180" y="165"/>
                    </a:lnTo>
                    <a:lnTo>
                      <a:pt x="180" y="164"/>
                    </a:lnTo>
                    <a:lnTo>
                      <a:pt x="180" y="163"/>
                    </a:lnTo>
                    <a:lnTo>
                      <a:pt x="180" y="162"/>
                    </a:lnTo>
                    <a:lnTo>
                      <a:pt x="181" y="161"/>
                    </a:lnTo>
                    <a:lnTo>
                      <a:pt x="181" y="160"/>
                    </a:lnTo>
                    <a:lnTo>
                      <a:pt x="182" y="160"/>
                    </a:lnTo>
                    <a:lnTo>
                      <a:pt x="183" y="160"/>
                    </a:lnTo>
                    <a:lnTo>
                      <a:pt x="184" y="160"/>
                    </a:lnTo>
                    <a:lnTo>
                      <a:pt x="185" y="160"/>
                    </a:lnTo>
                    <a:lnTo>
                      <a:pt x="185" y="160"/>
                    </a:lnTo>
                    <a:lnTo>
                      <a:pt x="192" y="165"/>
                    </a:lnTo>
                    <a:lnTo>
                      <a:pt x="193" y="165"/>
                    </a:lnTo>
                    <a:lnTo>
                      <a:pt x="194" y="166"/>
                    </a:lnTo>
                    <a:lnTo>
                      <a:pt x="194" y="167"/>
                    </a:lnTo>
                    <a:lnTo>
                      <a:pt x="195" y="168"/>
                    </a:lnTo>
                    <a:lnTo>
                      <a:pt x="195" y="169"/>
                    </a:lnTo>
                    <a:lnTo>
                      <a:pt x="195" y="170"/>
                    </a:lnTo>
                    <a:lnTo>
                      <a:pt x="195" y="171"/>
                    </a:lnTo>
                    <a:lnTo>
                      <a:pt x="194" y="172"/>
                    </a:lnTo>
                    <a:lnTo>
                      <a:pt x="194" y="173"/>
                    </a:lnTo>
                    <a:lnTo>
                      <a:pt x="194" y="174"/>
                    </a:lnTo>
                    <a:lnTo>
                      <a:pt x="193" y="175"/>
                    </a:lnTo>
                    <a:lnTo>
                      <a:pt x="192" y="175"/>
                    </a:lnTo>
                    <a:lnTo>
                      <a:pt x="191" y="175"/>
                    </a:lnTo>
                    <a:lnTo>
                      <a:pt x="191" y="175"/>
                    </a:lnTo>
                    <a:lnTo>
                      <a:pt x="190" y="175"/>
                    </a:lnTo>
                    <a:lnTo>
                      <a:pt x="189" y="175"/>
                    </a:lnTo>
                    <a:lnTo>
                      <a:pt x="189" y="175"/>
                    </a:lnTo>
                    <a:close/>
                    <a:moveTo>
                      <a:pt x="167" y="161"/>
                    </a:moveTo>
                    <a:lnTo>
                      <a:pt x="160" y="156"/>
                    </a:lnTo>
                    <a:lnTo>
                      <a:pt x="159" y="155"/>
                    </a:lnTo>
                    <a:lnTo>
                      <a:pt x="159" y="154"/>
                    </a:lnTo>
                    <a:lnTo>
                      <a:pt x="158" y="153"/>
                    </a:lnTo>
                    <a:lnTo>
                      <a:pt x="158" y="153"/>
                    </a:lnTo>
                    <a:lnTo>
                      <a:pt x="158" y="152"/>
                    </a:lnTo>
                    <a:lnTo>
                      <a:pt x="158" y="151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9" y="148"/>
                    </a:lnTo>
                    <a:lnTo>
                      <a:pt x="159" y="147"/>
                    </a:lnTo>
                    <a:lnTo>
                      <a:pt x="160" y="146"/>
                    </a:lnTo>
                    <a:lnTo>
                      <a:pt x="161" y="146"/>
                    </a:lnTo>
                    <a:lnTo>
                      <a:pt x="161" y="146"/>
                    </a:lnTo>
                    <a:lnTo>
                      <a:pt x="162" y="146"/>
                    </a:lnTo>
                    <a:lnTo>
                      <a:pt x="163" y="146"/>
                    </a:lnTo>
                    <a:lnTo>
                      <a:pt x="164" y="146"/>
                    </a:lnTo>
                    <a:lnTo>
                      <a:pt x="171" y="151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73" y="153"/>
                    </a:lnTo>
                    <a:lnTo>
                      <a:pt x="173" y="154"/>
                    </a:lnTo>
                    <a:lnTo>
                      <a:pt x="173" y="155"/>
                    </a:lnTo>
                    <a:lnTo>
                      <a:pt x="173" y="156"/>
                    </a:lnTo>
                    <a:lnTo>
                      <a:pt x="173" y="157"/>
                    </a:lnTo>
                    <a:lnTo>
                      <a:pt x="173" y="158"/>
                    </a:lnTo>
                    <a:lnTo>
                      <a:pt x="172" y="159"/>
                    </a:lnTo>
                    <a:lnTo>
                      <a:pt x="172" y="160"/>
                    </a:lnTo>
                    <a:lnTo>
                      <a:pt x="171" y="161"/>
                    </a:lnTo>
                    <a:lnTo>
                      <a:pt x="170" y="161"/>
                    </a:lnTo>
                    <a:lnTo>
                      <a:pt x="170" y="161"/>
                    </a:lnTo>
                    <a:lnTo>
                      <a:pt x="169" y="161"/>
                    </a:lnTo>
                    <a:lnTo>
                      <a:pt x="168" y="161"/>
                    </a:lnTo>
                    <a:lnTo>
                      <a:pt x="167" y="161"/>
                    </a:lnTo>
                    <a:lnTo>
                      <a:pt x="167" y="161"/>
                    </a:lnTo>
                    <a:close/>
                    <a:moveTo>
                      <a:pt x="146" y="146"/>
                    </a:moveTo>
                    <a:lnTo>
                      <a:pt x="145" y="145"/>
                    </a:lnTo>
                    <a:lnTo>
                      <a:pt x="139" y="141"/>
                    </a:lnTo>
                    <a:lnTo>
                      <a:pt x="138" y="140"/>
                    </a:lnTo>
                    <a:lnTo>
                      <a:pt x="137" y="139"/>
                    </a:lnTo>
                    <a:lnTo>
                      <a:pt x="137" y="138"/>
                    </a:lnTo>
                    <a:lnTo>
                      <a:pt x="137" y="137"/>
                    </a:lnTo>
                    <a:lnTo>
                      <a:pt x="137" y="136"/>
                    </a:lnTo>
                    <a:lnTo>
                      <a:pt x="137" y="135"/>
                    </a:lnTo>
                    <a:lnTo>
                      <a:pt x="137" y="134"/>
                    </a:lnTo>
                    <a:lnTo>
                      <a:pt x="137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9" y="131"/>
                    </a:lnTo>
                    <a:lnTo>
                      <a:pt x="140" y="131"/>
                    </a:lnTo>
                    <a:lnTo>
                      <a:pt x="140" y="131"/>
                    </a:lnTo>
                    <a:lnTo>
                      <a:pt x="141" y="131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8" y="136"/>
                    </a:lnTo>
                    <a:lnTo>
                      <a:pt x="150" y="136"/>
                    </a:lnTo>
                    <a:lnTo>
                      <a:pt x="150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1" y="140"/>
                    </a:lnTo>
                    <a:lnTo>
                      <a:pt x="152" y="141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1" y="144"/>
                    </a:lnTo>
                    <a:lnTo>
                      <a:pt x="151" y="145"/>
                    </a:lnTo>
                    <a:lnTo>
                      <a:pt x="150" y="145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6"/>
                    </a:lnTo>
                    <a:close/>
                    <a:moveTo>
                      <a:pt x="125" y="130"/>
                    </a:moveTo>
                    <a:lnTo>
                      <a:pt x="121" y="128"/>
                    </a:lnTo>
                    <a:lnTo>
                      <a:pt x="118" y="125"/>
                    </a:lnTo>
                    <a:lnTo>
                      <a:pt x="117" y="124"/>
                    </a:lnTo>
                    <a:lnTo>
                      <a:pt x="117" y="123"/>
                    </a:lnTo>
                    <a:lnTo>
                      <a:pt x="116" y="122"/>
                    </a:lnTo>
                    <a:lnTo>
                      <a:pt x="116" y="121"/>
                    </a:lnTo>
                    <a:lnTo>
                      <a:pt x="116" y="120"/>
                    </a:lnTo>
                    <a:lnTo>
                      <a:pt x="116" y="119"/>
                    </a:lnTo>
                    <a:lnTo>
                      <a:pt x="116" y="118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117" y="115"/>
                    </a:lnTo>
                    <a:lnTo>
                      <a:pt x="118" y="115"/>
                    </a:lnTo>
                    <a:lnTo>
                      <a:pt x="119" y="115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1" y="115"/>
                    </a:lnTo>
                    <a:lnTo>
                      <a:pt x="122" y="115"/>
                    </a:lnTo>
                    <a:lnTo>
                      <a:pt x="125" y="119"/>
                    </a:lnTo>
                    <a:lnTo>
                      <a:pt x="129" y="121"/>
                    </a:lnTo>
                    <a:lnTo>
                      <a:pt x="129" y="122"/>
                    </a:lnTo>
                    <a:lnTo>
                      <a:pt x="130" y="122"/>
                    </a:lnTo>
                    <a:lnTo>
                      <a:pt x="130" y="123"/>
                    </a:lnTo>
                    <a:lnTo>
                      <a:pt x="131" y="124"/>
                    </a:lnTo>
                    <a:lnTo>
                      <a:pt x="131" y="125"/>
                    </a:lnTo>
                    <a:lnTo>
                      <a:pt x="131" y="126"/>
                    </a:lnTo>
                    <a:lnTo>
                      <a:pt x="131" y="127"/>
                    </a:lnTo>
                    <a:lnTo>
                      <a:pt x="130" y="128"/>
                    </a:lnTo>
                    <a:lnTo>
                      <a:pt x="130" y="129"/>
                    </a:lnTo>
                    <a:lnTo>
                      <a:pt x="129" y="130"/>
                    </a:lnTo>
                    <a:lnTo>
                      <a:pt x="129" y="130"/>
                    </a:lnTo>
                    <a:lnTo>
                      <a:pt x="128" y="131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5" y="131"/>
                    </a:lnTo>
                    <a:lnTo>
                      <a:pt x="125" y="130"/>
                    </a:lnTo>
                    <a:lnTo>
                      <a:pt x="125" y="130"/>
                    </a:lnTo>
                    <a:close/>
                    <a:moveTo>
                      <a:pt x="104" y="113"/>
                    </a:moveTo>
                    <a:lnTo>
                      <a:pt x="99" y="109"/>
                    </a:lnTo>
                    <a:lnTo>
                      <a:pt x="97" y="107"/>
                    </a:lnTo>
                    <a:lnTo>
                      <a:pt x="96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4"/>
                    </a:lnTo>
                    <a:lnTo>
                      <a:pt x="95" y="103"/>
                    </a:lnTo>
                    <a:lnTo>
                      <a:pt x="95" y="102"/>
                    </a:lnTo>
                    <a:lnTo>
                      <a:pt x="96" y="101"/>
                    </a:lnTo>
                    <a:lnTo>
                      <a:pt x="96" y="100"/>
                    </a:lnTo>
                    <a:lnTo>
                      <a:pt x="96" y="99"/>
                    </a:lnTo>
                    <a:lnTo>
                      <a:pt x="97" y="98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100" y="98"/>
                    </a:lnTo>
                    <a:lnTo>
                      <a:pt x="101" y="98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10" y="106"/>
                    </a:lnTo>
                    <a:lnTo>
                      <a:pt x="110" y="107"/>
                    </a:lnTo>
                    <a:lnTo>
                      <a:pt x="110" y="108"/>
                    </a:lnTo>
                    <a:lnTo>
                      <a:pt x="110" y="109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08" y="113"/>
                    </a:lnTo>
                    <a:lnTo>
                      <a:pt x="107" y="114"/>
                    </a:lnTo>
                    <a:lnTo>
                      <a:pt x="106" y="114"/>
                    </a:lnTo>
                    <a:lnTo>
                      <a:pt x="106" y="114"/>
                    </a:lnTo>
                    <a:lnTo>
                      <a:pt x="105" y="114"/>
                    </a:lnTo>
                    <a:lnTo>
                      <a:pt x="104" y="113"/>
                    </a:lnTo>
                    <a:lnTo>
                      <a:pt x="104" y="113"/>
                    </a:lnTo>
                    <a:close/>
                    <a:moveTo>
                      <a:pt x="84" y="96"/>
                    </a:moveTo>
                    <a:lnTo>
                      <a:pt x="77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5" y="86"/>
                    </a:ln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6" y="81"/>
                    </a:lnTo>
                    <a:lnTo>
                      <a:pt x="77" y="81"/>
                    </a:lnTo>
                    <a:lnTo>
                      <a:pt x="78" y="80"/>
                    </a:lnTo>
                    <a:lnTo>
                      <a:pt x="79" y="80"/>
                    </a:lnTo>
                    <a:lnTo>
                      <a:pt x="79" y="80"/>
                    </a:lnTo>
                    <a:lnTo>
                      <a:pt x="80" y="80"/>
                    </a:lnTo>
                    <a:lnTo>
                      <a:pt x="81" y="80"/>
                    </a:lnTo>
                    <a:lnTo>
                      <a:pt x="82" y="81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9" y="88"/>
                    </a:lnTo>
                    <a:lnTo>
                      <a:pt x="90" y="89"/>
                    </a:lnTo>
                    <a:lnTo>
                      <a:pt x="90" y="90"/>
                    </a:lnTo>
                    <a:lnTo>
                      <a:pt x="90" y="91"/>
                    </a:lnTo>
                    <a:lnTo>
                      <a:pt x="90" y="92"/>
                    </a:lnTo>
                    <a:lnTo>
                      <a:pt x="90" y="93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8" y="96"/>
                    </a:lnTo>
                    <a:lnTo>
                      <a:pt x="87" y="96"/>
                    </a:lnTo>
                    <a:lnTo>
                      <a:pt x="87" y="96"/>
                    </a:lnTo>
                    <a:lnTo>
                      <a:pt x="86" y="96"/>
                    </a:lnTo>
                    <a:lnTo>
                      <a:pt x="85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close/>
                    <a:moveTo>
                      <a:pt x="64" y="77"/>
                    </a:moveTo>
                    <a:lnTo>
                      <a:pt x="57" y="71"/>
                    </a:lnTo>
                    <a:lnTo>
                      <a:pt x="57" y="70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68"/>
                    </a:lnTo>
                    <a:lnTo>
                      <a:pt x="56" y="67"/>
                    </a:lnTo>
                    <a:lnTo>
                      <a:pt x="56" y="66"/>
                    </a:lnTo>
                    <a:lnTo>
                      <a:pt x="56" y="65"/>
                    </a:lnTo>
                    <a:lnTo>
                      <a:pt x="57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0" y="70"/>
                    </a:lnTo>
                    <a:lnTo>
                      <a:pt x="70" y="71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6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6" y="78"/>
                    </a:lnTo>
                    <a:lnTo>
                      <a:pt x="65" y="78"/>
                    </a:lnTo>
                    <a:lnTo>
                      <a:pt x="65" y="78"/>
                    </a:lnTo>
                    <a:lnTo>
                      <a:pt x="64" y="77"/>
                    </a:lnTo>
                    <a:lnTo>
                      <a:pt x="64" y="77"/>
                    </a:lnTo>
                    <a:close/>
                    <a:moveTo>
                      <a:pt x="44" y="58"/>
                    </a:moveTo>
                    <a:lnTo>
                      <a:pt x="38" y="51"/>
                    </a:lnTo>
                    <a:lnTo>
                      <a:pt x="38" y="50"/>
                    </a:lnTo>
                    <a:lnTo>
                      <a:pt x="37" y="49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8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9" y="49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2"/>
                    </a:lnTo>
                    <a:lnTo>
                      <a:pt x="51" y="53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8"/>
                    </a:lnTo>
                    <a:close/>
                    <a:moveTo>
                      <a:pt x="26" y="37"/>
                    </a:move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1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7"/>
                    </a:lnTo>
                    <a:close/>
                    <a:moveTo>
                      <a:pt x="7" y="17"/>
                    </a:moveTo>
                    <a:lnTo>
                      <a:pt x="1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C00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42">
                <a:extLst>
                  <a:ext uri="{FF2B5EF4-FFF2-40B4-BE49-F238E27FC236}">
                    <a16:creationId xmlns:a16="http://schemas.microsoft.com/office/drawing/2014/main" id="{0EC36E0C-7E3D-BA4A-9958-C5C0FBD0942B}"/>
                  </a:ext>
                </a:extLst>
              </p:cNvPr>
              <p:cNvSpPr/>
              <p:nvPr/>
            </p:nvSpPr>
            <p:spPr bwMode="auto">
              <a:xfrm>
                <a:off x="1832197" y="5229595"/>
                <a:ext cx="138113" cy="163512"/>
              </a:xfrm>
              <a:custGeom>
                <a:avLst/>
                <a:gdLst>
                  <a:gd name="T0" fmla="*/ 32 w 87"/>
                  <a:gd name="T1" fmla="*/ 103 h 103"/>
                  <a:gd name="T2" fmla="*/ 0 w 87"/>
                  <a:gd name="T3" fmla="*/ 0 h 103"/>
                  <a:gd name="T4" fmla="*/ 87 w 87"/>
                  <a:gd name="T5" fmla="*/ 63 h 103"/>
                  <a:gd name="T6" fmla="*/ 32 w 8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03">
                    <a:moveTo>
                      <a:pt x="32" y="103"/>
                    </a:moveTo>
                    <a:lnTo>
                      <a:pt x="0" y="0"/>
                    </a:lnTo>
                    <a:lnTo>
                      <a:pt x="87" y="63"/>
                    </a:lnTo>
                    <a:lnTo>
                      <a:pt x="32" y="10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AF851F4-DD22-A046-92F3-6A690734D7B6}"/>
                </a:ext>
              </a:extLst>
            </p:cNvPr>
            <p:cNvSpPr txBox="1"/>
            <p:nvPr/>
          </p:nvSpPr>
          <p:spPr>
            <a:xfrm>
              <a:off x="283440" y="4873272"/>
              <a:ext cx="2627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微软雅黑" panose="020B0503020204020204" pitchFamily="34" charset="-122"/>
                </a:rPr>
                <a:t>无法支持百万级别图</a:t>
              </a:r>
            </a:p>
          </p:txBody>
        </p:sp>
      </p:grpSp>
      <p:sp>
        <p:nvSpPr>
          <p:cNvPr id="25" name="标题 1">
            <a:extLst>
              <a:ext uri="{FF2B5EF4-FFF2-40B4-BE49-F238E27FC236}">
                <a16:creationId xmlns:a16="http://schemas.microsoft.com/office/drawing/2014/main" id="{478F957C-82C3-FF47-87B1-9758658F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3006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5C27CC-6442-6248-B702-7A300A311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kumimoji="1" lang="zh-CN" altLang="en-US" sz="2800" dirty="0">
                <a:latin typeface="Arial Unicode MS" panose="020B0604020202020204" pitchFamily="34" charset="-128"/>
                <a:ea typeface="黑体" panose="02010609060101010101" pitchFamily="49" charset="-122"/>
              </a:rPr>
              <a:t>特征传播和训练解耦的图神经网络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3522810-02F5-424C-8C91-9A6DF8EE81A6}"/>
              </a:ext>
            </a:extLst>
          </p:cNvPr>
          <p:cNvSpPr/>
          <p:nvPr/>
        </p:nvSpPr>
        <p:spPr>
          <a:xfrm>
            <a:off x="455944" y="2230533"/>
            <a:ext cx="3654421" cy="20882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CPU</a:t>
            </a:r>
          </a:p>
          <a:p>
            <a:endParaRPr kumimoji="1" lang="en-US" altLang="zh-CN" sz="2400" dirty="0">
              <a:solidFill>
                <a:schemeClr val="tx1"/>
              </a:solidFill>
            </a:endParaRPr>
          </a:p>
          <a:p>
            <a:r>
              <a:rPr kumimoji="1" lang="zh-CN" altLang="en-US" sz="2400" dirty="0">
                <a:solidFill>
                  <a:schemeClr val="tx1"/>
                </a:solidFill>
              </a:rPr>
              <a:t>特征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r>
              <a:rPr kumimoji="1" lang="zh-CN" altLang="en-US" sz="2400" dirty="0">
                <a:solidFill>
                  <a:schemeClr val="tx1"/>
                </a:solidFill>
              </a:rPr>
              <a:t>传播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9CA17-FAD8-8D45-B798-86D14DD70072}"/>
              </a:ext>
            </a:extLst>
          </p:cNvPr>
          <p:cNvSpPr/>
          <p:nvPr/>
        </p:nvSpPr>
        <p:spPr>
          <a:xfrm>
            <a:off x="5121410" y="2193664"/>
            <a:ext cx="3654421" cy="20882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GPU</a:t>
            </a:r>
          </a:p>
          <a:p>
            <a:pPr algn="ctr"/>
            <a:endParaRPr kumimoji="1" lang="en-US" altLang="zh-CN" sz="1800" dirty="0">
              <a:solidFill>
                <a:schemeClr val="tx1"/>
              </a:solidFill>
            </a:endParaRPr>
          </a:p>
          <a:p>
            <a:r>
              <a:rPr kumimoji="1" lang="en-US" altLang="zh-CN" sz="2400" dirty="0">
                <a:solidFill>
                  <a:schemeClr val="tx1"/>
                </a:solidFill>
              </a:rPr>
              <a:t>MLP</a:t>
            </a:r>
          </a:p>
          <a:p>
            <a:r>
              <a:rPr kumimoji="1" lang="zh-CN" altLang="en-US" sz="2400" dirty="0">
                <a:solidFill>
                  <a:schemeClr val="tx1"/>
                </a:solidFill>
              </a:rPr>
              <a:t>训练</a:t>
            </a:r>
            <a:endParaRPr kumimoji="1" lang="en-US" altLang="zh-CN" sz="2400" dirty="0">
              <a:solidFill>
                <a:schemeClr val="tx1"/>
              </a:solidFill>
            </a:endParaRPr>
          </a:p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DCE0C8-3A88-704F-A3A1-A6511F66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630726"/>
            <a:ext cx="3654421" cy="6840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04D97D-94C4-3F4D-BDC7-2688ECADC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442" y="4720824"/>
            <a:ext cx="3654421" cy="4369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4E3FF1-3F04-5A4E-933D-33BDB5B5A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214" y="2480064"/>
            <a:ext cx="2520183" cy="16490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DCDC28-4F80-6A41-B958-3A72B63B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84" y="2480063"/>
            <a:ext cx="2473616" cy="16490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右箭头 7">
            <a:extLst>
              <a:ext uri="{FF2B5EF4-FFF2-40B4-BE49-F238E27FC236}">
                <a16:creationId xmlns:a16="http://schemas.microsoft.com/office/drawing/2014/main" id="{C8DE7667-D08D-ED4A-A723-913CEBE3215A}"/>
              </a:ext>
            </a:extLst>
          </p:cNvPr>
          <p:cNvSpPr/>
          <p:nvPr/>
        </p:nvSpPr>
        <p:spPr>
          <a:xfrm>
            <a:off x="4248783" y="2908557"/>
            <a:ext cx="73806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23540E64-644F-EB4B-AFA9-56A5DAF1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7C290D-7CE6-424D-9877-2AE197DD54A6}"/>
              </a:ext>
            </a:extLst>
          </p:cNvPr>
          <p:cNvSpPr/>
          <p:nvPr/>
        </p:nvSpPr>
        <p:spPr>
          <a:xfrm>
            <a:off x="2368500" y="5561607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Arial Unicode MS" panose="020B0604020202020204" pitchFamily="34" charset="-128"/>
                <a:ea typeface="黑体" panose="02010609060101010101" pitchFamily="49" charset="-122"/>
              </a:rPr>
              <a:t>提高图神经网络的可扩展性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图结构无处不在</a:t>
            </a: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8BD5DE68-9633-EC4A-9C16-C20C9F1565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5854" y="2136155"/>
            <a:ext cx="71437" cy="2159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0" name="组 9"/>
          <p:cNvGrpSpPr/>
          <p:nvPr/>
        </p:nvGrpSpPr>
        <p:grpSpPr>
          <a:xfrm>
            <a:off x="270676" y="1484784"/>
            <a:ext cx="6030619" cy="4757371"/>
            <a:chOff x="1383737" y="2549971"/>
            <a:chExt cx="4856770" cy="3831357"/>
          </a:xfrm>
        </p:grpSpPr>
        <p:pic>
          <p:nvPicPr>
            <p:cNvPr id="8" name="Picture 2" descr="http://eduinf.eu/wp-content/uploads/2012/03/cocitation133papers_cropped1.png">
              <a:extLst>
                <a:ext uri="{FF2B5EF4-FFF2-40B4-BE49-F238E27FC236}">
                  <a16:creationId xmlns:a16="http://schemas.microsoft.com/office/drawing/2014/main" id="{73AE0C27-FE4C-3A49-BF52-42BE203F2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7" y="3068960"/>
              <a:ext cx="4764850" cy="3312368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</p:pic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64ED82DC-90D3-0C49-A510-A376AA6505B6}"/>
                </a:ext>
              </a:extLst>
            </p:cNvPr>
            <p:cNvSpPr txBox="1"/>
            <p:nvPr/>
          </p:nvSpPr>
          <p:spPr>
            <a:xfrm>
              <a:off x="1383737" y="2549971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Corbel" panose="020B0503020204020204" pitchFamily="34" charset="0"/>
                  <a:ea typeface="黑体" pitchFamily="49" charset="-122"/>
                </a:rPr>
                <a:t>论文引用网络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B4175BC-7C28-B548-9653-6571336DD4CE}"/>
              </a:ext>
            </a:extLst>
          </p:cNvPr>
          <p:cNvSpPr txBox="1"/>
          <p:nvPr/>
        </p:nvSpPr>
        <p:spPr>
          <a:xfrm>
            <a:off x="6427859" y="2026609"/>
            <a:ext cx="28382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节点：论文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边  ：引用关系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54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矩形 126">
            <a:extLst>
              <a:ext uri="{FF2B5EF4-FFF2-40B4-BE49-F238E27FC236}">
                <a16:creationId xmlns:a16="http://schemas.microsoft.com/office/drawing/2014/main" id="{381B649F-C26F-D244-919F-950A5AD35420}"/>
              </a:ext>
            </a:extLst>
          </p:cNvPr>
          <p:cNvSpPr/>
          <p:nvPr/>
        </p:nvSpPr>
        <p:spPr>
          <a:xfrm>
            <a:off x="3900032" y="1715482"/>
            <a:ext cx="3048231" cy="995119"/>
          </a:xfrm>
          <a:prstGeom prst="rect">
            <a:avLst/>
          </a:prstGeom>
          <a:solidFill>
            <a:srgbClr val="FFE6A1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5">
            <a:extLst>
              <a:ext uri="{FF2B5EF4-FFF2-40B4-BE49-F238E27FC236}">
                <a16:creationId xmlns:a16="http://schemas.microsoft.com/office/drawing/2014/main" id="{25ED4651-BB1A-0B49-B16F-DCD38659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52" y="3112162"/>
            <a:ext cx="518196" cy="51354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2" name="Oval 5">
            <a:extLst>
              <a:ext uri="{FF2B5EF4-FFF2-40B4-BE49-F238E27FC236}">
                <a16:creationId xmlns:a16="http://schemas.microsoft.com/office/drawing/2014/main" id="{4456AAEA-33C1-684B-B7B5-62E75F0A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25" y="2741034"/>
            <a:ext cx="503840" cy="495384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0" name="Oval 5">
            <a:extLst>
              <a:ext uri="{FF2B5EF4-FFF2-40B4-BE49-F238E27FC236}">
                <a16:creationId xmlns:a16="http://schemas.microsoft.com/office/drawing/2014/main" id="{F54D30F5-F28D-0448-978E-1CC8E2CD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31" y="6253011"/>
            <a:ext cx="498985" cy="488358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9" name="Oval 5">
            <a:extLst>
              <a:ext uri="{FF2B5EF4-FFF2-40B4-BE49-F238E27FC236}">
                <a16:creationId xmlns:a16="http://schemas.microsoft.com/office/drawing/2014/main" id="{01F242D7-66CD-064A-9416-10D5CF9E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420" y="5471576"/>
            <a:ext cx="498985" cy="488419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6" name="Oval 5">
            <a:extLst>
              <a:ext uri="{FF2B5EF4-FFF2-40B4-BE49-F238E27FC236}">
                <a16:creationId xmlns:a16="http://schemas.microsoft.com/office/drawing/2014/main" id="{265966B6-E985-4647-B762-09693397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252" y="4682203"/>
            <a:ext cx="518196" cy="513541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69" name="Oval 5">
            <a:extLst>
              <a:ext uri="{FF2B5EF4-FFF2-40B4-BE49-F238E27FC236}">
                <a16:creationId xmlns:a16="http://schemas.microsoft.com/office/drawing/2014/main" id="{3D03C077-BC27-8D44-AA26-10DEF8DE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26" y="3822469"/>
            <a:ext cx="499907" cy="488419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7" name="Oval 5">
            <a:extLst>
              <a:ext uri="{FF2B5EF4-FFF2-40B4-BE49-F238E27FC236}">
                <a16:creationId xmlns:a16="http://schemas.microsoft.com/office/drawing/2014/main" id="{30A56579-312B-BE48-994F-905087B6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324" y="3309351"/>
            <a:ext cx="518196" cy="51354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05F507-BF1A-8E46-A0BB-BD14C482CF88}"/>
                  </a:ext>
                </a:extLst>
              </p:cNvPr>
              <p:cNvSpPr txBox="1"/>
              <p:nvPr/>
            </p:nvSpPr>
            <p:spPr>
              <a:xfrm>
                <a:off x="992330" y="836712"/>
                <a:ext cx="8208912" cy="181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800" b="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特征传播和训练解耦的图神经网络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[SGC,</a:t>
                </a:r>
                <a:r>
                  <a:rPr kumimoji="1" lang="zh-CN" altLang="en-US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ICML’19] </a:t>
                </a:r>
                <a:endParaRPr kumimoji="1" lang="en-US" altLang="zh-CN" sz="2800" b="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1" lang="en-US" altLang="zh-CN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AD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05F507-BF1A-8E46-A0BB-BD14C482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30" y="836712"/>
                <a:ext cx="8208912" cy="1819857"/>
              </a:xfrm>
              <a:prstGeom prst="rect">
                <a:avLst/>
              </a:prstGeom>
              <a:blipFill>
                <a:blip r:embed="rId3"/>
                <a:stretch>
                  <a:fillRect l="-927" t="-4828" b="-7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2">
            <a:extLst>
              <a:ext uri="{FF2B5EF4-FFF2-40B4-BE49-F238E27FC236}">
                <a16:creationId xmlns:a16="http://schemas.microsoft.com/office/drawing/2014/main" id="{437D6C49-6F9D-2545-8471-D39B11A44E38}"/>
              </a:ext>
            </a:extLst>
          </p:cNvPr>
          <p:cNvGrpSpPr>
            <a:grpSpLocks/>
          </p:cNvGrpSpPr>
          <p:nvPr/>
        </p:nvGrpSpPr>
        <p:grpSpPr bwMode="auto">
          <a:xfrm>
            <a:off x="2017287" y="2541488"/>
            <a:ext cx="5904656" cy="4199880"/>
            <a:chOff x="1152" y="1344"/>
            <a:chExt cx="3408" cy="2064"/>
          </a:xfrm>
          <a:noFill/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8F3D4270-9CD8-4A47-8E6B-8CF0E50B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0B53FE6B-3748-F445-BF85-07DDA480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D0209F12-934C-E444-B8D7-D37895CF1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10749A92-A94E-454F-A712-1A85F7210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BBBEBAED-3E60-6148-99D1-443D96F3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D75E172B-93D6-8646-BB52-124096BD9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FABC042A-6F97-8645-A540-CFF326C7B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716B5A35-FF3D-2547-86F3-EC3685AC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289033B9-7200-FD40-98CA-D9F1068CA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59729171-2B7E-C74F-8D4D-72622AC7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629AB447-2159-5142-A939-5812622E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002FE64-6813-B54B-BD68-F8E8586E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9648766B-A818-2D46-9232-4DE8AB3B8C43}"/>
              </a:ext>
            </a:extLst>
          </p:cNvPr>
          <p:cNvCxnSpPr>
            <a:cxnSpLocks/>
            <a:stCxn id="35" idx="5"/>
            <a:endCxn id="38" idx="2"/>
          </p:cNvCxnSpPr>
          <p:nvPr/>
        </p:nvCxnSpPr>
        <p:spPr>
          <a:xfrm>
            <a:off x="3025346" y="5107104"/>
            <a:ext cx="738389" cy="60871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C2168A7A-B737-1A48-8F88-E1E222A9DFCA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2443197" y="4228059"/>
            <a:ext cx="229314" cy="5337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208CAB3E-3800-904A-95C3-AF2F4E1E5899}"/>
              </a:ext>
            </a:extLst>
          </p:cNvPr>
          <p:cNvCxnSpPr>
            <a:cxnSpLocks/>
            <a:stCxn id="33" idx="7"/>
            <a:endCxn id="37" idx="2"/>
          </p:cNvCxnSpPr>
          <p:nvPr/>
        </p:nvCxnSpPr>
        <p:spPr>
          <a:xfrm flipV="1">
            <a:off x="2443197" y="3567040"/>
            <a:ext cx="405732" cy="3156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30F8C940-59A5-EE45-A605-85B4C8F305EF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>
            <a:off x="3347914" y="3567040"/>
            <a:ext cx="1912776" cy="39068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D643AFF3-058B-4F46-8173-2B3558B2DCA6}"/>
              </a:ext>
            </a:extLst>
          </p:cNvPr>
          <p:cNvCxnSpPr>
            <a:cxnSpLocks/>
          </p:cNvCxnSpPr>
          <p:nvPr/>
        </p:nvCxnSpPr>
        <p:spPr>
          <a:xfrm flipV="1">
            <a:off x="3791668" y="4518042"/>
            <a:ext cx="8572" cy="495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6BBD286F-8A5E-C84E-93F3-20CBE65FBFFA}"/>
              </a:ext>
            </a:extLst>
          </p:cNvPr>
          <p:cNvCxnSpPr>
            <a:cxnSpLocks/>
            <a:stCxn id="33" idx="6"/>
            <a:endCxn id="36" idx="2"/>
          </p:cNvCxnSpPr>
          <p:nvPr/>
        </p:nvCxnSpPr>
        <p:spPr>
          <a:xfrm>
            <a:off x="2516272" y="4055398"/>
            <a:ext cx="914806" cy="2930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53DD62-1FD8-CA4C-87D9-F4CA0AA04E32}"/>
              </a:ext>
            </a:extLst>
          </p:cNvPr>
          <p:cNvCxnSpPr>
            <a:cxnSpLocks/>
            <a:stCxn id="40" idx="0"/>
            <a:endCxn id="39" idx="3"/>
          </p:cNvCxnSpPr>
          <p:nvPr/>
        </p:nvCxnSpPr>
        <p:spPr>
          <a:xfrm flipV="1">
            <a:off x="4794624" y="5693134"/>
            <a:ext cx="123320" cy="55987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97986646-0E6E-5849-A232-2EDDD46E7F05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4189645" y="5888477"/>
            <a:ext cx="428561" cy="43605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28680213-0E7B-894A-9F18-6F91A565703D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 flipV="1">
            <a:off x="4262720" y="5520473"/>
            <a:ext cx="582149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239C8FCB-53C3-D745-960F-A6EE9234EDE7}"/>
              </a:ext>
            </a:extLst>
          </p:cNvPr>
          <p:cNvCxnSpPr>
            <a:cxnSpLocks/>
            <a:stCxn id="44" idx="2"/>
            <a:endCxn id="43" idx="5"/>
          </p:cNvCxnSpPr>
          <p:nvPr/>
        </p:nvCxnSpPr>
        <p:spPr>
          <a:xfrm flipH="1" flipV="1">
            <a:off x="5686600" y="4130388"/>
            <a:ext cx="655224" cy="12035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B3E42FAD-6C6A-D14B-B0C0-24D16ED26B0D}"/>
              </a:ext>
            </a:extLst>
          </p:cNvPr>
          <p:cNvCxnSpPr>
            <a:cxnSpLocks/>
            <a:stCxn id="44" idx="6"/>
            <a:endCxn id="45" idx="3"/>
          </p:cNvCxnSpPr>
          <p:nvPr/>
        </p:nvCxnSpPr>
        <p:spPr>
          <a:xfrm flipV="1">
            <a:off x="6840809" y="3544358"/>
            <a:ext cx="655224" cy="7063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0CED10A-4827-7A4E-A9EA-952447088FD5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3098421" y="4521074"/>
            <a:ext cx="405732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D3928C62-0BAD-8A44-BC1E-DCF04A9F0174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 flipV="1">
            <a:off x="5676510" y="2785667"/>
            <a:ext cx="665314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5F345311-9BDC-CA4C-8FD4-A1A163C55BE6}"/>
              </a:ext>
            </a:extLst>
          </p:cNvPr>
          <p:cNvCxnSpPr>
            <a:cxnSpLocks/>
            <a:stCxn id="43" idx="0"/>
            <a:endCxn id="41" idx="4"/>
          </p:cNvCxnSpPr>
          <p:nvPr/>
        </p:nvCxnSpPr>
        <p:spPr>
          <a:xfrm flipH="1" flipV="1">
            <a:off x="5427018" y="3225189"/>
            <a:ext cx="83165" cy="48835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168A7ECD-22C0-9F44-AC93-C4D319996349}"/>
              </a:ext>
            </a:extLst>
          </p:cNvPr>
          <p:cNvCxnSpPr>
            <a:cxnSpLocks/>
            <a:stCxn id="43" idx="3"/>
            <a:endCxn id="38" idx="7"/>
          </p:cNvCxnSpPr>
          <p:nvPr/>
        </p:nvCxnSpPr>
        <p:spPr>
          <a:xfrm flipH="1">
            <a:off x="4189645" y="4130388"/>
            <a:ext cx="1144120" cy="14127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868ECA01-157C-6840-95AD-86B87C7B8A89}"/>
              </a:ext>
            </a:extLst>
          </p:cNvPr>
          <p:cNvCxnSpPr>
            <a:cxnSpLocks/>
          </p:cNvCxnSpPr>
          <p:nvPr/>
        </p:nvCxnSpPr>
        <p:spPr>
          <a:xfrm flipV="1">
            <a:off x="3714842" y="4825754"/>
            <a:ext cx="5318" cy="44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3CA78D64-956F-474A-A45D-C8AFF495A239}"/>
              </a:ext>
            </a:extLst>
          </p:cNvPr>
          <p:cNvCxnSpPr>
            <a:cxnSpLocks/>
            <a:stCxn id="45" idx="1"/>
            <a:endCxn id="42" idx="6"/>
          </p:cNvCxnSpPr>
          <p:nvPr/>
        </p:nvCxnSpPr>
        <p:spPr>
          <a:xfrm flipH="1" flipV="1">
            <a:off x="6840809" y="2785667"/>
            <a:ext cx="655224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9597FE7E-1667-8346-B701-AB444C20AE76}"/>
              </a:ext>
            </a:extLst>
          </p:cNvPr>
          <p:cNvSpPr txBox="1"/>
          <p:nvPr/>
        </p:nvSpPr>
        <p:spPr>
          <a:xfrm>
            <a:off x="7269503" y="2365348"/>
            <a:ext cx="213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one column of the</a:t>
            </a:r>
          </a:p>
          <a:p>
            <a:pPr algn="just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feature matrix</a:t>
            </a:r>
          </a:p>
        </p:txBody>
      </p:sp>
      <p:sp>
        <p:nvSpPr>
          <p:cNvPr id="118" name="Oval 5">
            <a:extLst>
              <a:ext uri="{FF2B5EF4-FFF2-40B4-BE49-F238E27FC236}">
                <a16:creationId xmlns:a16="http://schemas.microsoft.com/office/drawing/2014/main" id="{59A4C75A-EA55-2F4A-9897-7DD92F892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45" y="4114384"/>
            <a:ext cx="499907" cy="488419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1" name="Oval 5">
            <a:extLst>
              <a:ext uri="{FF2B5EF4-FFF2-40B4-BE49-F238E27FC236}">
                <a16:creationId xmlns:a16="http://schemas.microsoft.com/office/drawing/2014/main" id="{21135A41-0921-5943-A131-7D552A04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103" y="3709284"/>
            <a:ext cx="499907" cy="488419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3" name="Oval 5">
            <a:extLst>
              <a:ext uri="{FF2B5EF4-FFF2-40B4-BE49-F238E27FC236}">
                <a16:creationId xmlns:a16="http://schemas.microsoft.com/office/drawing/2014/main" id="{75785CA4-FB3F-F846-AC42-0E396F4B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13" y="2539498"/>
            <a:ext cx="499907" cy="488419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graphicFrame>
        <p:nvGraphicFramePr>
          <p:cNvPr id="125" name="表格 96">
            <a:extLst>
              <a:ext uri="{FF2B5EF4-FFF2-40B4-BE49-F238E27FC236}">
                <a16:creationId xmlns:a16="http://schemas.microsoft.com/office/drawing/2014/main" id="{8E6BA1F0-17CA-5E44-B4F1-21FE493A4E02}"/>
              </a:ext>
            </a:extLst>
          </p:cNvPr>
          <p:cNvGraphicFramePr>
            <a:graphicFrameLocks noGrp="1"/>
          </p:cNvGraphicFramePr>
          <p:nvPr/>
        </p:nvGraphicFramePr>
        <p:xfrm>
          <a:off x="8140067" y="2988726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rgbClr val="FF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rgbClr val="FF000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0.08</a:t>
                      </a:r>
                    </a:p>
                  </a:txBody>
                  <a:tcPr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0.12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p:sp>
        <p:nvSpPr>
          <p:cNvPr id="126" name="左箭头 125">
            <a:extLst>
              <a:ext uri="{FF2B5EF4-FFF2-40B4-BE49-F238E27FC236}">
                <a16:creationId xmlns:a16="http://schemas.microsoft.com/office/drawing/2014/main" id="{64D956AE-C733-F44E-B11F-032F74B56424}"/>
              </a:ext>
            </a:extLst>
          </p:cNvPr>
          <p:cNvSpPr/>
          <p:nvPr/>
        </p:nvSpPr>
        <p:spPr>
          <a:xfrm>
            <a:off x="7069573" y="4772078"/>
            <a:ext cx="498985" cy="324729"/>
          </a:xfrm>
          <a:prstGeom prst="lef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E4BC3761-AB10-5145-B712-0C17C27FD9D5}"/>
              </a:ext>
            </a:extLst>
          </p:cNvPr>
          <p:cNvSpPr/>
          <p:nvPr/>
        </p:nvSpPr>
        <p:spPr>
          <a:xfrm>
            <a:off x="6697012" y="1966977"/>
            <a:ext cx="252586" cy="421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38" name="肘形连接符 137">
            <a:extLst>
              <a:ext uri="{FF2B5EF4-FFF2-40B4-BE49-F238E27FC236}">
                <a16:creationId xmlns:a16="http://schemas.microsoft.com/office/drawing/2014/main" id="{5DA6980A-944F-0E49-A3EB-AD9E7A74C5A4}"/>
              </a:ext>
            </a:extLst>
          </p:cNvPr>
          <p:cNvCxnSpPr>
            <a:cxnSpLocks/>
            <a:stCxn id="137" idx="3"/>
            <a:endCxn id="114" idx="0"/>
          </p:cNvCxnSpPr>
          <p:nvPr/>
        </p:nvCxnSpPr>
        <p:spPr>
          <a:xfrm>
            <a:off x="6949598" y="2177567"/>
            <a:ext cx="1388166" cy="187781"/>
          </a:xfrm>
          <a:prstGeom prst="bentConnector2">
            <a:avLst/>
          </a:prstGeom>
          <a:ln w="381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FE45495F-7C1C-2B4E-B464-133C6C30AE98}"/>
              </a:ext>
            </a:extLst>
          </p:cNvPr>
          <p:cNvCxnSpPr>
            <a:cxnSpLocks/>
          </p:cNvCxnSpPr>
          <p:nvPr/>
        </p:nvCxnSpPr>
        <p:spPr>
          <a:xfrm>
            <a:off x="3016391" y="5095762"/>
            <a:ext cx="738389" cy="608712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12B7AFF9-49E4-3E41-AFB2-E8F52CFF2367}"/>
              </a:ext>
            </a:extLst>
          </p:cNvPr>
          <p:cNvCxnSpPr>
            <a:cxnSpLocks/>
          </p:cNvCxnSpPr>
          <p:nvPr/>
        </p:nvCxnSpPr>
        <p:spPr>
          <a:xfrm flipH="1" flipV="1">
            <a:off x="2434242" y="4216717"/>
            <a:ext cx="229314" cy="53372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93F1B2F9-9C56-944E-8B94-D3E764A171E3}"/>
              </a:ext>
            </a:extLst>
          </p:cNvPr>
          <p:cNvCxnSpPr>
            <a:cxnSpLocks/>
          </p:cNvCxnSpPr>
          <p:nvPr/>
        </p:nvCxnSpPr>
        <p:spPr>
          <a:xfrm flipV="1">
            <a:off x="2434242" y="3555698"/>
            <a:ext cx="405732" cy="31569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5406AB7A-716D-F049-AB1D-0D83F2A00F5C}"/>
              </a:ext>
            </a:extLst>
          </p:cNvPr>
          <p:cNvCxnSpPr>
            <a:cxnSpLocks/>
          </p:cNvCxnSpPr>
          <p:nvPr/>
        </p:nvCxnSpPr>
        <p:spPr>
          <a:xfrm>
            <a:off x="3338959" y="3555698"/>
            <a:ext cx="1912776" cy="39068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线箭头连接符 157">
            <a:extLst>
              <a:ext uri="{FF2B5EF4-FFF2-40B4-BE49-F238E27FC236}">
                <a16:creationId xmlns:a16="http://schemas.microsoft.com/office/drawing/2014/main" id="{5E41C7C5-6784-934B-B85D-457175A6ABD2}"/>
              </a:ext>
            </a:extLst>
          </p:cNvPr>
          <p:cNvCxnSpPr>
            <a:cxnSpLocks/>
          </p:cNvCxnSpPr>
          <p:nvPr/>
        </p:nvCxnSpPr>
        <p:spPr>
          <a:xfrm>
            <a:off x="2507317" y="4044056"/>
            <a:ext cx="914806" cy="293015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箭头连接符 158">
            <a:extLst>
              <a:ext uri="{FF2B5EF4-FFF2-40B4-BE49-F238E27FC236}">
                <a16:creationId xmlns:a16="http://schemas.microsoft.com/office/drawing/2014/main" id="{9F48F869-564D-7148-BCBA-BA366EB3CAA5}"/>
              </a:ext>
            </a:extLst>
          </p:cNvPr>
          <p:cNvCxnSpPr>
            <a:cxnSpLocks/>
          </p:cNvCxnSpPr>
          <p:nvPr/>
        </p:nvCxnSpPr>
        <p:spPr>
          <a:xfrm flipV="1">
            <a:off x="4785669" y="5681792"/>
            <a:ext cx="123320" cy="559876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D284A9E5-5CD1-3242-AF92-A8AEA433F0C5}"/>
              </a:ext>
            </a:extLst>
          </p:cNvPr>
          <p:cNvCxnSpPr>
            <a:cxnSpLocks/>
          </p:cNvCxnSpPr>
          <p:nvPr/>
        </p:nvCxnSpPr>
        <p:spPr>
          <a:xfrm>
            <a:off x="4180690" y="5877135"/>
            <a:ext cx="428561" cy="43605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0A160C2B-D703-3D45-8039-803DE1CF8A4C}"/>
              </a:ext>
            </a:extLst>
          </p:cNvPr>
          <p:cNvCxnSpPr>
            <a:cxnSpLocks/>
          </p:cNvCxnSpPr>
          <p:nvPr/>
        </p:nvCxnSpPr>
        <p:spPr>
          <a:xfrm flipV="1">
            <a:off x="4253765" y="5509131"/>
            <a:ext cx="582149" cy="19534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0C8A69E2-AB7E-F747-A29A-01F14E8C7658}"/>
              </a:ext>
            </a:extLst>
          </p:cNvPr>
          <p:cNvCxnSpPr>
            <a:cxnSpLocks/>
            <a:endCxn id="121" idx="5"/>
          </p:cNvCxnSpPr>
          <p:nvPr/>
        </p:nvCxnSpPr>
        <p:spPr>
          <a:xfrm flipH="1" flipV="1">
            <a:off x="5686800" y="4126176"/>
            <a:ext cx="646070" cy="11322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E0394835-D7D0-B643-9EAD-6F3D0B855AB2}"/>
              </a:ext>
            </a:extLst>
          </p:cNvPr>
          <p:cNvCxnSpPr>
            <a:cxnSpLocks/>
          </p:cNvCxnSpPr>
          <p:nvPr/>
        </p:nvCxnSpPr>
        <p:spPr>
          <a:xfrm flipV="1">
            <a:off x="6831854" y="3533016"/>
            <a:ext cx="655224" cy="70638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4BB8AC4F-A77E-0440-9350-EEDC29FBF761}"/>
              </a:ext>
            </a:extLst>
          </p:cNvPr>
          <p:cNvCxnSpPr>
            <a:cxnSpLocks/>
          </p:cNvCxnSpPr>
          <p:nvPr/>
        </p:nvCxnSpPr>
        <p:spPr>
          <a:xfrm flipH="1">
            <a:off x="3089466" y="4509732"/>
            <a:ext cx="405732" cy="413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01A88531-1A96-B243-85D3-42BC9B1C7D80}"/>
              </a:ext>
            </a:extLst>
          </p:cNvPr>
          <p:cNvCxnSpPr>
            <a:cxnSpLocks/>
          </p:cNvCxnSpPr>
          <p:nvPr/>
        </p:nvCxnSpPr>
        <p:spPr>
          <a:xfrm flipV="1">
            <a:off x="5667555" y="2774325"/>
            <a:ext cx="665314" cy="19534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33A670C7-CCCD-E946-B17D-626583738293}"/>
              </a:ext>
            </a:extLst>
          </p:cNvPr>
          <p:cNvCxnSpPr>
            <a:cxnSpLocks/>
          </p:cNvCxnSpPr>
          <p:nvPr/>
        </p:nvCxnSpPr>
        <p:spPr>
          <a:xfrm flipH="1" flipV="1">
            <a:off x="5418063" y="3213847"/>
            <a:ext cx="83165" cy="48835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4DD97A22-152B-E647-870D-D97EF5904BE4}"/>
              </a:ext>
            </a:extLst>
          </p:cNvPr>
          <p:cNvCxnSpPr>
            <a:cxnSpLocks/>
          </p:cNvCxnSpPr>
          <p:nvPr/>
        </p:nvCxnSpPr>
        <p:spPr>
          <a:xfrm flipH="1">
            <a:off x="4180690" y="4119046"/>
            <a:ext cx="1144120" cy="141276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线箭头连接符 167">
            <a:extLst>
              <a:ext uri="{FF2B5EF4-FFF2-40B4-BE49-F238E27FC236}">
                <a16:creationId xmlns:a16="http://schemas.microsoft.com/office/drawing/2014/main" id="{D1941DCD-EECC-2349-9767-1A063DAD6DC6}"/>
              </a:ext>
            </a:extLst>
          </p:cNvPr>
          <p:cNvCxnSpPr>
            <a:cxnSpLocks/>
          </p:cNvCxnSpPr>
          <p:nvPr/>
        </p:nvCxnSpPr>
        <p:spPr>
          <a:xfrm flipH="1" flipV="1">
            <a:off x="6831854" y="2774325"/>
            <a:ext cx="655224" cy="413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A03EEFED-C410-0640-B99A-66C9CEDB0C9A}"/>
              </a:ext>
            </a:extLst>
          </p:cNvPr>
          <p:cNvSpPr txBox="1"/>
          <p:nvPr/>
        </p:nvSpPr>
        <p:spPr>
          <a:xfrm>
            <a:off x="2342207" y="2730496"/>
            <a:ext cx="250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96542"/>
                </a:solidFill>
                <a:latin typeface="Corbel" panose="020B0503020204020204" pitchFamily="34" charset="0"/>
              </a:rPr>
              <a:t>feature propagation</a:t>
            </a:r>
          </a:p>
        </p:txBody>
      </p:sp>
      <p:sp>
        <p:nvSpPr>
          <p:cNvPr id="68" name="标题 1">
            <a:extLst>
              <a:ext uri="{FF2B5EF4-FFF2-40B4-BE49-F238E27FC236}">
                <a16:creationId xmlns:a16="http://schemas.microsoft.com/office/drawing/2014/main" id="{F52C0581-8B34-1B42-A09F-D8689F9F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812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4" grpId="0" animBg="1"/>
      <p:bldP spid="122" grpId="0" animBg="1"/>
      <p:bldP spid="120" grpId="0" animBg="1"/>
      <p:bldP spid="119" grpId="0" animBg="1"/>
      <p:bldP spid="116" grpId="0" animBg="1"/>
      <p:bldP spid="69" grpId="0" animBg="1"/>
      <p:bldP spid="117" grpId="0" animBg="1"/>
      <p:bldP spid="118" grpId="0" animBg="1"/>
      <p:bldP spid="121" grpId="0" animBg="1"/>
      <p:bldP spid="123" grpId="0" animBg="1"/>
      <p:bldP spid="126" grpId="0" animBg="1"/>
      <p:bldP spid="137" grpId="0" animBg="1"/>
      <p:bldP spid="1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val 5">
            <a:extLst>
              <a:ext uri="{FF2B5EF4-FFF2-40B4-BE49-F238E27FC236}">
                <a16:creationId xmlns:a16="http://schemas.microsoft.com/office/drawing/2014/main" id="{F54D30F5-F28D-0448-978E-1CC8E2CD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31" y="6253011"/>
            <a:ext cx="498985" cy="488358"/>
          </a:xfrm>
          <a:prstGeom prst="ellipse">
            <a:avLst/>
          </a:prstGeom>
          <a:solidFill>
            <a:srgbClr val="FF0000">
              <a:alpha val="389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70" name="Oval 5">
            <a:extLst>
              <a:ext uri="{FF2B5EF4-FFF2-40B4-BE49-F238E27FC236}">
                <a16:creationId xmlns:a16="http://schemas.microsoft.com/office/drawing/2014/main" id="{A91F1CC6-EDB5-E046-8DC4-67825981B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184" y="4006502"/>
            <a:ext cx="519635" cy="488419"/>
          </a:xfrm>
          <a:prstGeom prst="ellipse">
            <a:avLst/>
          </a:prstGeom>
          <a:solidFill>
            <a:srgbClr val="FF0000">
              <a:alpha val="1917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1" name="Oval 5">
            <a:extLst>
              <a:ext uri="{FF2B5EF4-FFF2-40B4-BE49-F238E27FC236}">
                <a16:creationId xmlns:a16="http://schemas.microsoft.com/office/drawing/2014/main" id="{21135A41-0921-5943-A131-7D552A04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103" y="3709284"/>
            <a:ext cx="499907" cy="488419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381B649F-C26F-D244-919F-950A5AD35420}"/>
              </a:ext>
            </a:extLst>
          </p:cNvPr>
          <p:cNvSpPr/>
          <p:nvPr/>
        </p:nvSpPr>
        <p:spPr>
          <a:xfrm>
            <a:off x="3900032" y="1715482"/>
            <a:ext cx="3048231" cy="995119"/>
          </a:xfrm>
          <a:prstGeom prst="rect">
            <a:avLst/>
          </a:prstGeom>
          <a:solidFill>
            <a:srgbClr val="FFE6A1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5">
            <a:extLst>
              <a:ext uri="{FF2B5EF4-FFF2-40B4-BE49-F238E27FC236}">
                <a16:creationId xmlns:a16="http://schemas.microsoft.com/office/drawing/2014/main" id="{25ED4651-BB1A-0B49-B16F-DCD38659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52" y="3112162"/>
            <a:ext cx="518196" cy="513541"/>
          </a:xfrm>
          <a:prstGeom prst="ellipse">
            <a:avLst/>
          </a:prstGeom>
          <a:solidFill>
            <a:srgbClr val="FF0000">
              <a:alpha val="1917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2" name="Oval 5">
            <a:extLst>
              <a:ext uri="{FF2B5EF4-FFF2-40B4-BE49-F238E27FC236}">
                <a16:creationId xmlns:a16="http://schemas.microsoft.com/office/drawing/2014/main" id="{4456AAEA-33C1-684B-B7B5-62E75F0A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25" y="2741034"/>
            <a:ext cx="503840" cy="495384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9" name="Oval 5">
            <a:extLst>
              <a:ext uri="{FF2B5EF4-FFF2-40B4-BE49-F238E27FC236}">
                <a16:creationId xmlns:a16="http://schemas.microsoft.com/office/drawing/2014/main" id="{01F242D7-66CD-064A-9416-10D5CF9E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420" y="5471576"/>
            <a:ext cx="498985" cy="488419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6" name="Oval 5">
            <a:extLst>
              <a:ext uri="{FF2B5EF4-FFF2-40B4-BE49-F238E27FC236}">
                <a16:creationId xmlns:a16="http://schemas.microsoft.com/office/drawing/2014/main" id="{265966B6-E985-4647-B762-09693397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252" y="4682203"/>
            <a:ext cx="518196" cy="513541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69" name="Oval 5">
            <a:extLst>
              <a:ext uri="{FF2B5EF4-FFF2-40B4-BE49-F238E27FC236}">
                <a16:creationId xmlns:a16="http://schemas.microsoft.com/office/drawing/2014/main" id="{3D03C077-BC27-8D44-AA26-10DEF8DE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26" y="3822469"/>
            <a:ext cx="499907" cy="488419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7" name="Oval 5">
            <a:extLst>
              <a:ext uri="{FF2B5EF4-FFF2-40B4-BE49-F238E27FC236}">
                <a16:creationId xmlns:a16="http://schemas.microsoft.com/office/drawing/2014/main" id="{30A56579-312B-BE48-994F-905087B6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324" y="3309351"/>
            <a:ext cx="518196" cy="51354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437D6C49-6F9D-2545-8471-D39B11A44E38}"/>
              </a:ext>
            </a:extLst>
          </p:cNvPr>
          <p:cNvGrpSpPr>
            <a:grpSpLocks/>
          </p:cNvGrpSpPr>
          <p:nvPr/>
        </p:nvGrpSpPr>
        <p:grpSpPr bwMode="auto">
          <a:xfrm>
            <a:off x="2017287" y="2541488"/>
            <a:ext cx="5904656" cy="4199880"/>
            <a:chOff x="1152" y="1344"/>
            <a:chExt cx="3408" cy="2064"/>
          </a:xfrm>
          <a:noFill/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8F3D4270-9CD8-4A47-8E6B-8CF0E50B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0B53FE6B-3748-F445-BF85-07DDA480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D0209F12-934C-E444-B8D7-D37895CF1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10749A92-A94E-454F-A712-1A85F7210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BBBEBAED-3E60-6148-99D1-443D96F3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D75E172B-93D6-8646-BB52-124096BD9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FABC042A-6F97-8645-A540-CFF326C7B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716B5A35-FF3D-2547-86F3-EC3685AC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289033B9-7200-FD40-98CA-D9F1068CA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59729171-2B7E-C74F-8D4D-72622AC7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629AB447-2159-5142-A939-5812622E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002FE64-6813-B54B-BD68-F8E8586E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9648766B-A818-2D46-9232-4DE8AB3B8C43}"/>
              </a:ext>
            </a:extLst>
          </p:cNvPr>
          <p:cNvCxnSpPr>
            <a:cxnSpLocks/>
            <a:stCxn id="35" idx="5"/>
            <a:endCxn id="38" idx="2"/>
          </p:cNvCxnSpPr>
          <p:nvPr/>
        </p:nvCxnSpPr>
        <p:spPr>
          <a:xfrm>
            <a:off x="3025346" y="5107104"/>
            <a:ext cx="738389" cy="60871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C2168A7A-B737-1A48-8F88-E1E222A9DFCA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2443197" y="4228059"/>
            <a:ext cx="229314" cy="5337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208CAB3E-3800-904A-95C3-AF2F4E1E5899}"/>
              </a:ext>
            </a:extLst>
          </p:cNvPr>
          <p:cNvCxnSpPr>
            <a:cxnSpLocks/>
            <a:stCxn id="33" idx="7"/>
            <a:endCxn id="37" idx="2"/>
          </p:cNvCxnSpPr>
          <p:nvPr/>
        </p:nvCxnSpPr>
        <p:spPr>
          <a:xfrm flipV="1">
            <a:off x="2443197" y="3567040"/>
            <a:ext cx="405732" cy="3156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30F8C940-59A5-EE45-A605-85B4C8F305EF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>
            <a:off x="3347914" y="3567040"/>
            <a:ext cx="1912776" cy="39068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D643AFF3-058B-4F46-8173-2B3558B2DCA6}"/>
              </a:ext>
            </a:extLst>
          </p:cNvPr>
          <p:cNvCxnSpPr>
            <a:cxnSpLocks/>
          </p:cNvCxnSpPr>
          <p:nvPr/>
        </p:nvCxnSpPr>
        <p:spPr>
          <a:xfrm flipV="1">
            <a:off x="3791668" y="4518042"/>
            <a:ext cx="8572" cy="495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6BBD286F-8A5E-C84E-93F3-20CBE65FBFFA}"/>
              </a:ext>
            </a:extLst>
          </p:cNvPr>
          <p:cNvCxnSpPr>
            <a:cxnSpLocks/>
            <a:stCxn id="33" idx="6"/>
            <a:endCxn id="36" idx="2"/>
          </p:cNvCxnSpPr>
          <p:nvPr/>
        </p:nvCxnSpPr>
        <p:spPr>
          <a:xfrm>
            <a:off x="2516272" y="4055398"/>
            <a:ext cx="914806" cy="2930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53DD62-1FD8-CA4C-87D9-F4CA0AA04E32}"/>
              </a:ext>
            </a:extLst>
          </p:cNvPr>
          <p:cNvCxnSpPr>
            <a:cxnSpLocks/>
            <a:stCxn id="40" idx="0"/>
            <a:endCxn id="39" idx="3"/>
          </p:cNvCxnSpPr>
          <p:nvPr/>
        </p:nvCxnSpPr>
        <p:spPr>
          <a:xfrm flipV="1">
            <a:off x="4794624" y="5693134"/>
            <a:ext cx="123320" cy="55987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97986646-0E6E-5849-A232-2EDDD46E7F05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4189645" y="5888477"/>
            <a:ext cx="428561" cy="43605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28680213-0E7B-894A-9F18-6F91A565703D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 flipV="1">
            <a:off x="4262720" y="5520473"/>
            <a:ext cx="582149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239C8FCB-53C3-D745-960F-A6EE9234EDE7}"/>
              </a:ext>
            </a:extLst>
          </p:cNvPr>
          <p:cNvCxnSpPr>
            <a:cxnSpLocks/>
            <a:stCxn id="44" idx="2"/>
            <a:endCxn id="43" idx="5"/>
          </p:cNvCxnSpPr>
          <p:nvPr/>
        </p:nvCxnSpPr>
        <p:spPr>
          <a:xfrm flipH="1" flipV="1">
            <a:off x="5686600" y="4130388"/>
            <a:ext cx="655224" cy="12035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B3E42FAD-6C6A-D14B-B0C0-24D16ED26B0D}"/>
              </a:ext>
            </a:extLst>
          </p:cNvPr>
          <p:cNvCxnSpPr>
            <a:cxnSpLocks/>
            <a:stCxn id="44" idx="6"/>
            <a:endCxn id="45" idx="3"/>
          </p:cNvCxnSpPr>
          <p:nvPr/>
        </p:nvCxnSpPr>
        <p:spPr>
          <a:xfrm flipV="1">
            <a:off x="6840809" y="3544358"/>
            <a:ext cx="655224" cy="7063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0CED10A-4827-7A4E-A9EA-952447088FD5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3098421" y="4521074"/>
            <a:ext cx="405732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D3928C62-0BAD-8A44-BC1E-DCF04A9F0174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 flipV="1">
            <a:off x="5676510" y="2785667"/>
            <a:ext cx="665314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5F345311-9BDC-CA4C-8FD4-A1A163C55BE6}"/>
              </a:ext>
            </a:extLst>
          </p:cNvPr>
          <p:cNvCxnSpPr>
            <a:cxnSpLocks/>
            <a:stCxn id="43" idx="0"/>
            <a:endCxn id="41" idx="4"/>
          </p:cNvCxnSpPr>
          <p:nvPr/>
        </p:nvCxnSpPr>
        <p:spPr>
          <a:xfrm flipH="1" flipV="1">
            <a:off x="5427018" y="3225189"/>
            <a:ext cx="83165" cy="48835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168A7ECD-22C0-9F44-AC93-C4D319996349}"/>
              </a:ext>
            </a:extLst>
          </p:cNvPr>
          <p:cNvCxnSpPr>
            <a:cxnSpLocks/>
            <a:stCxn id="43" idx="3"/>
            <a:endCxn id="38" idx="7"/>
          </p:cNvCxnSpPr>
          <p:nvPr/>
        </p:nvCxnSpPr>
        <p:spPr>
          <a:xfrm flipH="1">
            <a:off x="4189645" y="4130388"/>
            <a:ext cx="1144120" cy="14127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868ECA01-157C-6840-95AD-86B87C7B8A89}"/>
              </a:ext>
            </a:extLst>
          </p:cNvPr>
          <p:cNvCxnSpPr>
            <a:cxnSpLocks/>
          </p:cNvCxnSpPr>
          <p:nvPr/>
        </p:nvCxnSpPr>
        <p:spPr>
          <a:xfrm flipV="1">
            <a:off x="3714842" y="4825754"/>
            <a:ext cx="5318" cy="44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3CA78D64-956F-474A-A45D-C8AFF495A239}"/>
              </a:ext>
            </a:extLst>
          </p:cNvPr>
          <p:cNvCxnSpPr>
            <a:cxnSpLocks/>
            <a:stCxn id="45" idx="1"/>
            <a:endCxn id="42" idx="6"/>
          </p:cNvCxnSpPr>
          <p:nvPr/>
        </p:nvCxnSpPr>
        <p:spPr>
          <a:xfrm flipH="1" flipV="1">
            <a:off x="6840809" y="2785667"/>
            <a:ext cx="655224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Oval 5">
            <a:extLst>
              <a:ext uri="{FF2B5EF4-FFF2-40B4-BE49-F238E27FC236}">
                <a16:creationId xmlns:a16="http://schemas.microsoft.com/office/drawing/2014/main" id="{59A4C75A-EA55-2F4A-9897-7DD92F892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45" y="4114384"/>
            <a:ext cx="499907" cy="488419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3" name="Oval 5">
            <a:extLst>
              <a:ext uri="{FF2B5EF4-FFF2-40B4-BE49-F238E27FC236}">
                <a16:creationId xmlns:a16="http://schemas.microsoft.com/office/drawing/2014/main" id="{75785CA4-FB3F-F846-AC42-0E396F4B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13" y="2539498"/>
            <a:ext cx="499907" cy="488419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graphicFrame>
        <p:nvGraphicFramePr>
          <p:cNvPr id="125" name="表格 96">
            <a:extLst>
              <a:ext uri="{FF2B5EF4-FFF2-40B4-BE49-F238E27FC236}">
                <a16:creationId xmlns:a16="http://schemas.microsoft.com/office/drawing/2014/main" id="{8E6BA1F0-17CA-5E44-B4F1-21FE493A4E02}"/>
              </a:ext>
            </a:extLst>
          </p:cNvPr>
          <p:cNvGraphicFramePr>
            <a:graphicFrameLocks noGrp="1"/>
          </p:cNvGraphicFramePr>
          <p:nvPr/>
        </p:nvGraphicFramePr>
        <p:xfrm>
          <a:off x="8140067" y="2988726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rgbClr val="FF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rgbClr val="FF000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0.08</a:t>
                      </a:r>
                    </a:p>
                  </a:txBody>
                  <a:tcPr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0.12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p:sp>
        <p:nvSpPr>
          <p:cNvPr id="126" name="左箭头 125">
            <a:extLst>
              <a:ext uri="{FF2B5EF4-FFF2-40B4-BE49-F238E27FC236}">
                <a16:creationId xmlns:a16="http://schemas.microsoft.com/office/drawing/2014/main" id="{64D956AE-C733-F44E-B11F-032F74B56424}"/>
              </a:ext>
            </a:extLst>
          </p:cNvPr>
          <p:cNvSpPr/>
          <p:nvPr/>
        </p:nvSpPr>
        <p:spPr>
          <a:xfrm>
            <a:off x="7069573" y="4772078"/>
            <a:ext cx="498985" cy="324729"/>
          </a:xfrm>
          <a:prstGeom prst="lef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E4BC3761-AB10-5145-B712-0C17C27FD9D5}"/>
              </a:ext>
            </a:extLst>
          </p:cNvPr>
          <p:cNvSpPr/>
          <p:nvPr/>
        </p:nvSpPr>
        <p:spPr>
          <a:xfrm>
            <a:off x="6697012" y="1966977"/>
            <a:ext cx="252586" cy="421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38" name="肘形连接符 137">
            <a:extLst>
              <a:ext uri="{FF2B5EF4-FFF2-40B4-BE49-F238E27FC236}">
                <a16:creationId xmlns:a16="http://schemas.microsoft.com/office/drawing/2014/main" id="{5DA6980A-944F-0E49-A3EB-AD9E7A74C5A4}"/>
              </a:ext>
            </a:extLst>
          </p:cNvPr>
          <p:cNvCxnSpPr>
            <a:cxnSpLocks/>
            <a:stCxn id="137" idx="3"/>
            <a:endCxn id="72" idx="0"/>
          </p:cNvCxnSpPr>
          <p:nvPr/>
        </p:nvCxnSpPr>
        <p:spPr>
          <a:xfrm>
            <a:off x="6949598" y="2177567"/>
            <a:ext cx="1388166" cy="187781"/>
          </a:xfrm>
          <a:prstGeom prst="bentConnector2">
            <a:avLst/>
          </a:prstGeom>
          <a:ln w="381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FE45495F-7C1C-2B4E-B464-133C6C30AE98}"/>
              </a:ext>
            </a:extLst>
          </p:cNvPr>
          <p:cNvCxnSpPr>
            <a:cxnSpLocks/>
          </p:cNvCxnSpPr>
          <p:nvPr/>
        </p:nvCxnSpPr>
        <p:spPr>
          <a:xfrm>
            <a:off x="3016391" y="5095762"/>
            <a:ext cx="738389" cy="608712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12B7AFF9-49E4-3E41-AFB2-E8F52CFF2367}"/>
              </a:ext>
            </a:extLst>
          </p:cNvPr>
          <p:cNvCxnSpPr>
            <a:cxnSpLocks/>
          </p:cNvCxnSpPr>
          <p:nvPr/>
        </p:nvCxnSpPr>
        <p:spPr>
          <a:xfrm flipH="1" flipV="1">
            <a:off x="2434242" y="4216717"/>
            <a:ext cx="229314" cy="53372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93F1B2F9-9C56-944E-8B94-D3E764A171E3}"/>
              </a:ext>
            </a:extLst>
          </p:cNvPr>
          <p:cNvCxnSpPr>
            <a:cxnSpLocks/>
          </p:cNvCxnSpPr>
          <p:nvPr/>
        </p:nvCxnSpPr>
        <p:spPr>
          <a:xfrm flipV="1">
            <a:off x="2434242" y="3555698"/>
            <a:ext cx="405732" cy="31569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5406AB7A-716D-F049-AB1D-0D83F2A00F5C}"/>
              </a:ext>
            </a:extLst>
          </p:cNvPr>
          <p:cNvCxnSpPr>
            <a:cxnSpLocks/>
          </p:cNvCxnSpPr>
          <p:nvPr/>
        </p:nvCxnSpPr>
        <p:spPr>
          <a:xfrm>
            <a:off x="3338959" y="3555698"/>
            <a:ext cx="1912776" cy="39068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线箭头连接符 157">
            <a:extLst>
              <a:ext uri="{FF2B5EF4-FFF2-40B4-BE49-F238E27FC236}">
                <a16:creationId xmlns:a16="http://schemas.microsoft.com/office/drawing/2014/main" id="{5E41C7C5-6784-934B-B85D-457175A6ABD2}"/>
              </a:ext>
            </a:extLst>
          </p:cNvPr>
          <p:cNvCxnSpPr>
            <a:cxnSpLocks/>
          </p:cNvCxnSpPr>
          <p:nvPr/>
        </p:nvCxnSpPr>
        <p:spPr>
          <a:xfrm>
            <a:off x="2507317" y="4044056"/>
            <a:ext cx="914806" cy="293015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箭头连接符 158">
            <a:extLst>
              <a:ext uri="{FF2B5EF4-FFF2-40B4-BE49-F238E27FC236}">
                <a16:creationId xmlns:a16="http://schemas.microsoft.com/office/drawing/2014/main" id="{9F48F869-564D-7148-BCBA-BA366EB3CAA5}"/>
              </a:ext>
            </a:extLst>
          </p:cNvPr>
          <p:cNvCxnSpPr>
            <a:cxnSpLocks/>
          </p:cNvCxnSpPr>
          <p:nvPr/>
        </p:nvCxnSpPr>
        <p:spPr>
          <a:xfrm flipV="1">
            <a:off x="4785669" y="5681792"/>
            <a:ext cx="123320" cy="559876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D284A9E5-5CD1-3242-AF92-A8AEA433F0C5}"/>
              </a:ext>
            </a:extLst>
          </p:cNvPr>
          <p:cNvCxnSpPr>
            <a:cxnSpLocks/>
          </p:cNvCxnSpPr>
          <p:nvPr/>
        </p:nvCxnSpPr>
        <p:spPr>
          <a:xfrm>
            <a:off x="4180690" y="5877135"/>
            <a:ext cx="428561" cy="43605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0A160C2B-D703-3D45-8039-803DE1CF8A4C}"/>
              </a:ext>
            </a:extLst>
          </p:cNvPr>
          <p:cNvCxnSpPr>
            <a:cxnSpLocks/>
          </p:cNvCxnSpPr>
          <p:nvPr/>
        </p:nvCxnSpPr>
        <p:spPr>
          <a:xfrm flipV="1">
            <a:off x="4253765" y="5509131"/>
            <a:ext cx="582149" cy="19534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0C8A69E2-AB7E-F747-A29A-01F14E8C7658}"/>
              </a:ext>
            </a:extLst>
          </p:cNvPr>
          <p:cNvCxnSpPr>
            <a:cxnSpLocks/>
            <a:endCxn id="121" idx="5"/>
          </p:cNvCxnSpPr>
          <p:nvPr/>
        </p:nvCxnSpPr>
        <p:spPr>
          <a:xfrm flipH="1" flipV="1">
            <a:off x="5686800" y="4126176"/>
            <a:ext cx="646070" cy="11322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E0394835-D7D0-B643-9EAD-6F3D0B855AB2}"/>
              </a:ext>
            </a:extLst>
          </p:cNvPr>
          <p:cNvCxnSpPr>
            <a:cxnSpLocks/>
          </p:cNvCxnSpPr>
          <p:nvPr/>
        </p:nvCxnSpPr>
        <p:spPr>
          <a:xfrm flipV="1">
            <a:off x="6831854" y="3533016"/>
            <a:ext cx="655224" cy="70638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4BB8AC4F-A77E-0440-9350-EEDC29FBF761}"/>
              </a:ext>
            </a:extLst>
          </p:cNvPr>
          <p:cNvCxnSpPr>
            <a:cxnSpLocks/>
          </p:cNvCxnSpPr>
          <p:nvPr/>
        </p:nvCxnSpPr>
        <p:spPr>
          <a:xfrm flipH="1">
            <a:off x="3089466" y="4509732"/>
            <a:ext cx="405732" cy="413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01A88531-1A96-B243-85D3-42BC9B1C7D80}"/>
              </a:ext>
            </a:extLst>
          </p:cNvPr>
          <p:cNvCxnSpPr>
            <a:cxnSpLocks/>
          </p:cNvCxnSpPr>
          <p:nvPr/>
        </p:nvCxnSpPr>
        <p:spPr>
          <a:xfrm flipV="1">
            <a:off x="5667555" y="2774325"/>
            <a:ext cx="665314" cy="19534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33A670C7-CCCD-E946-B17D-626583738293}"/>
              </a:ext>
            </a:extLst>
          </p:cNvPr>
          <p:cNvCxnSpPr>
            <a:cxnSpLocks/>
          </p:cNvCxnSpPr>
          <p:nvPr/>
        </p:nvCxnSpPr>
        <p:spPr>
          <a:xfrm flipH="1" flipV="1">
            <a:off x="5418063" y="3213847"/>
            <a:ext cx="83165" cy="48835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4DD97A22-152B-E647-870D-D97EF5904BE4}"/>
              </a:ext>
            </a:extLst>
          </p:cNvPr>
          <p:cNvCxnSpPr>
            <a:cxnSpLocks/>
          </p:cNvCxnSpPr>
          <p:nvPr/>
        </p:nvCxnSpPr>
        <p:spPr>
          <a:xfrm flipH="1">
            <a:off x="4180690" y="4119046"/>
            <a:ext cx="1144120" cy="141276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线箭头连接符 167">
            <a:extLst>
              <a:ext uri="{FF2B5EF4-FFF2-40B4-BE49-F238E27FC236}">
                <a16:creationId xmlns:a16="http://schemas.microsoft.com/office/drawing/2014/main" id="{D1941DCD-EECC-2349-9767-1A063DAD6DC6}"/>
              </a:ext>
            </a:extLst>
          </p:cNvPr>
          <p:cNvCxnSpPr>
            <a:cxnSpLocks/>
          </p:cNvCxnSpPr>
          <p:nvPr/>
        </p:nvCxnSpPr>
        <p:spPr>
          <a:xfrm flipH="1" flipV="1">
            <a:off x="6831854" y="2774325"/>
            <a:ext cx="655224" cy="413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A03EEFED-C410-0640-B99A-66C9CEDB0C9A}"/>
              </a:ext>
            </a:extLst>
          </p:cNvPr>
          <p:cNvSpPr txBox="1"/>
          <p:nvPr/>
        </p:nvSpPr>
        <p:spPr>
          <a:xfrm>
            <a:off x="2342207" y="2730496"/>
            <a:ext cx="250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96542"/>
                </a:solidFill>
                <a:latin typeface="Corbel" panose="020B0503020204020204" pitchFamily="34" charset="0"/>
              </a:rPr>
              <a:t>feature propagation</a:t>
            </a:r>
          </a:p>
        </p:txBody>
      </p:sp>
      <p:sp>
        <p:nvSpPr>
          <p:cNvPr id="71" name="Oval 5">
            <a:extLst>
              <a:ext uri="{FF2B5EF4-FFF2-40B4-BE49-F238E27FC236}">
                <a16:creationId xmlns:a16="http://schemas.microsoft.com/office/drawing/2014/main" id="{3A08375C-28E4-1B49-B88C-56C422CE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885" y="5287120"/>
            <a:ext cx="498985" cy="488358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39E2977-E2CE-9F4F-9974-2CFB098ECBCD}"/>
              </a:ext>
            </a:extLst>
          </p:cNvPr>
          <p:cNvSpPr txBox="1"/>
          <p:nvPr/>
        </p:nvSpPr>
        <p:spPr>
          <a:xfrm>
            <a:off x="7269503" y="2365348"/>
            <a:ext cx="213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one column of the</a:t>
            </a:r>
          </a:p>
          <a:p>
            <a:pPr algn="just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feature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3C9F878-4C33-E54C-830A-9647AF341629}"/>
                  </a:ext>
                </a:extLst>
              </p:cNvPr>
              <p:cNvSpPr txBox="1"/>
              <p:nvPr/>
            </p:nvSpPr>
            <p:spPr>
              <a:xfrm>
                <a:off x="992330" y="836712"/>
                <a:ext cx="8208912" cy="181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800" b="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特征传播和训练解耦的图神经网络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[SGC,</a:t>
                </a:r>
                <a:r>
                  <a:rPr kumimoji="1" lang="zh-CN" altLang="en-US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ICML’19] </a:t>
                </a:r>
                <a:endParaRPr kumimoji="1" lang="en-US" altLang="zh-CN" sz="2800" b="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1" lang="en-US" altLang="zh-CN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AD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3C9F878-4C33-E54C-830A-9647AF341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30" y="836712"/>
                <a:ext cx="8208912" cy="1819857"/>
              </a:xfrm>
              <a:prstGeom prst="rect">
                <a:avLst/>
              </a:prstGeom>
              <a:blipFill>
                <a:blip r:embed="rId3"/>
                <a:stretch>
                  <a:fillRect l="-927" t="-4828" b="-7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标题 1">
            <a:extLst>
              <a:ext uri="{FF2B5EF4-FFF2-40B4-BE49-F238E27FC236}">
                <a16:creationId xmlns:a16="http://schemas.microsoft.com/office/drawing/2014/main" id="{00862AA6-9E28-A846-8027-86C825CF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703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70" grpId="0" animBg="1"/>
      <p:bldP spid="121" grpId="0" animBg="1"/>
      <p:bldP spid="124" grpId="0" animBg="1"/>
      <p:bldP spid="122" grpId="0" animBg="1"/>
      <p:bldP spid="119" grpId="0" animBg="1"/>
      <p:bldP spid="116" grpId="0" animBg="1"/>
      <p:bldP spid="69" grpId="0" animBg="1"/>
      <p:bldP spid="117" grpId="0" animBg="1"/>
      <p:bldP spid="118" grpId="0" animBg="1"/>
      <p:bldP spid="123" grpId="0" animBg="1"/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5">
            <a:extLst>
              <a:ext uri="{FF2B5EF4-FFF2-40B4-BE49-F238E27FC236}">
                <a16:creationId xmlns:a16="http://schemas.microsoft.com/office/drawing/2014/main" id="{59A4C75A-EA55-2F4A-9897-7DD92F892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45" y="4114384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381B649F-C26F-D244-919F-950A5AD35420}"/>
              </a:ext>
            </a:extLst>
          </p:cNvPr>
          <p:cNvSpPr/>
          <p:nvPr/>
        </p:nvSpPr>
        <p:spPr>
          <a:xfrm>
            <a:off x="3900032" y="1715482"/>
            <a:ext cx="3048231" cy="995119"/>
          </a:xfrm>
          <a:prstGeom prst="rect">
            <a:avLst/>
          </a:prstGeom>
          <a:solidFill>
            <a:srgbClr val="FFE6A1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5">
            <a:extLst>
              <a:ext uri="{FF2B5EF4-FFF2-40B4-BE49-F238E27FC236}">
                <a16:creationId xmlns:a16="http://schemas.microsoft.com/office/drawing/2014/main" id="{75785CA4-FB3F-F846-AC42-0E396F4B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13" y="2539498"/>
            <a:ext cx="499907" cy="488419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0" name="Oval 5">
            <a:extLst>
              <a:ext uri="{FF2B5EF4-FFF2-40B4-BE49-F238E27FC236}">
                <a16:creationId xmlns:a16="http://schemas.microsoft.com/office/drawing/2014/main" id="{F54D30F5-F28D-0448-978E-1CC8E2CD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31" y="6253011"/>
            <a:ext cx="498985" cy="488358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70" name="Oval 5">
            <a:extLst>
              <a:ext uri="{FF2B5EF4-FFF2-40B4-BE49-F238E27FC236}">
                <a16:creationId xmlns:a16="http://schemas.microsoft.com/office/drawing/2014/main" id="{A91F1CC6-EDB5-E046-8DC4-67825981B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184" y="4006502"/>
            <a:ext cx="519635" cy="488419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1" name="Oval 5">
            <a:extLst>
              <a:ext uri="{FF2B5EF4-FFF2-40B4-BE49-F238E27FC236}">
                <a16:creationId xmlns:a16="http://schemas.microsoft.com/office/drawing/2014/main" id="{21135A41-0921-5943-A131-7D552A04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103" y="3709284"/>
            <a:ext cx="499907" cy="488419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4" name="Oval 5">
            <a:extLst>
              <a:ext uri="{FF2B5EF4-FFF2-40B4-BE49-F238E27FC236}">
                <a16:creationId xmlns:a16="http://schemas.microsoft.com/office/drawing/2014/main" id="{25ED4651-BB1A-0B49-B16F-DCD386597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52" y="3112162"/>
            <a:ext cx="518196" cy="51354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22" name="Oval 5">
            <a:extLst>
              <a:ext uri="{FF2B5EF4-FFF2-40B4-BE49-F238E27FC236}">
                <a16:creationId xmlns:a16="http://schemas.microsoft.com/office/drawing/2014/main" id="{4456AAEA-33C1-684B-B7B5-62E75F0A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25" y="2741034"/>
            <a:ext cx="503840" cy="49538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9" name="Oval 5">
            <a:extLst>
              <a:ext uri="{FF2B5EF4-FFF2-40B4-BE49-F238E27FC236}">
                <a16:creationId xmlns:a16="http://schemas.microsoft.com/office/drawing/2014/main" id="{01F242D7-66CD-064A-9416-10D5CF9E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420" y="5471576"/>
            <a:ext cx="498985" cy="488419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6" name="Oval 5">
            <a:extLst>
              <a:ext uri="{FF2B5EF4-FFF2-40B4-BE49-F238E27FC236}">
                <a16:creationId xmlns:a16="http://schemas.microsoft.com/office/drawing/2014/main" id="{265966B6-E985-4647-B762-09693397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252" y="4682203"/>
            <a:ext cx="518196" cy="51354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69" name="Oval 5">
            <a:extLst>
              <a:ext uri="{FF2B5EF4-FFF2-40B4-BE49-F238E27FC236}">
                <a16:creationId xmlns:a16="http://schemas.microsoft.com/office/drawing/2014/main" id="{3D03C077-BC27-8D44-AA26-10DEF8DE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826" y="3822469"/>
            <a:ext cx="499907" cy="488419"/>
          </a:xfrm>
          <a:prstGeom prst="ellipse">
            <a:avLst/>
          </a:prstGeom>
          <a:solidFill>
            <a:srgbClr val="FF0000">
              <a:alpha val="73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7" name="Oval 5">
            <a:extLst>
              <a:ext uri="{FF2B5EF4-FFF2-40B4-BE49-F238E27FC236}">
                <a16:creationId xmlns:a16="http://schemas.microsoft.com/office/drawing/2014/main" id="{30A56579-312B-BE48-994F-905087B6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324" y="3309351"/>
            <a:ext cx="518196" cy="513541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437D6C49-6F9D-2545-8471-D39B11A44E38}"/>
              </a:ext>
            </a:extLst>
          </p:cNvPr>
          <p:cNvGrpSpPr>
            <a:grpSpLocks/>
          </p:cNvGrpSpPr>
          <p:nvPr/>
        </p:nvGrpSpPr>
        <p:grpSpPr bwMode="auto">
          <a:xfrm>
            <a:off x="2017287" y="2541488"/>
            <a:ext cx="5904656" cy="4199880"/>
            <a:chOff x="1152" y="1344"/>
            <a:chExt cx="3408" cy="2064"/>
          </a:xfrm>
          <a:noFill/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8F3D4270-9CD8-4A47-8E6B-8CF0E50B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0B53FE6B-3748-F445-BF85-07DDA480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D0209F12-934C-E444-B8D7-D37895CF1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10749A92-A94E-454F-A712-1A85F7210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BBBEBAED-3E60-6148-99D1-443D96F3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D75E172B-93D6-8646-BB52-124096BD9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FABC042A-6F97-8645-A540-CFF326C7B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716B5A35-FF3D-2547-86F3-EC3685AC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289033B9-7200-FD40-98CA-D9F1068CA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59729171-2B7E-C74F-8D4D-72622AC74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629AB447-2159-5142-A939-5812622E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3002FE64-6813-B54B-BD68-F8E8586E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9648766B-A818-2D46-9232-4DE8AB3B8C43}"/>
              </a:ext>
            </a:extLst>
          </p:cNvPr>
          <p:cNvCxnSpPr>
            <a:cxnSpLocks/>
            <a:stCxn id="35" idx="5"/>
            <a:endCxn id="38" idx="2"/>
          </p:cNvCxnSpPr>
          <p:nvPr/>
        </p:nvCxnSpPr>
        <p:spPr>
          <a:xfrm>
            <a:off x="3025346" y="5107104"/>
            <a:ext cx="738389" cy="60871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C2168A7A-B737-1A48-8F88-E1E222A9DFCA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2443197" y="4228059"/>
            <a:ext cx="229314" cy="5337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208CAB3E-3800-904A-95C3-AF2F4E1E5899}"/>
              </a:ext>
            </a:extLst>
          </p:cNvPr>
          <p:cNvCxnSpPr>
            <a:cxnSpLocks/>
            <a:stCxn id="33" idx="7"/>
            <a:endCxn id="37" idx="2"/>
          </p:cNvCxnSpPr>
          <p:nvPr/>
        </p:nvCxnSpPr>
        <p:spPr>
          <a:xfrm flipV="1">
            <a:off x="2443197" y="3567040"/>
            <a:ext cx="405732" cy="3156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30F8C940-59A5-EE45-A605-85B4C8F305EF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>
            <a:off x="3347914" y="3567040"/>
            <a:ext cx="1912776" cy="39068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D643AFF3-058B-4F46-8173-2B3558B2DCA6}"/>
              </a:ext>
            </a:extLst>
          </p:cNvPr>
          <p:cNvCxnSpPr>
            <a:cxnSpLocks/>
          </p:cNvCxnSpPr>
          <p:nvPr/>
        </p:nvCxnSpPr>
        <p:spPr>
          <a:xfrm flipV="1">
            <a:off x="3791668" y="4518042"/>
            <a:ext cx="8572" cy="495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6BBD286F-8A5E-C84E-93F3-20CBE65FBFFA}"/>
              </a:ext>
            </a:extLst>
          </p:cNvPr>
          <p:cNvCxnSpPr>
            <a:cxnSpLocks/>
            <a:stCxn id="33" idx="6"/>
            <a:endCxn id="36" idx="2"/>
          </p:cNvCxnSpPr>
          <p:nvPr/>
        </p:nvCxnSpPr>
        <p:spPr>
          <a:xfrm>
            <a:off x="2516272" y="4055398"/>
            <a:ext cx="914806" cy="2930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53DD62-1FD8-CA4C-87D9-F4CA0AA04E32}"/>
              </a:ext>
            </a:extLst>
          </p:cNvPr>
          <p:cNvCxnSpPr>
            <a:cxnSpLocks/>
            <a:stCxn id="40" idx="0"/>
            <a:endCxn id="39" idx="3"/>
          </p:cNvCxnSpPr>
          <p:nvPr/>
        </p:nvCxnSpPr>
        <p:spPr>
          <a:xfrm flipV="1">
            <a:off x="4794624" y="5693134"/>
            <a:ext cx="123320" cy="55987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97986646-0E6E-5849-A232-2EDDD46E7F05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4189645" y="5888477"/>
            <a:ext cx="428561" cy="43605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28680213-0E7B-894A-9F18-6F91A565703D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 flipV="1">
            <a:off x="4262720" y="5520473"/>
            <a:ext cx="582149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239C8FCB-53C3-D745-960F-A6EE9234EDE7}"/>
              </a:ext>
            </a:extLst>
          </p:cNvPr>
          <p:cNvCxnSpPr>
            <a:cxnSpLocks/>
            <a:stCxn id="44" idx="2"/>
            <a:endCxn id="43" idx="5"/>
          </p:cNvCxnSpPr>
          <p:nvPr/>
        </p:nvCxnSpPr>
        <p:spPr>
          <a:xfrm flipH="1" flipV="1">
            <a:off x="5686600" y="4130388"/>
            <a:ext cx="655224" cy="12035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B3E42FAD-6C6A-D14B-B0C0-24D16ED26B0D}"/>
              </a:ext>
            </a:extLst>
          </p:cNvPr>
          <p:cNvCxnSpPr>
            <a:cxnSpLocks/>
            <a:stCxn id="44" idx="6"/>
            <a:endCxn id="45" idx="3"/>
          </p:cNvCxnSpPr>
          <p:nvPr/>
        </p:nvCxnSpPr>
        <p:spPr>
          <a:xfrm flipV="1">
            <a:off x="6840809" y="3544358"/>
            <a:ext cx="655224" cy="7063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70CED10A-4827-7A4E-A9EA-952447088FD5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3098421" y="4521074"/>
            <a:ext cx="405732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D3928C62-0BAD-8A44-BC1E-DCF04A9F0174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 flipV="1">
            <a:off x="5676510" y="2785667"/>
            <a:ext cx="665314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5F345311-9BDC-CA4C-8FD4-A1A163C55BE6}"/>
              </a:ext>
            </a:extLst>
          </p:cNvPr>
          <p:cNvCxnSpPr>
            <a:cxnSpLocks/>
            <a:stCxn id="43" idx="0"/>
            <a:endCxn id="41" idx="4"/>
          </p:cNvCxnSpPr>
          <p:nvPr/>
        </p:nvCxnSpPr>
        <p:spPr>
          <a:xfrm flipH="1" flipV="1">
            <a:off x="5427018" y="3225189"/>
            <a:ext cx="83165" cy="48835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168A7ECD-22C0-9F44-AC93-C4D319996349}"/>
              </a:ext>
            </a:extLst>
          </p:cNvPr>
          <p:cNvCxnSpPr>
            <a:cxnSpLocks/>
            <a:stCxn id="43" idx="3"/>
            <a:endCxn id="38" idx="7"/>
          </p:cNvCxnSpPr>
          <p:nvPr/>
        </p:nvCxnSpPr>
        <p:spPr>
          <a:xfrm flipH="1">
            <a:off x="4189645" y="4130388"/>
            <a:ext cx="1144120" cy="14127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868ECA01-157C-6840-95AD-86B87C7B8A89}"/>
              </a:ext>
            </a:extLst>
          </p:cNvPr>
          <p:cNvCxnSpPr>
            <a:cxnSpLocks/>
          </p:cNvCxnSpPr>
          <p:nvPr/>
        </p:nvCxnSpPr>
        <p:spPr>
          <a:xfrm flipV="1">
            <a:off x="3714842" y="4825754"/>
            <a:ext cx="5318" cy="44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线箭头连接符 66">
            <a:extLst>
              <a:ext uri="{FF2B5EF4-FFF2-40B4-BE49-F238E27FC236}">
                <a16:creationId xmlns:a16="http://schemas.microsoft.com/office/drawing/2014/main" id="{3CA78D64-956F-474A-A45D-C8AFF495A239}"/>
              </a:ext>
            </a:extLst>
          </p:cNvPr>
          <p:cNvCxnSpPr>
            <a:cxnSpLocks/>
            <a:stCxn id="45" idx="1"/>
            <a:endCxn id="42" idx="6"/>
          </p:cNvCxnSpPr>
          <p:nvPr/>
        </p:nvCxnSpPr>
        <p:spPr>
          <a:xfrm flipH="1" flipV="1">
            <a:off x="6840809" y="2785667"/>
            <a:ext cx="655224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5" name="表格 96">
            <a:extLst>
              <a:ext uri="{FF2B5EF4-FFF2-40B4-BE49-F238E27FC236}">
                <a16:creationId xmlns:a16="http://schemas.microsoft.com/office/drawing/2014/main" id="{8E6BA1F0-17CA-5E44-B4F1-21FE493A4E02}"/>
              </a:ext>
            </a:extLst>
          </p:cNvPr>
          <p:cNvGraphicFramePr>
            <a:graphicFrameLocks noGrp="1"/>
          </p:cNvGraphicFramePr>
          <p:nvPr/>
        </p:nvGraphicFramePr>
        <p:xfrm>
          <a:off x="8140067" y="2988726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rgbClr val="FF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rgbClr val="FF000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0.08</a:t>
                      </a:r>
                    </a:p>
                  </a:txBody>
                  <a:tcPr>
                    <a:solidFill>
                      <a:srgbClr val="FF0000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0.12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p:sp>
        <p:nvSpPr>
          <p:cNvPr id="126" name="左箭头 125">
            <a:extLst>
              <a:ext uri="{FF2B5EF4-FFF2-40B4-BE49-F238E27FC236}">
                <a16:creationId xmlns:a16="http://schemas.microsoft.com/office/drawing/2014/main" id="{64D956AE-C733-F44E-B11F-032F74B56424}"/>
              </a:ext>
            </a:extLst>
          </p:cNvPr>
          <p:cNvSpPr/>
          <p:nvPr/>
        </p:nvSpPr>
        <p:spPr>
          <a:xfrm>
            <a:off x="7069573" y="4772078"/>
            <a:ext cx="498985" cy="324729"/>
          </a:xfrm>
          <a:prstGeom prst="lef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E4BC3761-AB10-5145-B712-0C17C27FD9D5}"/>
              </a:ext>
            </a:extLst>
          </p:cNvPr>
          <p:cNvSpPr/>
          <p:nvPr/>
        </p:nvSpPr>
        <p:spPr>
          <a:xfrm>
            <a:off x="6697012" y="1966977"/>
            <a:ext cx="252586" cy="421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38" name="肘形连接符 137">
            <a:extLst>
              <a:ext uri="{FF2B5EF4-FFF2-40B4-BE49-F238E27FC236}">
                <a16:creationId xmlns:a16="http://schemas.microsoft.com/office/drawing/2014/main" id="{5DA6980A-944F-0E49-A3EB-AD9E7A74C5A4}"/>
              </a:ext>
            </a:extLst>
          </p:cNvPr>
          <p:cNvCxnSpPr>
            <a:cxnSpLocks/>
            <a:stCxn id="137" idx="3"/>
            <a:endCxn id="81" idx="0"/>
          </p:cNvCxnSpPr>
          <p:nvPr/>
        </p:nvCxnSpPr>
        <p:spPr>
          <a:xfrm>
            <a:off x="6949598" y="2177567"/>
            <a:ext cx="1388166" cy="187781"/>
          </a:xfrm>
          <a:prstGeom prst="bentConnector2">
            <a:avLst/>
          </a:prstGeom>
          <a:ln w="381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FE45495F-7C1C-2B4E-B464-133C6C30AE98}"/>
              </a:ext>
            </a:extLst>
          </p:cNvPr>
          <p:cNvCxnSpPr>
            <a:cxnSpLocks/>
          </p:cNvCxnSpPr>
          <p:nvPr/>
        </p:nvCxnSpPr>
        <p:spPr>
          <a:xfrm>
            <a:off x="3016391" y="5095762"/>
            <a:ext cx="738389" cy="608712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12B7AFF9-49E4-3E41-AFB2-E8F52CFF2367}"/>
              </a:ext>
            </a:extLst>
          </p:cNvPr>
          <p:cNvCxnSpPr>
            <a:cxnSpLocks/>
          </p:cNvCxnSpPr>
          <p:nvPr/>
        </p:nvCxnSpPr>
        <p:spPr>
          <a:xfrm flipH="1" flipV="1">
            <a:off x="2434242" y="4216717"/>
            <a:ext cx="229314" cy="53372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93F1B2F9-9C56-944E-8B94-D3E764A171E3}"/>
              </a:ext>
            </a:extLst>
          </p:cNvPr>
          <p:cNvCxnSpPr>
            <a:cxnSpLocks/>
          </p:cNvCxnSpPr>
          <p:nvPr/>
        </p:nvCxnSpPr>
        <p:spPr>
          <a:xfrm flipV="1">
            <a:off x="2434242" y="3555698"/>
            <a:ext cx="405732" cy="31569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5406AB7A-716D-F049-AB1D-0D83F2A00F5C}"/>
              </a:ext>
            </a:extLst>
          </p:cNvPr>
          <p:cNvCxnSpPr>
            <a:cxnSpLocks/>
          </p:cNvCxnSpPr>
          <p:nvPr/>
        </p:nvCxnSpPr>
        <p:spPr>
          <a:xfrm>
            <a:off x="3338959" y="3555698"/>
            <a:ext cx="1912776" cy="39068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线箭头连接符 157">
            <a:extLst>
              <a:ext uri="{FF2B5EF4-FFF2-40B4-BE49-F238E27FC236}">
                <a16:creationId xmlns:a16="http://schemas.microsoft.com/office/drawing/2014/main" id="{5E41C7C5-6784-934B-B85D-457175A6ABD2}"/>
              </a:ext>
            </a:extLst>
          </p:cNvPr>
          <p:cNvCxnSpPr>
            <a:cxnSpLocks/>
          </p:cNvCxnSpPr>
          <p:nvPr/>
        </p:nvCxnSpPr>
        <p:spPr>
          <a:xfrm>
            <a:off x="2507317" y="4044056"/>
            <a:ext cx="914806" cy="293015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线箭头连接符 158">
            <a:extLst>
              <a:ext uri="{FF2B5EF4-FFF2-40B4-BE49-F238E27FC236}">
                <a16:creationId xmlns:a16="http://schemas.microsoft.com/office/drawing/2014/main" id="{9F48F869-564D-7148-BCBA-BA366EB3CAA5}"/>
              </a:ext>
            </a:extLst>
          </p:cNvPr>
          <p:cNvCxnSpPr>
            <a:cxnSpLocks/>
          </p:cNvCxnSpPr>
          <p:nvPr/>
        </p:nvCxnSpPr>
        <p:spPr>
          <a:xfrm flipV="1">
            <a:off x="4785669" y="5681792"/>
            <a:ext cx="123320" cy="559876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D284A9E5-5CD1-3242-AF92-A8AEA433F0C5}"/>
              </a:ext>
            </a:extLst>
          </p:cNvPr>
          <p:cNvCxnSpPr>
            <a:cxnSpLocks/>
          </p:cNvCxnSpPr>
          <p:nvPr/>
        </p:nvCxnSpPr>
        <p:spPr>
          <a:xfrm>
            <a:off x="4180690" y="5877135"/>
            <a:ext cx="428561" cy="436051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0A160C2B-D703-3D45-8039-803DE1CF8A4C}"/>
              </a:ext>
            </a:extLst>
          </p:cNvPr>
          <p:cNvCxnSpPr>
            <a:cxnSpLocks/>
          </p:cNvCxnSpPr>
          <p:nvPr/>
        </p:nvCxnSpPr>
        <p:spPr>
          <a:xfrm flipV="1">
            <a:off x="4253765" y="5509131"/>
            <a:ext cx="582149" cy="19534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0C8A69E2-AB7E-F747-A29A-01F14E8C7658}"/>
              </a:ext>
            </a:extLst>
          </p:cNvPr>
          <p:cNvCxnSpPr>
            <a:cxnSpLocks/>
            <a:endCxn id="121" idx="5"/>
          </p:cNvCxnSpPr>
          <p:nvPr/>
        </p:nvCxnSpPr>
        <p:spPr>
          <a:xfrm flipH="1" flipV="1">
            <a:off x="5686800" y="4126176"/>
            <a:ext cx="646070" cy="113224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E0394835-D7D0-B643-9EAD-6F3D0B855AB2}"/>
              </a:ext>
            </a:extLst>
          </p:cNvPr>
          <p:cNvCxnSpPr>
            <a:cxnSpLocks/>
          </p:cNvCxnSpPr>
          <p:nvPr/>
        </p:nvCxnSpPr>
        <p:spPr>
          <a:xfrm flipV="1">
            <a:off x="6831854" y="3533016"/>
            <a:ext cx="655224" cy="70638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4BB8AC4F-A77E-0440-9350-EEDC29FBF761}"/>
              </a:ext>
            </a:extLst>
          </p:cNvPr>
          <p:cNvCxnSpPr>
            <a:cxnSpLocks/>
          </p:cNvCxnSpPr>
          <p:nvPr/>
        </p:nvCxnSpPr>
        <p:spPr>
          <a:xfrm flipH="1">
            <a:off x="3089466" y="4509732"/>
            <a:ext cx="405732" cy="413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01A88531-1A96-B243-85D3-42BC9B1C7D80}"/>
              </a:ext>
            </a:extLst>
          </p:cNvPr>
          <p:cNvCxnSpPr>
            <a:cxnSpLocks/>
          </p:cNvCxnSpPr>
          <p:nvPr/>
        </p:nvCxnSpPr>
        <p:spPr>
          <a:xfrm flipV="1">
            <a:off x="5667555" y="2774325"/>
            <a:ext cx="665314" cy="195343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33A670C7-CCCD-E946-B17D-626583738293}"/>
              </a:ext>
            </a:extLst>
          </p:cNvPr>
          <p:cNvCxnSpPr>
            <a:cxnSpLocks/>
          </p:cNvCxnSpPr>
          <p:nvPr/>
        </p:nvCxnSpPr>
        <p:spPr>
          <a:xfrm flipH="1" flipV="1">
            <a:off x="5418063" y="3213847"/>
            <a:ext cx="83165" cy="48835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4DD97A22-152B-E647-870D-D97EF5904BE4}"/>
              </a:ext>
            </a:extLst>
          </p:cNvPr>
          <p:cNvCxnSpPr>
            <a:cxnSpLocks/>
          </p:cNvCxnSpPr>
          <p:nvPr/>
        </p:nvCxnSpPr>
        <p:spPr>
          <a:xfrm flipH="1">
            <a:off x="4180690" y="4119046"/>
            <a:ext cx="1144120" cy="1412767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线箭头连接符 167">
            <a:extLst>
              <a:ext uri="{FF2B5EF4-FFF2-40B4-BE49-F238E27FC236}">
                <a16:creationId xmlns:a16="http://schemas.microsoft.com/office/drawing/2014/main" id="{D1941DCD-EECC-2349-9767-1A063DAD6DC6}"/>
              </a:ext>
            </a:extLst>
          </p:cNvPr>
          <p:cNvCxnSpPr>
            <a:cxnSpLocks/>
          </p:cNvCxnSpPr>
          <p:nvPr/>
        </p:nvCxnSpPr>
        <p:spPr>
          <a:xfrm flipH="1" flipV="1">
            <a:off x="6831854" y="2774325"/>
            <a:ext cx="655224" cy="41336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5">
            <a:extLst>
              <a:ext uri="{FF2B5EF4-FFF2-40B4-BE49-F238E27FC236}">
                <a16:creationId xmlns:a16="http://schemas.microsoft.com/office/drawing/2014/main" id="{3A08375C-28E4-1B49-B88C-56C422CE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885" y="5287120"/>
            <a:ext cx="498985" cy="48835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72" name="左箭头 71">
            <a:extLst>
              <a:ext uri="{FF2B5EF4-FFF2-40B4-BE49-F238E27FC236}">
                <a16:creationId xmlns:a16="http://schemas.microsoft.com/office/drawing/2014/main" id="{6B88D02E-56B2-E940-A76C-3A49525B9193}"/>
              </a:ext>
            </a:extLst>
          </p:cNvPr>
          <p:cNvSpPr/>
          <p:nvPr/>
        </p:nvSpPr>
        <p:spPr>
          <a:xfrm>
            <a:off x="2091229" y="5439923"/>
            <a:ext cx="498985" cy="324729"/>
          </a:xfrm>
          <a:prstGeom prst="lef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" name="表格 96">
            <a:extLst>
              <a:ext uri="{FF2B5EF4-FFF2-40B4-BE49-F238E27FC236}">
                <a16:creationId xmlns:a16="http://schemas.microsoft.com/office/drawing/2014/main" id="{56392632-9C70-724F-A260-471AC374568C}"/>
              </a:ext>
            </a:extLst>
          </p:cNvPr>
          <p:cNvGraphicFramePr>
            <a:graphicFrameLocks noGrp="1"/>
          </p:cNvGraphicFramePr>
          <p:nvPr/>
        </p:nvGraphicFramePr>
        <p:xfrm>
          <a:off x="1186073" y="2988726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2</a:t>
                      </a:r>
                      <a:r>
                        <a:rPr lang="en-US" sz="1400"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F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0</a:t>
                      </a:r>
                      <a:r>
                        <a:rPr lang="en-US" sz="140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1</a:t>
                      </a:r>
                      <a:endParaRPr lang="en-US" sz="140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18</a:t>
                      </a:r>
                      <a:endParaRPr lang="en-US" sz="140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0</a:t>
                      </a:r>
                      <a:r>
                        <a:rPr lang="en-US" sz="140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p:sp>
        <p:nvSpPr>
          <p:cNvPr id="74" name="文本框 73">
            <a:extLst>
              <a:ext uri="{FF2B5EF4-FFF2-40B4-BE49-F238E27FC236}">
                <a16:creationId xmlns:a16="http://schemas.microsoft.com/office/drawing/2014/main" id="{727B9043-6798-3E49-9020-DAAF04C91F47}"/>
              </a:ext>
            </a:extLst>
          </p:cNvPr>
          <p:cNvSpPr txBox="1"/>
          <p:nvPr/>
        </p:nvSpPr>
        <p:spPr>
          <a:xfrm>
            <a:off x="281664" y="2329070"/>
            <a:ext cx="256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one column of the</a:t>
            </a:r>
          </a:p>
          <a:p>
            <a:pPr algn="ctr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propagation matrix</a:t>
            </a:r>
          </a:p>
        </p:txBody>
      </p:sp>
      <p:cxnSp>
        <p:nvCxnSpPr>
          <p:cNvPr id="75" name="肘形连接符 74">
            <a:extLst>
              <a:ext uri="{FF2B5EF4-FFF2-40B4-BE49-F238E27FC236}">
                <a16:creationId xmlns:a16="http://schemas.microsoft.com/office/drawing/2014/main" id="{F9E1DD75-F5D6-894E-BED2-AC30ADE11105}"/>
              </a:ext>
            </a:extLst>
          </p:cNvPr>
          <p:cNvCxnSpPr>
            <a:cxnSpLocks/>
            <a:stCxn id="73" idx="1"/>
          </p:cNvCxnSpPr>
          <p:nvPr/>
        </p:nvCxnSpPr>
        <p:spPr>
          <a:xfrm rot="10800000">
            <a:off x="446775" y="2439400"/>
            <a:ext cx="739299" cy="2378127"/>
          </a:xfrm>
          <a:prstGeom prst="bentConnector2">
            <a:avLst/>
          </a:prstGeom>
          <a:ln w="3810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A37FF0A-30A1-C546-8645-21DCD9D9D2A6}"/>
              </a:ext>
            </a:extLst>
          </p:cNvPr>
          <p:cNvSpPr txBox="1"/>
          <p:nvPr/>
        </p:nvSpPr>
        <p:spPr>
          <a:xfrm>
            <a:off x="-160680" y="1940026"/>
            <a:ext cx="2177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>
                <a:latin typeface="Corbel" panose="020B0503020204020204" pitchFamily="34" charset="0"/>
              </a:rPr>
              <a:t>下游预测任务</a:t>
            </a:r>
            <a:endParaRPr lang="en-US" sz="220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7DA5AF0-B8C5-DD44-872E-6274D7CE956D}"/>
                  </a:ext>
                </a:extLst>
              </p:cNvPr>
              <p:cNvSpPr/>
              <p:nvPr/>
            </p:nvSpPr>
            <p:spPr>
              <a:xfrm>
                <a:off x="577477" y="4358593"/>
                <a:ext cx="49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dirty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7DA5AF0-B8C5-DD44-872E-6274D7CE9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7" y="4358593"/>
                <a:ext cx="4932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文本框 78">
            <a:extLst>
              <a:ext uri="{FF2B5EF4-FFF2-40B4-BE49-F238E27FC236}">
                <a16:creationId xmlns:a16="http://schemas.microsoft.com/office/drawing/2014/main" id="{E4AEB506-477B-3548-AD02-A383E7AD66F8}"/>
              </a:ext>
            </a:extLst>
          </p:cNvPr>
          <p:cNvSpPr txBox="1"/>
          <p:nvPr/>
        </p:nvSpPr>
        <p:spPr>
          <a:xfrm>
            <a:off x="-108025" y="4847433"/>
            <a:ext cx="143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0070C0"/>
                </a:solidFill>
                <a:latin typeface="Corbel" panose="020B0503020204020204" pitchFamily="34" charset="0"/>
              </a:rPr>
              <a:t>activation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88C2FEB-8049-3547-9D73-9D73033EAAB9}"/>
              </a:ext>
            </a:extLst>
          </p:cNvPr>
          <p:cNvSpPr txBox="1"/>
          <p:nvPr/>
        </p:nvSpPr>
        <p:spPr>
          <a:xfrm>
            <a:off x="7269503" y="2365348"/>
            <a:ext cx="213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one column of the</a:t>
            </a:r>
          </a:p>
          <a:p>
            <a:pPr algn="just"/>
            <a:r>
              <a:rPr lang="en-US" sz="1800">
                <a:solidFill>
                  <a:srgbClr val="C00000"/>
                </a:solidFill>
                <a:latin typeface="Corbel" panose="020B0503020204020204" pitchFamily="34" charset="0"/>
              </a:rPr>
              <a:t>feature matrix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9865109-0593-F246-96BE-48D7D763E88E}"/>
              </a:ext>
            </a:extLst>
          </p:cNvPr>
          <p:cNvSpPr txBox="1"/>
          <p:nvPr/>
        </p:nvSpPr>
        <p:spPr>
          <a:xfrm>
            <a:off x="2342207" y="2730496"/>
            <a:ext cx="250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96542"/>
                </a:solidFill>
                <a:latin typeface="Corbel" panose="020B0503020204020204" pitchFamily="34" charset="0"/>
              </a:rPr>
              <a:t>feature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C3E82C6-CE76-2042-801A-90819CDBDD87}"/>
                  </a:ext>
                </a:extLst>
              </p:cNvPr>
              <p:cNvSpPr txBox="1"/>
              <p:nvPr/>
            </p:nvSpPr>
            <p:spPr>
              <a:xfrm>
                <a:off x="992330" y="836712"/>
                <a:ext cx="8208912" cy="181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800" b="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特征传播和训练解耦的图神经网络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[SGC,</a:t>
                </a:r>
                <a:r>
                  <a:rPr kumimoji="1" lang="zh-CN" altLang="en-US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ICML’19] </a:t>
                </a:r>
                <a:endParaRPr kumimoji="1" lang="en-US" altLang="zh-CN" sz="2800" b="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1" lang="en-US" altLang="zh-CN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AD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C3E82C6-CE76-2042-801A-90819CDBD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30" y="836712"/>
                <a:ext cx="8208912" cy="1819857"/>
              </a:xfrm>
              <a:prstGeom prst="rect">
                <a:avLst/>
              </a:prstGeom>
              <a:blipFill>
                <a:blip r:embed="rId5"/>
                <a:stretch>
                  <a:fillRect l="-927" t="-4828" b="-7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标题 1">
            <a:extLst>
              <a:ext uri="{FF2B5EF4-FFF2-40B4-BE49-F238E27FC236}">
                <a16:creationId xmlns:a16="http://schemas.microsoft.com/office/drawing/2014/main" id="{D621CA26-1906-E04E-8CD5-6C637C4D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3" y="115888"/>
            <a:ext cx="7822083" cy="1128712"/>
          </a:xfrm>
        </p:spPr>
        <p:txBody>
          <a:bodyPr/>
          <a:lstStyle/>
          <a:p>
            <a:r>
              <a:rPr lang="zh-CN" altLang="en-US" sz="3200" dirty="0"/>
              <a:t>图节点邻近度的应用：图神经网络</a:t>
            </a:r>
            <a:r>
              <a:rPr lang="en-US" altLang="zh-CN" sz="3200" dirty="0"/>
              <a:t> (GNN)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138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3" grpId="0" animBg="1"/>
      <p:bldP spid="120" grpId="0" animBg="1"/>
      <p:bldP spid="70" grpId="0" animBg="1"/>
      <p:bldP spid="121" grpId="0" animBg="1"/>
      <p:bldP spid="124" grpId="0" animBg="1"/>
      <p:bldP spid="122" grpId="0" animBg="1"/>
      <p:bldP spid="119" grpId="0" animBg="1"/>
      <p:bldP spid="116" grpId="0" animBg="1"/>
      <p:bldP spid="69" grpId="0" animBg="1"/>
      <p:bldP spid="117" grpId="0" animBg="1"/>
      <p:bldP spid="71" grpId="0" animBg="1"/>
      <p:bldP spid="72" grpId="0" animBg="1"/>
      <p:bldP spid="74" grpId="0"/>
      <p:bldP spid="5" grpId="0"/>
      <p:bldP spid="8" grpId="0"/>
      <p:bldP spid="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CEFEF1D0-7FC9-7940-85DF-CFE6B6C64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2780928"/>
            <a:ext cx="9036496" cy="1470025"/>
          </a:xfrm>
        </p:spPr>
        <p:txBody>
          <a:bodyPr/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是否存在一种</a:t>
            </a:r>
            <a:r>
              <a:rPr lang="zh-CN" altLang="en-US" sz="36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通用范式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可以概括上述所有的随机游走形式？</a:t>
            </a:r>
            <a:br>
              <a:rPr lang="en-US" altLang="zh-CN" sz="36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zh-CN" alt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862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358114" cy="1128712"/>
          </a:xfrm>
        </p:spPr>
        <p:txBody>
          <a:bodyPr>
            <a:noAutofit/>
          </a:bodyPr>
          <a:lstStyle/>
          <a:p>
            <a:r>
              <a:rPr lang="zh-HK" altLang="en-US" dirty="0"/>
              <a:t>通用图传播范式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9D664F8-622B-3B4A-B90E-A5F5A9952CEF}"/>
                  </a:ext>
                </a:extLst>
              </p:cNvPr>
              <p:cNvSpPr txBox="1"/>
              <p:nvPr/>
            </p:nvSpPr>
            <p:spPr>
              <a:xfrm>
                <a:off x="1034331" y="1268760"/>
                <a:ext cx="7786141" cy="109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kumimoji="1" lang="en-US" altLang="zh-CN" sz="24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CN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4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sz="24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400" b="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400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400" b="0" i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400" b="0">
                                          <a:latin typeface="Cambria Math" panose="02040503050406030204" pitchFamily="18" charset="0"/>
                                        </a:rPr>
                                        <m:t>AD</m:t>
                                      </m:r>
                                    </m:e>
                                    <m:sup>
                                      <m:r>
                                        <a:rPr kumimoji="1" lang="en-US" altLang="zh-CN" sz="2400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4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1" lang="en-US" altLang="zh-CN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CN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1" lang="en-US" altLang="zh-CN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9D664F8-622B-3B4A-B90E-A5F5A995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1" y="1268760"/>
                <a:ext cx="7786141" cy="1099660"/>
              </a:xfrm>
              <a:prstGeom prst="rect">
                <a:avLst/>
              </a:prstGeom>
              <a:blipFill>
                <a:blip r:embed="rId3"/>
                <a:stretch>
                  <a:fillRect t="-105682" b="-1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34BF6B0B-9E3B-4D45-BBA9-A00ABE2ED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01286"/>
              </p:ext>
            </p:extLst>
          </p:nvPr>
        </p:nvGraphicFramePr>
        <p:xfrm>
          <a:off x="386259" y="3570852"/>
          <a:ext cx="1296144" cy="2786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010451948"/>
                    </a:ext>
                  </a:extLst>
                </a:gridCol>
              </a:tblGrid>
              <a:tr h="6966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transition probability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80919"/>
                  </a:ext>
                </a:extLst>
              </a:tr>
              <a:tr h="6966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PPR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683275"/>
                  </a:ext>
                </a:extLst>
              </a:tr>
              <a:tr h="6966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HKPR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925"/>
                  </a:ext>
                </a:extLst>
              </a:tr>
              <a:tr h="6966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Katz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7431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43B30BB5-85B6-AE48-B574-E8EA69E5A1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31999"/>
                  </p:ext>
                </p:extLst>
              </p:nvPr>
            </p:nvGraphicFramePr>
            <p:xfrm>
              <a:off x="2339752" y="2656452"/>
              <a:ext cx="1680187" cy="37011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779399391"/>
                        </a:ext>
                      </a:extLst>
                    </a:gridCol>
                  </a:tblGrid>
                  <a:tr h="6966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1" i="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  <a:ea typeface="Cambria Math" panose="02040503050406030204" pitchFamily="18" charset="0"/>
                            </a:rPr>
                            <a:t>weighted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296968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 (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5751835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929228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6379763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35888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43B30BB5-85B6-AE48-B574-E8EA69E5A1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31999"/>
                  </p:ext>
                </p:extLst>
              </p:nvPr>
            </p:nvGraphicFramePr>
            <p:xfrm>
              <a:off x="2339752" y="2656452"/>
              <a:ext cx="1680187" cy="37011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77939939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2" t="-4167" r="-752" b="-306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296968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2" t="-136364" r="-752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751835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2" t="-236364" r="-752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29228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2" t="-336364" r="-752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379763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52" t="-436364" r="-752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5888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9242E43-6ABD-DA4A-A2C2-D4F239DC4F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308249"/>
                  </p:ext>
                </p:extLst>
              </p:nvPr>
            </p:nvGraphicFramePr>
            <p:xfrm>
              <a:off x="4355976" y="2656452"/>
              <a:ext cx="1680187" cy="371148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189239815"/>
                        </a:ext>
                      </a:extLst>
                    </a:gridCol>
                  </a:tblGrid>
                  <a:tr h="6966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1" i="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</a:rPr>
                            <a:t>propagation matrix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𝐃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sz="18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𝑨𝑫</m:t>
                                    </m:r>
                                  </m:e>
                                  <m:sup>
                                    <m:r>
                                      <a:rPr kumimoji="1" lang="en-US" altLang="zh-CN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71595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5655233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013967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8964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zh-CN" sz="1800" b="0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9569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9242E43-6ABD-DA4A-A2C2-D4F239DC4F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308249"/>
                  </p:ext>
                </p:extLst>
              </p:nvPr>
            </p:nvGraphicFramePr>
            <p:xfrm>
              <a:off x="4355976" y="2656452"/>
              <a:ext cx="1680187" cy="371148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189239815"/>
                        </a:ext>
                      </a:extLst>
                    </a:gridCol>
                  </a:tblGrid>
                  <a:tr h="9247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4110" r="-746" b="-3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71595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38182" r="-746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5233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38182" r="-746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0139676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38182" r="-746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8964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438182" r="-74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694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1F29027-76FF-B049-8042-C53BC22709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7600142"/>
                  </p:ext>
                </p:extLst>
              </p:nvPr>
            </p:nvGraphicFramePr>
            <p:xfrm>
              <a:off x="6372200" y="2666803"/>
              <a:ext cx="1680187" cy="37011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4037540851"/>
                        </a:ext>
                      </a:extLst>
                    </a:gridCol>
                  </a:tblGrid>
                  <a:tr h="6966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1" i="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  <a:ea typeface="Cambria Math" panose="02040503050406030204" pitchFamily="18" charset="0"/>
                            </a:rPr>
                            <a:t>initial distribution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8B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014300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2741794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48859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9917557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6005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1F29027-76FF-B049-8042-C53BC22709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7600142"/>
                  </p:ext>
                </p:extLst>
              </p:nvPr>
            </p:nvGraphicFramePr>
            <p:xfrm>
              <a:off x="6372200" y="2666803"/>
              <a:ext cx="1680187" cy="37011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403754085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778" r="-746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014300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32143" r="-746" b="-2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2741794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36364" r="-746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748859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36364" r="-746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917557"/>
                      </a:ext>
                    </a:extLst>
                  </a:tr>
                  <a:tr h="6966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436364" r="-74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005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ECDD41D-9099-3E4F-8833-0881561A15B8}"/>
              </a:ext>
            </a:extLst>
          </p:cNvPr>
          <p:cNvSpPr/>
          <p:nvPr/>
        </p:nvSpPr>
        <p:spPr>
          <a:xfrm>
            <a:off x="4175956" y="1641128"/>
            <a:ext cx="360040" cy="394216"/>
          </a:xfrm>
          <a:prstGeom prst="rect">
            <a:avLst/>
          </a:prstGeom>
          <a:noFill/>
          <a:ln w="38100">
            <a:solidFill>
              <a:srgbClr val="006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FFDBD25-6816-8F4B-BCB7-C005A1DE95C2}"/>
              </a:ext>
            </a:extLst>
          </p:cNvPr>
          <p:cNvSpPr/>
          <p:nvPr/>
        </p:nvSpPr>
        <p:spPr>
          <a:xfrm>
            <a:off x="4856967" y="1614164"/>
            <a:ext cx="1179196" cy="4211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A9CE4E7-6626-9545-9613-1412D6AE8664}"/>
              </a:ext>
            </a:extLst>
          </p:cNvPr>
          <p:cNvSpPr/>
          <p:nvPr/>
        </p:nvSpPr>
        <p:spPr>
          <a:xfrm>
            <a:off x="6451928" y="1614164"/>
            <a:ext cx="352320" cy="421180"/>
          </a:xfrm>
          <a:prstGeom prst="rect">
            <a:avLst/>
          </a:prstGeom>
          <a:noFill/>
          <a:ln w="38100">
            <a:solidFill>
              <a:srgbClr val="F2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肘形连接符 8">
            <a:extLst>
              <a:ext uri="{FF2B5EF4-FFF2-40B4-BE49-F238E27FC236}">
                <a16:creationId xmlns:a16="http://schemas.microsoft.com/office/drawing/2014/main" id="{64A7D589-C196-174D-8D58-9D9031D842E3}"/>
              </a:ext>
            </a:extLst>
          </p:cNvPr>
          <p:cNvCxnSpPr>
            <a:stCxn id="7" idx="2"/>
            <a:endCxn id="4" idx="0"/>
          </p:cNvCxnSpPr>
          <p:nvPr/>
        </p:nvCxnSpPr>
        <p:spPr>
          <a:xfrm rot="5400000">
            <a:off x="3457357" y="1757833"/>
            <a:ext cx="621108" cy="1176131"/>
          </a:xfrm>
          <a:prstGeom prst="bentConnector3">
            <a:avLst>
              <a:gd name="adj1" fmla="val 55521"/>
            </a:avLst>
          </a:prstGeom>
          <a:ln w="38100">
            <a:solidFill>
              <a:srgbClr val="0063AA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>
            <a:extLst>
              <a:ext uri="{FF2B5EF4-FFF2-40B4-BE49-F238E27FC236}">
                <a16:creationId xmlns:a16="http://schemas.microsoft.com/office/drawing/2014/main" id="{3BDA7BB9-C97B-B045-8702-88B20712FD50}"/>
              </a:ext>
            </a:extLst>
          </p:cNvPr>
          <p:cNvCxnSpPr>
            <a:cxnSpLocks/>
            <a:stCxn id="57" idx="2"/>
            <a:endCxn id="5" idx="0"/>
          </p:cNvCxnSpPr>
          <p:nvPr/>
        </p:nvCxnSpPr>
        <p:spPr>
          <a:xfrm rot="5400000">
            <a:off x="5010763" y="2220650"/>
            <a:ext cx="621108" cy="250496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>
            <a:extLst>
              <a:ext uri="{FF2B5EF4-FFF2-40B4-BE49-F238E27FC236}">
                <a16:creationId xmlns:a16="http://schemas.microsoft.com/office/drawing/2014/main" id="{559CB3BC-3618-EB46-8EE1-EFABAAF60DE6}"/>
              </a:ext>
            </a:extLst>
          </p:cNvPr>
          <p:cNvCxnSpPr>
            <a:cxnSpLocks/>
            <a:stCxn id="58" idx="2"/>
            <a:endCxn id="6" idx="0"/>
          </p:cNvCxnSpPr>
          <p:nvPr/>
        </p:nvCxnSpPr>
        <p:spPr>
          <a:xfrm rot="16200000" flipH="1">
            <a:off x="6604461" y="2058970"/>
            <a:ext cx="631459" cy="584205"/>
          </a:xfrm>
          <a:prstGeom prst="bentConnector3">
            <a:avLst>
              <a:gd name="adj1" fmla="val 50000"/>
            </a:avLst>
          </a:prstGeom>
          <a:ln w="38100">
            <a:solidFill>
              <a:srgbClr val="F28B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358114" cy="1128712"/>
          </a:xfrm>
        </p:spPr>
        <p:txBody>
          <a:bodyPr>
            <a:noAutofit/>
          </a:bodyPr>
          <a:lstStyle/>
          <a:p>
            <a:r>
              <a:rPr lang="zh-HK" altLang="en-US" dirty="0"/>
              <a:t>通用图传播范式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9D664F8-622B-3B4A-B90E-A5F5A9952CEF}"/>
                  </a:ext>
                </a:extLst>
              </p:cNvPr>
              <p:cNvSpPr txBox="1"/>
              <p:nvPr/>
            </p:nvSpPr>
            <p:spPr>
              <a:xfrm>
                <a:off x="992330" y="2635353"/>
                <a:ext cx="7786141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2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200" b="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sz="22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b="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200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b="0" i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200" b="0">
                                          <a:latin typeface="Cambria Math" panose="02040503050406030204" pitchFamily="18" charset="0"/>
                                        </a:rPr>
                                        <m:t>AD</m:t>
                                      </m:r>
                                    </m:e>
                                    <m:sup>
                                      <m:r>
                                        <a:rPr kumimoji="1" lang="en-US" altLang="zh-CN" sz="2200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2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zh-CN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1" lang="en-US" altLang="zh-CN" sz="2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9D664F8-622B-3B4A-B90E-A5F5A995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30" y="2635353"/>
                <a:ext cx="7786141" cy="1015727"/>
              </a:xfrm>
              <a:prstGeom prst="rect">
                <a:avLst/>
              </a:prstGeom>
              <a:blipFill>
                <a:blip r:embed="rId3"/>
                <a:stretch>
                  <a:fillRect t="-104938" b="-16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34BF6B0B-9E3B-4D45-BBA9-A00ABE2ED10B}"/>
              </a:ext>
            </a:extLst>
          </p:cNvPr>
          <p:cNvGraphicFramePr>
            <a:graphicFrameLocks noGrp="1"/>
          </p:cNvGraphicFramePr>
          <p:nvPr/>
        </p:nvGraphicFramePr>
        <p:xfrm>
          <a:off x="1481657" y="3869498"/>
          <a:ext cx="1524170" cy="2863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170">
                  <a:extLst>
                    <a:ext uri="{9D8B030D-6E8A-4147-A177-3AD203B41FA5}">
                      <a16:colId xmlns:a16="http://schemas.microsoft.com/office/drawing/2014/main" val="1010451948"/>
                    </a:ext>
                  </a:extLst>
                </a:gridCol>
              </a:tblGrid>
              <a:tr h="892657"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81871"/>
                  </a:ext>
                </a:extLst>
              </a:tr>
              <a:tr h="6569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transition probability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80919"/>
                  </a:ext>
                </a:extLst>
              </a:tr>
              <a:tr h="6569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83275"/>
                  </a:ext>
                </a:extLst>
              </a:tr>
              <a:tr h="65695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HKPR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0649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43B30BB5-85B6-AE48-B574-E8EA69E5A1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11779" y="3864225"/>
              <a:ext cx="1680187" cy="28635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779399391"/>
                        </a:ext>
                      </a:extLst>
                    </a:gridCol>
                  </a:tblGrid>
                  <a:tr h="8515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1" i="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  <a:ea typeface="Cambria Math" panose="02040503050406030204" pitchFamily="18" charset="0"/>
                            </a:rPr>
                            <a:t>weighted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296968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 (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5751835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929228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kumimoji="1" lang="en-US" altLang="zh-CN" sz="1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637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43B30BB5-85B6-AE48-B574-E8EA69E5A1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11779" y="3864225"/>
              <a:ext cx="1680187" cy="28635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77939939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167" r="-746" b="-218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296968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47059" r="-746" b="-207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5751835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42308" r="-746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9292286"/>
                      </a:ext>
                    </a:extLst>
                  </a:tr>
                  <a:tr h="6515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49020" r="-746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63797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9242E43-6ABD-DA4A-A2C2-D4F239DC4F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97918" y="3871840"/>
              <a:ext cx="1680187" cy="2871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189239815"/>
                        </a:ext>
                      </a:extLst>
                    </a:gridCol>
                  </a:tblGrid>
                  <a:tr h="8611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1" i="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</a:rPr>
                            <a:t>propagation matrix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18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𝐃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sz="1800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sup>
                                    </m:sSup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𝑨𝑫</m:t>
                                    </m:r>
                                  </m:e>
                                  <m:sup>
                                    <m:r>
                                      <a:rPr kumimoji="1" lang="en-US" altLang="zh-CN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71595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1800" b="0" i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0" i="0">
                                            <a:latin typeface="Cambria Math" panose="02040503050406030204" pitchFamily="18" charset="0"/>
                                          </a:rPr>
                                          <m:t>−1/2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85655233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1800" b="0" i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0" i="0">
                                            <a:latin typeface="Cambria Math" panose="02040503050406030204" pitchFamily="18" charset="0"/>
                                          </a:rPr>
                                          <m:t>−1/2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013967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1800" b="0" i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1800" b="0" i="0">
                                            <a:latin typeface="Cambria Math" panose="02040503050406030204" pitchFamily="18" charset="0"/>
                                          </a:rPr>
                                          <m:t>−1/2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18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89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9242E43-6ABD-DA4A-A2C2-D4F239DC4F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97918" y="3871840"/>
              <a:ext cx="1680187" cy="2871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1189239815"/>
                        </a:ext>
                      </a:extLst>
                    </a:gridCol>
                  </a:tblGrid>
                  <a:tr h="9247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52" t="-2740" r="-752" b="-213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71595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52" t="-147059" r="-752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5233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52" t="-242308" r="-752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0139676"/>
                      </a:ext>
                    </a:extLst>
                  </a:tr>
                  <a:tr h="6488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52" t="-349020" r="-752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89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1F29027-76FF-B049-8042-C53BC22709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057" y="3870955"/>
              <a:ext cx="1680187" cy="28711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4037540851"/>
                        </a:ext>
                      </a:extLst>
                    </a:gridCol>
                  </a:tblGrid>
                  <a:tr h="9443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8B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014300"/>
                      </a:ext>
                    </a:extLst>
                  </a:tr>
                  <a:tr h="642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>
                              <a:latin typeface="Corbel" panose="020B0503020204020204" pitchFamily="34" charset="0"/>
                              <a:ea typeface="Cambria Math" panose="02040503050406030204" pitchFamily="18" charset="0"/>
                            </a:rPr>
                            <a:t>feature vector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en-US" altLang="zh-CN" sz="1800" b="0"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2741794"/>
                      </a:ext>
                    </a:extLst>
                  </a:tr>
                  <a:tr h="642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>
                              <a:latin typeface="Corbel" panose="020B0503020204020204" pitchFamily="34" charset="0"/>
                              <a:ea typeface="Cambria Math" panose="02040503050406030204" pitchFamily="18" charset="0"/>
                            </a:rPr>
                            <a:t>feature vector</a:t>
                          </a:r>
                          <a:endParaRPr kumimoji="1" lang="en-US" altLang="zh-CN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48859"/>
                      </a:ext>
                    </a:extLst>
                  </a:tr>
                  <a:tr h="642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800" b="0">
                              <a:latin typeface="Corbel" panose="020B0503020204020204" pitchFamily="34" charset="0"/>
                              <a:ea typeface="Cambria Math" panose="02040503050406030204" pitchFamily="18" charset="0"/>
                            </a:rPr>
                            <a:t>feature vector</a:t>
                          </a:r>
                          <a:endParaRPr kumimoji="1" lang="en-US" altLang="zh-CN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18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99175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11F29027-76FF-B049-8042-C53BC22709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057" y="3870955"/>
              <a:ext cx="1680187" cy="28711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0187">
                      <a:extLst>
                        <a:ext uri="{9D8B030D-6E8A-4147-A177-3AD203B41FA5}">
                          <a16:colId xmlns:a16="http://schemas.microsoft.com/office/drawing/2014/main" val="4037540851"/>
                        </a:ext>
                      </a:extLst>
                    </a:gridCol>
                  </a:tblGrid>
                  <a:tr h="9443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zh-CN" sz="1800" b="1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8B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014300"/>
                      </a:ext>
                    </a:extLst>
                  </a:tr>
                  <a:tr h="6422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52000" r="-746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2741794"/>
                      </a:ext>
                    </a:extLst>
                  </a:tr>
                  <a:tr h="6422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47059" r="-746" b="-10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748859"/>
                      </a:ext>
                    </a:extLst>
                  </a:tr>
                  <a:tr h="6422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47059" r="-746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9175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ECDD41D-9099-3E4F-8833-0881561A15B8}"/>
              </a:ext>
            </a:extLst>
          </p:cNvPr>
          <p:cNvSpPr/>
          <p:nvPr/>
        </p:nvSpPr>
        <p:spPr>
          <a:xfrm>
            <a:off x="4189672" y="2968032"/>
            <a:ext cx="310319" cy="394216"/>
          </a:xfrm>
          <a:prstGeom prst="rect">
            <a:avLst/>
          </a:prstGeom>
          <a:noFill/>
          <a:ln w="38100">
            <a:solidFill>
              <a:srgbClr val="006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FFDBD25-6816-8F4B-BCB7-C005A1DE95C2}"/>
              </a:ext>
            </a:extLst>
          </p:cNvPr>
          <p:cNvSpPr/>
          <p:nvPr/>
        </p:nvSpPr>
        <p:spPr>
          <a:xfrm>
            <a:off x="4790148" y="2941068"/>
            <a:ext cx="1179196" cy="4211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A9CE4E7-6626-9545-9613-1412D6AE8664}"/>
              </a:ext>
            </a:extLst>
          </p:cNvPr>
          <p:cNvSpPr/>
          <p:nvPr/>
        </p:nvSpPr>
        <p:spPr>
          <a:xfrm>
            <a:off x="6307912" y="2941068"/>
            <a:ext cx="352320" cy="421180"/>
          </a:xfrm>
          <a:prstGeom prst="rect">
            <a:avLst/>
          </a:prstGeom>
          <a:noFill/>
          <a:ln w="38100">
            <a:solidFill>
              <a:srgbClr val="F2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肘形连接符 8">
            <a:extLst>
              <a:ext uri="{FF2B5EF4-FFF2-40B4-BE49-F238E27FC236}">
                <a16:creationId xmlns:a16="http://schemas.microsoft.com/office/drawing/2014/main" id="{64A7D589-C196-174D-8D58-9D9031D842E3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3947364" y="3466756"/>
            <a:ext cx="501977" cy="292960"/>
          </a:xfrm>
          <a:prstGeom prst="bentConnector3">
            <a:avLst>
              <a:gd name="adj1" fmla="val 50000"/>
            </a:avLst>
          </a:prstGeom>
          <a:ln w="38100">
            <a:solidFill>
              <a:srgbClr val="0063AA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>
            <a:extLst>
              <a:ext uri="{FF2B5EF4-FFF2-40B4-BE49-F238E27FC236}">
                <a16:creationId xmlns:a16="http://schemas.microsoft.com/office/drawing/2014/main" id="{3BDA7BB9-C97B-B045-8702-88B20712FD50}"/>
              </a:ext>
            </a:extLst>
          </p:cNvPr>
          <p:cNvCxnSpPr>
            <a:cxnSpLocks/>
            <a:stCxn id="57" idx="2"/>
            <a:endCxn id="5" idx="0"/>
          </p:cNvCxnSpPr>
          <p:nvPr/>
        </p:nvCxnSpPr>
        <p:spPr>
          <a:xfrm rot="16200000" flipH="1">
            <a:off x="5404082" y="3337911"/>
            <a:ext cx="509592" cy="55826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>
            <a:extLst>
              <a:ext uri="{FF2B5EF4-FFF2-40B4-BE49-F238E27FC236}">
                <a16:creationId xmlns:a16="http://schemas.microsoft.com/office/drawing/2014/main" id="{559CB3BC-3618-EB46-8EE1-EFABAAF60DE6}"/>
              </a:ext>
            </a:extLst>
          </p:cNvPr>
          <p:cNvCxnSpPr>
            <a:cxnSpLocks/>
            <a:stCxn id="58" idx="2"/>
            <a:endCxn id="6" idx="0"/>
          </p:cNvCxnSpPr>
          <p:nvPr/>
        </p:nvCxnSpPr>
        <p:spPr>
          <a:xfrm rot="16200000" flipH="1">
            <a:off x="6899758" y="2946562"/>
            <a:ext cx="508707" cy="1340078"/>
          </a:xfrm>
          <a:prstGeom prst="bentConnector3">
            <a:avLst>
              <a:gd name="adj1" fmla="val 50000"/>
            </a:avLst>
          </a:prstGeom>
          <a:ln w="38100">
            <a:solidFill>
              <a:srgbClr val="F28B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72FD0104-DA73-734F-8CBE-39079F3DCADA}"/>
              </a:ext>
            </a:extLst>
          </p:cNvPr>
          <p:cNvSpPr/>
          <p:nvPr/>
        </p:nvSpPr>
        <p:spPr>
          <a:xfrm>
            <a:off x="3900032" y="1715482"/>
            <a:ext cx="3048231" cy="893171"/>
          </a:xfrm>
          <a:prstGeom prst="rect">
            <a:avLst/>
          </a:prstGeom>
          <a:solidFill>
            <a:srgbClr val="FFE6A1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/>
              <p:nvPr/>
            </p:nvSpPr>
            <p:spPr>
              <a:xfrm>
                <a:off x="992330" y="1017045"/>
                <a:ext cx="8208912" cy="166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Scalable Graph Neural Networks (GNN): </a:t>
                </a:r>
                <a:r>
                  <a:rPr kumimoji="1" lang="en-US" altLang="zh-CN" sz="18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[SGC,</a:t>
                </a:r>
                <a:r>
                  <a:rPr kumimoji="1" lang="zh-CN" altLang="en-US" sz="18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kumimoji="1" lang="en-US" altLang="zh-CN" sz="18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ICML’19] </a:t>
                </a: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图传播过程和训练过程解耦</a:t>
                </a:r>
                <a:endParaRPr kumimoji="1" lang="en-US" altLang="zh-CN" sz="2400" b="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1" lang="en-US" altLang="zh-CN" sz="20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20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2000" b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kumimoji="1" lang="en-US" altLang="zh-CN" sz="2000" b="0" i="1">
                                                  <a:latin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AD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30" y="1017045"/>
                <a:ext cx="8208912" cy="1665969"/>
              </a:xfrm>
              <a:prstGeom prst="rect">
                <a:avLst/>
              </a:prstGeom>
              <a:blipFill>
                <a:blip r:embed="rId7"/>
                <a:stretch>
                  <a:fillRect l="-927" t="-15152" b="-87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92B10A0D-BADB-4945-8934-A34AA13F6068}"/>
              </a:ext>
            </a:extLst>
          </p:cNvPr>
          <p:cNvSpPr/>
          <p:nvPr/>
        </p:nvSpPr>
        <p:spPr>
          <a:xfrm>
            <a:off x="662010" y="2413390"/>
            <a:ext cx="2829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kumimoji="1" lang="zh-CN" altLang="en-US" sz="2000" dirty="0">
                <a:solidFill>
                  <a:srgbClr val="C00000"/>
                </a:solidFill>
                <a:latin typeface="Candara" panose="020E0502030303020204" pitchFamily="34" charset="0"/>
              </a:rPr>
              <a:t>通用图传播范式</a:t>
            </a:r>
            <a:endParaRPr kumimoji="1" lang="en-US" altLang="zh-CN" sz="2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38381A-D38E-4245-BF56-46F3EFA042D7}"/>
              </a:ext>
            </a:extLst>
          </p:cNvPr>
          <p:cNvSpPr/>
          <p:nvPr/>
        </p:nvSpPr>
        <p:spPr>
          <a:xfrm>
            <a:off x="1474254" y="3933056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Corbel" panose="020B0503020204020204" pitchFamily="34" charset="0"/>
              </a:rPr>
              <a:t>propagation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latin typeface="Corbel" panose="020B0503020204020204" pitchFamily="34" charset="0"/>
              </a:rPr>
              <a:t>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6E3641C-01F6-4E46-AAEF-A4B9D51F6609}"/>
                  </a:ext>
                </a:extLst>
              </p:cNvPr>
              <p:cNvSpPr/>
              <p:nvPr/>
            </p:nvSpPr>
            <p:spPr>
              <a:xfrm>
                <a:off x="6996269" y="3949391"/>
                <a:ext cx="16801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2000">
                    <a:solidFill>
                      <a:schemeClr val="bg1"/>
                    </a:solidFill>
                    <a:latin typeface="Corbel" panose="020B0503020204020204" pitchFamily="34" charset="0"/>
                    <a:ea typeface="Cambria Math" panose="02040503050406030204" pitchFamily="18" charset="0"/>
                  </a:rPr>
                  <a:t>graph signal</a:t>
                </a:r>
              </a:p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kumimoji="1" lang="en-US" altLang="zh-CN" sz="200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6E3641C-01F6-4E46-AAEF-A4B9D51F6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69" y="3949391"/>
                <a:ext cx="1680187" cy="707886"/>
              </a:xfrm>
              <a:prstGeom prst="rect">
                <a:avLst/>
              </a:prstGeom>
              <a:blipFill>
                <a:blip r:embed="rId8"/>
                <a:stretch>
                  <a:fillRect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97379B91-9F49-4D42-B32B-B972736E7F33}"/>
              </a:ext>
            </a:extLst>
          </p:cNvPr>
          <p:cNvGraphicFramePr>
            <a:graphicFrameLocks noGrp="1"/>
          </p:cNvGraphicFramePr>
          <p:nvPr/>
        </p:nvGraphicFramePr>
        <p:xfrm>
          <a:off x="172052" y="4762150"/>
          <a:ext cx="1112851" cy="196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851">
                  <a:extLst>
                    <a:ext uri="{9D8B030D-6E8A-4147-A177-3AD203B41FA5}">
                      <a16:colId xmlns:a16="http://schemas.microsoft.com/office/drawing/2014/main" val="4038179405"/>
                    </a:ext>
                  </a:extLst>
                </a:gridCol>
              </a:tblGrid>
              <a:tr h="65519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SGC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rgbClr val="0070C0"/>
                          </a:solidFill>
                          <a:latin typeface="Corbel" panose="020B0503020204020204" pitchFamily="34" charset="0"/>
                        </a:rPr>
                        <a:t>[ICML’ 19]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314709"/>
                  </a:ext>
                </a:extLst>
              </a:tr>
              <a:tr h="65519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APPNP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>
                          <a:solidFill>
                            <a:srgbClr val="0070C0"/>
                          </a:solidFill>
                          <a:latin typeface="Corbel" panose="020B0503020204020204" pitchFamily="34" charset="0"/>
                        </a:rPr>
                        <a:t>[ICLP’ 19]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512504"/>
                  </a:ext>
                </a:extLst>
              </a:tr>
              <a:tr h="65519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GDC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>
                          <a:solidFill>
                            <a:srgbClr val="0070C0"/>
                          </a:solidFill>
                          <a:latin typeface="Corbel" panose="020B0503020204020204" pitchFamily="34" charset="0"/>
                        </a:rPr>
                        <a:t>[NeurIPS’ 19]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023796"/>
                  </a:ext>
                </a:extLst>
              </a:tr>
            </a:tbl>
          </a:graphicData>
        </a:graphic>
      </p:graphicFrame>
      <p:sp>
        <p:nvSpPr>
          <p:cNvPr id="32" name="右弧形箭头 31">
            <a:extLst>
              <a:ext uri="{FF2B5EF4-FFF2-40B4-BE49-F238E27FC236}">
                <a16:creationId xmlns:a16="http://schemas.microsoft.com/office/drawing/2014/main" id="{C33C8B7A-945C-5A44-9DA8-ACA3D9A29B22}"/>
              </a:ext>
            </a:extLst>
          </p:cNvPr>
          <p:cNvSpPr/>
          <p:nvPr/>
        </p:nvSpPr>
        <p:spPr>
          <a:xfrm>
            <a:off x="2778005" y="2242421"/>
            <a:ext cx="281827" cy="922719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57" grpId="0" animBg="1"/>
      <p:bldP spid="58" grpId="0" animBg="1"/>
      <p:bldP spid="17" grpId="0"/>
      <p:bldP spid="19" grpId="0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891E862-9C08-0A44-A979-163CB49D2FD7}"/>
              </a:ext>
            </a:extLst>
          </p:cNvPr>
          <p:cNvSpPr/>
          <p:nvPr/>
        </p:nvSpPr>
        <p:spPr>
          <a:xfrm>
            <a:off x="755576" y="21328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是否存在一种</a:t>
            </a:r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通用算法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可以高效求解该通用范式？</a:t>
            </a:r>
            <a:endParaRPr lang="en-US" sz="36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773C1C4-B0B2-2A44-ACAC-A0EF218E0CA9}"/>
                  </a:ext>
                </a:extLst>
              </p:cNvPr>
              <p:cNvSpPr txBox="1"/>
              <p:nvPr/>
            </p:nvSpPr>
            <p:spPr>
              <a:xfrm>
                <a:off x="683568" y="3853433"/>
                <a:ext cx="7786141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kumimoji="1" lang="en-US" altLang="zh-CN" sz="22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2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200" b="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2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sz="22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b="0" i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200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200" b="0" i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200" b="0">
                                          <a:latin typeface="Cambria Math" panose="02040503050406030204" pitchFamily="18" charset="0"/>
                                        </a:rPr>
                                        <m:t>AD</m:t>
                                      </m:r>
                                    </m:e>
                                    <m:sup>
                                      <m:r>
                                        <a:rPr kumimoji="1" lang="en-US" altLang="zh-CN" sz="2200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2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zh-CN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2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1" lang="en-US" altLang="zh-CN" sz="2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773C1C4-B0B2-2A44-ACAC-A0EF218E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53433"/>
                <a:ext cx="7786141" cy="1015727"/>
              </a:xfrm>
              <a:prstGeom prst="rect">
                <a:avLst/>
              </a:prstGeom>
              <a:blipFill>
                <a:blip r:embed="rId3"/>
                <a:stretch>
                  <a:fillRect t="-104938" b="-16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358114" cy="1128712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Monte-Carlo </a:t>
            </a:r>
            <a:r>
              <a:rPr lang="zh-CN" altLang="en-US" sz="3200" dirty="0"/>
              <a:t>采样</a:t>
            </a:r>
            <a:r>
              <a:rPr lang="en-US" altLang="zh-CN" sz="3200" dirty="0"/>
              <a:t> </a:t>
            </a:r>
            <a:r>
              <a:rPr lang="en-US" altLang="zh-CN" sz="2000" dirty="0"/>
              <a:t>[WWW’03]</a:t>
            </a:r>
            <a:endParaRPr lang="zh-HK" altLang="en-US" sz="3600" dirty="0"/>
          </a:p>
        </p:txBody>
      </p:sp>
      <p:grpSp>
        <p:nvGrpSpPr>
          <p:cNvPr id="70" name="Group 2">
            <a:extLst>
              <a:ext uri="{FF2B5EF4-FFF2-40B4-BE49-F238E27FC236}">
                <a16:creationId xmlns:a16="http://schemas.microsoft.com/office/drawing/2014/main" id="{0E1738DC-262B-4542-8077-A441E93D0732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1196752"/>
            <a:ext cx="7162800" cy="5105400"/>
            <a:chOff x="1152" y="1344"/>
            <a:chExt cx="3408" cy="2064"/>
          </a:xfrm>
        </p:grpSpPr>
        <p:sp>
          <p:nvSpPr>
            <p:cNvPr id="71" name="Oval 3">
              <a:extLst>
                <a:ext uri="{FF2B5EF4-FFF2-40B4-BE49-F238E27FC236}">
                  <a16:creationId xmlns:a16="http://schemas.microsoft.com/office/drawing/2014/main" id="{96CC20AB-B9BF-E948-837F-08EF9AB11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72" name="Oval 4">
              <a:extLst>
                <a:ext uri="{FF2B5EF4-FFF2-40B4-BE49-F238E27FC236}">
                  <a16:creationId xmlns:a16="http://schemas.microsoft.com/office/drawing/2014/main" id="{C28435B6-A4B3-EF4B-9DDF-B0A4701ED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chemeClr val="bg1"/>
                  </a:solidFill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5D0B16BE-5F3E-AC44-A55E-2B0D3A490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062BAAB5-4A29-204E-BA3B-69BC74461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3C9C3C33-C50C-D244-95E1-D5D31CD08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1F0652EB-8EB0-E54F-A6D1-E9919E7F7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54691084-459D-6C43-AB0C-892A362D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D94B1EC2-99FD-1F4A-8F4E-A064AD57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F033954F-84E9-2F47-A639-C9E703067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827B870A-F352-6F4A-8CF4-67725FBF0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106" name="Oval 13">
              <a:extLst>
                <a:ext uri="{FF2B5EF4-FFF2-40B4-BE49-F238E27FC236}">
                  <a16:creationId xmlns:a16="http://schemas.microsoft.com/office/drawing/2014/main" id="{A6245BF6-0193-0245-8D12-90A9CBA7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107" name="Oval 14">
              <a:extLst>
                <a:ext uri="{FF2B5EF4-FFF2-40B4-BE49-F238E27FC236}">
                  <a16:creationId xmlns:a16="http://schemas.microsoft.com/office/drawing/2014/main" id="{E733E14E-D5BE-EE47-8612-836D3FDDF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sp>
        <p:nvSpPr>
          <p:cNvPr id="108" name="AutoShape 39">
            <a:extLst>
              <a:ext uri="{FF2B5EF4-FFF2-40B4-BE49-F238E27FC236}">
                <a16:creationId xmlns:a16="http://schemas.microsoft.com/office/drawing/2014/main" id="{00550C8A-0C0D-2841-A551-91DB213E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12" y="386375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109" name="Oval 5">
            <a:extLst>
              <a:ext uri="{FF2B5EF4-FFF2-40B4-BE49-F238E27FC236}">
                <a16:creationId xmlns:a16="http://schemas.microsoft.com/office/drawing/2014/main" id="{E7B75E8A-3630-0343-899B-D4911664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037" y="2641377"/>
            <a:ext cx="606425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0" name="AutoShape 39">
            <a:extLst>
              <a:ext uri="{FF2B5EF4-FFF2-40B4-BE49-F238E27FC236}">
                <a16:creationId xmlns:a16="http://schemas.microsoft.com/office/drawing/2014/main" id="{6377DBE9-0CE8-0D4E-BC91-B0DD62D56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12" y="386375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111" name="AutoShape 39">
            <a:extLst>
              <a:ext uri="{FF2B5EF4-FFF2-40B4-BE49-F238E27FC236}">
                <a16:creationId xmlns:a16="http://schemas.microsoft.com/office/drawing/2014/main" id="{CF191C77-747E-5147-B253-3631D86E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12" y="386375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113" name="Oval 5">
            <a:extLst>
              <a:ext uri="{FF2B5EF4-FFF2-40B4-BE49-F238E27FC236}">
                <a16:creationId xmlns:a16="http://schemas.microsoft.com/office/drawing/2014/main" id="{BE7696B3-4FA8-7743-817F-746FF9FD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919" y="2625106"/>
            <a:ext cx="606425" cy="5937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4" name="Oval 5">
            <a:extLst>
              <a:ext uri="{FF2B5EF4-FFF2-40B4-BE49-F238E27FC236}">
                <a16:creationId xmlns:a16="http://schemas.microsoft.com/office/drawing/2014/main" id="{E61BC68D-9959-2741-ADB1-CD0BCDD0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275" y="4506690"/>
            <a:ext cx="604837" cy="593725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115" name="AutoShape 39">
            <a:extLst>
              <a:ext uri="{FF2B5EF4-FFF2-40B4-BE49-F238E27FC236}">
                <a16:creationId xmlns:a16="http://schemas.microsoft.com/office/drawing/2014/main" id="{4E018642-06B1-9D4D-9160-BFE3B1F42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12" y="386375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p:sp>
        <p:nvSpPr>
          <p:cNvPr id="117" name="Oval 5">
            <a:extLst>
              <a:ext uri="{FF2B5EF4-FFF2-40B4-BE49-F238E27FC236}">
                <a16:creationId xmlns:a16="http://schemas.microsoft.com/office/drawing/2014/main" id="{A1496279-674A-4C46-9C9A-15E28AD2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95" y="2154123"/>
            <a:ext cx="606425" cy="593725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cxnSp>
        <p:nvCxnSpPr>
          <p:cNvPr id="141" name="直线箭头连接符 140">
            <a:extLst>
              <a:ext uri="{FF2B5EF4-FFF2-40B4-BE49-F238E27FC236}">
                <a16:creationId xmlns:a16="http://schemas.microsoft.com/office/drawing/2014/main" id="{4BAB8D48-41E0-9543-92ED-8495907AC990}"/>
              </a:ext>
            </a:extLst>
          </p:cNvPr>
          <p:cNvCxnSpPr>
            <a:cxnSpLocks/>
            <a:stCxn id="72" idx="5"/>
          </p:cNvCxnSpPr>
          <p:nvPr/>
        </p:nvCxnSpPr>
        <p:spPr>
          <a:xfrm>
            <a:off x="1402366" y="4315530"/>
            <a:ext cx="983680" cy="53369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线箭头连接符 141">
            <a:extLst>
              <a:ext uri="{FF2B5EF4-FFF2-40B4-BE49-F238E27FC236}">
                <a16:creationId xmlns:a16="http://schemas.microsoft.com/office/drawing/2014/main" id="{D5CAD9FA-2DB6-8442-98F9-3E6CB33DAECE}"/>
              </a:ext>
            </a:extLst>
          </p:cNvPr>
          <p:cNvCxnSpPr>
            <a:cxnSpLocks/>
            <a:stCxn id="72" idx="1"/>
            <a:endCxn id="71" idx="5"/>
          </p:cNvCxnSpPr>
          <p:nvPr/>
        </p:nvCxnSpPr>
        <p:spPr>
          <a:xfrm flipH="1" flipV="1">
            <a:off x="696174" y="3246958"/>
            <a:ext cx="278175" cy="6487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线箭头连接符 142">
            <a:extLst>
              <a:ext uri="{FF2B5EF4-FFF2-40B4-BE49-F238E27FC236}">
                <a16:creationId xmlns:a16="http://schemas.microsoft.com/office/drawing/2014/main" id="{49B93720-7882-4A44-AC38-441486BC3A7B}"/>
              </a:ext>
            </a:extLst>
          </p:cNvPr>
          <p:cNvCxnSpPr>
            <a:cxnSpLocks/>
            <a:endCxn id="117" idx="2"/>
          </p:cNvCxnSpPr>
          <p:nvPr/>
        </p:nvCxnSpPr>
        <p:spPr>
          <a:xfrm flipV="1">
            <a:off x="694411" y="2450986"/>
            <a:ext cx="485684" cy="38381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57EC5097-E069-944B-9B85-C408C402F1AF}"/>
              </a:ext>
            </a:extLst>
          </p:cNvPr>
          <p:cNvCxnSpPr>
            <a:cxnSpLocks/>
            <a:stCxn id="117" idx="6"/>
            <a:endCxn id="113" idx="2"/>
          </p:cNvCxnSpPr>
          <p:nvPr/>
        </p:nvCxnSpPr>
        <p:spPr>
          <a:xfrm>
            <a:off x="1786520" y="2450986"/>
            <a:ext cx="2338399" cy="4709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线箭头连接符 145">
            <a:extLst>
              <a:ext uri="{FF2B5EF4-FFF2-40B4-BE49-F238E27FC236}">
                <a16:creationId xmlns:a16="http://schemas.microsoft.com/office/drawing/2014/main" id="{6F439318-F59E-DB41-A00B-71500C119317}"/>
              </a:ext>
            </a:extLst>
          </p:cNvPr>
          <p:cNvCxnSpPr>
            <a:cxnSpLocks/>
            <a:endCxn id="117" idx="5"/>
          </p:cNvCxnSpPr>
          <p:nvPr/>
        </p:nvCxnSpPr>
        <p:spPr>
          <a:xfrm flipH="1" flipV="1">
            <a:off x="1697711" y="2660899"/>
            <a:ext cx="283981" cy="53426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线箭头连接符 149">
            <a:extLst>
              <a:ext uri="{FF2B5EF4-FFF2-40B4-BE49-F238E27FC236}">
                <a16:creationId xmlns:a16="http://schemas.microsoft.com/office/drawing/2014/main" id="{0E698ABA-708C-C047-81AC-BE9163CEAF46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402366" y="3571357"/>
            <a:ext cx="582043" cy="32439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线箭头连接符 150">
            <a:extLst>
              <a:ext uri="{FF2B5EF4-FFF2-40B4-BE49-F238E27FC236}">
                <a16:creationId xmlns:a16="http://schemas.microsoft.com/office/drawing/2014/main" id="{76D3DB09-B4DD-B64F-AB26-76366CEDF44D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2903662" y="4818025"/>
            <a:ext cx="705923" cy="2411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线箭头连接符 152">
            <a:extLst>
              <a:ext uri="{FF2B5EF4-FFF2-40B4-BE49-F238E27FC236}">
                <a16:creationId xmlns:a16="http://schemas.microsoft.com/office/drawing/2014/main" id="{A7041281-7EBC-C642-BE90-BA7AEF932F4C}"/>
              </a:ext>
            </a:extLst>
          </p:cNvPr>
          <p:cNvCxnSpPr>
            <a:cxnSpLocks/>
            <a:stCxn id="76" idx="5"/>
            <a:endCxn id="82" idx="1"/>
          </p:cNvCxnSpPr>
          <p:nvPr/>
        </p:nvCxnSpPr>
        <p:spPr>
          <a:xfrm>
            <a:off x="2814749" y="5265372"/>
            <a:ext cx="519877" cy="5300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直线箭头连接符 153">
            <a:extLst>
              <a:ext uri="{FF2B5EF4-FFF2-40B4-BE49-F238E27FC236}">
                <a16:creationId xmlns:a16="http://schemas.microsoft.com/office/drawing/2014/main" id="{27E0AC86-FCD2-8E4A-A536-07C746F92C8D}"/>
              </a:ext>
            </a:extLst>
          </p:cNvPr>
          <p:cNvCxnSpPr>
            <a:cxnSpLocks/>
            <a:stCxn id="82" idx="0"/>
            <a:endCxn id="114" idx="4"/>
          </p:cNvCxnSpPr>
          <p:nvPr/>
        </p:nvCxnSpPr>
        <p:spPr>
          <a:xfrm flipV="1">
            <a:off x="3548635" y="5100415"/>
            <a:ext cx="367059" cy="60808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87ACC241-E858-0F4D-BFF5-77E87F6C3CE9}"/>
              </a:ext>
            </a:extLst>
          </p:cNvPr>
          <p:cNvCxnSpPr>
            <a:cxnSpLocks/>
            <a:stCxn id="113" idx="5"/>
            <a:endCxn id="106" idx="2"/>
          </p:cNvCxnSpPr>
          <p:nvPr/>
        </p:nvCxnSpPr>
        <p:spPr>
          <a:xfrm>
            <a:off x="4642535" y="3131882"/>
            <a:ext cx="782971" cy="14264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77403410-71AB-5345-B6DA-24F270609366}"/>
              </a:ext>
            </a:extLst>
          </p:cNvPr>
          <p:cNvCxnSpPr>
            <a:cxnSpLocks/>
          </p:cNvCxnSpPr>
          <p:nvPr/>
        </p:nvCxnSpPr>
        <p:spPr>
          <a:xfrm flipV="1">
            <a:off x="5942228" y="2405203"/>
            <a:ext cx="882468" cy="64697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535DDB4D-9176-164F-88AC-B48B704C9F4F}"/>
              </a:ext>
            </a:extLst>
          </p:cNvPr>
          <p:cNvCxnSpPr>
            <a:cxnSpLocks/>
            <a:endCxn id="103" idx="4"/>
          </p:cNvCxnSpPr>
          <p:nvPr/>
        </p:nvCxnSpPr>
        <p:spPr>
          <a:xfrm flipV="1">
            <a:off x="5727825" y="1790403"/>
            <a:ext cx="335" cy="11748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B4E069EA-2396-8C49-81B8-491A6D25426F}"/>
              </a:ext>
            </a:extLst>
          </p:cNvPr>
          <p:cNvCxnSpPr>
            <a:cxnSpLocks/>
            <a:stCxn id="101" idx="6"/>
          </p:cNvCxnSpPr>
          <p:nvPr/>
        </p:nvCxnSpPr>
        <p:spPr>
          <a:xfrm flipV="1">
            <a:off x="4618430" y="1493615"/>
            <a:ext cx="822057" cy="2374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B0D39946-06D6-B944-A9A3-78CEF287E7C2}"/>
              </a:ext>
            </a:extLst>
          </p:cNvPr>
          <p:cNvCxnSpPr>
            <a:cxnSpLocks/>
            <a:stCxn id="113" idx="0"/>
            <a:endCxn id="101" idx="4"/>
          </p:cNvCxnSpPr>
          <p:nvPr/>
        </p:nvCxnSpPr>
        <p:spPr>
          <a:xfrm flipH="1" flipV="1">
            <a:off x="4315777" y="2027863"/>
            <a:ext cx="112355" cy="5972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C663E114-4134-FC47-B3E0-253D172C866D}"/>
              </a:ext>
            </a:extLst>
          </p:cNvPr>
          <p:cNvCxnSpPr>
            <a:cxnSpLocks/>
            <a:endCxn id="76" idx="7"/>
          </p:cNvCxnSpPr>
          <p:nvPr/>
        </p:nvCxnSpPr>
        <p:spPr>
          <a:xfrm flipH="1">
            <a:off x="2814749" y="3124390"/>
            <a:ext cx="1358120" cy="172120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1E0368AB-86E4-CD40-BB40-ADE9B0372769}"/>
              </a:ext>
            </a:extLst>
          </p:cNvPr>
          <p:cNvCxnSpPr>
            <a:cxnSpLocks/>
            <a:stCxn id="73" idx="2"/>
          </p:cNvCxnSpPr>
          <p:nvPr/>
        </p:nvCxnSpPr>
        <p:spPr>
          <a:xfrm flipH="1" flipV="1">
            <a:off x="783015" y="3122390"/>
            <a:ext cx="1111534" cy="27087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BC90D183-BCE4-7E49-A9CD-92CE3F867603}"/>
              </a:ext>
            </a:extLst>
          </p:cNvPr>
          <p:cNvCxnSpPr>
            <a:cxnSpLocks/>
            <a:stCxn id="107" idx="1"/>
            <a:endCxn id="103" idx="6"/>
          </p:cNvCxnSpPr>
          <p:nvPr/>
        </p:nvCxnSpPr>
        <p:spPr>
          <a:xfrm flipH="1" flipV="1">
            <a:off x="6030813" y="1493578"/>
            <a:ext cx="794837" cy="50249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49EB7BE-79DB-9949-AA61-C997F488D5B4}"/>
                  </a:ext>
                </a:extLst>
              </p:cNvPr>
              <p:cNvSpPr txBox="1"/>
              <p:nvPr/>
            </p:nvSpPr>
            <p:spPr>
              <a:xfrm>
                <a:off x="4762446" y="4242074"/>
                <a:ext cx="4202041" cy="252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2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估计结果方差较大，需要产生较多随机游走</a:t>
                </a:r>
                <a:endParaRPr kumimoji="1" lang="en-US" altLang="zh-CN" sz="220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endParaRPr kumimoji="1" lang="en-US" altLang="zh-CN" sz="220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zh-CN" altLang="en-US" sz="22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无法处理</a:t>
                </a:r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a+b</a:t>
                </a:r>
                <a14:m>
                  <m:oMath xmlns:m="http://schemas.openxmlformats.org/officeDocument/2006/math">
                    <m:r>
                      <a:rPr kumimoji="1" lang="en-US" altLang="zh-CN" sz="22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sz="2200" b="0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1</a:t>
                </a:r>
                <a:r>
                  <a:rPr kumimoji="1" lang="zh-CN" altLang="en-US" sz="22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的情况</a:t>
                </a:r>
                <a:endParaRPr kumimoji="1" lang="en-US" altLang="zh-CN" sz="2200" dirty="0"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  <a:p>
                <a:pPr marL="800100" lvl="1" indent="-3429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200" b="0" i="1" dirty="0">
                    <a:latin typeface="Corbel" panose="020B0503020204020204" pitchFamily="34" charset="0"/>
                    <a:ea typeface="Cambria Math" panose="02040503050406030204" pitchFamily="18" charset="0"/>
                  </a:rPr>
                  <a:t>Katz: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2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2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2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2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zh-CN" sz="2200" b="0" i="1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  <a:p>
                <a:pPr marL="342900" indent="-342900" algn="just">
                  <a:lnSpc>
                    <a:spcPct val="120000"/>
                  </a:lnSpc>
                  <a:buFont typeface="Wingdings" pitchFamily="2" charset="2"/>
                  <a:buChar char="Ø"/>
                </a:pPr>
                <a:endParaRPr kumimoji="1" lang="en-US" altLang="zh-CN" sz="2200" b="0" i="1" dirty="0">
                  <a:latin typeface="Corbel" panose="020B0503020204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49EB7BE-79DB-9949-AA61-C997F488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46" y="4242074"/>
                <a:ext cx="4202041" cy="2526076"/>
              </a:xfrm>
              <a:prstGeom prst="rect">
                <a:avLst/>
              </a:prstGeom>
              <a:blipFill>
                <a:blip r:embed="rId3"/>
                <a:stretch>
                  <a:fillRect l="-1201" t="-1508" r="-1502" b="-15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0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0.05434 -0.02801 0.10851 -0.05579 0.11302 -0.09745 C 0.11736 -0.13912 -0.01372 -0.23773 0.02673 -0.25023 C 0.06701 -0.26273 0.27708 -0.19421 0.35521 -0.17245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0.04913 0.0868 0.09791 0.17361 0.15607 0.14444 C 0.21406 0.11528 0.31788 -0.09282 0.34757 -0.17523 " pathEditMode="relative" rAng="0" ptsTypes="AAA">
                                      <p:cBhvr>
                                        <p:cTn id="20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-0.04393 -0.05417 -0.08768 -0.1081 -0.08334 -0.14884 C -0.07899 -0.18958 -0.04566 -0.24097 0.02656 -0.24445 C 0.09878 -0.24792 0.32934 -0.23611 0.35 -0.16991 C 0.37066 -0.1037 0.15937 0.10648 0.15 0.15231 C 0.14062 0.19815 0.21736 0.15139 0.2941 0.10463 " pathEditMode="relative" rAng="0" ptsTypes="AAAAAA">
                                      <p:cBhvr>
                                        <p:cTn id="35" dur="2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0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301 C 0.06094 -0.02685 0.12552 -0.05625 0.11302 -0.08357 C 0.10052 -0.11111 -0.06528 -0.13519 -0.0783 -0.16366 C -0.09149 -0.18982 -0.02917 -0.21482 0.03333 -0.24097 " pathEditMode="relative" rAng="300000" ptsTypes="AAAA">
                                      <p:cBhvr>
                                        <p:cTn id="50" dur="1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4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3" grpId="0" animBg="1"/>
      <p:bldP spid="114" grpId="0" animBg="1"/>
      <p:bldP spid="115" grpId="0" animBg="1"/>
      <p:bldP spid="115" grpId="1" animBg="1"/>
      <p:bldP spid="115" grpId="2" animBg="1"/>
      <p:bldP spid="1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5">
            <a:extLst>
              <a:ext uri="{FF2B5EF4-FFF2-40B4-BE49-F238E27FC236}">
                <a16:creationId xmlns:a16="http://schemas.microsoft.com/office/drawing/2014/main" id="{8AC7065F-D2FC-D741-9A92-C115D33A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45" y="4114384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B4EAC51B-EC2B-2149-AB9E-ABC5CD37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32" y="3810067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A4A95A4A-480C-9748-BD7D-78B057691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274" y="5455633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42" y="127898"/>
            <a:ext cx="8134944" cy="1128712"/>
          </a:xfrm>
        </p:spPr>
        <p:txBody>
          <a:bodyPr>
            <a:noAutofit/>
          </a:bodyPr>
          <a:lstStyle/>
          <a:p>
            <a:r>
              <a:rPr lang="zh-HK" altLang="en-US" sz="3200" dirty="0"/>
              <a:t>确定性图传播</a:t>
            </a:r>
            <a:r>
              <a:rPr lang="zh-CN" altLang="en-US" sz="3200" dirty="0"/>
              <a:t> </a:t>
            </a:r>
            <a:r>
              <a:rPr lang="en-US" altLang="zh-HK" sz="2000" dirty="0"/>
              <a:t>[FOCS’06, NeurIPS’ 15]</a:t>
            </a:r>
            <a:endParaRPr lang="zh-HK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/>
              <p:nvPr/>
            </p:nvSpPr>
            <p:spPr>
              <a:xfrm>
                <a:off x="706567" y="980728"/>
                <a:ext cx="8413407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200" b="0" dirty="0">
                    <a:latin typeface="Candara" panose="020E0502030303020204" pitchFamily="34" charset="0"/>
                  </a:rPr>
                  <a:t>通用图传播范式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20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</a:rPr>
                  <a:t> . </a:t>
                </a: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67" y="980728"/>
                <a:ext cx="8413407" cy="933782"/>
              </a:xfrm>
              <a:prstGeom prst="rect">
                <a:avLst/>
              </a:prstGeom>
              <a:blipFill>
                <a:blip r:embed="rId3"/>
                <a:stretch>
                  <a:fillRect l="-452" t="-3783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5">
            <a:extLst>
              <a:ext uri="{FF2B5EF4-FFF2-40B4-BE49-F238E27FC236}">
                <a16:creationId xmlns:a16="http://schemas.microsoft.com/office/drawing/2014/main" id="{1DC6D1EA-30A5-EC48-A19D-A4F2895A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252" y="4682203"/>
            <a:ext cx="518196" cy="513541"/>
          </a:xfrm>
          <a:prstGeom prst="ellipse">
            <a:avLst/>
          </a:prstGeom>
          <a:solidFill>
            <a:srgbClr val="FF0000">
              <a:alpha val="8977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C2E00A63-160C-784D-855D-7FD49556B387}"/>
              </a:ext>
            </a:extLst>
          </p:cNvPr>
          <p:cNvGrpSpPr>
            <a:grpSpLocks/>
          </p:cNvGrpSpPr>
          <p:nvPr/>
        </p:nvGrpSpPr>
        <p:grpSpPr bwMode="auto">
          <a:xfrm>
            <a:off x="2017287" y="2541488"/>
            <a:ext cx="5904656" cy="4199880"/>
            <a:chOff x="1152" y="1344"/>
            <a:chExt cx="3408" cy="2064"/>
          </a:xfrm>
          <a:noFill/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395174DF-12FF-0C44-B573-653AE6556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0A866F2B-3194-2B41-B888-E90AB6251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347D9BC1-C898-5D44-ACAD-4CAA3D154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4C9D67F0-6015-1F48-9314-93F5CCA45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AC7DE070-29AE-3342-A402-75B9C4075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301D1943-C689-9940-BC73-19C5632C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07AFB04E-78BF-AB4E-BB69-34418FBD6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DCF86242-EFD4-564F-9814-A356248F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68B8B528-1E1B-A448-B36C-36762D753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5458CFDD-3498-BD4F-8E10-2C57EEBC8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E21AE4A3-1A9A-4B4C-B5A3-60BB92FF2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03FB9D21-8D17-B14E-9529-A514FC2E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D0BE76B5-DD20-C54E-9936-6C506DEE5BB0}"/>
              </a:ext>
            </a:extLst>
          </p:cNvPr>
          <p:cNvCxnSpPr>
            <a:cxnSpLocks/>
            <a:stCxn id="13" idx="5"/>
            <a:endCxn id="17" idx="2"/>
          </p:cNvCxnSpPr>
          <p:nvPr/>
        </p:nvCxnSpPr>
        <p:spPr>
          <a:xfrm>
            <a:off x="3025346" y="5107104"/>
            <a:ext cx="738389" cy="60871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8CA00ACC-585D-1043-B1D5-84BB39C8F1D8}"/>
              </a:ext>
            </a:extLst>
          </p:cNvPr>
          <p:cNvCxnSpPr>
            <a:cxnSpLocks/>
            <a:stCxn id="13" idx="1"/>
            <a:endCxn id="12" idx="5"/>
          </p:cNvCxnSpPr>
          <p:nvPr/>
        </p:nvCxnSpPr>
        <p:spPr>
          <a:xfrm flipH="1" flipV="1">
            <a:off x="2443197" y="4228059"/>
            <a:ext cx="229314" cy="5337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5E208BC8-4EDA-474B-B5F8-86F9968DEC61}"/>
              </a:ext>
            </a:extLst>
          </p:cNvPr>
          <p:cNvCxnSpPr>
            <a:cxnSpLocks/>
            <a:stCxn id="12" idx="7"/>
            <a:endCxn id="16" idx="2"/>
          </p:cNvCxnSpPr>
          <p:nvPr/>
        </p:nvCxnSpPr>
        <p:spPr>
          <a:xfrm flipV="1">
            <a:off x="2443197" y="3567040"/>
            <a:ext cx="405732" cy="3156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EC35069-CDF0-9D4F-B8FE-671D51D4B373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>
            <a:off x="3347914" y="3567040"/>
            <a:ext cx="1912776" cy="39068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CCEE049-C96E-584E-AB80-5C8E5D2131BB}"/>
              </a:ext>
            </a:extLst>
          </p:cNvPr>
          <p:cNvCxnSpPr>
            <a:cxnSpLocks/>
          </p:cNvCxnSpPr>
          <p:nvPr/>
        </p:nvCxnSpPr>
        <p:spPr>
          <a:xfrm flipV="1">
            <a:off x="3791668" y="4518042"/>
            <a:ext cx="8572" cy="495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2E8EADFC-A878-0F43-A179-1CA20C1663CF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2516272" y="4055398"/>
            <a:ext cx="914806" cy="2930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C8FD29C1-C342-3A4B-883A-9E88CE466A77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V="1">
            <a:off x="4794624" y="5693134"/>
            <a:ext cx="123320" cy="55987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5AE38516-0304-BF4B-8FCF-A6144F483CCC}"/>
              </a:ext>
            </a:extLst>
          </p:cNvPr>
          <p:cNvCxnSpPr>
            <a:cxnSpLocks/>
            <a:stCxn id="17" idx="5"/>
            <a:endCxn id="19" idx="1"/>
          </p:cNvCxnSpPr>
          <p:nvPr/>
        </p:nvCxnSpPr>
        <p:spPr>
          <a:xfrm>
            <a:off x="4189645" y="5888477"/>
            <a:ext cx="428561" cy="43605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34C681D5-517E-C141-8F40-1E7ED6D279A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4262720" y="5520473"/>
            <a:ext cx="582149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0A945D3-93E0-A049-9A43-E9123FF86960}"/>
              </a:ext>
            </a:extLst>
          </p:cNvPr>
          <p:cNvCxnSpPr>
            <a:cxnSpLocks/>
            <a:stCxn id="23" idx="2"/>
            <a:endCxn id="22" idx="5"/>
          </p:cNvCxnSpPr>
          <p:nvPr/>
        </p:nvCxnSpPr>
        <p:spPr>
          <a:xfrm flipH="1" flipV="1">
            <a:off x="5686600" y="4130388"/>
            <a:ext cx="655224" cy="12035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AB33C07A-94CB-3046-A0BB-3E8698533B47}"/>
              </a:ext>
            </a:extLst>
          </p:cNvPr>
          <p:cNvCxnSpPr>
            <a:cxnSpLocks/>
            <a:stCxn id="23" idx="6"/>
            <a:endCxn id="24" idx="3"/>
          </p:cNvCxnSpPr>
          <p:nvPr/>
        </p:nvCxnSpPr>
        <p:spPr>
          <a:xfrm flipV="1">
            <a:off x="6840809" y="3544358"/>
            <a:ext cx="655224" cy="7063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0E6610F6-769D-EA4B-94C9-A6C978506126}"/>
              </a:ext>
            </a:extLst>
          </p:cNvPr>
          <p:cNvCxnSpPr>
            <a:cxnSpLocks/>
            <a:stCxn id="14" idx="3"/>
            <a:endCxn id="13" idx="6"/>
          </p:cNvCxnSpPr>
          <p:nvPr/>
        </p:nvCxnSpPr>
        <p:spPr>
          <a:xfrm flipH="1">
            <a:off x="3098421" y="4521074"/>
            <a:ext cx="405732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92A38103-CF7B-7C41-98A4-546A1D45020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5676510" y="2785667"/>
            <a:ext cx="665314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DC789F32-8FCF-D44B-AEB5-8C533D9F097C}"/>
              </a:ext>
            </a:extLst>
          </p:cNvPr>
          <p:cNvCxnSpPr>
            <a:cxnSpLocks/>
            <a:stCxn id="22" idx="0"/>
            <a:endCxn id="20" idx="4"/>
          </p:cNvCxnSpPr>
          <p:nvPr/>
        </p:nvCxnSpPr>
        <p:spPr>
          <a:xfrm flipH="1" flipV="1">
            <a:off x="5427018" y="3225189"/>
            <a:ext cx="83165" cy="48835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D6C6ED92-21AB-4841-9059-5797C9075FC0}"/>
              </a:ext>
            </a:extLst>
          </p:cNvPr>
          <p:cNvCxnSpPr>
            <a:cxnSpLocks/>
            <a:stCxn id="22" idx="3"/>
            <a:endCxn id="17" idx="7"/>
          </p:cNvCxnSpPr>
          <p:nvPr/>
        </p:nvCxnSpPr>
        <p:spPr>
          <a:xfrm flipH="1">
            <a:off x="4189645" y="4130388"/>
            <a:ext cx="1144120" cy="14127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D117DBDF-BCA2-3244-A153-CB3B839643F4}"/>
              </a:ext>
            </a:extLst>
          </p:cNvPr>
          <p:cNvCxnSpPr>
            <a:cxnSpLocks/>
          </p:cNvCxnSpPr>
          <p:nvPr/>
        </p:nvCxnSpPr>
        <p:spPr>
          <a:xfrm flipV="1">
            <a:off x="3714842" y="4825754"/>
            <a:ext cx="5318" cy="44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302FE5EE-24A2-AF4D-BC74-7D13CE8DFC49}"/>
              </a:ext>
            </a:extLst>
          </p:cNvPr>
          <p:cNvCxnSpPr>
            <a:cxnSpLocks/>
            <a:stCxn id="24" idx="1"/>
            <a:endCxn id="21" idx="6"/>
          </p:cNvCxnSpPr>
          <p:nvPr/>
        </p:nvCxnSpPr>
        <p:spPr>
          <a:xfrm flipH="1" flipV="1">
            <a:off x="6840809" y="2785667"/>
            <a:ext cx="655224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E683C96-3254-8447-8343-9D25D56B2F5E}"/>
                  </a:ext>
                </a:extLst>
              </p:cNvPr>
              <p:cNvSpPr txBox="1"/>
              <p:nvPr/>
            </p:nvSpPr>
            <p:spPr>
              <a:xfrm>
                <a:off x="7568558" y="2541488"/>
                <a:ext cx="17363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E683C96-3254-8447-8343-9D25D56B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58" y="2541488"/>
                <a:ext cx="17363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表格 96">
            <a:extLst>
              <a:ext uri="{FF2B5EF4-FFF2-40B4-BE49-F238E27FC236}">
                <a16:creationId xmlns:a16="http://schemas.microsoft.com/office/drawing/2014/main" id="{53AD27B1-2FAE-BA48-A6A2-7B0387A8A352}"/>
              </a:ext>
            </a:extLst>
          </p:cNvPr>
          <p:cNvGraphicFramePr>
            <a:graphicFrameLocks noGrp="1"/>
          </p:cNvGraphicFramePr>
          <p:nvPr/>
        </p:nvGraphicFramePr>
        <p:xfrm>
          <a:off x="8140067" y="2988726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Corbel" panose="020B0503020204020204" pitchFamily="34" charset="0"/>
                        </a:rPr>
                        <a:t>0</a:t>
                      </a:r>
                      <a:endParaRPr lang="en-US" sz="1400">
                        <a:latin typeface="Corbel" panose="020B0503020204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>
                          <a:latin typeface="Corbel" panose="020B0503020204020204" pitchFamily="34" charset="0"/>
                        </a:rPr>
                        <a:t>1</a:t>
                      </a:r>
                      <a:endParaRPr lang="en-US" sz="140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p:sp>
        <p:nvSpPr>
          <p:cNvPr id="47" name="左箭头 46">
            <a:extLst>
              <a:ext uri="{FF2B5EF4-FFF2-40B4-BE49-F238E27FC236}">
                <a16:creationId xmlns:a16="http://schemas.microsoft.com/office/drawing/2014/main" id="{C602B152-28EB-224B-A5E7-555A5E694AC2}"/>
              </a:ext>
            </a:extLst>
          </p:cNvPr>
          <p:cNvSpPr/>
          <p:nvPr/>
        </p:nvSpPr>
        <p:spPr>
          <a:xfrm>
            <a:off x="7069573" y="4772078"/>
            <a:ext cx="498985" cy="324729"/>
          </a:xfrm>
          <a:prstGeom prst="lef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1EB143-D2B8-4840-A769-AA3942885D18}"/>
                  </a:ext>
                </a:extLst>
              </p:cNvPr>
              <p:cNvSpPr txBox="1"/>
              <p:nvPr/>
            </p:nvSpPr>
            <p:spPr>
              <a:xfrm>
                <a:off x="479074" y="1556792"/>
                <a:ext cx="8413406" cy="786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residue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:  </a:t>
                </a:r>
                <a:r>
                  <a:rPr lang="en-US" sz="2200">
                    <a:latin typeface="Corbel" panose="020B0503020204020204" pitchFamily="34" charset="0"/>
                  </a:rPr>
                  <a:t>随机游走在第i步</a:t>
                </a:r>
                <a:r>
                  <a:rPr lang="en-US" sz="2200">
                    <a:solidFill>
                      <a:srgbClr val="7030A0"/>
                    </a:solidFill>
                    <a:latin typeface="Corbel" panose="020B0503020204020204" pitchFamily="34" charset="0"/>
                  </a:rPr>
                  <a:t>走到</a:t>
                </a:r>
                <a:r>
                  <a:rPr lang="en-US" sz="2200">
                    <a:latin typeface="Corbel" panose="020B0503020204020204" pitchFamily="34" charset="0"/>
                  </a:rPr>
                  <a:t>节点v的概率. </a:t>
                </a:r>
              </a:p>
              <a:p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reserve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  <m:sup>
                        <m: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CN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: </a:t>
                </a:r>
                <a:r>
                  <a:rPr lang="en-US" altLang="zh-CN" sz="2200">
                    <a:latin typeface="Corbel" panose="020B0503020204020204" pitchFamily="34" charset="0"/>
                  </a:rPr>
                  <a:t>随机游走在第i步</a:t>
                </a:r>
                <a:r>
                  <a:rPr lang="en-US" altLang="zh-CN" sz="2200">
                    <a:solidFill>
                      <a:srgbClr val="7030A0"/>
                    </a:solidFill>
                    <a:latin typeface="Corbel" panose="020B0503020204020204" pitchFamily="34" charset="0"/>
                  </a:rPr>
                  <a:t>走到节点v</a:t>
                </a:r>
                <a:r>
                  <a:rPr lang="zh-CN" altLang="en-US" sz="2200">
                    <a:solidFill>
                      <a:srgbClr val="7030A0"/>
                    </a:solidFill>
                    <a:latin typeface="Corbel" panose="020B0503020204020204" pitchFamily="34" charset="0"/>
                  </a:rPr>
                  <a:t>并停止在节点</a:t>
                </a:r>
                <a:r>
                  <a:rPr lang="en-US" altLang="zh-CN" sz="2200">
                    <a:solidFill>
                      <a:srgbClr val="7030A0"/>
                    </a:solidFill>
                    <a:latin typeface="Corbel" panose="020B0503020204020204" pitchFamily="34" charset="0"/>
                  </a:rPr>
                  <a:t>v</a:t>
                </a:r>
                <a:r>
                  <a:rPr lang="en-US" altLang="zh-CN" sz="2200">
                    <a:latin typeface="Corbel" panose="020B0503020204020204" pitchFamily="34" charset="0"/>
                  </a:rPr>
                  <a:t>的概率. </a:t>
                </a:r>
                <a:endParaRPr lang="en-US" sz="22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B1EB143-D2B8-4840-A769-AA3942885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4" y="1556792"/>
                <a:ext cx="8413406" cy="786882"/>
              </a:xfrm>
              <a:prstGeom prst="rect">
                <a:avLst/>
              </a:prstGeom>
              <a:blipFill>
                <a:blip r:embed="rId5"/>
                <a:stretch>
                  <a:fillRect l="-904" t="-6349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FB5BDF4C-FAA1-F24A-9157-EA637D6E8891}"/>
              </a:ext>
            </a:extLst>
          </p:cNvPr>
          <p:cNvCxnSpPr>
            <a:cxnSpLocks/>
          </p:cNvCxnSpPr>
          <p:nvPr/>
        </p:nvCxnSpPr>
        <p:spPr>
          <a:xfrm>
            <a:off x="3031985" y="5109439"/>
            <a:ext cx="738389" cy="608712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07968DB4-43B7-344B-ADB8-C8E338CB1057}"/>
              </a:ext>
            </a:extLst>
          </p:cNvPr>
          <p:cNvCxnSpPr>
            <a:cxnSpLocks/>
          </p:cNvCxnSpPr>
          <p:nvPr/>
        </p:nvCxnSpPr>
        <p:spPr>
          <a:xfrm flipH="1" flipV="1">
            <a:off x="2449836" y="4230394"/>
            <a:ext cx="229314" cy="533723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1CA63EE2-6326-9444-BBFD-1E115AC44AE5}"/>
              </a:ext>
            </a:extLst>
          </p:cNvPr>
          <p:cNvCxnSpPr>
            <a:cxnSpLocks/>
            <a:stCxn id="13" idx="6"/>
            <a:endCxn id="48" idx="3"/>
          </p:cNvCxnSpPr>
          <p:nvPr/>
        </p:nvCxnSpPr>
        <p:spPr>
          <a:xfrm flipV="1">
            <a:off x="3098421" y="4531276"/>
            <a:ext cx="415034" cy="403167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B0B4ABD-5143-A04F-B8F0-BB08ED532936}"/>
                  </a:ext>
                </a:extLst>
              </p:cNvPr>
              <p:cNvSpPr txBox="1"/>
              <p:nvPr/>
            </p:nvSpPr>
            <p:spPr>
              <a:xfrm>
                <a:off x="1316647" y="4934442"/>
                <a:ext cx="1447901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B0B4ABD-5143-A04F-B8F0-BB08ED532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47" y="4934442"/>
                <a:ext cx="1447901" cy="344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91802CA-35C6-B841-A85A-EF126BB5FEAF}"/>
                  </a:ext>
                </a:extLst>
              </p:cNvPr>
              <p:cNvSpPr txBox="1"/>
              <p:nvPr/>
            </p:nvSpPr>
            <p:spPr>
              <a:xfrm>
                <a:off x="1318362" y="5325893"/>
                <a:ext cx="2121883" cy="450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91802CA-35C6-B841-A85A-EF126BB5F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62" y="5325893"/>
                <a:ext cx="2121883" cy="4508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弧形箭头 3">
            <a:extLst>
              <a:ext uri="{FF2B5EF4-FFF2-40B4-BE49-F238E27FC236}">
                <a16:creationId xmlns:a16="http://schemas.microsoft.com/office/drawing/2014/main" id="{BC8454ED-57A7-6A4F-836D-C2612A7C0FDF}"/>
              </a:ext>
            </a:extLst>
          </p:cNvPr>
          <p:cNvSpPr/>
          <p:nvPr/>
        </p:nvSpPr>
        <p:spPr>
          <a:xfrm>
            <a:off x="1043608" y="5107104"/>
            <a:ext cx="216024" cy="436051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5F0A7F2-1415-AD42-94A1-07898BA3C838}"/>
                  </a:ext>
                </a:extLst>
              </p:cNvPr>
              <p:cNvSpPr txBox="1"/>
              <p:nvPr/>
            </p:nvSpPr>
            <p:spPr>
              <a:xfrm>
                <a:off x="939546" y="3254612"/>
                <a:ext cx="1945329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5F0A7F2-1415-AD42-94A1-07898BA3C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6" y="3254612"/>
                <a:ext cx="1945329" cy="5334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E2BC03D6-6781-964B-A4F5-9F529A56C5D7}"/>
                  </a:ext>
                </a:extLst>
              </p:cNvPr>
              <p:cNvSpPr txBox="1"/>
              <p:nvPr/>
            </p:nvSpPr>
            <p:spPr>
              <a:xfrm>
                <a:off x="3908709" y="4216920"/>
                <a:ext cx="1945329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  <m:sup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E2BC03D6-6781-964B-A4F5-9F529A56C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09" y="4216920"/>
                <a:ext cx="1945329" cy="544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61FB8ED-FC03-8241-A561-0AAB4ACECB30}"/>
                  </a:ext>
                </a:extLst>
              </p:cNvPr>
              <p:cNvSpPr txBox="1"/>
              <p:nvPr/>
            </p:nvSpPr>
            <p:spPr>
              <a:xfrm>
                <a:off x="2671552" y="6047456"/>
                <a:ext cx="1945329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  <m:sup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61FB8ED-FC03-8241-A561-0AAB4ACE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52" y="6047456"/>
                <a:ext cx="1945329" cy="544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A768C24-0043-CC4E-A117-D460134C6848}"/>
                  </a:ext>
                </a:extLst>
              </p:cNvPr>
              <p:cNvSpPr txBox="1"/>
              <p:nvPr/>
            </p:nvSpPr>
            <p:spPr>
              <a:xfrm>
                <a:off x="1330203" y="4933301"/>
                <a:ext cx="1447901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>
                    <a:solidFill>
                      <a:srgbClr val="FF0000"/>
                    </a:solidFill>
                  </a:rPr>
                  <a:t> </a:t>
                </a:r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A768C24-0043-CC4E-A117-D460134C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03" y="4933301"/>
                <a:ext cx="1447901" cy="3441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37C098-0220-E744-BA4E-8CBBC9C30E15}"/>
                  </a:ext>
                </a:extLst>
              </p:cNvPr>
              <p:cNvSpPr txBox="1"/>
              <p:nvPr/>
            </p:nvSpPr>
            <p:spPr>
              <a:xfrm>
                <a:off x="1066506" y="6447057"/>
                <a:ext cx="2355622" cy="3077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1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sz="140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37C098-0220-E744-BA4E-8CBBC9C30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06" y="6447057"/>
                <a:ext cx="235562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左箭头 56">
            <a:extLst>
              <a:ext uri="{FF2B5EF4-FFF2-40B4-BE49-F238E27FC236}">
                <a16:creationId xmlns:a16="http://schemas.microsoft.com/office/drawing/2014/main" id="{4E520DB9-EA16-F748-A26F-0D61C69CC354}"/>
              </a:ext>
            </a:extLst>
          </p:cNvPr>
          <p:cNvSpPr/>
          <p:nvPr/>
        </p:nvSpPr>
        <p:spPr>
          <a:xfrm>
            <a:off x="933489" y="4318986"/>
            <a:ext cx="498985" cy="324729"/>
          </a:xfrm>
          <a:prstGeom prst="lef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表格 96">
            <a:extLst>
              <a:ext uri="{FF2B5EF4-FFF2-40B4-BE49-F238E27FC236}">
                <a16:creationId xmlns:a16="http://schemas.microsoft.com/office/drawing/2014/main" id="{D7B6A1B6-D806-7F4E-80B3-29AD0C8F9896}"/>
              </a:ext>
            </a:extLst>
          </p:cNvPr>
          <p:cNvGraphicFramePr>
            <a:graphicFrameLocks noGrp="1"/>
          </p:cNvGraphicFramePr>
          <p:nvPr/>
        </p:nvGraphicFramePr>
        <p:xfrm>
          <a:off x="228093" y="2985102"/>
          <a:ext cx="57761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615">
                  <a:extLst>
                    <a:ext uri="{9D8B030D-6E8A-4147-A177-3AD203B41FA5}">
                      <a16:colId xmlns:a16="http://schemas.microsoft.com/office/drawing/2014/main" val="702646799"/>
                    </a:ext>
                  </a:extLst>
                </a:gridCol>
              </a:tblGrid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2</a:t>
                      </a:r>
                      <a:r>
                        <a:rPr lang="en-US" sz="1400"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F0000">
                        <a:alpha val="7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3581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0</a:t>
                      </a:r>
                      <a:r>
                        <a:rPr lang="en-US" sz="140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52963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6205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1</a:t>
                      </a:r>
                      <a:endParaRPr lang="en-US" sz="140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1310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6308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0435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74559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18</a:t>
                      </a:r>
                      <a:endParaRPr lang="en-US" sz="1400">
                        <a:latin typeface="Corbel" panose="020B0503020204020204" pitchFamily="34" charset="0"/>
                      </a:endParaRPr>
                    </a:p>
                  </a:txBody>
                  <a:tcPr>
                    <a:solidFill>
                      <a:srgbClr val="FF000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2951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40982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14078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83100"/>
                  </a:ext>
                </a:extLst>
              </a:tr>
              <a:tr h="299992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orbel" panose="020B0503020204020204" pitchFamily="34" charset="0"/>
                        </a:rPr>
                        <a:t>0.</a:t>
                      </a:r>
                      <a:r>
                        <a:rPr lang="en-US" altLang="zh-CN" sz="1400">
                          <a:latin typeface="Corbel" panose="020B0503020204020204" pitchFamily="34" charset="0"/>
                        </a:rPr>
                        <a:t>0</a:t>
                      </a:r>
                      <a:r>
                        <a:rPr lang="en-US" sz="140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4438"/>
                  </a:ext>
                </a:extLst>
              </a:tr>
            </a:tbl>
          </a:graphicData>
        </a:graphic>
      </p:graphicFrame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77530EFB-10F0-7C4F-87C9-8565B641E824}"/>
              </a:ext>
            </a:extLst>
          </p:cNvPr>
          <p:cNvCxnSpPr>
            <a:cxnSpLocks/>
            <a:stCxn id="17" idx="5"/>
            <a:endCxn id="54" idx="3"/>
          </p:cNvCxnSpPr>
          <p:nvPr/>
        </p:nvCxnSpPr>
        <p:spPr>
          <a:xfrm>
            <a:off x="4189645" y="5888477"/>
            <a:ext cx="427236" cy="431330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139D00A5-5BFB-784C-A0AB-A97C0FE96C74}"/>
              </a:ext>
            </a:extLst>
          </p:cNvPr>
          <p:cNvCxnSpPr>
            <a:cxnSpLocks/>
            <a:stCxn id="17" idx="7"/>
            <a:endCxn id="22" idx="3"/>
          </p:cNvCxnSpPr>
          <p:nvPr/>
        </p:nvCxnSpPr>
        <p:spPr>
          <a:xfrm flipV="1">
            <a:off x="4189645" y="4130388"/>
            <a:ext cx="1144120" cy="1412767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47B05796-4D21-2A4D-88BB-C1CE272E360A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4262720" y="5520473"/>
            <a:ext cx="582149" cy="195343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692E7A24-A5C8-B145-8673-F17154E3E5BA}"/>
              </a:ext>
            </a:extLst>
          </p:cNvPr>
          <p:cNvSpPr txBox="1"/>
          <p:nvPr/>
        </p:nvSpPr>
        <p:spPr>
          <a:xfrm>
            <a:off x="5854038" y="5693134"/>
            <a:ext cx="172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repeat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4AF7ECED-B5FE-AC40-84E2-49241BB4F984}"/>
                  </a:ext>
                </a:extLst>
              </p:cNvPr>
              <p:cNvSpPr txBox="1"/>
              <p:nvPr/>
            </p:nvSpPr>
            <p:spPr>
              <a:xfrm>
                <a:off x="-684584" y="2550185"/>
                <a:ext cx="31961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图传播向量</a:t>
                </a:r>
                <a:r>
                  <a:rPr lang="zh-CN" altLang="en-US" sz="20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endParaRPr lang="en-US" sz="20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4AF7ECED-B5FE-AC40-84E2-49241BB4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4" y="2550185"/>
                <a:ext cx="3196115" cy="400110"/>
              </a:xfrm>
              <a:prstGeom prst="rect">
                <a:avLst/>
              </a:prstGeom>
              <a:blipFill>
                <a:blip r:embed="rId13"/>
                <a:stretch>
                  <a:fillRect t="-1212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1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8" grpId="0" animBg="1"/>
      <p:bldP spid="47" grpId="0" animBg="1"/>
      <p:bldP spid="2" grpId="0"/>
      <p:bldP spid="3" grpId="0"/>
      <p:bldP spid="3" grpId="1"/>
      <p:bldP spid="51" grpId="0"/>
      <p:bldP spid="4" grpId="0" animBg="1"/>
      <p:bldP spid="52" grpId="0"/>
      <p:bldP spid="53" grpId="0"/>
      <p:bldP spid="54" grpId="0"/>
      <p:bldP spid="55" grpId="0"/>
      <p:bldP spid="9" grpId="0"/>
      <p:bldP spid="57" grpId="0" animBg="1"/>
      <p:bldP spid="69" grpId="0"/>
      <p:bldP spid="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/>
              <p:nvPr/>
            </p:nvSpPr>
            <p:spPr>
              <a:xfrm>
                <a:off x="706567" y="980728"/>
                <a:ext cx="8413407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200" b="0" dirty="0">
                    <a:latin typeface="Candara" panose="020E0502030303020204" pitchFamily="34" charset="0"/>
                  </a:rPr>
                  <a:t>通用图传播范式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20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</a:rPr>
                  <a:t> . </a:t>
                </a: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67" y="980728"/>
                <a:ext cx="8413407" cy="933782"/>
              </a:xfrm>
              <a:prstGeom prst="rect">
                <a:avLst/>
              </a:prstGeom>
              <a:blipFill>
                <a:blip r:embed="rId3"/>
                <a:stretch>
                  <a:fillRect l="-452" t="-37838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椭圆 61">
            <a:extLst>
              <a:ext uri="{FF2B5EF4-FFF2-40B4-BE49-F238E27FC236}">
                <a16:creationId xmlns:a16="http://schemas.microsoft.com/office/drawing/2014/main" id="{8BD1E4C2-BE54-854A-950A-6A5DB408B656}"/>
              </a:ext>
            </a:extLst>
          </p:cNvPr>
          <p:cNvSpPr/>
          <p:nvPr/>
        </p:nvSpPr>
        <p:spPr>
          <a:xfrm>
            <a:off x="3349689" y="3070941"/>
            <a:ext cx="402859" cy="402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D2697D3-30F5-334A-8D92-4FFE82DA8804}"/>
              </a:ext>
            </a:extLst>
          </p:cNvPr>
          <p:cNvSpPr txBox="1"/>
          <p:nvPr/>
        </p:nvSpPr>
        <p:spPr>
          <a:xfrm rot="5400000">
            <a:off x="3328442" y="4642562"/>
            <a:ext cx="6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F993280D-8D93-7C43-8137-22F322CC0D2F}"/>
                  </a:ext>
                </a:extLst>
              </p:cNvPr>
              <p:cNvSpPr txBox="1"/>
              <p:nvPr/>
            </p:nvSpPr>
            <p:spPr>
              <a:xfrm>
                <a:off x="3335221" y="1765431"/>
                <a:ext cx="4813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F993280D-8D93-7C43-8137-22F322CC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221" y="1765431"/>
                <a:ext cx="48136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C20CA13-94C7-0845-89FC-CD904063ADD0}"/>
                  </a:ext>
                </a:extLst>
              </p:cNvPr>
              <p:cNvSpPr txBox="1"/>
              <p:nvPr/>
            </p:nvSpPr>
            <p:spPr>
              <a:xfrm>
                <a:off x="3356992" y="2696267"/>
                <a:ext cx="402858" cy="40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C20CA13-94C7-0845-89FC-CD904063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992" y="2696267"/>
                <a:ext cx="402858" cy="402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82945F2-5A6D-554A-80A6-C6D86CB01CEF}"/>
                  </a:ext>
                </a:extLst>
              </p:cNvPr>
              <p:cNvSpPr txBox="1"/>
              <p:nvPr/>
            </p:nvSpPr>
            <p:spPr>
              <a:xfrm>
                <a:off x="3185782" y="4947223"/>
                <a:ext cx="726977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82945F2-5A6D-554A-80A6-C6D86CB01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82" y="4947223"/>
                <a:ext cx="726977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7FEEA521-A2E5-3A4F-A34E-CC8045037457}"/>
                  </a:ext>
                </a:extLst>
              </p:cNvPr>
              <p:cNvSpPr txBox="1"/>
              <p:nvPr/>
            </p:nvSpPr>
            <p:spPr>
              <a:xfrm>
                <a:off x="3244725" y="5855451"/>
                <a:ext cx="6272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7FEEA521-A2E5-3A4F-A34E-CC8045037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725" y="5855451"/>
                <a:ext cx="62720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63E1D133-7A01-FB45-ACED-78B7A0985930}"/>
                  </a:ext>
                </a:extLst>
              </p:cNvPr>
              <p:cNvSpPr txBox="1"/>
              <p:nvPr/>
            </p:nvSpPr>
            <p:spPr>
              <a:xfrm>
                <a:off x="3329043" y="3744373"/>
                <a:ext cx="4813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63E1D133-7A01-FB45-ACED-78B7A0985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043" y="3744373"/>
                <a:ext cx="48136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椭圆 69">
            <a:extLst>
              <a:ext uri="{FF2B5EF4-FFF2-40B4-BE49-F238E27FC236}">
                <a16:creationId xmlns:a16="http://schemas.microsoft.com/office/drawing/2014/main" id="{BFDE79DD-55B8-8740-83A1-0E67F89C7972}"/>
              </a:ext>
            </a:extLst>
          </p:cNvPr>
          <p:cNvSpPr/>
          <p:nvPr/>
        </p:nvSpPr>
        <p:spPr>
          <a:xfrm>
            <a:off x="737510" y="4172111"/>
            <a:ext cx="394283" cy="36933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5184D6C-83FE-C847-8ECC-48D22FFCF0FE}"/>
              </a:ext>
            </a:extLst>
          </p:cNvPr>
          <p:cNvSpPr txBox="1"/>
          <p:nvPr/>
        </p:nvSpPr>
        <p:spPr>
          <a:xfrm>
            <a:off x="795387" y="4108042"/>
            <a:ext cx="30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s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F5CC724D-299B-7948-900B-A7CF12BB7DA2}"/>
              </a:ext>
            </a:extLst>
          </p:cNvPr>
          <p:cNvCxnSpPr>
            <a:cxnSpLocks/>
            <a:stCxn id="70" idx="6"/>
            <a:endCxn id="78" idx="2"/>
          </p:cNvCxnSpPr>
          <p:nvPr/>
        </p:nvCxnSpPr>
        <p:spPr>
          <a:xfrm flipV="1">
            <a:off x="1131793" y="2348880"/>
            <a:ext cx="2216049" cy="2007897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86EA51F3-A9B5-B04F-9190-1B62CE90632D}"/>
              </a:ext>
            </a:extLst>
          </p:cNvPr>
          <p:cNvCxnSpPr>
            <a:cxnSpLocks/>
            <a:stCxn id="70" idx="6"/>
            <a:endCxn id="62" idx="2"/>
          </p:cNvCxnSpPr>
          <p:nvPr/>
        </p:nvCxnSpPr>
        <p:spPr>
          <a:xfrm flipV="1">
            <a:off x="1131793" y="3272066"/>
            <a:ext cx="2217896" cy="1084711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B7A5DB09-8A41-FA42-8941-511FC6ED09BB}"/>
              </a:ext>
            </a:extLst>
          </p:cNvPr>
          <p:cNvCxnSpPr>
            <a:cxnSpLocks/>
            <a:stCxn id="70" idx="6"/>
            <a:endCxn id="79" idx="2"/>
          </p:cNvCxnSpPr>
          <p:nvPr/>
        </p:nvCxnSpPr>
        <p:spPr>
          <a:xfrm flipV="1">
            <a:off x="1131793" y="4319103"/>
            <a:ext cx="2205294" cy="37674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FDA912F6-2694-EA4E-B8C8-ACC27BBF0306}"/>
              </a:ext>
            </a:extLst>
          </p:cNvPr>
          <p:cNvCxnSpPr>
            <a:cxnSpLocks/>
            <a:stCxn id="70" idx="6"/>
            <a:endCxn id="80" idx="2"/>
          </p:cNvCxnSpPr>
          <p:nvPr/>
        </p:nvCxnSpPr>
        <p:spPr>
          <a:xfrm>
            <a:off x="1131793" y="4356777"/>
            <a:ext cx="2203428" cy="1194239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085A3F15-20F1-A344-8151-B5A0E8ACC02C}"/>
              </a:ext>
            </a:extLst>
          </p:cNvPr>
          <p:cNvCxnSpPr>
            <a:cxnSpLocks/>
            <a:stCxn id="70" idx="6"/>
            <a:endCxn id="81" idx="2"/>
          </p:cNvCxnSpPr>
          <p:nvPr/>
        </p:nvCxnSpPr>
        <p:spPr>
          <a:xfrm>
            <a:off x="1131793" y="4356777"/>
            <a:ext cx="2206543" cy="208424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58D40BB6-0A5C-E74C-9D4F-1F2034BB3325}"/>
              </a:ext>
            </a:extLst>
          </p:cNvPr>
          <p:cNvSpPr/>
          <p:nvPr/>
        </p:nvSpPr>
        <p:spPr>
          <a:xfrm>
            <a:off x="3347842" y="2147755"/>
            <a:ext cx="402859" cy="402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0CF0CD1-9A60-6246-971D-38DA5857B277}"/>
              </a:ext>
            </a:extLst>
          </p:cNvPr>
          <p:cNvSpPr/>
          <p:nvPr/>
        </p:nvSpPr>
        <p:spPr>
          <a:xfrm>
            <a:off x="3337087" y="4117978"/>
            <a:ext cx="402859" cy="402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C34CC2A5-DB7F-5F4C-A4FC-1E0CD2258136}"/>
              </a:ext>
            </a:extLst>
          </p:cNvPr>
          <p:cNvSpPr/>
          <p:nvPr/>
        </p:nvSpPr>
        <p:spPr>
          <a:xfrm>
            <a:off x="3335221" y="5349891"/>
            <a:ext cx="402859" cy="402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B272B089-0095-A24C-B3D3-C565744C9D14}"/>
              </a:ext>
            </a:extLst>
          </p:cNvPr>
          <p:cNvSpPr/>
          <p:nvPr/>
        </p:nvSpPr>
        <p:spPr>
          <a:xfrm>
            <a:off x="3338336" y="6239898"/>
            <a:ext cx="402859" cy="4022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B5762C5D-B35E-904E-AAE5-7DA701EE6F33}"/>
              </a:ext>
            </a:extLst>
          </p:cNvPr>
          <p:cNvSpPr/>
          <p:nvPr/>
        </p:nvSpPr>
        <p:spPr>
          <a:xfrm>
            <a:off x="5994094" y="4142794"/>
            <a:ext cx="394283" cy="369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B4DD0339-D921-0C4F-A393-CD897BF35E9A}"/>
              </a:ext>
            </a:extLst>
          </p:cNvPr>
          <p:cNvSpPr txBox="1"/>
          <p:nvPr/>
        </p:nvSpPr>
        <p:spPr>
          <a:xfrm>
            <a:off x="6049227" y="4069584"/>
            <a:ext cx="30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A62429DE-9E87-A544-B2A9-69C2282CBB2F}"/>
              </a:ext>
            </a:extLst>
          </p:cNvPr>
          <p:cNvCxnSpPr>
            <a:cxnSpLocks/>
            <a:stCxn id="79" idx="6"/>
            <a:endCxn id="82" idx="2"/>
          </p:cNvCxnSpPr>
          <p:nvPr/>
        </p:nvCxnSpPr>
        <p:spPr>
          <a:xfrm>
            <a:off x="3739946" y="4319103"/>
            <a:ext cx="2254148" cy="835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7ACF394F-810E-4E48-9CCA-6C4D2141EF3B}"/>
              </a:ext>
            </a:extLst>
          </p:cNvPr>
          <p:cNvCxnSpPr>
            <a:cxnSpLocks/>
            <a:stCxn id="78" idx="6"/>
            <a:endCxn id="82" idx="2"/>
          </p:cNvCxnSpPr>
          <p:nvPr/>
        </p:nvCxnSpPr>
        <p:spPr>
          <a:xfrm>
            <a:off x="3750701" y="2348880"/>
            <a:ext cx="2243393" cy="197858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线箭头连接符 85">
            <a:extLst>
              <a:ext uri="{FF2B5EF4-FFF2-40B4-BE49-F238E27FC236}">
                <a16:creationId xmlns:a16="http://schemas.microsoft.com/office/drawing/2014/main" id="{A635E7D4-5913-BC4E-9515-F480D0C5B509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3734367" y="3272065"/>
            <a:ext cx="2259727" cy="105539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A003808A-E1DF-494F-AA05-8B9109FB34EA}"/>
              </a:ext>
            </a:extLst>
          </p:cNvPr>
          <p:cNvCxnSpPr>
            <a:cxnSpLocks/>
            <a:endCxn id="82" idx="3"/>
          </p:cNvCxnSpPr>
          <p:nvPr/>
        </p:nvCxnSpPr>
        <p:spPr>
          <a:xfrm flipV="1">
            <a:off x="3723612" y="4458038"/>
            <a:ext cx="2328223" cy="109297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线箭头连接符 87">
            <a:extLst>
              <a:ext uri="{FF2B5EF4-FFF2-40B4-BE49-F238E27FC236}">
                <a16:creationId xmlns:a16="http://schemas.microsoft.com/office/drawing/2014/main" id="{C13538A2-9F29-9748-A5BA-D515537BD782}"/>
              </a:ext>
            </a:extLst>
          </p:cNvPr>
          <p:cNvCxnSpPr>
            <a:cxnSpLocks/>
          </p:cNvCxnSpPr>
          <p:nvPr/>
        </p:nvCxnSpPr>
        <p:spPr>
          <a:xfrm flipV="1">
            <a:off x="3734519" y="4459727"/>
            <a:ext cx="2317316" cy="198129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5">
            <a:extLst>
              <a:ext uri="{FF2B5EF4-FFF2-40B4-BE49-F238E27FC236}">
                <a16:creationId xmlns:a16="http://schemas.microsoft.com/office/drawing/2014/main" id="{880B6167-9F53-C247-9B4F-1E3246EC0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335" y="4120703"/>
            <a:ext cx="386525" cy="413511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000"/>
          </a:p>
        </p:txBody>
      </p:sp>
      <p:sp>
        <p:nvSpPr>
          <p:cNvPr id="90" name="AutoShape 39">
            <a:extLst>
              <a:ext uri="{FF2B5EF4-FFF2-40B4-BE49-F238E27FC236}">
                <a16:creationId xmlns:a16="http://schemas.microsoft.com/office/drawing/2014/main" id="{B8B48D57-B49F-7943-82DB-EB83C6379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36" y="4100702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kumimoji="0" lang="zh-CN" altLang="zh-C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742F97E-8967-664A-90AF-C6E5F46CA62A}"/>
                  </a:ext>
                </a:extLst>
              </p:cNvPr>
              <p:cNvSpPr txBox="1"/>
              <p:nvPr/>
            </p:nvSpPr>
            <p:spPr>
              <a:xfrm>
                <a:off x="5025014" y="1793911"/>
                <a:ext cx="41764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orbel" panose="020B0503020204020204" pitchFamily="34" charset="0"/>
                  </a:rPr>
                  <a:t>目标</a:t>
                </a:r>
                <a:r>
                  <a:rPr lang="zh-CN" altLang="en-US" sz="2400">
                    <a:latin typeface="Corbel" panose="020B0503020204020204" pitchFamily="34" charset="0"/>
                  </a:rPr>
                  <a:t>：估计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latin typeface="Corbel" panose="020B0503020204020204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>
                    <a:latin typeface="Corbel" panose="020B0503020204020204" pitchFamily="34" charset="0"/>
                  </a:rPr>
                  <a:t>确定性图传播: O(n)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>
                    <a:latin typeface="Corbel" panose="020B0503020204020204" pitchFamily="34" charset="0"/>
                  </a:rPr>
                  <a:t>蒙特卡罗采样: O(1)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742F97E-8967-664A-90AF-C6E5F46CA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14" y="1793911"/>
                <a:ext cx="4176464" cy="1200329"/>
              </a:xfrm>
              <a:prstGeom prst="rect">
                <a:avLst/>
              </a:prstGeom>
              <a:blipFill>
                <a:blip r:embed="rId9"/>
                <a:stretch>
                  <a:fillRect l="-2121" t="-6316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标题 1">
            <a:extLst>
              <a:ext uri="{FF2B5EF4-FFF2-40B4-BE49-F238E27FC236}">
                <a16:creationId xmlns:a16="http://schemas.microsoft.com/office/drawing/2014/main" id="{829D486F-5357-894E-9A9A-13782FC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42" y="127898"/>
            <a:ext cx="8134944" cy="1128712"/>
          </a:xfrm>
        </p:spPr>
        <p:txBody>
          <a:bodyPr>
            <a:noAutofit/>
          </a:bodyPr>
          <a:lstStyle/>
          <a:p>
            <a:r>
              <a:rPr lang="zh-HK" altLang="en-US" sz="3200" dirty="0"/>
              <a:t>确定性图传播</a:t>
            </a:r>
            <a:r>
              <a:rPr lang="zh-CN" altLang="en-US" sz="3200" dirty="0"/>
              <a:t> </a:t>
            </a:r>
            <a:r>
              <a:rPr lang="en-US" altLang="zh-HK" sz="2000" dirty="0"/>
              <a:t>[FOCS’06, NeurIPS’ 15]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80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C 0.09184 -0.07546 0.18368 -0.15093 0.27778 -0.14884 C 0.37188 -0.14699 0.56476 0.01227 0.56476 0.0125 L 0.56476 0.0122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图结构无处不在</a:t>
            </a: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8BD5DE68-9633-EC4A-9C16-C20C9F1565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88795" y="2424187"/>
            <a:ext cx="71437" cy="2159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0" name="组 9"/>
          <p:cNvGrpSpPr/>
          <p:nvPr/>
        </p:nvGrpSpPr>
        <p:grpSpPr>
          <a:xfrm>
            <a:off x="179512" y="1700808"/>
            <a:ext cx="6106636" cy="4176464"/>
            <a:chOff x="3422212" y="2217279"/>
            <a:chExt cx="5614284" cy="3876017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10DB0D8-EFE8-044B-A714-7D9660F76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1046" y="2711921"/>
              <a:ext cx="5505450" cy="338137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5BD3FDB-E8BC-9E49-8B30-B69A4874616D}"/>
                </a:ext>
              </a:extLst>
            </p:cNvPr>
            <p:cNvSpPr txBox="1"/>
            <p:nvPr/>
          </p:nvSpPr>
          <p:spPr>
            <a:xfrm>
              <a:off x="3422212" y="2217279"/>
              <a:ext cx="2040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0070C0"/>
                  </a:solidFill>
                  <a:latin typeface="Corbel" panose="020B0503020204020204" pitchFamily="34" charset="0"/>
                  <a:ea typeface="黑体" pitchFamily="49" charset="-122"/>
                </a:rPr>
                <a:t>地理信息网络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B4175BC-7C28-B548-9653-6571336DD4CE}"/>
              </a:ext>
            </a:extLst>
          </p:cNvPr>
          <p:cNvSpPr txBox="1"/>
          <p:nvPr/>
        </p:nvSpPr>
        <p:spPr>
          <a:xfrm>
            <a:off x="6344127" y="2188457"/>
            <a:ext cx="2692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节点：路口</a:t>
            </a:r>
            <a:r>
              <a:rPr kumimoji="1" lang="en-US" altLang="zh-CN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房屋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边  ：道路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250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标题 1">
            <a:extLst>
              <a:ext uri="{FF2B5EF4-FFF2-40B4-BE49-F238E27FC236}">
                <a16:creationId xmlns:a16="http://schemas.microsoft.com/office/drawing/2014/main" id="{3B99F500-EA38-BA43-8160-5CF73B4E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/>
              <p:nvPr/>
            </p:nvSpPr>
            <p:spPr>
              <a:xfrm>
                <a:off x="683569" y="1124744"/>
                <a:ext cx="7920880" cy="2724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en-US" altLang="zh-CN" sz="2200" dirty="0">
                    <a:latin typeface="Candara" panose="020E0502030303020204" pitchFamily="34" charset="0"/>
                  </a:rPr>
                  <a:t>AGP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 </a:t>
                </a:r>
                <a:r>
                  <a:rPr kumimoji="1" lang="zh-CN" altLang="en-US" sz="2200" b="0" dirty="0">
                    <a:latin typeface="Candara" panose="020E0502030303020204" pitchFamily="34" charset="0"/>
                  </a:rPr>
                  <a:t>是一种针对图传播范式的通用图传播算法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 </a:t>
                </a:r>
                <a:endParaRPr kumimoji="1" lang="en-US" altLang="zh-CN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kumimoji="1" lang="en-US" altLang="zh-CN" sz="20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sz="20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zh-CN" sz="20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zh-CN" sz="2000" b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000" b="0">
                                          <a:latin typeface="Cambria Math" panose="02040503050406030204" pitchFamily="18" charset="0"/>
                                        </a:rPr>
                                        <m:t>AD</m:t>
                                      </m:r>
                                    </m:e>
                                    <m:sup>
                                      <m:r>
                                        <a:rPr kumimoji="1" lang="en-US" altLang="zh-CN" sz="2000" b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2000" b="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kumimoji="1" lang="en-US" altLang="zh-CN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1" lang="en-US" altLang="zh-CN" sz="2200" b="0" dirty="0">
                  <a:latin typeface="Candara" panose="020E0502030303020204" pitchFamily="34" charset="0"/>
                </a:endParaRPr>
              </a:p>
              <a:p>
                <a:pPr marL="342900" indent="-342900">
                  <a:lnSpc>
                    <a:spcPct val="13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en-US" altLang="zh-CN" sz="2200" b="0" dirty="0">
                    <a:latin typeface="Candara" panose="020E0502030303020204" pitchFamily="34" charset="0"/>
                  </a:rPr>
                  <a:t>AGP </a:t>
                </a:r>
                <a:r>
                  <a:rPr kumimoji="1" lang="zh-CN" altLang="en-US" sz="2200" dirty="0">
                    <a:latin typeface="Candara" panose="020E0502030303020204" pitchFamily="34" charset="0"/>
                  </a:rPr>
                  <a:t>同时结合了蒙特卡罗采样和确定性传播的优势，达到了近似最优的时间复杂度</a:t>
                </a:r>
                <a:r>
                  <a:rPr kumimoji="1" lang="en-US" altLang="zh-CN" sz="2200" dirty="0">
                    <a:latin typeface="Candara" panose="020E0502030303020204" pitchFamily="34" charset="0"/>
                  </a:rPr>
                  <a:t>. </a:t>
                </a:r>
                <a:endParaRPr kumimoji="1" lang="en-US" altLang="zh-CN" sz="2200" b="0" dirty="0">
                  <a:latin typeface="Candara" panose="020E0502030303020204" pitchFamily="34" charset="0"/>
                </a:endParaRP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endParaRPr kumimoji="1" lang="en-US" altLang="zh-CN" sz="22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D75459A-7253-7644-8AF6-2E27C2697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1124744"/>
                <a:ext cx="7920880" cy="2724849"/>
              </a:xfrm>
              <a:prstGeom prst="rect">
                <a:avLst/>
              </a:prstGeom>
              <a:blipFill>
                <a:blip r:embed="rId3"/>
                <a:stretch>
                  <a:fillRect l="-480" t="-14419" b="-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表格 3">
            <a:extLst>
              <a:ext uri="{FF2B5EF4-FFF2-40B4-BE49-F238E27FC236}">
                <a16:creationId xmlns:a16="http://schemas.microsoft.com/office/drawing/2014/main" id="{5CA8858A-5FA0-3C4A-8A99-3087AC0D1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47695"/>
              </p:ext>
            </p:extLst>
          </p:nvPr>
        </p:nvGraphicFramePr>
        <p:xfrm>
          <a:off x="1395759" y="4435706"/>
          <a:ext cx="2385542" cy="2156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422">
                  <a:extLst>
                    <a:ext uri="{9D8B030D-6E8A-4147-A177-3AD203B41FA5}">
                      <a16:colId xmlns:a16="http://schemas.microsoft.com/office/drawing/2014/main" val="10104519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94918135"/>
                    </a:ext>
                  </a:extLst>
                </a:gridCol>
              </a:tblGrid>
              <a:tr h="1394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transition probability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SGC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80919"/>
                  </a:ext>
                </a:extLst>
              </a:tr>
              <a:tr h="50556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APPNP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683275"/>
                  </a:ext>
                </a:extLst>
              </a:tr>
              <a:tr h="50556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HKPR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GDC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064925"/>
                  </a:ext>
                </a:extLst>
              </a:tr>
              <a:tr h="50556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743185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A4675D57-79AF-6348-A64C-C4061D2E4625}"/>
              </a:ext>
            </a:extLst>
          </p:cNvPr>
          <p:cNvSpPr/>
          <p:nvPr/>
        </p:nvSpPr>
        <p:spPr>
          <a:xfrm>
            <a:off x="1070094" y="3861049"/>
            <a:ext cx="3076867" cy="2756167"/>
          </a:xfrm>
          <a:prstGeom prst="rect">
            <a:avLst/>
          </a:prstGeom>
          <a:noFill/>
          <a:ln w="38100">
            <a:solidFill>
              <a:srgbClr val="006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19000F-A436-DE4D-A59C-8A23A370B0C5}"/>
              </a:ext>
            </a:extLst>
          </p:cNvPr>
          <p:cNvSpPr txBox="1"/>
          <p:nvPr/>
        </p:nvSpPr>
        <p:spPr>
          <a:xfrm>
            <a:off x="1050097" y="3861049"/>
            <a:ext cx="307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63AA"/>
                </a:solidFill>
                <a:latin typeface="Corbel" panose="020B0503020204020204" pitchFamily="34" charset="0"/>
              </a:rPr>
              <a:t>多种图节点邻近度指标</a:t>
            </a:r>
          </a:p>
          <a:p>
            <a:pPr algn="ctr"/>
            <a:r>
              <a:rPr lang="en-US" sz="2000">
                <a:solidFill>
                  <a:srgbClr val="0063AA"/>
                </a:solidFill>
                <a:latin typeface="Corbel" panose="020B0503020204020204" pitchFamily="34" charset="0"/>
              </a:rPr>
              <a:t>和GNN模型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5DCC814-EF97-DF4A-831D-4A717BE773C0}"/>
              </a:ext>
            </a:extLst>
          </p:cNvPr>
          <p:cNvSpPr/>
          <p:nvPr/>
        </p:nvSpPr>
        <p:spPr>
          <a:xfrm>
            <a:off x="5292341" y="3861048"/>
            <a:ext cx="2788315" cy="2731435"/>
          </a:xfrm>
          <a:prstGeom prst="rect">
            <a:avLst/>
          </a:prstGeom>
          <a:noFill/>
          <a:ln w="38100">
            <a:solidFill>
              <a:srgbClr val="F96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955533F-5B55-A94F-B773-17C555CF9E22}"/>
              </a:ext>
            </a:extLst>
          </p:cNvPr>
          <p:cNvSpPr txBox="1"/>
          <p:nvPr/>
        </p:nvSpPr>
        <p:spPr>
          <a:xfrm>
            <a:off x="5148064" y="3933057"/>
            <a:ext cx="307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9654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一个通用的图传播算法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CA1225-689E-BE49-8A65-9A21A222B50B}"/>
              </a:ext>
            </a:extLst>
          </p:cNvPr>
          <p:cNvSpPr txBox="1"/>
          <p:nvPr/>
        </p:nvSpPr>
        <p:spPr>
          <a:xfrm>
            <a:off x="6238687" y="471170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AGP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406E8D-95F0-6141-BB41-B48A1011B47A}"/>
              </a:ext>
            </a:extLst>
          </p:cNvPr>
          <p:cNvSpPr txBox="1"/>
          <p:nvPr/>
        </p:nvSpPr>
        <p:spPr>
          <a:xfrm>
            <a:off x="5167541" y="5721063"/>
            <a:ext cx="307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近似最优的时间复杂度</a:t>
            </a:r>
          </a:p>
        </p:txBody>
      </p:sp>
      <p:sp>
        <p:nvSpPr>
          <p:cNvPr id="21" name="左箭头 20">
            <a:extLst>
              <a:ext uri="{FF2B5EF4-FFF2-40B4-BE49-F238E27FC236}">
                <a16:creationId xmlns:a16="http://schemas.microsoft.com/office/drawing/2014/main" id="{4C26BB57-619E-5C47-B34E-AC7378DDAD88}"/>
              </a:ext>
            </a:extLst>
          </p:cNvPr>
          <p:cNvSpPr/>
          <p:nvPr/>
        </p:nvSpPr>
        <p:spPr>
          <a:xfrm>
            <a:off x="4369674" y="4907600"/>
            <a:ext cx="635636" cy="42894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33" grpId="0" animBg="1"/>
      <p:bldP spid="34" grpId="0"/>
      <p:bldP spid="20" grpId="0"/>
      <p:bldP spid="35" grpId="0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5">
            <a:extLst>
              <a:ext uri="{FF2B5EF4-FFF2-40B4-BE49-F238E27FC236}">
                <a16:creationId xmlns:a16="http://schemas.microsoft.com/office/drawing/2014/main" id="{8AC7065F-D2FC-D741-9A92-C115D33A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245" y="4114384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B4EAC51B-EC2B-2149-AB9E-ABC5CD37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32" y="3810067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A4A95A4A-480C-9748-BD7D-78B057691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274" y="5455633"/>
            <a:ext cx="499907" cy="488419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1DC6D1EA-30A5-EC48-A19D-A4F2895A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252" y="4682203"/>
            <a:ext cx="518196" cy="513541"/>
          </a:xfrm>
          <a:prstGeom prst="ellipse">
            <a:avLst/>
          </a:prstGeom>
          <a:solidFill>
            <a:srgbClr val="FF0000">
              <a:alpha val="8977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0" lang="zh-CN" altLang="zh-CN" sz="2400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C2E00A63-160C-784D-855D-7FD49556B387}"/>
              </a:ext>
            </a:extLst>
          </p:cNvPr>
          <p:cNvGrpSpPr>
            <a:grpSpLocks/>
          </p:cNvGrpSpPr>
          <p:nvPr/>
        </p:nvGrpSpPr>
        <p:grpSpPr bwMode="auto">
          <a:xfrm>
            <a:off x="2017287" y="2541488"/>
            <a:ext cx="5904656" cy="4199880"/>
            <a:chOff x="1152" y="1344"/>
            <a:chExt cx="3408" cy="2064"/>
          </a:xfrm>
          <a:noFill/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395174DF-12FF-0C44-B573-653AE6556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0A866F2B-3194-2B41-B888-E90AB6251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0" lang="en-US" altLang="zh-CN" sz="240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347D9BC1-C898-5D44-ACAD-4CAA3D154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4C9D67F0-6015-1F48-9314-93F5CCA45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72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AC7DE070-29AE-3342-A402-75B9C4075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301D1943-C689-9940-BC73-19C5632C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07AFB04E-78BF-AB4E-BB69-34418FBD6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3168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 dirty="0"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DCF86242-EFD4-564F-9814-A356248F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68B8B528-1E1B-A448-B36C-36762D753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5458CFDD-3498-BD4F-8E10-2C57EEBC8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20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E21AE4A3-1A9A-4B4C-B5A3-60BB92FF2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64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11</a:t>
              </a:r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03FB9D21-8D17-B14E-9529-A514FC2E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288" cy="2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0" lang="en-US" altLang="zh-CN" sz="2400">
                  <a:ea typeface="宋体" panose="02010600030101010101" pitchFamily="2" charset="-122"/>
                </a:rPr>
                <a:t>12</a:t>
              </a:r>
            </a:p>
          </p:txBody>
        </p:sp>
      </p:grp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D0BE76B5-DD20-C54E-9936-6C506DEE5BB0}"/>
              </a:ext>
            </a:extLst>
          </p:cNvPr>
          <p:cNvCxnSpPr>
            <a:cxnSpLocks/>
            <a:stCxn id="13" idx="5"/>
            <a:endCxn id="17" idx="2"/>
          </p:cNvCxnSpPr>
          <p:nvPr/>
        </p:nvCxnSpPr>
        <p:spPr>
          <a:xfrm>
            <a:off x="3025346" y="5107104"/>
            <a:ext cx="738389" cy="608712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8CA00ACC-585D-1043-B1D5-84BB39C8F1D8}"/>
              </a:ext>
            </a:extLst>
          </p:cNvPr>
          <p:cNvCxnSpPr>
            <a:cxnSpLocks/>
            <a:stCxn id="13" idx="1"/>
            <a:endCxn id="12" idx="5"/>
          </p:cNvCxnSpPr>
          <p:nvPr/>
        </p:nvCxnSpPr>
        <p:spPr>
          <a:xfrm flipH="1" flipV="1">
            <a:off x="2443197" y="4228059"/>
            <a:ext cx="229314" cy="53372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5E208BC8-4EDA-474B-B5F8-86F9968DEC61}"/>
              </a:ext>
            </a:extLst>
          </p:cNvPr>
          <p:cNvCxnSpPr>
            <a:cxnSpLocks/>
            <a:stCxn id="12" idx="7"/>
            <a:endCxn id="16" idx="2"/>
          </p:cNvCxnSpPr>
          <p:nvPr/>
        </p:nvCxnSpPr>
        <p:spPr>
          <a:xfrm flipV="1">
            <a:off x="2443197" y="3567040"/>
            <a:ext cx="405732" cy="31569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EC35069-CDF0-9D4F-B8FE-671D51D4B373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>
            <a:off x="3347914" y="3567040"/>
            <a:ext cx="1912776" cy="39068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CCEE049-C96E-584E-AB80-5C8E5D2131BB}"/>
              </a:ext>
            </a:extLst>
          </p:cNvPr>
          <p:cNvCxnSpPr>
            <a:cxnSpLocks/>
          </p:cNvCxnSpPr>
          <p:nvPr/>
        </p:nvCxnSpPr>
        <p:spPr>
          <a:xfrm flipV="1">
            <a:off x="3791668" y="4518042"/>
            <a:ext cx="8572" cy="495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2E8EADFC-A878-0F43-A179-1CA20C1663CF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2516272" y="4055398"/>
            <a:ext cx="914806" cy="2930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C8FD29C1-C342-3A4B-883A-9E88CE466A77}"/>
              </a:ext>
            </a:extLst>
          </p:cNvPr>
          <p:cNvCxnSpPr>
            <a:cxnSpLocks/>
            <a:stCxn id="19" idx="0"/>
            <a:endCxn id="18" idx="3"/>
          </p:cNvCxnSpPr>
          <p:nvPr/>
        </p:nvCxnSpPr>
        <p:spPr>
          <a:xfrm flipV="1">
            <a:off x="4794624" y="5693134"/>
            <a:ext cx="123320" cy="55987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5AE38516-0304-BF4B-8FCF-A6144F483CCC}"/>
              </a:ext>
            </a:extLst>
          </p:cNvPr>
          <p:cNvCxnSpPr>
            <a:cxnSpLocks/>
            <a:stCxn id="17" idx="5"/>
            <a:endCxn id="19" idx="1"/>
          </p:cNvCxnSpPr>
          <p:nvPr/>
        </p:nvCxnSpPr>
        <p:spPr>
          <a:xfrm>
            <a:off x="4189645" y="5888477"/>
            <a:ext cx="428561" cy="436051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34C681D5-517E-C141-8F40-1E7ED6D279A9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4262720" y="5520473"/>
            <a:ext cx="582149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0A945D3-93E0-A049-9A43-E9123FF86960}"/>
              </a:ext>
            </a:extLst>
          </p:cNvPr>
          <p:cNvCxnSpPr>
            <a:cxnSpLocks/>
            <a:stCxn id="23" idx="2"/>
            <a:endCxn id="22" idx="5"/>
          </p:cNvCxnSpPr>
          <p:nvPr/>
        </p:nvCxnSpPr>
        <p:spPr>
          <a:xfrm flipH="1" flipV="1">
            <a:off x="5686600" y="4130388"/>
            <a:ext cx="655224" cy="12035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AB33C07A-94CB-3046-A0BB-3E8698533B47}"/>
              </a:ext>
            </a:extLst>
          </p:cNvPr>
          <p:cNvCxnSpPr>
            <a:cxnSpLocks/>
            <a:stCxn id="23" idx="6"/>
            <a:endCxn id="24" idx="3"/>
          </p:cNvCxnSpPr>
          <p:nvPr/>
        </p:nvCxnSpPr>
        <p:spPr>
          <a:xfrm flipV="1">
            <a:off x="6840809" y="3544358"/>
            <a:ext cx="655224" cy="70638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0E6610F6-769D-EA4B-94C9-A6C978506126}"/>
              </a:ext>
            </a:extLst>
          </p:cNvPr>
          <p:cNvCxnSpPr>
            <a:cxnSpLocks/>
            <a:stCxn id="14" idx="3"/>
            <a:endCxn id="13" idx="6"/>
          </p:cNvCxnSpPr>
          <p:nvPr/>
        </p:nvCxnSpPr>
        <p:spPr>
          <a:xfrm flipH="1">
            <a:off x="3098421" y="4521074"/>
            <a:ext cx="405732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92A38103-CF7B-7C41-98A4-546A1D45020D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5676510" y="2785667"/>
            <a:ext cx="665314" cy="19534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DC789F32-8FCF-D44B-AEB5-8C533D9F097C}"/>
              </a:ext>
            </a:extLst>
          </p:cNvPr>
          <p:cNvCxnSpPr>
            <a:cxnSpLocks/>
            <a:stCxn id="22" idx="0"/>
            <a:endCxn id="20" idx="4"/>
          </p:cNvCxnSpPr>
          <p:nvPr/>
        </p:nvCxnSpPr>
        <p:spPr>
          <a:xfrm flipH="1" flipV="1">
            <a:off x="5427018" y="3225189"/>
            <a:ext cx="83165" cy="48835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D6C6ED92-21AB-4841-9059-5797C9075FC0}"/>
              </a:ext>
            </a:extLst>
          </p:cNvPr>
          <p:cNvCxnSpPr>
            <a:cxnSpLocks/>
            <a:stCxn id="22" idx="3"/>
            <a:endCxn id="17" idx="7"/>
          </p:cNvCxnSpPr>
          <p:nvPr/>
        </p:nvCxnSpPr>
        <p:spPr>
          <a:xfrm flipH="1">
            <a:off x="4189645" y="4130388"/>
            <a:ext cx="1144120" cy="1412767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D117DBDF-BCA2-3244-A153-CB3B839643F4}"/>
              </a:ext>
            </a:extLst>
          </p:cNvPr>
          <p:cNvCxnSpPr>
            <a:cxnSpLocks/>
          </p:cNvCxnSpPr>
          <p:nvPr/>
        </p:nvCxnSpPr>
        <p:spPr>
          <a:xfrm flipV="1">
            <a:off x="3714842" y="4825754"/>
            <a:ext cx="5318" cy="44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302FE5EE-24A2-AF4D-BC74-7D13CE8DFC49}"/>
              </a:ext>
            </a:extLst>
          </p:cNvPr>
          <p:cNvCxnSpPr>
            <a:cxnSpLocks/>
            <a:stCxn id="24" idx="1"/>
            <a:endCxn id="21" idx="6"/>
          </p:cNvCxnSpPr>
          <p:nvPr/>
        </p:nvCxnSpPr>
        <p:spPr>
          <a:xfrm flipH="1" flipV="1">
            <a:off x="6840809" y="2785667"/>
            <a:ext cx="655224" cy="41336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FB5BDF4C-FAA1-F24A-9157-EA637D6E8891}"/>
              </a:ext>
            </a:extLst>
          </p:cNvPr>
          <p:cNvCxnSpPr>
            <a:cxnSpLocks/>
          </p:cNvCxnSpPr>
          <p:nvPr/>
        </p:nvCxnSpPr>
        <p:spPr>
          <a:xfrm>
            <a:off x="3031985" y="5109439"/>
            <a:ext cx="738389" cy="608712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07968DB4-43B7-344B-ADB8-C8E338CB1057}"/>
              </a:ext>
            </a:extLst>
          </p:cNvPr>
          <p:cNvCxnSpPr>
            <a:cxnSpLocks/>
          </p:cNvCxnSpPr>
          <p:nvPr/>
        </p:nvCxnSpPr>
        <p:spPr>
          <a:xfrm flipH="1" flipV="1">
            <a:off x="2449836" y="4230394"/>
            <a:ext cx="229314" cy="533723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1CA63EE2-6326-9444-BBFD-1E115AC44AE5}"/>
              </a:ext>
            </a:extLst>
          </p:cNvPr>
          <p:cNvCxnSpPr>
            <a:cxnSpLocks/>
            <a:stCxn id="13" idx="6"/>
            <a:endCxn id="48" idx="3"/>
          </p:cNvCxnSpPr>
          <p:nvPr/>
        </p:nvCxnSpPr>
        <p:spPr>
          <a:xfrm flipV="1">
            <a:off x="3098421" y="4531276"/>
            <a:ext cx="415034" cy="403167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560834-B6B9-C847-9BC8-F8D3D6D19EFB}"/>
                  </a:ext>
                </a:extLst>
              </p:cNvPr>
              <p:cNvSpPr txBox="1"/>
              <p:nvPr/>
            </p:nvSpPr>
            <p:spPr>
              <a:xfrm>
                <a:off x="1043609" y="1556792"/>
                <a:ext cx="7488832" cy="1164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/>
                  <a:t>随机游走在第i步从节点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走到节点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的概率: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560834-B6B9-C847-9BC8-F8D3D6D1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1556792"/>
                <a:ext cx="7488832" cy="1164999"/>
              </a:xfrm>
              <a:prstGeom prst="rect">
                <a:avLst/>
              </a:prstGeom>
              <a:blipFill>
                <a:blip r:embed="rId3"/>
                <a:stretch>
                  <a:fillRect l="-1017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C1B6224-24ED-334F-9D73-F6835A4D250F}"/>
                  </a:ext>
                </a:extLst>
              </p:cNvPr>
              <p:cNvSpPr txBox="1"/>
              <p:nvPr/>
            </p:nvSpPr>
            <p:spPr>
              <a:xfrm>
                <a:off x="939546" y="3254612"/>
                <a:ext cx="1945329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C1B6224-24ED-334F-9D73-F6835A4D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6" y="3254612"/>
                <a:ext cx="1945329" cy="533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499263-5E96-974B-B93C-46E7C1AEA159}"/>
                  </a:ext>
                </a:extLst>
              </p:cNvPr>
              <p:cNvSpPr txBox="1"/>
              <p:nvPr/>
            </p:nvSpPr>
            <p:spPr>
              <a:xfrm>
                <a:off x="3908709" y="4216920"/>
                <a:ext cx="1945329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  <m:sup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7499263-5E96-974B-B93C-46E7C1AEA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09" y="4216920"/>
                <a:ext cx="1945329" cy="544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85EBE03-38DE-0E49-A08B-9422534702E0}"/>
                  </a:ext>
                </a:extLst>
              </p:cNvPr>
              <p:cNvSpPr txBox="1"/>
              <p:nvPr/>
            </p:nvSpPr>
            <p:spPr>
              <a:xfrm>
                <a:off x="2671552" y="6047456"/>
                <a:ext cx="1945329" cy="54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  <m:sup>
                                <m:r>
                                  <a:rPr lang="en-US" altLang="zh-C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85EBE03-38DE-0E49-A08B-942253470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52" y="6047456"/>
                <a:ext cx="1945329" cy="544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3BDD02E-8353-CA45-A438-D822565B4882}"/>
                  </a:ext>
                </a:extLst>
              </p:cNvPr>
              <p:cNvSpPr txBox="1"/>
              <p:nvPr/>
            </p:nvSpPr>
            <p:spPr>
              <a:xfrm>
                <a:off x="706567" y="980728"/>
                <a:ext cx="8413407" cy="55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200" b="0" dirty="0">
                    <a:latin typeface="Candara" panose="020E0502030303020204" pitchFamily="34" charset="0"/>
                  </a:rPr>
                  <a:t>通用图传播范式</a:t>
                </a:r>
                <a:r>
                  <a:rPr kumimoji="1" lang="en-US" altLang="zh-CN" sz="2200" b="0" dirty="0">
                    <a:latin typeface="Candara" panose="020E050203030302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sz="20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000" b="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kumimoji="1" lang="en-US" altLang="zh-CN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zh-CN" sz="2000" b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b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  <m:sup>
                                    <m:r>
                                      <a:rPr kumimoji="1" lang="en-US" altLang="zh-CN" sz="2000" b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20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kumimoji="1"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r>
                  <a:rPr kumimoji="1" lang="en-US" altLang="zh-CN" sz="2200" b="0" dirty="0">
                    <a:latin typeface="Candara" panose="020E0502030303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3BDD02E-8353-CA45-A438-D822565B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67" y="980728"/>
                <a:ext cx="8413407" cy="551177"/>
              </a:xfrm>
              <a:prstGeom prst="rect">
                <a:avLst/>
              </a:prstGeom>
              <a:blipFill>
                <a:blip r:embed="rId7"/>
                <a:stretch>
                  <a:fillRect l="-452" t="-63636" b="-1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2B1DFF71-D7C5-0848-A3F2-AC5190DDF0F0}"/>
              </a:ext>
            </a:extLst>
          </p:cNvPr>
          <p:cNvSpPr/>
          <p:nvPr/>
        </p:nvSpPr>
        <p:spPr>
          <a:xfrm>
            <a:off x="936153" y="3033987"/>
            <a:ext cx="1772651" cy="9278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463EBEAC-63DE-AF40-A549-25048FD196A1}"/>
              </a:ext>
            </a:extLst>
          </p:cNvPr>
          <p:cNvSpPr/>
          <p:nvPr/>
        </p:nvSpPr>
        <p:spPr>
          <a:xfrm>
            <a:off x="3913402" y="4042853"/>
            <a:ext cx="1772651" cy="9278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50BF134-7CF7-AF46-8AFE-6C9F9639C4B2}"/>
              </a:ext>
            </a:extLst>
          </p:cNvPr>
          <p:cNvSpPr/>
          <p:nvPr/>
        </p:nvSpPr>
        <p:spPr>
          <a:xfrm>
            <a:off x="2617827" y="5889255"/>
            <a:ext cx="1772651" cy="9278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FF98A6-0B93-5945-9018-F5EB5AF4E78A}"/>
              </a:ext>
            </a:extLst>
          </p:cNvPr>
          <p:cNvSpPr txBox="1"/>
          <p:nvPr/>
        </p:nvSpPr>
        <p:spPr>
          <a:xfrm>
            <a:off x="924915" y="2003582"/>
            <a:ext cx="277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orbel" panose="020B0503020204020204" pitchFamily="34" charset="0"/>
              </a:rPr>
              <a:t>度数越大</a:t>
            </a:r>
            <a:r>
              <a:rPr lang="zh-CN" altLang="en-US" sz="2200">
                <a:solidFill>
                  <a:srgbClr val="FF0000"/>
                </a:solidFill>
                <a:latin typeface="Corbel" panose="020B0503020204020204" pitchFamily="34" charset="0"/>
              </a:rPr>
              <a:t>，概率越小</a:t>
            </a:r>
            <a:endParaRPr lang="en-US" sz="220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47F6EA4-900A-B944-B018-C5CF254A774E}"/>
                  </a:ext>
                </a:extLst>
              </p:cNvPr>
              <p:cNvSpPr/>
              <p:nvPr/>
            </p:nvSpPr>
            <p:spPr>
              <a:xfrm>
                <a:off x="4616881" y="2263312"/>
                <a:ext cx="1023677" cy="411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p>
                          </m:sSub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47F6EA4-900A-B944-B018-C5CF254A7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81" y="2263312"/>
                <a:ext cx="1023677" cy="411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54CD606C-EB7C-8B4E-8F2C-D0854DB206DA}"/>
              </a:ext>
            </a:extLst>
          </p:cNvPr>
          <p:cNvCxnSpPr/>
          <p:nvPr/>
        </p:nvCxnSpPr>
        <p:spPr>
          <a:xfrm flipV="1">
            <a:off x="4572000" y="2675250"/>
            <a:ext cx="1034032" cy="98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连接符 66">
            <a:extLst>
              <a:ext uri="{FF2B5EF4-FFF2-40B4-BE49-F238E27FC236}">
                <a16:creationId xmlns:a16="http://schemas.microsoft.com/office/drawing/2014/main" id="{C52D6B76-80A8-7545-9D40-EA991BA0C68B}"/>
              </a:ext>
            </a:extLst>
          </p:cNvPr>
          <p:cNvCxnSpPr>
            <a:stCxn id="10" idx="2"/>
            <a:endCxn id="9" idx="2"/>
          </p:cNvCxnSpPr>
          <p:nvPr/>
        </p:nvCxnSpPr>
        <p:spPr>
          <a:xfrm rot="5400000" flipH="1">
            <a:off x="3601103" y="1147474"/>
            <a:ext cx="240622" cy="2814612"/>
          </a:xfrm>
          <a:prstGeom prst="bentConnector3">
            <a:avLst>
              <a:gd name="adj1" fmla="val -9500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1">
            <a:extLst>
              <a:ext uri="{FF2B5EF4-FFF2-40B4-BE49-F238E27FC236}">
                <a16:creationId xmlns:a16="http://schemas.microsoft.com/office/drawing/2014/main" id="{26810662-AE1E-4741-8522-FA0DD5FB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</p:spTree>
    <p:extLst>
      <p:ext uri="{BB962C8B-B14F-4D97-AF65-F5344CB8AC3E}">
        <p14:creationId xmlns:p14="http://schemas.microsoft.com/office/powerpoint/2010/main" val="30004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2" grpId="0" animBg="1"/>
      <p:bldP spid="63" grpId="0" animBg="1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560834-B6B9-C847-9BC8-F8D3D6D19EFB}"/>
                  </a:ext>
                </a:extLst>
              </p:cNvPr>
              <p:cNvSpPr txBox="1"/>
              <p:nvPr/>
            </p:nvSpPr>
            <p:spPr>
              <a:xfrm>
                <a:off x="1043609" y="1196752"/>
                <a:ext cx="7488832" cy="113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/>
                  <a:t>随机游走在第i步从节点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CN" sz="2200">
                    <a:latin typeface="Corbel" panose="020B0503020204020204" pitchFamily="34" charset="0"/>
                  </a:rPr>
                  <a:t> 走到节点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zh-CN" sz="2200">
                    <a:latin typeface="Corbel" panose="020B0503020204020204" pitchFamily="34" charset="0"/>
                  </a:rPr>
                  <a:t> 的概率: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560834-B6B9-C847-9BC8-F8D3D6D1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1196752"/>
                <a:ext cx="7488832" cy="1134221"/>
              </a:xfrm>
              <a:prstGeom prst="rect">
                <a:avLst/>
              </a:prstGeom>
              <a:blipFill>
                <a:blip r:embed="rId3"/>
                <a:stretch>
                  <a:fillRect l="-1017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3CFF98A6-0B93-5945-9018-F5EB5AF4E78A}"/>
              </a:ext>
            </a:extLst>
          </p:cNvPr>
          <p:cNvSpPr txBox="1"/>
          <p:nvPr/>
        </p:nvSpPr>
        <p:spPr>
          <a:xfrm>
            <a:off x="1043608" y="1732746"/>
            <a:ext cx="277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orbel" panose="020B0503020204020204" pitchFamily="34" charset="0"/>
              </a:rPr>
              <a:t>度数越大</a:t>
            </a:r>
            <a:r>
              <a:rPr lang="zh-CN" altLang="en-US" sz="2200">
                <a:solidFill>
                  <a:srgbClr val="FF0000"/>
                </a:solidFill>
                <a:latin typeface="Corbel" panose="020B0503020204020204" pitchFamily="34" charset="0"/>
              </a:rPr>
              <a:t>，概率越小</a:t>
            </a:r>
            <a:endParaRPr lang="en-US" sz="220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/>
              <p:nvPr/>
            </p:nvSpPr>
            <p:spPr>
              <a:xfrm>
                <a:off x="5182434" y="308367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34" y="3083678"/>
                <a:ext cx="432048" cy="4320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/>
              <p:nvPr/>
            </p:nvSpPr>
            <p:spPr>
              <a:xfrm>
                <a:off x="5182434" y="3853766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34" y="3853766"/>
                <a:ext cx="432048" cy="4320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/>
              <p:nvPr/>
            </p:nvSpPr>
            <p:spPr>
              <a:xfrm>
                <a:off x="5182434" y="459584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34" y="4595846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E6A252F1-5283-C840-809B-E0DC3BC947AC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5614482" y="4587146"/>
            <a:ext cx="368776" cy="2247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65EB6832-C1B9-2D4D-A097-1BF540B23DBD}"/>
              </a:ext>
            </a:extLst>
          </p:cNvPr>
          <p:cNvCxnSpPr>
            <a:cxnSpLocks/>
            <a:stCxn id="54" idx="6"/>
          </p:cNvCxnSpPr>
          <p:nvPr/>
        </p:nvCxnSpPr>
        <p:spPr>
          <a:xfrm>
            <a:off x="5614482" y="4811870"/>
            <a:ext cx="432048" cy="24012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5E6E6BA3-00AD-EE4C-B09D-09E370783F38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5614482" y="3852772"/>
            <a:ext cx="368776" cy="21701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/>
              <p:nvPr/>
            </p:nvSpPr>
            <p:spPr>
              <a:xfrm>
                <a:off x="5182434" y="5387934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34" y="5387934"/>
                <a:ext cx="432048" cy="4320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/>
              <p:nvPr/>
            </p:nvSpPr>
            <p:spPr>
              <a:xfrm>
                <a:off x="5182434" y="6108014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34" y="6108014"/>
                <a:ext cx="432048" cy="43204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9A03962B-19A6-D449-9338-3520882ABD58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5614482" y="5603958"/>
            <a:ext cx="432048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B6D3994-1ADD-1441-9ECF-0B51195B6772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5614482" y="5603958"/>
            <a:ext cx="432048" cy="13387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3ADD8D3B-EFD3-5242-A76D-5F1B791AA803}"/>
              </a:ext>
            </a:extLst>
          </p:cNvPr>
          <p:cNvCxnSpPr>
            <a:cxnSpLocks/>
            <a:stCxn id="64" idx="6"/>
          </p:cNvCxnSpPr>
          <p:nvPr/>
        </p:nvCxnSpPr>
        <p:spPr>
          <a:xfrm flipV="1">
            <a:off x="5614482" y="5408344"/>
            <a:ext cx="432048" cy="19561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8EF224EC-9386-4C46-AFA8-E02E5BD09C49}"/>
              </a:ext>
            </a:extLst>
          </p:cNvPr>
          <p:cNvCxnSpPr>
            <a:cxnSpLocks/>
            <a:stCxn id="66" idx="6"/>
          </p:cNvCxnSpPr>
          <p:nvPr/>
        </p:nvCxnSpPr>
        <p:spPr>
          <a:xfrm flipV="1">
            <a:off x="5614482" y="6108014"/>
            <a:ext cx="576064" cy="2160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95FF2414-DBC0-4B47-80E1-93A421BF5B06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5614482" y="6324038"/>
            <a:ext cx="576064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6B1D6F19-B413-3248-A145-B5C6CDB206E4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5614482" y="6324038"/>
            <a:ext cx="576064" cy="2160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2679955C-E59E-614A-836C-988D1A44503C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5614482" y="6324038"/>
            <a:ext cx="576064" cy="4352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8E76AF39-4D14-5640-8A36-D93E0F6FD763}"/>
              </a:ext>
            </a:extLst>
          </p:cNvPr>
          <p:cNvSpPr/>
          <p:nvPr/>
        </p:nvSpPr>
        <p:spPr>
          <a:xfrm>
            <a:off x="3251588" y="458714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307BF32-25D5-BF49-96EA-C837ABD355B9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3683636" y="4069790"/>
            <a:ext cx="1498798" cy="73338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DD03E79F-8939-F94A-89EC-621D856A3D05}"/>
              </a:ext>
            </a:extLst>
          </p:cNvPr>
          <p:cNvCxnSpPr>
            <a:cxnSpLocks/>
            <a:stCxn id="75" idx="6"/>
            <a:endCxn id="54" idx="2"/>
          </p:cNvCxnSpPr>
          <p:nvPr/>
        </p:nvCxnSpPr>
        <p:spPr>
          <a:xfrm>
            <a:off x="3683636" y="4803170"/>
            <a:ext cx="1498798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FF2D6A81-66BB-E647-BF79-5ABBD04E25E1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3683636" y="4069790"/>
            <a:ext cx="1498798" cy="73338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D12DA990-C138-7949-AE89-D4CE039208CE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3683636" y="3299702"/>
            <a:ext cx="1498798" cy="150346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A7C9003F-3003-274B-9F22-A85C0D1C04C5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3683636" y="3299702"/>
            <a:ext cx="1498798" cy="1503468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5E65768C-9FB6-7949-B26F-E1DDC524C8F9}"/>
              </a:ext>
            </a:extLst>
          </p:cNvPr>
          <p:cNvCxnSpPr>
            <a:cxnSpLocks/>
            <a:stCxn id="75" idx="6"/>
            <a:endCxn id="64" idx="2"/>
          </p:cNvCxnSpPr>
          <p:nvPr/>
        </p:nvCxnSpPr>
        <p:spPr>
          <a:xfrm>
            <a:off x="3683636" y="4803170"/>
            <a:ext cx="1498798" cy="80078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C3E4A4D-9001-DB46-8C28-16C4F47F12F1}"/>
              </a:ext>
            </a:extLst>
          </p:cNvPr>
          <p:cNvCxnSpPr>
            <a:cxnSpLocks/>
            <a:stCxn id="75" idx="6"/>
            <a:endCxn id="66" idx="1"/>
          </p:cNvCxnSpPr>
          <p:nvPr/>
        </p:nvCxnSpPr>
        <p:spPr>
          <a:xfrm>
            <a:off x="3683636" y="4803170"/>
            <a:ext cx="1562070" cy="136811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/>
              <p:nvPr/>
            </p:nvSpPr>
            <p:spPr>
              <a:xfrm>
                <a:off x="3294277" y="4557529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7" y="4557529"/>
                <a:ext cx="3466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0F4215D8-1801-7C47-B984-0666130D1C1D}"/>
              </a:ext>
            </a:extLst>
          </p:cNvPr>
          <p:cNvCxnSpPr>
            <a:cxnSpLocks/>
            <a:stCxn id="52" idx="6"/>
          </p:cNvCxnSpPr>
          <p:nvPr/>
        </p:nvCxnSpPr>
        <p:spPr>
          <a:xfrm flipV="1">
            <a:off x="5614482" y="3083678"/>
            <a:ext cx="368776" cy="2160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15B15C07-A0A1-434F-AE9D-E7C438CC69B7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5614482" y="4069790"/>
            <a:ext cx="368776" cy="14560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7320607-C9D4-794C-A22A-90C3CFB424F0}"/>
              </a:ext>
            </a:extLst>
          </p:cNvPr>
          <p:cNvCxnSpPr>
            <a:cxnSpLocks/>
            <a:stCxn id="54" idx="6"/>
          </p:cNvCxnSpPr>
          <p:nvPr/>
        </p:nvCxnSpPr>
        <p:spPr>
          <a:xfrm>
            <a:off x="5614482" y="4811870"/>
            <a:ext cx="432048" cy="2590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1153E8A6-832E-F540-8B8E-227653DFDD50}"/>
              </a:ext>
            </a:extLst>
          </p:cNvPr>
          <p:cNvCxnSpPr>
            <a:cxnSpLocks/>
            <a:stCxn id="64" idx="6"/>
          </p:cNvCxnSpPr>
          <p:nvPr/>
        </p:nvCxnSpPr>
        <p:spPr>
          <a:xfrm flipV="1">
            <a:off x="5614482" y="5243918"/>
            <a:ext cx="368776" cy="36004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65838991-B681-894B-890E-AC32A0AE90FD}"/>
              </a:ext>
            </a:extLst>
          </p:cNvPr>
          <p:cNvCxnSpPr>
            <a:cxnSpLocks/>
            <a:stCxn id="66" idx="6"/>
          </p:cNvCxnSpPr>
          <p:nvPr/>
        </p:nvCxnSpPr>
        <p:spPr>
          <a:xfrm flipV="1">
            <a:off x="5614482" y="5971859"/>
            <a:ext cx="576064" cy="35217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A4484BD2-17DB-AF49-8102-4DD6DAAACE25}"/>
                  </a:ext>
                </a:extLst>
              </p:cNvPr>
              <p:cNvSpPr txBox="1"/>
              <p:nvPr/>
            </p:nvSpPr>
            <p:spPr>
              <a:xfrm>
                <a:off x="6190546" y="2816414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A4484BD2-17DB-AF49-8102-4DD6DAAAC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546" y="2816414"/>
                <a:ext cx="2448272" cy="5741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2C53D87B-5C24-2040-B28F-B843D3BD9534}"/>
                  </a:ext>
                </a:extLst>
              </p:cNvPr>
              <p:cNvSpPr txBox="1"/>
              <p:nvPr/>
            </p:nvSpPr>
            <p:spPr>
              <a:xfrm>
                <a:off x="6190546" y="3711682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2C53D87B-5C24-2040-B28F-B843D3BD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546" y="3711682"/>
                <a:ext cx="2448272" cy="574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2022EECF-7EE9-B64C-AB07-86FCC9589C18}"/>
                  </a:ext>
                </a:extLst>
              </p:cNvPr>
              <p:cNvSpPr txBox="1"/>
              <p:nvPr/>
            </p:nvSpPr>
            <p:spPr>
              <a:xfrm>
                <a:off x="6190546" y="4560774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2022EECF-7EE9-B64C-AB07-86FCC958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546" y="4560774"/>
                <a:ext cx="2448272" cy="5741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D8B4C5C1-E2E5-ED48-BDAD-B49D5AA11E0A}"/>
                  </a:ext>
                </a:extLst>
              </p:cNvPr>
              <p:cNvSpPr txBox="1"/>
              <p:nvPr/>
            </p:nvSpPr>
            <p:spPr>
              <a:xfrm>
                <a:off x="6221368" y="5301208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D8B4C5C1-E2E5-ED48-BDAD-B49D5AA11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8" y="5301208"/>
                <a:ext cx="2448272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145AD459-F32A-0B4F-8488-D86927E1785E}"/>
                  </a:ext>
                </a:extLst>
              </p:cNvPr>
              <p:cNvSpPr txBox="1"/>
              <p:nvPr/>
            </p:nvSpPr>
            <p:spPr>
              <a:xfrm>
                <a:off x="6228184" y="6148810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145AD459-F32A-0B4F-8488-D86927E1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148810"/>
                <a:ext cx="2448272" cy="5741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1F89C098-57B5-B24A-910E-BF5069924191}"/>
                  </a:ext>
                </a:extLst>
              </p:cNvPr>
              <p:cNvSpPr txBox="1"/>
              <p:nvPr/>
            </p:nvSpPr>
            <p:spPr>
              <a:xfrm>
                <a:off x="349632" y="2567452"/>
                <a:ext cx="4654416" cy="169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将节点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的邻居节点按照度数排序 </a:t>
                </a:r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(预处理阶段即可完成)</a:t>
                </a:r>
                <a:r>
                  <a:rPr lang="en-US" sz="2200">
                    <a:latin typeface="Corbel" panose="020B0503020204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按顺序扫描排序后的邻居节点;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当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  <m:r>
                      <a:rPr lang="en-US" altLang="zh-CN" sz="2200" b="1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停止扫描</a:t>
                </a:r>
                <a:endParaRPr lang="en-US" sz="22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1F89C098-57B5-B24A-910E-BF5069924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2" y="2567452"/>
                <a:ext cx="4654416" cy="1697388"/>
              </a:xfrm>
              <a:prstGeom prst="rect">
                <a:avLst/>
              </a:prstGeom>
              <a:blipFill>
                <a:blip r:embed="rId15"/>
                <a:stretch>
                  <a:fillRect l="-1359" t="-4478"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文本框 126">
            <a:extLst>
              <a:ext uri="{FF2B5EF4-FFF2-40B4-BE49-F238E27FC236}">
                <a16:creationId xmlns:a16="http://schemas.microsoft.com/office/drawing/2014/main" id="{87796597-7C50-B246-93B2-5663956FE850}"/>
              </a:ext>
            </a:extLst>
          </p:cNvPr>
          <p:cNvSpPr txBox="1"/>
          <p:nvPr/>
        </p:nvSpPr>
        <p:spPr>
          <a:xfrm>
            <a:off x="248553" y="5307305"/>
            <a:ext cx="3819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rbel" panose="020B0503020204020204" pitchFamily="34" charset="0"/>
              </a:rPr>
              <a:t>是否可以直接忽略剩余节点呢? </a:t>
            </a: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3A5F050A-4D1F-8E46-A924-FD288EF2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</p:spTree>
    <p:extLst>
      <p:ext uri="{BB962C8B-B14F-4D97-AF65-F5344CB8AC3E}">
        <p14:creationId xmlns:p14="http://schemas.microsoft.com/office/powerpoint/2010/main" val="32663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/>
              <p:nvPr/>
            </p:nvSpPr>
            <p:spPr>
              <a:xfrm>
                <a:off x="3622526" y="2734729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26" y="2734729"/>
                <a:ext cx="432048" cy="43204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/>
              <p:nvPr/>
            </p:nvSpPr>
            <p:spPr>
              <a:xfrm>
                <a:off x="3622526" y="3504817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26" y="3504817"/>
                <a:ext cx="432048" cy="4320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/>
              <p:nvPr/>
            </p:nvSpPr>
            <p:spPr>
              <a:xfrm>
                <a:off x="3622526" y="4246897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26" y="4246897"/>
                <a:ext cx="432048" cy="4320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/>
              <p:nvPr/>
            </p:nvSpPr>
            <p:spPr>
              <a:xfrm>
                <a:off x="3622526" y="537321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26" y="5373216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 l="-11111" r="-277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/>
              <p:nvPr/>
            </p:nvSpPr>
            <p:spPr>
              <a:xfrm>
                <a:off x="3622526" y="609329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26" y="6093296"/>
                <a:ext cx="432048" cy="4320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B6D3994-1ADD-1441-9ECF-0B51195B6772}"/>
              </a:ext>
            </a:extLst>
          </p:cNvPr>
          <p:cNvCxnSpPr>
            <a:cxnSpLocks/>
            <a:stCxn id="64" idx="6"/>
            <a:endCxn id="41" idx="2"/>
          </p:cNvCxnSpPr>
          <p:nvPr/>
        </p:nvCxnSpPr>
        <p:spPr>
          <a:xfrm flipV="1">
            <a:off x="4054574" y="4454221"/>
            <a:ext cx="1508066" cy="113501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8E76AF39-4D14-5640-8A36-D93E0F6FD763}"/>
              </a:ext>
            </a:extLst>
          </p:cNvPr>
          <p:cNvSpPr/>
          <p:nvPr/>
        </p:nvSpPr>
        <p:spPr>
          <a:xfrm>
            <a:off x="1691680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307BF32-25D5-BF49-96EA-C837ABD355B9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2123728" y="3720841"/>
            <a:ext cx="1498798" cy="73338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DD03E79F-8939-F94A-89EC-621D856A3D05}"/>
              </a:ext>
            </a:extLst>
          </p:cNvPr>
          <p:cNvCxnSpPr>
            <a:cxnSpLocks/>
            <a:stCxn id="75" idx="6"/>
            <a:endCxn id="54" idx="2"/>
          </p:cNvCxnSpPr>
          <p:nvPr/>
        </p:nvCxnSpPr>
        <p:spPr>
          <a:xfrm>
            <a:off x="2123728" y="4454221"/>
            <a:ext cx="1498798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D12DA990-C138-7949-AE89-D4CE039208CE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2123728" y="2950753"/>
            <a:ext cx="1498798" cy="150346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5E65768C-9FB6-7949-B26F-E1DDC524C8F9}"/>
              </a:ext>
            </a:extLst>
          </p:cNvPr>
          <p:cNvCxnSpPr>
            <a:cxnSpLocks/>
            <a:stCxn id="75" idx="6"/>
            <a:endCxn id="64" idx="2"/>
          </p:cNvCxnSpPr>
          <p:nvPr/>
        </p:nvCxnSpPr>
        <p:spPr>
          <a:xfrm>
            <a:off x="2123728" y="4454221"/>
            <a:ext cx="1498798" cy="113501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C3E4A4D-9001-DB46-8C28-16C4F47F12F1}"/>
              </a:ext>
            </a:extLst>
          </p:cNvPr>
          <p:cNvCxnSpPr>
            <a:cxnSpLocks/>
            <a:stCxn id="75" idx="6"/>
            <a:endCxn id="66" idx="2"/>
          </p:cNvCxnSpPr>
          <p:nvPr/>
        </p:nvCxnSpPr>
        <p:spPr>
          <a:xfrm>
            <a:off x="2123728" y="4454221"/>
            <a:ext cx="1498798" cy="185509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/>
              <p:nvPr/>
            </p:nvSpPr>
            <p:spPr>
              <a:xfrm>
                <a:off x="1734369" y="4208580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69" y="4208580"/>
                <a:ext cx="3466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0F4215D8-1801-7C47-B984-0666130D1C1D}"/>
              </a:ext>
            </a:extLst>
          </p:cNvPr>
          <p:cNvCxnSpPr>
            <a:cxnSpLocks/>
            <a:stCxn id="52" idx="6"/>
            <a:endCxn id="41" idx="2"/>
          </p:cNvCxnSpPr>
          <p:nvPr/>
        </p:nvCxnSpPr>
        <p:spPr>
          <a:xfrm>
            <a:off x="4054574" y="2950753"/>
            <a:ext cx="1508066" cy="150346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15B15C07-A0A1-434F-AE9D-E7C438CC69B7}"/>
              </a:ext>
            </a:extLst>
          </p:cNvPr>
          <p:cNvCxnSpPr>
            <a:cxnSpLocks/>
            <a:stCxn id="53" idx="6"/>
            <a:endCxn id="41" idx="2"/>
          </p:cNvCxnSpPr>
          <p:nvPr/>
        </p:nvCxnSpPr>
        <p:spPr>
          <a:xfrm>
            <a:off x="4054574" y="3720841"/>
            <a:ext cx="1508066" cy="73338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7320607-C9D4-794C-A22A-90C3CFB424F0}"/>
              </a:ext>
            </a:extLst>
          </p:cNvPr>
          <p:cNvCxnSpPr>
            <a:cxnSpLocks/>
            <a:stCxn id="54" idx="6"/>
            <a:endCxn id="41" idx="2"/>
          </p:cNvCxnSpPr>
          <p:nvPr/>
        </p:nvCxnSpPr>
        <p:spPr>
          <a:xfrm flipV="1">
            <a:off x="4054574" y="4454221"/>
            <a:ext cx="1508066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65838991-B681-894B-890E-AC32A0AE90FD}"/>
              </a:ext>
            </a:extLst>
          </p:cNvPr>
          <p:cNvCxnSpPr>
            <a:cxnSpLocks/>
            <a:stCxn id="66" idx="6"/>
            <a:endCxn id="41" idx="2"/>
          </p:cNvCxnSpPr>
          <p:nvPr/>
        </p:nvCxnSpPr>
        <p:spPr>
          <a:xfrm flipV="1">
            <a:off x="4054574" y="4454221"/>
            <a:ext cx="1508066" cy="185509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863BFC8B-A924-3544-A21B-28EFC0514534}"/>
              </a:ext>
            </a:extLst>
          </p:cNvPr>
          <p:cNvSpPr/>
          <p:nvPr/>
        </p:nvSpPr>
        <p:spPr>
          <a:xfrm>
            <a:off x="5562640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/>
              <p:nvPr/>
            </p:nvSpPr>
            <p:spPr>
              <a:xfrm>
                <a:off x="5605329" y="4179261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9" y="4179261"/>
                <a:ext cx="346670" cy="461665"/>
              </a:xfrm>
              <a:prstGeom prst="rect">
                <a:avLst/>
              </a:prstGeom>
              <a:blipFill>
                <a:blip r:embed="rId10"/>
                <a:stretch>
                  <a:fillRect l="-3571" r="-357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50BB48E7-CCC4-4040-930D-394C0D30EC3A}"/>
              </a:ext>
            </a:extLst>
          </p:cNvPr>
          <p:cNvSpPr txBox="1"/>
          <p:nvPr/>
        </p:nvSpPr>
        <p:spPr>
          <a:xfrm rot="5400000">
            <a:off x="3548107" y="4896240"/>
            <a:ext cx="6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E2B009F-D768-0243-BFE7-C8276A476093}"/>
              </a:ext>
            </a:extLst>
          </p:cNvPr>
          <p:cNvSpPr/>
          <p:nvPr/>
        </p:nvSpPr>
        <p:spPr>
          <a:xfrm>
            <a:off x="3491880" y="2636912"/>
            <a:ext cx="720080" cy="4032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AE41478-3C1F-744D-ACC4-0A5BE13FB405}"/>
                  </a:ext>
                </a:extLst>
              </p:cNvPr>
              <p:cNvSpPr txBox="1"/>
              <p:nvPr/>
            </p:nvSpPr>
            <p:spPr>
              <a:xfrm>
                <a:off x="4517049" y="5631631"/>
                <a:ext cx="4735471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>
                    <a:latin typeface="Corbel" panose="020B0503020204020204" pitchFamily="34" charset="0"/>
                  </a:rPr>
                  <a:t>度数相同的节点</a:t>
                </a:r>
                <a:r>
                  <a:rPr lang="zh-CN" altLang="en-US" sz="2200">
                    <a:latin typeface="Corbel" panose="020B0503020204020204" pitchFamily="34" charset="0"/>
                  </a:rPr>
                  <a:t>，概率增长也相同：</a:t>
                </a:r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AE41478-3C1F-744D-ACC4-0A5BE13FB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49" y="5631631"/>
                <a:ext cx="4735471" cy="1020279"/>
              </a:xfrm>
              <a:prstGeom prst="rect">
                <a:avLst/>
              </a:prstGeom>
              <a:blipFill>
                <a:blip r:embed="rId11"/>
                <a:stretch>
                  <a:fillRect l="-1070" t="-6173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标题 1">
            <a:extLst>
              <a:ext uri="{FF2B5EF4-FFF2-40B4-BE49-F238E27FC236}">
                <a16:creationId xmlns:a16="http://schemas.microsoft.com/office/drawing/2014/main" id="{514D8A40-527E-E048-81BB-0956ACF5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957236D-ECD4-F540-BE9F-62828EC46EED}"/>
                  </a:ext>
                </a:extLst>
              </p:cNvPr>
              <p:cNvSpPr txBox="1"/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将节点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的邻居节点按照度数排序 </a:t>
                </a:r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(预处理阶段即可完成)</a:t>
                </a:r>
                <a:r>
                  <a:rPr lang="en-US" sz="2200">
                    <a:latin typeface="Corbel" panose="020B0503020204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按顺序扫描排序后的邻居节点;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当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  <m:r>
                      <a:rPr lang="en-US" altLang="zh-CN" sz="2200" b="1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停止扫描</a:t>
                </a:r>
                <a:endParaRPr lang="en-US" sz="22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957236D-ECD4-F540-BE9F-62828EC46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blipFill>
                <a:blip r:embed="rId12"/>
                <a:stretch>
                  <a:fillRect l="-773" t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679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/>
              <p:nvPr/>
            </p:nvSpPr>
            <p:spPr>
              <a:xfrm>
                <a:off x="2487870" y="2734729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2734729"/>
                <a:ext cx="432048" cy="43204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/>
              <p:nvPr/>
            </p:nvSpPr>
            <p:spPr>
              <a:xfrm>
                <a:off x="2487870" y="3504817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3504817"/>
                <a:ext cx="432048" cy="4320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/>
              <p:nvPr/>
            </p:nvSpPr>
            <p:spPr>
              <a:xfrm>
                <a:off x="2487870" y="4246897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4246897"/>
                <a:ext cx="432048" cy="4320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/>
              <p:nvPr/>
            </p:nvSpPr>
            <p:spPr>
              <a:xfrm>
                <a:off x="2487870" y="537321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5373216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 l="-138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/>
              <p:nvPr/>
            </p:nvSpPr>
            <p:spPr>
              <a:xfrm>
                <a:off x="2487870" y="609329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6093296"/>
                <a:ext cx="432048" cy="4320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B6D3994-1ADD-1441-9ECF-0B51195B6772}"/>
              </a:ext>
            </a:extLst>
          </p:cNvPr>
          <p:cNvCxnSpPr>
            <a:cxnSpLocks/>
            <a:stCxn id="64" idx="6"/>
            <a:endCxn id="41" idx="2"/>
          </p:cNvCxnSpPr>
          <p:nvPr/>
        </p:nvCxnSpPr>
        <p:spPr>
          <a:xfrm flipV="1">
            <a:off x="2919918" y="4454221"/>
            <a:ext cx="1508066" cy="113501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8E76AF39-4D14-5640-8A36-D93E0F6FD763}"/>
              </a:ext>
            </a:extLst>
          </p:cNvPr>
          <p:cNvSpPr/>
          <p:nvPr/>
        </p:nvSpPr>
        <p:spPr>
          <a:xfrm>
            <a:off x="557024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307BF32-25D5-BF49-96EA-C837ABD355B9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989072" y="3720841"/>
            <a:ext cx="1498798" cy="73338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DD03E79F-8939-F94A-89EC-621D856A3D05}"/>
              </a:ext>
            </a:extLst>
          </p:cNvPr>
          <p:cNvCxnSpPr>
            <a:cxnSpLocks/>
            <a:stCxn id="75" idx="6"/>
            <a:endCxn id="54" idx="2"/>
          </p:cNvCxnSpPr>
          <p:nvPr/>
        </p:nvCxnSpPr>
        <p:spPr>
          <a:xfrm>
            <a:off x="989072" y="4454221"/>
            <a:ext cx="1498798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D12DA990-C138-7949-AE89-D4CE039208CE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989072" y="2950753"/>
            <a:ext cx="1498798" cy="150346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5E65768C-9FB6-7949-B26F-E1DDC524C8F9}"/>
              </a:ext>
            </a:extLst>
          </p:cNvPr>
          <p:cNvCxnSpPr>
            <a:cxnSpLocks/>
            <a:stCxn id="75" idx="6"/>
            <a:endCxn id="64" idx="2"/>
          </p:cNvCxnSpPr>
          <p:nvPr/>
        </p:nvCxnSpPr>
        <p:spPr>
          <a:xfrm>
            <a:off x="989072" y="4454221"/>
            <a:ext cx="1498798" cy="113501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C3E4A4D-9001-DB46-8C28-16C4F47F12F1}"/>
              </a:ext>
            </a:extLst>
          </p:cNvPr>
          <p:cNvCxnSpPr>
            <a:cxnSpLocks/>
            <a:stCxn id="75" idx="6"/>
            <a:endCxn id="66" idx="2"/>
          </p:cNvCxnSpPr>
          <p:nvPr/>
        </p:nvCxnSpPr>
        <p:spPr>
          <a:xfrm>
            <a:off x="989072" y="4454221"/>
            <a:ext cx="1498798" cy="185509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/>
              <p:nvPr/>
            </p:nvSpPr>
            <p:spPr>
              <a:xfrm>
                <a:off x="599713" y="4208580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3" y="4208580"/>
                <a:ext cx="3466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0F4215D8-1801-7C47-B984-0666130D1C1D}"/>
              </a:ext>
            </a:extLst>
          </p:cNvPr>
          <p:cNvCxnSpPr>
            <a:cxnSpLocks/>
            <a:stCxn id="52" idx="6"/>
            <a:endCxn id="41" idx="2"/>
          </p:cNvCxnSpPr>
          <p:nvPr/>
        </p:nvCxnSpPr>
        <p:spPr>
          <a:xfrm>
            <a:off x="2919918" y="2950753"/>
            <a:ext cx="1508066" cy="150346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15B15C07-A0A1-434F-AE9D-E7C438CC69B7}"/>
              </a:ext>
            </a:extLst>
          </p:cNvPr>
          <p:cNvCxnSpPr>
            <a:cxnSpLocks/>
            <a:stCxn id="53" idx="6"/>
            <a:endCxn id="41" idx="2"/>
          </p:cNvCxnSpPr>
          <p:nvPr/>
        </p:nvCxnSpPr>
        <p:spPr>
          <a:xfrm>
            <a:off x="2919918" y="3720841"/>
            <a:ext cx="1508066" cy="73338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7320607-C9D4-794C-A22A-90C3CFB424F0}"/>
              </a:ext>
            </a:extLst>
          </p:cNvPr>
          <p:cNvCxnSpPr>
            <a:cxnSpLocks/>
            <a:stCxn id="54" idx="6"/>
            <a:endCxn id="41" idx="2"/>
          </p:cNvCxnSpPr>
          <p:nvPr/>
        </p:nvCxnSpPr>
        <p:spPr>
          <a:xfrm flipV="1">
            <a:off x="2919918" y="4454221"/>
            <a:ext cx="1508066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65838991-B681-894B-890E-AC32A0AE90FD}"/>
              </a:ext>
            </a:extLst>
          </p:cNvPr>
          <p:cNvCxnSpPr>
            <a:cxnSpLocks/>
            <a:stCxn id="66" idx="6"/>
            <a:endCxn id="41" idx="2"/>
          </p:cNvCxnSpPr>
          <p:nvPr/>
        </p:nvCxnSpPr>
        <p:spPr>
          <a:xfrm flipV="1">
            <a:off x="2919918" y="4454221"/>
            <a:ext cx="1508066" cy="185509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863BFC8B-A924-3544-A21B-28EFC0514534}"/>
              </a:ext>
            </a:extLst>
          </p:cNvPr>
          <p:cNvSpPr/>
          <p:nvPr/>
        </p:nvSpPr>
        <p:spPr>
          <a:xfrm>
            <a:off x="4427984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/>
              <p:nvPr/>
            </p:nvSpPr>
            <p:spPr>
              <a:xfrm>
                <a:off x="4470673" y="4179261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73" y="4179261"/>
                <a:ext cx="346670" cy="461665"/>
              </a:xfrm>
              <a:prstGeom prst="rect">
                <a:avLst/>
              </a:prstGeom>
              <a:blipFill>
                <a:blip r:embed="rId10"/>
                <a:stretch>
                  <a:fillRect l="-3448" r="-344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50BB48E7-CCC4-4040-930D-394C0D30EC3A}"/>
              </a:ext>
            </a:extLst>
          </p:cNvPr>
          <p:cNvSpPr txBox="1"/>
          <p:nvPr/>
        </p:nvSpPr>
        <p:spPr>
          <a:xfrm rot="5400000">
            <a:off x="2413451" y="4896240"/>
            <a:ext cx="6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194074-745E-6D4E-9826-BCF5BEE2BF56}"/>
              </a:ext>
            </a:extLst>
          </p:cNvPr>
          <p:cNvSpPr txBox="1"/>
          <p:nvPr/>
        </p:nvSpPr>
        <p:spPr>
          <a:xfrm>
            <a:off x="5273893" y="2579722"/>
            <a:ext cx="358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rbel" panose="020B0503020204020204" pitchFamily="34" charset="0"/>
              </a:rPr>
              <a:t>1. Ignore all edges: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9E3621E-71E3-604A-949A-3112D46FC91E}"/>
                  </a:ext>
                </a:extLst>
              </p:cNvPr>
              <p:cNvSpPr/>
              <p:nvPr/>
            </p:nvSpPr>
            <p:spPr>
              <a:xfrm>
                <a:off x="5844228" y="2955212"/>
                <a:ext cx="33961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wrong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acc>
                      <m:d>
                        <m:d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4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9E3621E-71E3-604A-949A-3112D46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28" y="2955212"/>
                <a:ext cx="3396138" cy="830997"/>
              </a:xfrm>
              <a:prstGeom prst="rect">
                <a:avLst/>
              </a:prstGeom>
              <a:blipFill>
                <a:blip r:embed="rId11"/>
                <a:stretch>
                  <a:fillRect l="-2985" t="-597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右箭头 29">
            <a:extLst>
              <a:ext uri="{FF2B5EF4-FFF2-40B4-BE49-F238E27FC236}">
                <a16:creationId xmlns:a16="http://schemas.microsoft.com/office/drawing/2014/main" id="{88869472-10B8-6F4D-8F21-9C6A36CAD1BA}"/>
              </a:ext>
            </a:extLst>
          </p:cNvPr>
          <p:cNvSpPr/>
          <p:nvPr/>
        </p:nvSpPr>
        <p:spPr>
          <a:xfrm>
            <a:off x="5405393" y="3110504"/>
            <a:ext cx="40813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1C647137-E0C3-CC42-AA6F-598123C1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6A003C3-E872-6B4D-BCE5-BE3D2047A1C9}"/>
                  </a:ext>
                </a:extLst>
              </p:cNvPr>
              <p:cNvSpPr txBox="1"/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将节点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的邻居节点按照度数排序 </a:t>
                </a:r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(预处理阶段即可完成)</a:t>
                </a:r>
                <a:r>
                  <a:rPr lang="en-US" sz="2200">
                    <a:latin typeface="Corbel" panose="020B0503020204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按顺序扫描排序后的邻居节点;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当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  <m:r>
                      <a:rPr lang="en-US" altLang="zh-CN" sz="2200" b="1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停止扫描</a:t>
                </a:r>
                <a:endParaRPr lang="en-US" sz="22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6A003C3-E872-6B4D-BCE5-BE3D2047A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blipFill>
                <a:blip r:embed="rId12"/>
                <a:stretch>
                  <a:fillRect l="-773" t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7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/>
              <p:nvPr/>
            </p:nvSpPr>
            <p:spPr>
              <a:xfrm>
                <a:off x="2487870" y="2734729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2734729"/>
                <a:ext cx="432048" cy="43204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/>
              <p:nvPr/>
            </p:nvSpPr>
            <p:spPr>
              <a:xfrm>
                <a:off x="2487870" y="3504817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3504817"/>
                <a:ext cx="432048" cy="4320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/>
              <p:nvPr/>
            </p:nvSpPr>
            <p:spPr>
              <a:xfrm>
                <a:off x="2487870" y="4246897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4246897"/>
                <a:ext cx="432048" cy="4320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/>
              <p:nvPr/>
            </p:nvSpPr>
            <p:spPr>
              <a:xfrm>
                <a:off x="2487870" y="5373216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5373216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 l="-1052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/>
              <p:nvPr/>
            </p:nvSpPr>
            <p:spPr>
              <a:xfrm>
                <a:off x="2487870" y="6093296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70" y="6093296"/>
                <a:ext cx="432048" cy="4320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B6D3994-1ADD-1441-9ECF-0B51195B6772}"/>
              </a:ext>
            </a:extLst>
          </p:cNvPr>
          <p:cNvCxnSpPr>
            <a:cxnSpLocks/>
            <a:stCxn id="64" idx="6"/>
            <a:endCxn id="41" idx="2"/>
          </p:cNvCxnSpPr>
          <p:nvPr/>
        </p:nvCxnSpPr>
        <p:spPr>
          <a:xfrm flipV="1">
            <a:off x="2919918" y="4454221"/>
            <a:ext cx="1508066" cy="113501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8E76AF39-4D14-5640-8A36-D93E0F6FD763}"/>
              </a:ext>
            </a:extLst>
          </p:cNvPr>
          <p:cNvSpPr/>
          <p:nvPr/>
        </p:nvSpPr>
        <p:spPr>
          <a:xfrm>
            <a:off x="557024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307BF32-25D5-BF49-96EA-C837ABD355B9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989072" y="3720841"/>
            <a:ext cx="1498798" cy="73338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DD03E79F-8939-F94A-89EC-621D856A3D05}"/>
              </a:ext>
            </a:extLst>
          </p:cNvPr>
          <p:cNvCxnSpPr>
            <a:cxnSpLocks/>
            <a:stCxn id="75" idx="6"/>
            <a:endCxn id="54" idx="2"/>
          </p:cNvCxnSpPr>
          <p:nvPr/>
        </p:nvCxnSpPr>
        <p:spPr>
          <a:xfrm>
            <a:off x="989072" y="4454221"/>
            <a:ext cx="1498798" cy="870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D12DA990-C138-7949-AE89-D4CE039208CE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989072" y="2950753"/>
            <a:ext cx="1498798" cy="1503468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5E65768C-9FB6-7949-B26F-E1DDC524C8F9}"/>
              </a:ext>
            </a:extLst>
          </p:cNvPr>
          <p:cNvCxnSpPr>
            <a:cxnSpLocks/>
            <a:stCxn id="75" idx="6"/>
            <a:endCxn id="64" idx="2"/>
          </p:cNvCxnSpPr>
          <p:nvPr/>
        </p:nvCxnSpPr>
        <p:spPr>
          <a:xfrm>
            <a:off x="989072" y="4454221"/>
            <a:ext cx="1498798" cy="113501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C3E4A4D-9001-DB46-8C28-16C4F47F12F1}"/>
              </a:ext>
            </a:extLst>
          </p:cNvPr>
          <p:cNvCxnSpPr>
            <a:cxnSpLocks/>
            <a:stCxn id="75" idx="6"/>
            <a:endCxn id="66" idx="2"/>
          </p:cNvCxnSpPr>
          <p:nvPr/>
        </p:nvCxnSpPr>
        <p:spPr>
          <a:xfrm>
            <a:off x="989072" y="4454221"/>
            <a:ext cx="1498798" cy="185509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/>
              <p:nvPr/>
            </p:nvSpPr>
            <p:spPr>
              <a:xfrm>
                <a:off x="599713" y="4208580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13" y="4208580"/>
                <a:ext cx="3466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0F4215D8-1801-7C47-B984-0666130D1C1D}"/>
              </a:ext>
            </a:extLst>
          </p:cNvPr>
          <p:cNvCxnSpPr>
            <a:cxnSpLocks/>
            <a:stCxn id="52" idx="6"/>
            <a:endCxn id="41" idx="2"/>
          </p:cNvCxnSpPr>
          <p:nvPr/>
        </p:nvCxnSpPr>
        <p:spPr>
          <a:xfrm>
            <a:off x="2919918" y="2950753"/>
            <a:ext cx="1508066" cy="1503468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15B15C07-A0A1-434F-AE9D-E7C438CC69B7}"/>
              </a:ext>
            </a:extLst>
          </p:cNvPr>
          <p:cNvCxnSpPr>
            <a:cxnSpLocks/>
            <a:stCxn id="53" idx="6"/>
            <a:endCxn id="41" idx="2"/>
          </p:cNvCxnSpPr>
          <p:nvPr/>
        </p:nvCxnSpPr>
        <p:spPr>
          <a:xfrm>
            <a:off x="2919918" y="3720841"/>
            <a:ext cx="1508066" cy="73338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7320607-C9D4-794C-A22A-90C3CFB424F0}"/>
              </a:ext>
            </a:extLst>
          </p:cNvPr>
          <p:cNvCxnSpPr>
            <a:cxnSpLocks/>
            <a:stCxn id="54" idx="6"/>
            <a:endCxn id="41" idx="2"/>
          </p:cNvCxnSpPr>
          <p:nvPr/>
        </p:nvCxnSpPr>
        <p:spPr>
          <a:xfrm flipV="1">
            <a:off x="2919918" y="4454221"/>
            <a:ext cx="1508066" cy="870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65838991-B681-894B-890E-AC32A0AE90FD}"/>
              </a:ext>
            </a:extLst>
          </p:cNvPr>
          <p:cNvCxnSpPr>
            <a:cxnSpLocks/>
            <a:stCxn id="66" idx="6"/>
            <a:endCxn id="41" idx="2"/>
          </p:cNvCxnSpPr>
          <p:nvPr/>
        </p:nvCxnSpPr>
        <p:spPr>
          <a:xfrm flipV="1">
            <a:off x="2919918" y="4454221"/>
            <a:ext cx="1508066" cy="1855099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863BFC8B-A924-3544-A21B-28EFC0514534}"/>
              </a:ext>
            </a:extLst>
          </p:cNvPr>
          <p:cNvSpPr/>
          <p:nvPr/>
        </p:nvSpPr>
        <p:spPr>
          <a:xfrm>
            <a:off x="4427984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/>
              <p:nvPr/>
            </p:nvSpPr>
            <p:spPr>
              <a:xfrm>
                <a:off x="4470673" y="4179261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673" y="4179261"/>
                <a:ext cx="346670" cy="461665"/>
              </a:xfrm>
              <a:prstGeom prst="rect">
                <a:avLst/>
              </a:prstGeom>
              <a:blipFill>
                <a:blip r:embed="rId10"/>
                <a:stretch>
                  <a:fillRect l="-3448" r="-344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50BB48E7-CCC4-4040-930D-394C0D30EC3A}"/>
              </a:ext>
            </a:extLst>
          </p:cNvPr>
          <p:cNvSpPr txBox="1"/>
          <p:nvPr/>
        </p:nvSpPr>
        <p:spPr>
          <a:xfrm rot="5400000">
            <a:off x="2413451" y="4896240"/>
            <a:ext cx="6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AB3A416-7134-764E-93E8-5967D5FBF883}"/>
              </a:ext>
            </a:extLst>
          </p:cNvPr>
          <p:cNvSpPr txBox="1"/>
          <p:nvPr/>
        </p:nvSpPr>
        <p:spPr>
          <a:xfrm>
            <a:off x="5273893" y="2579722"/>
            <a:ext cx="358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rbel" panose="020B0503020204020204" pitchFamily="34" charset="0"/>
              </a:rPr>
              <a:t>1. Ignore all edges: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1D47F07-6A01-D14B-83CA-94D9F84C779B}"/>
                  </a:ext>
                </a:extLst>
              </p:cNvPr>
              <p:cNvSpPr/>
              <p:nvPr/>
            </p:nvSpPr>
            <p:spPr>
              <a:xfrm>
                <a:off x="5844228" y="2955212"/>
                <a:ext cx="33961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wrong approximation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acc>
                      <m:d>
                        <m:d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4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1D47F07-6A01-D14B-83CA-94D9F84C7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28" y="2955212"/>
                <a:ext cx="3396138" cy="830997"/>
              </a:xfrm>
              <a:prstGeom prst="rect">
                <a:avLst/>
              </a:prstGeom>
              <a:blipFill>
                <a:blip r:embed="rId11"/>
                <a:stretch>
                  <a:fillRect l="-2985" t="-597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右箭头 30">
            <a:extLst>
              <a:ext uri="{FF2B5EF4-FFF2-40B4-BE49-F238E27FC236}">
                <a16:creationId xmlns:a16="http://schemas.microsoft.com/office/drawing/2014/main" id="{F993E8FD-A052-134D-9000-3D333FCE5FD0}"/>
              </a:ext>
            </a:extLst>
          </p:cNvPr>
          <p:cNvSpPr/>
          <p:nvPr/>
        </p:nvSpPr>
        <p:spPr>
          <a:xfrm>
            <a:off x="5405393" y="3110504"/>
            <a:ext cx="40813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EEEEA13-C837-A54E-9631-FC77D744B0E0}"/>
              </a:ext>
            </a:extLst>
          </p:cNvPr>
          <p:cNvSpPr txBox="1"/>
          <p:nvPr/>
        </p:nvSpPr>
        <p:spPr>
          <a:xfrm>
            <a:off x="5273893" y="3839453"/>
            <a:ext cx="377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rbel" panose="020B0503020204020204" pitchFamily="34" charset="0"/>
              </a:rPr>
              <a:t>2. </a:t>
            </a:r>
            <a:r>
              <a:rPr lang="en-US" sz="2200">
                <a:latin typeface="Corbel" panose="020B0503020204020204" pitchFamily="34" charset="0"/>
              </a:rPr>
              <a:t>Push through each edges: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06FFC22-2DE8-5248-9360-36CCDCC53F06}"/>
              </a:ext>
            </a:extLst>
          </p:cNvPr>
          <p:cNvSpPr/>
          <p:nvPr/>
        </p:nvSpPr>
        <p:spPr>
          <a:xfrm>
            <a:off x="5855360" y="4263479"/>
            <a:ext cx="2101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Corbel" panose="020B0503020204020204" pitchFamily="34" charset="0"/>
              </a:rPr>
              <a:t>large cost O(n)</a:t>
            </a:r>
          </a:p>
        </p:txBody>
      </p:sp>
      <p:sp>
        <p:nvSpPr>
          <p:cNvPr id="34" name="右箭头 33">
            <a:extLst>
              <a:ext uri="{FF2B5EF4-FFF2-40B4-BE49-F238E27FC236}">
                <a16:creationId xmlns:a16="http://schemas.microsoft.com/office/drawing/2014/main" id="{9B197361-32A5-9D4C-9BBF-92CE7DEE2865}"/>
              </a:ext>
            </a:extLst>
          </p:cNvPr>
          <p:cNvSpPr/>
          <p:nvPr/>
        </p:nvSpPr>
        <p:spPr>
          <a:xfrm>
            <a:off x="5424910" y="4403964"/>
            <a:ext cx="40813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87715AA9-E8F5-4C41-BF0F-85B65709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6F5437F-A3F8-4841-A6DD-B90F5BD0B9BD}"/>
                  </a:ext>
                </a:extLst>
              </p:cNvPr>
              <p:cNvSpPr txBox="1"/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将节点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的邻居节点按照度数排序 </a:t>
                </a:r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(预处理阶段即可完成)</a:t>
                </a:r>
                <a:r>
                  <a:rPr lang="en-US" sz="2200">
                    <a:latin typeface="Corbel" panose="020B0503020204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按顺序扫描排序后的邻居节点;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当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  <m:r>
                      <a:rPr lang="en-US" altLang="zh-CN" sz="2200" b="1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停止扫描</a:t>
                </a:r>
                <a:endParaRPr lang="en-US" sz="22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6F5437F-A3F8-4841-A6DD-B90F5BD0B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blipFill>
                <a:blip r:embed="rId5"/>
                <a:stretch>
                  <a:fillRect l="-773" t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6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/>
              <p:nvPr/>
            </p:nvSpPr>
            <p:spPr>
              <a:xfrm>
                <a:off x="2398390" y="2734729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90" y="2734729"/>
                <a:ext cx="432048" cy="43204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/>
              <p:nvPr/>
            </p:nvSpPr>
            <p:spPr>
              <a:xfrm>
                <a:off x="2398390" y="3504817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90" y="3504817"/>
                <a:ext cx="432048" cy="4320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/>
              <p:nvPr/>
            </p:nvSpPr>
            <p:spPr>
              <a:xfrm>
                <a:off x="2398390" y="4246897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90" y="4246897"/>
                <a:ext cx="432048" cy="4320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/>
              <p:nvPr/>
            </p:nvSpPr>
            <p:spPr>
              <a:xfrm>
                <a:off x="2398390" y="5373216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90" y="5373216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 l="-10526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/>
              <p:nvPr/>
            </p:nvSpPr>
            <p:spPr>
              <a:xfrm>
                <a:off x="2398390" y="609329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90" y="6093296"/>
                <a:ext cx="432048" cy="4320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B6D3994-1ADD-1441-9ECF-0B51195B6772}"/>
              </a:ext>
            </a:extLst>
          </p:cNvPr>
          <p:cNvCxnSpPr>
            <a:cxnSpLocks/>
            <a:stCxn id="64" idx="6"/>
            <a:endCxn id="41" idx="2"/>
          </p:cNvCxnSpPr>
          <p:nvPr/>
        </p:nvCxnSpPr>
        <p:spPr>
          <a:xfrm flipV="1">
            <a:off x="2830438" y="4454221"/>
            <a:ext cx="1508066" cy="1135019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8E76AF39-4D14-5640-8A36-D93E0F6FD763}"/>
              </a:ext>
            </a:extLst>
          </p:cNvPr>
          <p:cNvSpPr/>
          <p:nvPr/>
        </p:nvSpPr>
        <p:spPr>
          <a:xfrm>
            <a:off x="467544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307BF32-25D5-BF49-96EA-C837ABD355B9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899592" y="3720841"/>
            <a:ext cx="1498798" cy="733380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DD03E79F-8939-F94A-89EC-621D856A3D05}"/>
              </a:ext>
            </a:extLst>
          </p:cNvPr>
          <p:cNvCxnSpPr>
            <a:cxnSpLocks/>
            <a:stCxn id="75" idx="6"/>
            <a:endCxn id="54" idx="2"/>
          </p:cNvCxnSpPr>
          <p:nvPr/>
        </p:nvCxnSpPr>
        <p:spPr>
          <a:xfrm>
            <a:off x="899592" y="4454221"/>
            <a:ext cx="1498798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D12DA990-C138-7949-AE89-D4CE039208CE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899592" y="2950753"/>
            <a:ext cx="1498798" cy="1503468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5E65768C-9FB6-7949-B26F-E1DDC524C8F9}"/>
              </a:ext>
            </a:extLst>
          </p:cNvPr>
          <p:cNvCxnSpPr>
            <a:cxnSpLocks/>
            <a:stCxn id="75" idx="6"/>
            <a:endCxn id="64" idx="2"/>
          </p:cNvCxnSpPr>
          <p:nvPr/>
        </p:nvCxnSpPr>
        <p:spPr>
          <a:xfrm>
            <a:off x="899592" y="4454221"/>
            <a:ext cx="1498798" cy="1135019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C3E4A4D-9001-DB46-8C28-16C4F47F12F1}"/>
              </a:ext>
            </a:extLst>
          </p:cNvPr>
          <p:cNvCxnSpPr>
            <a:cxnSpLocks/>
            <a:stCxn id="75" idx="6"/>
            <a:endCxn id="66" idx="2"/>
          </p:cNvCxnSpPr>
          <p:nvPr/>
        </p:nvCxnSpPr>
        <p:spPr>
          <a:xfrm>
            <a:off x="899592" y="4454221"/>
            <a:ext cx="1498798" cy="185509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/>
              <p:nvPr/>
            </p:nvSpPr>
            <p:spPr>
              <a:xfrm>
                <a:off x="510233" y="4208580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3" y="4208580"/>
                <a:ext cx="3466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0F4215D8-1801-7C47-B984-0666130D1C1D}"/>
              </a:ext>
            </a:extLst>
          </p:cNvPr>
          <p:cNvCxnSpPr>
            <a:cxnSpLocks/>
            <a:stCxn id="52" idx="6"/>
            <a:endCxn id="41" idx="2"/>
          </p:cNvCxnSpPr>
          <p:nvPr/>
        </p:nvCxnSpPr>
        <p:spPr>
          <a:xfrm>
            <a:off x="2830438" y="2950753"/>
            <a:ext cx="1508066" cy="1503468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15B15C07-A0A1-434F-AE9D-E7C438CC69B7}"/>
              </a:ext>
            </a:extLst>
          </p:cNvPr>
          <p:cNvCxnSpPr>
            <a:cxnSpLocks/>
            <a:stCxn id="53" idx="6"/>
            <a:endCxn id="41" idx="2"/>
          </p:cNvCxnSpPr>
          <p:nvPr/>
        </p:nvCxnSpPr>
        <p:spPr>
          <a:xfrm>
            <a:off x="2830438" y="3720841"/>
            <a:ext cx="1508066" cy="733380"/>
          </a:xfrm>
          <a:prstGeom prst="straightConnector1">
            <a:avLst/>
          </a:prstGeom>
          <a:ln w="28575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7320607-C9D4-794C-A22A-90C3CFB424F0}"/>
              </a:ext>
            </a:extLst>
          </p:cNvPr>
          <p:cNvCxnSpPr>
            <a:cxnSpLocks/>
            <a:stCxn id="54" idx="6"/>
            <a:endCxn id="41" idx="2"/>
          </p:cNvCxnSpPr>
          <p:nvPr/>
        </p:nvCxnSpPr>
        <p:spPr>
          <a:xfrm flipV="1">
            <a:off x="2830438" y="4454221"/>
            <a:ext cx="1508066" cy="870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65838991-B681-894B-890E-AC32A0AE90FD}"/>
              </a:ext>
            </a:extLst>
          </p:cNvPr>
          <p:cNvCxnSpPr>
            <a:cxnSpLocks/>
            <a:stCxn id="66" idx="6"/>
            <a:endCxn id="41" idx="2"/>
          </p:cNvCxnSpPr>
          <p:nvPr/>
        </p:nvCxnSpPr>
        <p:spPr>
          <a:xfrm flipV="1">
            <a:off x="2830438" y="4454221"/>
            <a:ext cx="1508066" cy="185509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863BFC8B-A924-3544-A21B-28EFC0514534}"/>
              </a:ext>
            </a:extLst>
          </p:cNvPr>
          <p:cNvSpPr/>
          <p:nvPr/>
        </p:nvSpPr>
        <p:spPr>
          <a:xfrm>
            <a:off x="4338504" y="423819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/>
              <p:nvPr/>
            </p:nvSpPr>
            <p:spPr>
              <a:xfrm>
                <a:off x="4381193" y="4179261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01A49C39-9467-AD45-9B2F-DBED6BAF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193" y="4179261"/>
                <a:ext cx="346670" cy="461665"/>
              </a:xfrm>
              <a:prstGeom prst="rect">
                <a:avLst/>
              </a:prstGeom>
              <a:blipFill>
                <a:blip r:embed="rId9"/>
                <a:stretch>
                  <a:fillRect l="-3571" r="-357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50BB48E7-CCC4-4040-930D-394C0D30EC3A}"/>
              </a:ext>
            </a:extLst>
          </p:cNvPr>
          <p:cNvSpPr txBox="1"/>
          <p:nvPr/>
        </p:nvSpPr>
        <p:spPr>
          <a:xfrm rot="5400000">
            <a:off x="2323971" y="4896240"/>
            <a:ext cx="6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…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434F482-13BB-5941-B1B1-B45637212542}"/>
                  </a:ext>
                </a:extLst>
              </p:cNvPr>
              <p:cNvSpPr txBox="1"/>
              <p:nvPr/>
            </p:nvSpPr>
            <p:spPr>
              <a:xfrm>
                <a:off x="4642921" y="2395963"/>
                <a:ext cx="4320480" cy="1706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p"/>
                </a:pPr>
                <a:r>
                  <a:rPr lang="en-US" sz="2200">
                    <a:latin typeface="Corbel" panose="020B0503020204020204" pitchFamily="34" charset="0"/>
                  </a:rPr>
                  <a:t>对于节点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endParaRPr lang="en-US" altLang="zh-CN" sz="2200">
                  <a:latin typeface="Corbel" panose="020B0503020204020204" pitchFamily="34" charset="0"/>
                </a:endParaRPr>
              </a:p>
              <a:p>
                <a:r>
                  <a:rPr lang="zh-CN" altLang="en-US" sz="2200">
                    <a:latin typeface="Corbel" panose="020B0503020204020204" pitchFamily="34" charset="0"/>
                  </a:rPr>
                  <a:t>      以概率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den>
                    </m:f>
                    <m:r>
                      <a:rPr lang="en-US" altLang="zh-CN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进行采样.</a:t>
                </a:r>
              </a:p>
              <a:p>
                <a:pPr marL="342900" indent="-342900">
                  <a:buFont typeface="Wingdings" pitchFamily="2" charset="2"/>
                  <a:buChar char="p"/>
                </a:pPr>
                <a:r>
                  <a:rPr lang="en-US" sz="2200">
                    <a:latin typeface="Corbel" panose="020B0503020204020204" pitchFamily="34" charset="0"/>
                  </a:rPr>
                  <a:t>对于采样到的节点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endParaRPr lang="en-US" altLang="zh-CN" sz="2200">
                  <a:latin typeface="Corbel" panose="020B0503020204020204" pitchFamily="34" charset="0"/>
                </a:endParaRPr>
              </a:p>
              <a:p>
                <a:r>
                  <a:rPr lang="zh-CN" alt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     </a:t>
                </a:r>
                <a:r>
                  <a:rPr lang="en-US" altLang="zh-CN" sz="220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p>
                        <m: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zh-CN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CN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保证无偏性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434F482-13BB-5941-B1B1-B4563721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21" y="2395963"/>
                <a:ext cx="4320480" cy="1706108"/>
              </a:xfrm>
              <a:prstGeom prst="rect">
                <a:avLst/>
              </a:prstGeom>
              <a:blipFill>
                <a:blip r:embed="rId10"/>
                <a:stretch>
                  <a:fillRect l="-1466" t="-3676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标题 1">
            <a:extLst>
              <a:ext uri="{FF2B5EF4-FFF2-40B4-BE49-F238E27FC236}">
                <a16:creationId xmlns:a16="http://schemas.microsoft.com/office/drawing/2014/main" id="{CCFD592D-45D1-D745-A989-F0118A71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37E27A8-571A-F944-83D1-A5B7D87940DF}"/>
                  </a:ext>
                </a:extLst>
              </p:cNvPr>
              <p:cNvSpPr txBox="1"/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将节点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的邻居节点按照度数排序 </a:t>
                </a:r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(预处理阶段即可完成)</a:t>
                </a:r>
                <a:r>
                  <a:rPr lang="en-US" sz="2200">
                    <a:latin typeface="Corbel" panose="020B0503020204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按顺序扫描排序后的邻居节点;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当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p>
                            </m:sSub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den>
                    </m:f>
                    <m:r>
                      <a:rPr lang="en-US" altLang="zh-CN" sz="2200" b="1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 </a:t>
                </a:r>
                <a:r>
                  <a:rPr lang="zh-CN" altLang="en-US" sz="2200">
                    <a:latin typeface="Corbel" panose="020B0503020204020204" pitchFamily="34" charset="0"/>
                  </a:rPr>
                  <a:t>，</a:t>
                </a:r>
                <a:r>
                  <a:rPr lang="zh-CN" altLang="en-US" sz="2200">
                    <a:solidFill>
                      <a:srgbClr val="FF0000"/>
                    </a:solidFill>
                    <a:latin typeface="Corbel" panose="020B0503020204020204" pitchFamily="34" charset="0"/>
                  </a:rPr>
                  <a:t>采样部分节点进行概率传播</a:t>
                </a:r>
                <a:endParaRPr lang="en-US" sz="220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37E27A8-571A-F944-83D1-A5B7D8794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6" y="1133585"/>
                <a:ext cx="8213914" cy="1358834"/>
              </a:xfrm>
              <a:prstGeom prst="rect">
                <a:avLst/>
              </a:prstGeom>
              <a:blipFill>
                <a:blip r:embed="rId11"/>
                <a:stretch>
                  <a:fillRect l="-773" t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359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/>
              <p:nvPr/>
            </p:nvSpPr>
            <p:spPr>
              <a:xfrm>
                <a:off x="2470398" y="3083678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F3F3250F-89CA-DB43-BEC4-56ECF5E55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98" y="3083678"/>
                <a:ext cx="432048" cy="43204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/>
              <p:nvPr/>
            </p:nvSpPr>
            <p:spPr>
              <a:xfrm>
                <a:off x="2470398" y="3853766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9F0B50-381F-7346-B1E1-1012A9273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98" y="3853766"/>
                <a:ext cx="432048" cy="43204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/>
              <p:nvPr/>
            </p:nvSpPr>
            <p:spPr>
              <a:xfrm>
                <a:off x="2470398" y="4595846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7847D20-2203-F046-AC4F-CE26AE7BD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98" y="4595846"/>
                <a:ext cx="432048" cy="4320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E6A252F1-5283-C840-809B-E0DC3BC947AC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2902446" y="4587146"/>
            <a:ext cx="368776" cy="2247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65EB6832-C1B9-2D4D-A097-1BF540B23DBD}"/>
              </a:ext>
            </a:extLst>
          </p:cNvPr>
          <p:cNvCxnSpPr>
            <a:cxnSpLocks/>
            <a:stCxn id="54" idx="6"/>
          </p:cNvCxnSpPr>
          <p:nvPr/>
        </p:nvCxnSpPr>
        <p:spPr>
          <a:xfrm>
            <a:off x="2902446" y="4811870"/>
            <a:ext cx="432048" cy="24012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5E6E6BA3-00AD-EE4C-B09D-09E370783F38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2902446" y="3852772"/>
            <a:ext cx="368776" cy="21701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/>
              <p:nvPr/>
            </p:nvSpPr>
            <p:spPr>
              <a:xfrm>
                <a:off x="2470398" y="5387934"/>
                <a:ext cx="432048" cy="432048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84150CE-6BA5-7146-8E42-3F68BA01A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98" y="5387934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/>
              <p:nvPr/>
            </p:nvSpPr>
            <p:spPr>
              <a:xfrm>
                <a:off x="2470398" y="6108014"/>
                <a:ext cx="432048" cy="4320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725DBDC2-01C4-FC47-A522-F9B9196E8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398" y="6108014"/>
                <a:ext cx="432048" cy="4320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9A03962B-19A6-D449-9338-3520882ABD58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2902446" y="5603958"/>
            <a:ext cx="432048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线箭头连接符 68">
            <a:extLst>
              <a:ext uri="{FF2B5EF4-FFF2-40B4-BE49-F238E27FC236}">
                <a16:creationId xmlns:a16="http://schemas.microsoft.com/office/drawing/2014/main" id="{4B6D3994-1ADD-1441-9ECF-0B51195B6772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2902446" y="5603958"/>
            <a:ext cx="432048" cy="13387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3ADD8D3B-EFD3-5242-A76D-5F1B791AA803}"/>
              </a:ext>
            </a:extLst>
          </p:cNvPr>
          <p:cNvCxnSpPr>
            <a:cxnSpLocks/>
            <a:stCxn id="64" idx="6"/>
          </p:cNvCxnSpPr>
          <p:nvPr/>
        </p:nvCxnSpPr>
        <p:spPr>
          <a:xfrm flipV="1">
            <a:off x="2902446" y="5408344"/>
            <a:ext cx="432048" cy="19561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8EF224EC-9386-4C46-AFA8-E02E5BD09C49}"/>
              </a:ext>
            </a:extLst>
          </p:cNvPr>
          <p:cNvCxnSpPr>
            <a:cxnSpLocks/>
            <a:stCxn id="66" idx="6"/>
          </p:cNvCxnSpPr>
          <p:nvPr/>
        </p:nvCxnSpPr>
        <p:spPr>
          <a:xfrm flipV="1">
            <a:off x="2902446" y="6108014"/>
            <a:ext cx="576064" cy="2160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95FF2414-DBC0-4B47-80E1-93A421BF5B06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2902446" y="6324038"/>
            <a:ext cx="576064" cy="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6B1D6F19-B413-3248-A145-B5C6CDB206E4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2902446" y="6324038"/>
            <a:ext cx="576064" cy="2160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2679955C-E59E-614A-836C-988D1A44503C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2902446" y="6324038"/>
            <a:ext cx="576064" cy="4352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8E76AF39-4D14-5640-8A36-D93E0F6FD763}"/>
              </a:ext>
            </a:extLst>
          </p:cNvPr>
          <p:cNvSpPr/>
          <p:nvPr/>
        </p:nvSpPr>
        <p:spPr>
          <a:xfrm>
            <a:off x="539552" y="458714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3307BF32-25D5-BF49-96EA-C837ABD355B9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971600" y="4069790"/>
            <a:ext cx="1498798" cy="73338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DD03E79F-8939-F94A-89EC-621D856A3D05}"/>
              </a:ext>
            </a:extLst>
          </p:cNvPr>
          <p:cNvCxnSpPr>
            <a:cxnSpLocks/>
            <a:stCxn id="75" idx="6"/>
            <a:endCxn id="54" idx="2"/>
          </p:cNvCxnSpPr>
          <p:nvPr/>
        </p:nvCxnSpPr>
        <p:spPr>
          <a:xfrm>
            <a:off x="971600" y="4803170"/>
            <a:ext cx="1498798" cy="8700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FF2D6A81-66BB-E647-BF79-5ABBD04E25E1}"/>
              </a:ext>
            </a:extLst>
          </p:cNvPr>
          <p:cNvCxnSpPr>
            <a:cxnSpLocks/>
            <a:stCxn id="75" idx="6"/>
            <a:endCxn id="53" idx="2"/>
          </p:cNvCxnSpPr>
          <p:nvPr/>
        </p:nvCxnSpPr>
        <p:spPr>
          <a:xfrm flipV="1">
            <a:off x="971600" y="4069790"/>
            <a:ext cx="1498798" cy="733380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D12DA990-C138-7949-AE89-D4CE039208CE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971600" y="3299702"/>
            <a:ext cx="1498798" cy="1503468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线箭头连接符 79">
            <a:extLst>
              <a:ext uri="{FF2B5EF4-FFF2-40B4-BE49-F238E27FC236}">
                <a16:creationId xmlns:a16="http://schemas.microsoft.com/office/drawing/2014/main" id="{A7C9003F-3003-274B-9F22-A85C0D1C04C5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971600" y="3299702"/>
            <a:ext cx="1498798" cy="1503468"/>
          </a:xfrm>
          <a:prstGeom prst="straightConnector1">
            <a:avLst/>
          </a:prstGeom>
          <a:ln w="38100">
            <a:solidFill>
              <a:srgbClr val="C0000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线箭头连接符 83">
            <a:extLst>
              <a:ext uri="{FF2B5EF4-FFF2-40B4-BE49-F238E27FC236}">
                <a16:creationId xmlns:a16="http://schemas.microsoft.com/office/drawing/2014/main" id="{5E65768C-9FB6-7949-B26F-E1DDC524C8F9}"/>
              </a:ext>
            </a:extLst>
          </p:cNvPr>
          <p:cNvCxnSpPr>
            <a:cxnSpLocks/>
            <a:stCxn id="75" idx="6"/>
            <a:endCxn id="64" idx="2"/>
          </p:cNvCxnSpPr>
          <p:nvPr/>
        </p:nvCxnSpPr>
        <p:spPr>
          <a:xfrm>
            <a:off x="971600" y="4803170"/>
            <a:ext cx="1498798" cy="800788"/>
          </a:xfrm>
          <a:prstGeom prst="straightConnector1">
            <a:avLst/>
          </a:prstGeom>
          <a:ln w="38100">
            <a:solidFill>
              <a:srgbClr val="0070C0"/>
            </a:solidFill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EC3E4A4D-9001-DB46-8C28-16C4F47F12F1}"/>
              </a:ext>
            </a:extLst>
          </p:cNvPr>
          <p:cNvCxnSpPr>
            <a:cxnSpLocks/>
            <a:stCxn id="75" idx="6"/>
            <a:endCxn id="66" idx="1"/>
          </p:cNvCxnSpPr>
          <p:nvPr/>
        </p:nvCxnSpPr>
        <p:spPr>
          <a:xfrm>
            <a:off x="971600" y="4803170"/>
            <a:ext cx="1562070" cy="136811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/>
              <p:nvPr/>
            </p:nvSpPr>
            <p:spPr>
              <a:xfrm>
                <a:off x="582241" y="4557529"/>
                <a:ext cx="346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F1E33ED2-C02B-F643-8ED9-F53A00EA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1" y="4557529"/>
                <a:ext cx="3466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0F4215D8-1801-7C47-B984-0666130D1C1D}"/>
              </a:ext>
            </a:extLst>
          </p:cNvPr>
          <p:cNvCxnSpPr>
            <a:cxnSpLocks/>
            <a:stCxn id="52" idx="6"/>
          </p:cNvCxnSpPr>
          <p:nvPr/>
        </p:nvCxnSpPr>
        <p:spPr>
          <a:xfrm flipV="1">
            <a:off x="2902446" y="3083678"/>
            <a:ext cx="368776" cy="216024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15B15C07-A0A1-434F-AE9D-E7C438CC69B7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2902446" y="4069790"/>
            <a:ext cx="368776" cy="145606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47320607-C9D4-794C-A22A-90C3CFB424F0}"/>
              </a:ext>
            </a:extLst>
          </p:cNvPr>
          <p:cNvCxnSpPr>
            <a:cxnSpLocks/>
            <a:stCxn id="54" idx="6"/>
          </p:cNvCxnSpPr>
          <p:nvPr/>
        </p:nvCxnSpPr>
        <p:spPr>
          <a:xfrm>
            <a:off x="2902446" y="4811870"/>
            <a:ext cx="432048" cy="25903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1153E8A6-832E-F540-8B8E-227653DFDD50}"/>
              </a:ext>
            </a:extLst>
          </p:cNvPr>
          <p:cNvCxnSpPr>
            <a:cxnSpLocks/>
            <a:stCxn id="64" idx="6"/>
          </p:cNvCxnSpPr>
          <p:nvPr/>
        </p:nvCxnSpPr>
        <p:spPr>
          <a:xfrm flipV="1">
            <a:off x="2902446" y="5243918"/>
            <a:ext cx="368776" cy="360040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线箭头连接符 114">
            <a:extLst>
              <a:ext uri="{FF2B5EF4-FFF2-40B4-BE49-F238E27FC236}">
                <a16:creationId xmlns:a16="http://schemas.microsoft.com/office/drawing/2014/main" id="{65838991-B681-894B-890E-AC32A0AE90FD}"/>
              </a:ext>
            </a:extLst>
          </p:cNvPr>
          <p:cNvCxnSpPr>
            <a:cxnSpLocks/>
            <a:stCxn id="66" idx="6"/>
          </p:cNvCxnSpPr>
          <p:nvPr/>
        </p:nvCxnSpPr>
        <p:spPr>
          <a:xfrm flipV="1">
            <a:off x="2902446" y="5971859"/>
            <a:ext cx="576064" cy="352179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A4484BD2-17DB-AF49-8102-4DD6DAAACE25}"/>
                  </a:ext>
                </a:extLst>
              </p:cNvPr>
              <p:cNvSpPr txBox="1"/>
              <p:nvPr/>
            </p:nvSpPr>
            <p:spPr>
              <a:xfrm>
                <a:off x="3478510" y="2816414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A4484BD2-17DB-AF49-8102-4DD6DAAAC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10" y="2816414"/>
                <a:ext cx="2448272" cy="574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2C53D87B-5C24-2040-B28F-B843D3BD9534}"/>
                  </a:ext>
                </a:extLst>
              </p:cNvPr>
              <p:cNvSpPr txBox="1"/>
              <p:nvPr/>
            </p:nvSpPr>
            <p:spPr>
              <a:xfrm>
                <a:off x="3478510" y="3711682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2C53D87B-5C24-2040-B28F-B843D3BD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10" y="3711682"/>
                <a:ext cx="2448272" cy="5741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2022EECF-7EE9-B64C-AB07-86FCC9589C18}"/>
                  </a:ext>
                </a:extLst>
              </p:cNvPr>
              <p:cNvSpPr txBox="1"/>
              <p:nvPr/>
            </p:nvSpPr>
            <p:spPr>
              <a:xfrm>
                <a:off x="3478510" y="4560774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2022EECF-7EE9-B64C-AB07-86FCC9589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10" y="4560774"/>
                <a:ext cx="2448272" cy="574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D8B4C5C1-E2E5-ED48-BDAD-B49D5AA11E0A}"/>
                  </a:ext>
                </a:extLst>
              </p:cNvPr>
              <p:cNvSpPr txBox="1"/>
              <p:nvPr/>
            </p:nvSpPr>
            <p:spPr>
              <a:xfrm>
                <a:off x="3509332" y="5301208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D8B4C5C1-E2E5-ED48-BDAD-B49D5AA11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332" y="5301208"/>
                <a:ext cx="2448272" cy="5741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145AD459-F32A-0B4F-8488-D86927E1785E}"/>
                  </a:ext>
                </a:extLst>
              </p:cNvPr>
              <p:cNvSpPr txBox="1"/>
              <p:nvPr/>
            </p:nvSpPr>
            <p:spPr>
              <a:xfrm>
                <a:off x="3516148" y="6148810"/>
                <a:ext cx="244827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altLang="zh-C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145AD459-F32A-0B4F-8488-D86927E1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48" y="6148810"/>
                <a:ext cx="2448272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9607012B-4D0D-3843-A8CE-7794CF9B87D0}"/>
              </a:ext>
            </a:extLst>
          </p:cNvPr>
          <p:cNvSpPr txBox="1"/>
          <p:nvPr/>
        </p:nvSpPr>
        <p:spPr>
          <a:xfrm>
            <a:off x="5437095" y="3486246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C00000"/>
                </a:solidFill>
                <a:latin typeface="Corbel" panose="020B0503020204020204" pitchFamily="34" charset="0"/>
              </a:rPr>
              <a:t>确定性图传播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2872CE8-1E04-D84E-9514-4985D138DC00}"/>
              </a:ext>
            </a:extLst>
          </p:cNvPr>
          <p:cNvSpPr txBox="1"/>
          <p:nvPr/>
        </p:nvSpPr>
        <p:spPr>
          <a:xfrm>
            <a:off x="5455272" y="4869160"/>
            <a:ext cx="35184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Corbel" panose="020B0503020204020204" pitchFamily="34" charset="0"/>
              </a:rPr>
              <a:t>采样部分节点进行图传播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200">
                <a:latin typeface="Corbel" panose="020B0503020204020204" pitchFamily="34" charset="0"/>
              </a:rPr>
              <a:t>无偏采样</a:t>
            </a:r>
            <a:endParaRPr lang="en-US" altLang="zh-CN" sz="2200">
              <a:latin typeface="Corbel" panose="020B0503020204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200">
                <a:latin typeface="Corbel" panose="020B0503020204020204" pitchFamily="34" charset="0"/>
              </a:rPr>
              <a:t>采样时间需仅关于输出规模</a:t>
            </a:r>
            <a:endParaRPr lang="en-US" altLang="zh-CN" sz="2200">
              <a:latin typeface="Corbel" panose="020B0503020204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>
                <a:latin typeface="Corbel" panose="020B0503020204020204" pitchFamily="34" charset="0"/>
              </a:rPr>
              <a:t>Subset Sampling</a:t>
            </a: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8033A5A3-0283-CF4B-B591-B551F3CB1769}"/>
              </a:ext>
            </a:extLst>
          </p:cNvPr>
          <p:cNvSpPr/>
          <p:nvPr/>
        </p:nvSpPr>
        <p:spPr>
          <a:xfrm>
            <a:off x="4932040" y="4811870"/>
            <a:ext cx="360040" cy="1728192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右大括号 43">
            <a:extLst>
              <a:ext uri="{FF2B5EF4-FFF2-40B4-BE49-F238E27FC236}">
                <a16:creationId xmlns:a16="http://schemas.microsoft.com/office/drawing/2014/main" id="{EF8CC848-C098-D74B-87F5-B79DCE53183F}"/>
              </a:ext>
            </a:extLst>
          </p:cNvPr>
          <p:cNvSpPr/>
          <p:nvPr/>
        </p:nvSpPr>
        <p:spPr>
          <a:xfrm>
            <a:off x="4940776" y="3121832"/>
            <a:ext cx="351304" cy="116398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DEB0B279-C55D-1C41-8FE6-851B2D11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5888"/>
            <a:ext cx="7786141" cy="1128712"/>
          </a:xfrm>
        </p:spPr>
        <p:txBody>
          <a:bodyPr>
            <a:noAutofit/>
          </a:bodyPr>
          <a:lstStyle/>
          <a:p>
            <a:r>
              <a:rPr lang="en-US" altLang="zh-HK" sz="3200" dirty="0">
                <a:solidFill>
                  <a:srgbClr val="C00000"/>
                </a:solidFill>
              </a:rPr>
              <a:t>AGP: </a:t>
            </a:r>
            <a:r>
              <a:rPr lang="zh-HK" altLang="en-US" sz="3200" dirty="0"/>
              <a:t>面向图传播范式的通用图传播算法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8B6E980-3F67-7C44-95C5-8BD32ACDD796}"/>
                  </a:ext>
                </a:extLst>
              </p:cNvPr>
              <p:cNvSpPr txBox="1"/>
              <p:nvPr/>
            </p:nvSpPr>
            <p:spPr>
              <a:xfrm>
                <a:off x="930086" y="1133585"/>
                <a:ext cx="821391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将节点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>
                    <a:latin typeface="Corbel" panose="020B0503020204020204" pitchFamily="34" charset="0"/>
                  </a:rPr>
                  <a:t>的邻居节点按照度数排序 </a:t>
                </a:r>
                <a:r>
                  <a:rPr lang="en-US" sz="2200">
                    <a:solidFill>
                      <a:srgbClr val="0070C0"/>
                    </a:solidFill>
                    <a:latin typeface="Corbel" panose="020B0503020204020204" pitchFamily="34" charset="0"/>
                  </a:rPr>
                  <a:t>(预处理阶段即可完成)</a:t>
                </a:r>
                <a:r>
                  <a:rPr lang="en-US" sz="2200">
                    <a:latin typeface="Corbel" panose="020B0503020204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latin typeface="Corbel" panose="020B0503020204020204" pitchFamily="34" charset="0"/>
                  </a:rPr>
                  <a:t>按顺序扫描排序后的邻居节点;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对于概率增长值较大的节点</a:t>
                </a:r>
                <a:r>
                  <a:rPr lang="zh-CN" altLang="en-US" sz="22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，确定性传播</a:t>
                </a:r>
                <a:endParaRPr lang="en-US" altLang="zh-CN" sz="22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zh-CN" altLang="en-US" sz="2200">
                    <a:solidFill>
                      <a:srgbClr val="C00000"/>
                    </a:solidFill>
                    <a:latin typeface="Corbel" panose="020B0503020204020204" pitchFamily="34" charset="0"/>
                  </a:rPr>
                  <a:t>对于剩余节点，采样部分节点进行概率传播</a:t>
                </a:r>
                <a:endParaRPr lang="en-US" sz="2200">
                  <a:solidFill>
                    <a:srgbClr val="C0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8B6E980-3F67-7C44-95C5-8BD32ACDD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6" y="1133585"/>
                <a:ext cx="8213914" cy="1446550"/>
              </a:xfrm>
              <a:prstGeom prst="rect">
                <a:avLst/>
              </a:prstGeom>
              <a:blipFill>
                <a:blip r:embed="rId14"/>
                <a:stretch>
                  <a:fillRect l="-773" t="-4348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94B32707-D685-2F4F-9EB9-0CB965842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8110114" cy="1128712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Experiments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4DC8DAB-3129-7347-A99D-BAEA2737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10" y="1170000"/>
            <a:ext cx="8496944" cy="561662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基于</a:t>
            </a:r>
            <a:r>
              <a:rPr lang="en-US" altLang="zh-CN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HKPR</a:t>
            </a:r>
            <a:r>
              <a:rPr lang="zh-CN" alt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 的社区发现</a:t>
            </a:r>
            <a:endParaRPr lang="en-US" altLang="zh-CN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400" dirty="0">
                <a:latin typeface="Candara" panose="020E0502030303020204" pitchFamily="34" charset="0"/>
              </a:rPr>
              <a:t>Datasets:</a:t>
            </a:r>
          </a:p>
          <a:p>
            <a:endParaRPr lang="en-US" altLang="zh-CN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Candara" panose="020E0502030303020204" pitchFamily="34" charset="0"/>
            </a:endParaRPr>
          </a:p>
          <a:p>
            <a:endParaRPr lang="en-US" altLang="zh-CN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Candara" panose="020E0502030303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B37E15-8547-4A48-BCC8-DF2E86DF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6" y="6474822"/>
            <a:ext cx="8877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1600" b="0" dirty="0"/>
              <a:t>Dataset source: http://</a:t>
            </a:r>
            <a:r>
              <a:rPr lang="en-US" altLang="zh-CN" sz="1600" b="0" dirty="0" err="1"/>
              <a:t>snap.stanford.edu</a:t>
            </a:r>
            <a:r>
              <a:rPr lang="en-US" altLang="zh-CN" sz="1600" b="0" dirty="0"/>
              <a:t>/data/</a:t>
            </a:r>
            <a:r>
              <a:rPr lang="en-US" altLang="zh-CN" sz="1600" b="0" dirty="0" err="1"/>
              <a:t>index.html</a:t>
            </a:r>
            <a:r>
              <a:rPr lang="en-US" altLang="zh-CN" sz="1600" b="0" dirty="0"/>
              <a:t>. 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   http://</a:t>
            </a:r>
            <a:r>
              <a:rPr lang="en-US" altLang="zh-CN" sz="1600" b="0" dirty="0" err="1"/>
              <a:t>law.di.unimi.it</a:t>
            </a:r>
            <a:r>
              <a:rPr lang="en-US" altLang="zh-CN" sz="1600" b="0" dirty="0"/>
              <a:t>/</a:t>
            </a:r>
            <a:r>
              <a:rPr lang="en-US" altLang="zh-CN" sz="1600" b="0" dirty="0" err="1"/>
              <a:t>datasets.php</a:t>
            </a:r>
            <a:r>
              <a:rPr lang="en-US" altLang="zh-CN" sz="1600" b="0" dirty="0"/>
              <a:t>.</a:t>
            </a:r>
            <a:r>
              <a:rPr lang="zh-CN" altLang="zh-CN" sz="1600" b="0" dirty="0"/>
              <a:t> </a:t>
            </a:r>
            <a:endParaRPr lang="en-US" altLang="zh-CN" sz="1600" b="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5CA3AA8-E204-8D4F-B29B-6882D06DAD3F}"/>
              </a:ext>
            </a:extLst>
          </p:cNvPr>
          <p:cNvGraphicFramePr>
            <a:graphicFrameLocks noGrp="1"/>
          </p:cNvGraphicFramePr>
          <p:nvPr/>
        </p:nvGraphicFramePr>
        <p:xfrm>
          <a:off x="1835696" y="2167880"/>
          <a:ext cx="648072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367004847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196707324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4213891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75500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# of nodes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# of edges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7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undirected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1,138,499</a:t>
                      </a:r>
                      <a:endParaRPr lang="en-US" sz="20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5,980,886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2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Orkut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aseline="0">
                          <a:latin typeface="Corbel" panose="020B0503020204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undirected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3,072,441</a:t>
                      </a:r>
                      <a:endParaRPr lang="en-US" sz="20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234,369,798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2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aseline="0">
                          <a:latin typeface="Corbel" panose="020B0503020204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directed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41,652,230</a:t>
                      </a:r>
                      <a:endParaRPr lang="en-US" sz="20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1,468,364,884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Friendster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aseline="0">
                          <a:latin typeface="Corbel" panose="020B0503020204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undirected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68,349,466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3,623,698,684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5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086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32DCBBFE-B3E0-794A-8673-E26364F0A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1423" y="1348692"/>
            <a:ext cx="6761382" cy="2808813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94B32707-D685-2F4F-9EB9-0CB965842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8496944" cy="1128712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itchFamily="2" charset="-122"/>
              </a:rPr>
              <a:t>Experiments: </a:t>
            </a:r>
            <a:r>
              <a:rPr lang="zh-CN" altLang="en-US" sz="3200" dirty="0">
                <a:ea typeface="宋体" pitchFamily="2" charset="-122"/>
              </a:rPr>
              <a:t>基于</a:t>
            </a:r>
            <a:r>
              <a:rPr lang="en-US" altLang="zh-CN" sz="3200" dirty="0">
                <a:ea typeface="宋体" pitchFamily="2" charset="-122"/>
              </a:rPr>
              <a:t>HKPR</a:t>
            </a:r>
            <a:r>
              <a:rPr lang="zh-CN" altLang="en-US" sz="3200" dirty="0">
                <a:ea typeface="宋体" pitchFamily="2" charset="-122"/>
              </a:rPr>
              <a:t>的社区发现</a:t>
            </a:r>
            <a:r>
              <a:rPr lang="en-US" altLang="zh-CN" sz="3200" dirty="0">
                <a:ea typeface="宋体" pitchFamily="2" charset="-122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1D7A09-7305-8C44-A021-4656D44F2102}"/>
              </a:ext>
            </a:extLst>
          </p:cNvPr>
          <p:cNvSpPr txBox="1"/>
          <p:nvPr/>
        </p:nvSpPr>
        <p:spPr>
          <a:xfrm>
            <a:off x="3059832" y="109512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MaxError</a:t>
            </a:r>
            <a:r>
              <a:rPr kumimoji="1" lang="en-US" altLang="zh-CN" sz="2400" b="0" dirty="0">
                <a:latin typeface="Corbel" panose="020B0503020204020204" pitchFamily="34" charset="0"/>
              </a:rPr>
              <a:t> </a:t>
            </a:r>
            <a:r>
              <a:rPr kumimoji="1" lang="en-US" altLang="zh-CN" sz="2400" b="0" dirty="0" err="1">
                <a:latin typeface="Corbel" panose="020B0503020204020204" pitchFamily="34" charset="0"/>
              </a:rPr>
              <a:t>v.s</a:t>
            </a:r>
            <a:r>
              <a:rPr kumimoji="1" lang="en-US" altLang="zh-CN" sz="2400" b="0" dirty="0">
                <a:latin typeface="Corbel" panose="020B0503020204020204" pitchFamily="34" charset="0"/>
              </a:rPr>
              <a:t>. query time</a:t>
            </a:r>
            <a:endParaRPr kumimoji="1" lang="zh-CN" altLang="en-US" sz="2400" b="0" dirty="0">
              <a:latin typeface="Corbel" panose="020B0503020204020204" pitchFamily="34" charset="0"/>
            </a:endParaRPr>
          </a:p>
        </p:txBody>
      </p:sp>
      <p:pic>
        <p:nvPicPr>
          <p:cNvPr id="9" name="图片 8" descr="图表, 散点图&#10;&#10;描述已自动生成">
            <a:extLst>
              <a:ext uri="{FF2B5EF4-FFF2-40B4-BE49-F238E27FC236}">
                <a16:creationId xmlns:a16="http://schemas.microsoft.com/office/drawing/2014/main" id="{DFCD918C-C432-3F47-BBA4-62C1D27D0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04901"/>
            <a:ext cx="6761382" cy="266855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A42CAC-5426-1844-8C62-6D057A1244DE}"/>
              </a:ext>
            </a:extLst>
          </p:cNvPr>
          <p:cNvSpPr/>
          <p:nvPr/>
        </p:nvSpPr>
        <p:spPr>
          <a:xfrm>
            <a:off x="7990797" y="2132856"/>
            <a:ext cx="61365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图结构无处不在</a:t>
            </a: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8BD5DE68-9633-EC4A-9C16-C20C9F1565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88795" y="2424187"/>
            <a:ext cx="71437" cy="2159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25BD3FDB-E8BC-9E49-8B30-B69A4874616D}"/>
              </a:ext>
            </a:extLst>
          </p:cNvPr>
          <p:cNvSpPr txBox="1"/>
          <p:nvPr/>
        </p:nvSpPr>
        <p:spPr>
          <a:xfrm>
            <a:off x="755576" y="1268760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Corbel" panose="020B0503020204020204" pitchFamily="34" charset="0"/>
                <a:ea typeface="黑体" pitchFamily="49" charset="-122"/>
              </a:rPr>
              <a:t>商品用户二部图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4175BC-7C28-B548-9653-6571336DD4CE}"/>
              </a:ext>
            </a:extLst>
          </p:cNvPr>
          <p:cNvSpPr txBox="1"/>
          <p:nvPr/>
        </p:nvSpPr>
        <p:spPr>
          <a:xfrm>
            <a:off x="6084168" y="2204864"/>
            <a:ext cx="2692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节点：商品</a:t>
            </a:r>
            <a:r>
              <a:rPr kumimoji="1" lang="en-US" altLang="zh-CN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用户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边  ：购买关系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0CB1CBF-2872-904F-9E59-FE512210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18" y="1815505"/>
            <a:ext cx="5161299" cy="47600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108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1E9245C-BA51-0746-B55E-B55AD217E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5"/>
          <a:stretch/>
        </p:blipFill>
        <p:spPr>
          <a:xfrm>
            <a:off x="2627784" y="3930436"/>
            <a:ext cx="3672408" cy="2927564"/>
          </a:xfrm>
          <a:prstGeom prst="rect">
            <a:avLst/>
          </a:prstGeom>
        </p:spPr>
      </p:pic>
      <p:pic>
        <p:nvPicPr>
          <p:cNvPr id="4" name="图片 3" descr="图片包含 图示&#10;&#10;描述已自动生成">
            <a:extLst>
              <a:ext uri="{FF2B5EF4-FFF2-40B4-BE49-F238E27FC236}">
                <a16:creationId xmlns:a16="http://schemas.microsoft.com/office/drawing/2014/main" id="{F0BC0F3A-9161-2643-AFC5-5E6DAFA0E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/>
          <a:stretch/>
        </p:blipFill>
        <p:spPr>
          <a:xfrm>
            <a:off x="1140732" y="1360458"/>
            <a:ext cx="6624735" cy="27353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1D7A09-7305-8C44-A021-4656D44F2102}"/>
              </a:ext>
            </a:extLst>
          </p:cNvPr>
          <p:cNvSpPr txBox="1"/>
          <p:nvPr/>
        </p:nvSpPr>
        <p:spPr>
          <a:xfrm>
            <a:off x="1547664" y="105273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Conductance </a:t>
            </a:r>
            <a:r>
              <a:rPr kumimoji="1" lang="en-US" altLang="zh-CN" sz="2400" b="0" dirty="0" err="1">
                <a:latin typeface="Corbel" panose="020B0503020204020204" pitchFamily="34" charset="0"/>
              </a:rPr>
              <a:t>v.s</a:t>
            </a:r>
            <a:r>
              <a:rPr kumimoji="1" lang="en-US" altLang="zh-CN" sz="2400" b="0" dirty="0">
                <a:latin typeface="Corbel" panose="020B0503020204020204" pitchFamily="34" charset="0"/>
              </a:rPr>
              <a:t>. query time </a:t>
            </a:r>
            <a:r>
              <a:rPr kumimoji="1" lang="en-US" altLang="zh-CN" sz="2400" dirty="0">
                <a:latin typeface="Corbel" panose="020B0503020204020204" pitchFamily="34" charset="0"/>
              </a:rPr>
              <a:t>(the smaller, the better)</a:t>
            </a:r>
            <a:endParaRPr kumimoji="1" lang="zh-CN" altLang="en-US" sz="2400" dirty="0">
              <a:latin typeface="Corbel" panose="020B0503020204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A42CAC-5426-1844-8C62-6D057A1244DE}"/>
              </a:ext>
            </a:extLst>
          </p:cNvPr>
          <p:cNvSpPr/>
          <p:nvPr/>
        </p:nvSpPr>
        <p:spPr>
          <a:xfrm>
            <a:off x="7990797" y="2132856"/>
            <a:ext cx="613651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3C6E765-946B-A14F-95E6-484B38EDE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8496944" cy="1128712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itchFamily="2" charset="-122"/>
              </a:rPr>
              <a:t>Experiments: </a:t>
            </a:r>
            <a:r>
              <a:rPr lang="zh-CN" altLang="en-US" sz="3200" dirty="0">
                <a:ea typeface="宋体" pitchFamily="2" charset="-122"/>
              </a:rPr>
              <a:t>基于</a:t>
            </a:r>
            <a:r>
              <a:rPr lang="en-US" altLang="zh-CN" sz="3200" dirty="0">
                <a:ea typeface="宋体" pitchFamily="2" charset="-122"/>
              </a:rPr>
              <a:t>HKPR</a:t>
            </a:r>
            <a:r>
              <a:rPr lang="zh-CN" altLang="en-US" sz="3200" dirty="0">
                <a:ea typeface="宋体" pitchFamily="2" charset="-122"/>
              </a:rPr>
              <a:t>的社区发现</a:t>
            </a:r>
            <a:r>
              <a:rPr lang="en-US" altLang="zh-CN" sz="3200" dirty="0">
                <a:ea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508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94B32707-D685-2F4F-9EB9-0CB965842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8110114" cy="1128712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Experiments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4DC8DAB-3129-7347-A99D-BAEA2737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10" y="1170000"/>
            <a:ext cx="8496944" cy="561662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基于</a:t>
            </a:r>
            <a:r>
              <a:rPr lang="en-US" altLang="zh-CN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GNN</a:t>
            </a:r>
            <a:r>
              <a:rPr lang="zh-CN" alt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的节点分类</a:t>
            </a:r>
            <a:endParaRPr lang="en-US" altLang="zh-CN" sz="24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400" dirty="0">
                <a:latin typeface="Candara" panose="020E0502030303020204" pitchFamily="34" charset="0"/>
              </a:rPr>
              <a:t>Datasets:</a:t>
            </a:r>
          </a:p>
          <a:p>
            <a:endParaRPr lang="en-US" altLang="zh-CN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Candara" panose="020E0502030303020204" pitchFamily="34" charset="0"/>
            </a:endParaRPr>
          </a:p>
          <a:p>
            <a:endParaRPr lang="en-US" altLang="zh-CN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altLang="zh-CN" sz="2400" dirty="0">
              <a:latin typeface="Candara" panose="020E0502030303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B37E15-8547-4A48-BCC8-DF2E86DF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6" y="6474822"/>
            <a:ext cx="8877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1600" b="0" dirty="0"/>
              <a:t>Dataset source: http://</a:t>
            </a:r>
            <a:r>
              <a:rPr lang="en-US" altLang="zh-CN" sz="1600" b="0" dirty="0" err="1"/>
              <a:t>snap.stanford.edu</a:t>
            </a:r>
            <a:r>
              <a:rPr lang="en-US" altLang="zh-CN" sz="1600" b="0" dirty="0"/>
              <a:t>/data/</a:t>
            </a:r>
            <a:r>
              <a:rPr lang="en-US" altLang="zh-CN" sz="1600" b="0" dirty="0" err="1"/>
              <a:t>index.html</a:t>
            </a:r>
            <a:r>
              <a:rPr lang="en-US" altLang="zh-CN" sz="1600" b="0" dirty="0"/>
              <a:t>. 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   http://</a:t>
            </a:r>
            <a:r>
              <a:rPr lang="en-US" altLang="zh-CN" sz="1600" b="0" dirty="0" err="1"/>
              <a:t>law.di.unimi.it</a:t>
            </a:r>
            <a:r>
              <a:rPr lang="en-US" altLang="zh-CN" sz="1600" b="0" dirty="0"/>
              <a:t>/</a:t>
            </a:r>
            <a:r>
              <a:rPr lang="en-US" altLang="zh-CN" sz="1600" b="0" dirty="0" err="1"/>
              <a:t>datasets.php</a:t>
            </a:r>
            <a:r>
              <a:rPr lang="en-US" altLang="zh-CN" sz="1600" b="0" dirty="0"/>
              <a:t>.</a:t>
            </a:r>
            <a:r>
              <a:rPr lang="zh-CN" altLang="zh-CN" sz="1600" b="0" dirty="0"/>
              <a:t> </a:t>
            </a:r>
            <a:endParaRPr lang="en-US" altLang="zh-CN" sz="1600" b="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9BF8C2D-F014-DF44-9FF7-FF660AB5B47D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2329716"/>
          <a:ext cx="792088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67004847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4213891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755009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3528490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34533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16853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# of nodes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# of edges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Feature dimension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Label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7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Reddit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232,965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114,615,892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2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Yelp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716,847</a:t>
                      </a:r>
                      <a:endParaRPr lang="en-US" sz="20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6,977,410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2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2,449,029</a:t>
                      </a:r>
                      <a:endParaRPr lang="en-US" sz="20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61,859,140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>
                          <a:latin typeface="Corbel" panose="020B0503020204020204" pitchFamily="34" charset="0"/>
                          <a:ea typeface="黑体" panose="02010609060101010101" pitchFamily="49" charset="-122"/>
                        </a:rPr>
                        <a:t>Papers100M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111,059,956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1,615,685,872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5893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DE902FA-424E-E54B-B384-11CD7347C576}"/>
              </a:ext>
            </a:extLst>
          </p:cNvPr>
          <p:cNvSpPr/>
          <p:nvPr/>
        </p:nvSpPr>
        <p:spPr>
          <a:xfrm>
            <a:off x="632210" y="4129916"/>
            <a:ext cx="8188262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8C0B27-F4BD-444C-8EF5-5968F353FAA8}"/>
              </a:ext>
            </a:extLst>
          </p:cNvPr>
          <p:cNvSpPr txBox="1"/>
          <p:nvPr/>
        </p:nvSpPr>
        <p:spPr>
          <a:xfrm>
            <a:off x="632210" y="49940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rbel" panose="020B0503020204020204" pitchFamily="34" charset="0"/>
              </a:rPr>
              <a:t>目前最大的 GNN 数据集</a:t>
            </a:r>
          </a:p>
        </p:txBody>
      </p:sp>
    </p:spTree>
    <p:extLst>
      <p:ext uri="{BB962C8B-B14F-4D97-AF65-F5344CB8AC3E}">
        <p14:creationId xmlns:p14="http://schemas.microsoft.com/office/powerpoint/2010/main" val="26383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散点图&#10;&#10;描述已自动生成">
            <a:extLst>
              <a:ext uri="{FF2B5EF4-FFF2-40B4-BE49-F238E27FC236}">
                <a16:creationId xmlns:a16="http://schemas.microsoft.com/office/drawing/2014/main" id="{A3CCC8C1-47EC-344C-BEA9-91B62D70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7" y="1407701"/>
            <a:ext cx="6732748" cy="266937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1D7A09-7305-8C44-A021-4656D44F2102}"/>
              </a:ext>
            </a:extLst>
          </p:cNvPr>
          <p:cNvSpPr txBox="1"/>
          <p:nvPr/>
        </p:nvSpPr>
        <p:spPr>
          <a:xfrm>
            <a:off x="971600" y="10527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0" dirty="0" err="1">
                <a:solidFill>
                  <a:srgbClr val="C00000"/>
                </a:solidFill>
                <a:latin typeface="Corbel" panose="020B0503020204020204" pitchFamily="34" charset="0"/>
              </a:rPr>
              <a:t>Accuracy (%)</a:t>
            </a:r>
            <a:r>
              <a:rPr kumimoji="1" lang="en-US" altLang="zh-CN" sz="2400" b="0" dirty="0">
                <a:latin typeface="Corbel" panose="020B0503020204020204" pitchFamily="34" charset="0"/>
              </a:rPr>
              <a:t> </a:t>
            </a:r>
            <a:r>
              <a:rPr kumimoji="1" lang="en-US" altLang="zh-CN" sz="2400" b="0" dirty="0" err="1">
                <a:latin typeface="Corbel" panose="020B0503020204020204" pitchFamily="34" charset="0"/>
              </a:rPr>
              <a:t>v.s</a:t>
            </a:r>
            <a:r>
              <a:rPr kumimoji="1" lang="en-US" altLang="zh-CN" sz="2400" b="0" dirty="0">
                <a:latin typeface="Corbel" panose="020B0503020204020204" pitchFamily="34" charset="0"/>
              </a:rPr>
              <a:t>. graph propagation time</a:t>
            </a:r>
            <a:endParaRPr kumimoji="1" lang="zh-CN" altLang="en-US" sz="2400" b="0" dirty="0">
              <a:latin typeface="Corbel" panose="020B0503020204020204" pitchFamily="34" charset="0"/>
            </a:endParaRPr>
          </a:p>
        </p:txBody>
      </p:sp>
      <p:pic>
        <p:nvPicPr>
          <p:cNvPr id="12" name="图片 11" descr="图示&#10;&#10;低可信度描述已自动生成">
            <a:extLst>
              <a:ext uri="{FF2B5EF4-FFF2-40B4-BE49-F238E27FC236}">
                <a16:creationId xmlns:a16="http://schemas.microsoft.com/office/drawing/2014/main" id="{3CDDF86B-FB15-CC48-B0DC-D5ABC697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98267"/>
            <a:ext cx="6882757" cy="269391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11563FA-2C37-C74D-8069-5C196C385157}"/>
              </a:ext>
            </a:extLst>
          </p:cNvPr>
          <p:cNvSpPr/>
          <p:nvPr/>
        </p:nvSpPr>
        <p:spPr>
          <a:xfrm>
            <a:off x="5716787" y="4293096"/>
            <a:ext cx="432048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24C1BDD-9751-3646-945E-75DAB2566F8A}"/>
              </a:ext>
            </a:extLst>
          </p:cNvPr>
          <p:cNvSpPr/>
          <p:nvPr/>
        </p:nvSpPr>
        <p:spPr>
          <a:xfrm>
            <a:off x="6298901" y="4293096"/>
            <a:ext cx="432048" cy="5040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FF1AA9A-B3F3-2343-B860-B77980225E8A}"/>
              </a:ext>
            </a:extLst>
          </p:cNvPr>
          <p:cNvSpPr/>
          <p:nvPr/>
        </p:nvSpPr>
        <p:spPr>
          <a:xfrm>
            <a:off x="4492651" y="1580438"/>
            <a:ext cx="438098" cy="12724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723BDD2-04F8-A443-8243-2EF7EB876BB6}"/>
              </a:ext>
            </a:extLst>
          </p:cNvPr>
          <p:cNvSpPr/>
          <p:nvPr/>
        </p:nvSpPr>
        <p:spPr>
          <a:xfrm>
            <a:off x="5074765" y="1580438"/>
            <a:ext cx="438098" cy="12724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4041FD5-11F5-9042-900E-03DDAF7F2BE6}"/>
              </a:ext>
            </a:extLst>
          </p:cNvPr>
          <p:cNvSpPr/>
          <p:nvPr/>
        </p:nvSpPr>
        <p:spPr>
          <a:xfrm>
            <a:off x="2188395" y="1580439"/>
            <a:ext cx="438098" cy="6010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2B2B8DA-8F22-4943-9786-358C5FB586EE}"/>
              </a:ext>
            </a:extLst>
          </p:cNvPr>
          <p:cNvSpPr/>
          <p:nvPr/>
        </p:nvSpPr>
        <p:spPr>
          <a:xfrm>
            <a:off x="2692451" y="1580439"/>
            <a:ext cx="438098" cy="6010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D27F226-DFFE-A943-85D3-D2F70B15887C}"/>
              </a:ext>
            </a:extLst>
          </p:cNvPr>
          <p:cNvSpPr/>
          <p:nvPr/>
        </p:nvSpPr>
        <p:spPr>
          <a:xfrm>
            <a:off x="2335454" y="4367324"/>
            <a:ext cx="438098" cy="6010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F2D8B47-6A12-D84E-99E5-4A089DA8E766}"/>
              </a:ext>
            </a:extLst>
          </p:cNvPr>
          <p:cNvSpPr/>
          <p:nvPr/>
        </p:nvSpPr>
        <p:spPr>
          <a:xfrm>
            <a:off x="2839510" y="4367324"/>
            <a:ext cx="438098" cy="6010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8969BA-98E8-5348-8FD1-FA02AE21B09C}"/>
              </a:ext>
            </a:extLst>
          </p:cNvPr>
          <p:cNvSpPr/>
          <p:nvPr/>
        </p:nvSpPr>
        <p:spPr>
          <a:xfrm>
            <a:off x="6927292" y="2068453"/>
            <a:ext cx="559741" cy="320598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D2F781-ED56-0641-9CB9-3F5164CD0DB1}"/>
              </a:ext>
            </a:extLst>
          </p:cNvPr>
          <p:cNvSpPr txBox="1"/>
          <p:nvPr/>
        </p:nvSpPr>
        <p:spPr>
          <a:xfrm>
            <a:off x="6804248" y="2554451"/>
            <a:ext cx="229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>
                <a:latin typeface="Corbel" panose="020B0503020204020204" pitchFamily="34" charset="0"/>
              </a:rPr>
              <a:t>原始GNN模型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A515145-4C65-F94A-85D6-AD8D83B8AE5F}"/>
              </a:ext>
            </a:extLst>
          </p:cNvPr>
          <p:cNvSpPr/>
          <p:nvPr/>
        </p:nvSpPr>
        <p:spPr>
          <a:xfrm>
            <a:off x="6927292" y="3140968"/>
            <a:ext cx="559741" cy="32059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4D3CF5D-1243-9B46-BEF3-9D37DF4D12E1}"/>
              </a:ext>
            </a:extLst>
          </p:cNvPr>
          <p:cNvSpPr txBox="1"/>
          <p:nvPr/>
        </p:nvSpPr>
        <p:spPr>
          <a:xfrm>
            <a:off x="6838154" y="3566963"/>
            <a:ext cx="237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latin typeface="Corbel" panose="020B0503020204020204" pitchFamily="34" charset="0"/>
              </a:rPr>
              <a:t>借助AGP优化后的GNN模型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3C7312F-22C7-474C-85DA-A6E96490F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8496944" cy="1128712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itchFamily="2" charset="-122"/>
              </a:rPr>
              <a:t>Experiments: </a:t>
            </a:r>
            <a:r>
              <a:rPr lang="zh-CN" altLang="en-US" sz="3200" dirty="0">
                <a:ea typeface="宋体" pitchFamily="2" charset="-122"/>
              </a:rPr>
              <a:t>基于</a:t>
            </a:r>
            <a:r>
              <a:rPr lang="en-US" altLang="zh-CN" sz="3200" dirty="0">
                <a:ea typeface="宋体" pitchFamily="2" charset="-122"/>
              </a:rPr>
              <a:t>GNN</a:t>
            </a:r>
            <a:r>
              <a:rPr lang="zh-CN" altLang="en-US" sz="3200" dirty="0">
                <a:ea typeface="宋体" pitchFamily="2" charset="-122"/>
              </a:rPr>
              <a:t>的节点分类</a:t>
            </a:r>
            <a:r>
              <a:rPr lang="en-US" altLang="zh-CN" sz="3200" dirty="0">
                <a:ea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4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/>
      <p:bldP spid="24" grpId="0" animBg="1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4DB19-354B-4586-B951-3A2D664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FD0DF9-EFF7-4A09-9535-3EBBA28A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340768"/>
            <a:ext cx="8104984" cy="5328592"/>
          </a:xfrm>
        </p:spPr>
        <p:txBody>
          <a:bodyPr/>
          <a:lstStyle/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zh-CN" sz="2600" dirty="0"/>
              <a:t>AGP</a:t>
            </a:r>
            <a:r>
              <a:rPr lang="zh-CN" altLang="en-US" sz="2600" dirty="0"/>
              <a:t>是一种通用的图传播算法，可以用一种通用算法高效计算主流的节点邻近度指标。</a:t>
            </a:r>
            <a:endParaRPr lang="en-US" altLang="zh-CN" sz="2600" dirty="0"/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altLang="zh-CN" sz="2600" dirty="0"/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zh-CN" sz="2600" dirty="0"/>
              <a:t>AGP</a:t>
            </a:r>
            <a:r>
              <a:rPr lang="zh-CN" altLang="en-US" sz="2600" dirty="0"/>
              <a:t>算法结合了蒙特卡罗游走和确定性传播两种方法的优势，其计算复杂度达到了近似最优</a:t>
            </a:r>
            <a:endParaRPr lang="en-US" altLang="zh-CN" sz="2000" dirty="0"/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endParaRPr lang="en-US" altLang="zh-CN" sz="2000" dirty="0"/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US" altLang="zh-CN" sz="2600" dirty="0"/>
              <a:t>AGP</a:t>
            </a:r>
            <a:r>
              <a:rPr lang="zh-CN" altLang="en-US" sz="2600" dirty="0"/>
              <a:t>将图神经网络</a:t>
            </a:r>
            <a:r>
              <a:rPr lang="en-US" altLang="zh-CN" sz="2600" dirty="0"/>
              <a:t>(GNN)</a:t>
            </a:r>
            <a:r>
              <a:rPr lang="zh-CN" altLang="en-US" sz="2600" dirty="0"/>
              <a:t>的可扩展性扩展到了十亿边级别大图：</a:t>
            </a:r>
            <a:r>
              <a:rPr lang="en-US" altLang="zh-CN" sz="2600" dirty="0"/>
              <a:t>papers100M</a:t>
            </a:r>
            <a:r>
              <a:rPr lang="zh-CN" altLang="en-US" sz="2600" dirty="0"/>
              <a:t>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16857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3CAE9B57-1CE6-114D-AC77-7D007EBF4606}"/>
              </a:ext>
            </a:extLst>
          </p:cNvPr>
          <p:cNvCxnSpPr/>
          <p:nvPr/>
        </p:nvCxnSpPr>
        <p:spPr>
          <a:xfrm>
            <a:off x="323528" y="5733256"/>
            <a:ext cx="84969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2" descr="Image result for renmin university of china logo">
            <a:extLst>
              <a:ext uri="{FF2B5EF4-FFF2-40B4-BE49-F238E27FC236}">
                <a16:creationId xmlns:a16="http://schemas.microsoft.com/office/drawing/2014/main" id="{E8911338-7A05-FC49-BC5B-F2841B8C8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" y="129624"/>
            <a:ext cx="2253674" cy="6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4B336D86-C97F-434C-89DD-56B89952C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2060848"/>
            <a:ext cx="6019800" cy="1656184"/>
          </a:xfrm>
        </p:spPr>
        <p:txBody>
          <a:bodyPr/>
          <a:lstStyle/>
          <a:p>
            <a:r>
              <a:rPr lang="en-US" sz="4800"/>
              <a:t>感谢聆听</a:t>
            </a:r>
            <a:r>
              <a:rPr lang="zh-CN" altLang="en-US" sz="4800"/>
              <a:t>！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72956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图结构无处不在</a:t>
            </a:r>
          </a:p>
        </p:txBody>
      </p:sp>
      <p:cxnSp>
        <p:nvCxnSpPr>
          <p:cNvPr id="4" name="直接连接符 16">
            <a:extLst>
              <a:ext uri="{FF2B5EF4-FFF2-40B4-BE49-F238E27FC236}">
                <a16:creationId xmlns:a16="http://schemas.microsoft.com/office/drawing/2014/main" id="{8BD5DE68-9633-EC4A-9C16-C20C9F1565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88795" y="2424187"/>
            <a:ext cx="71437" cy="21590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25BD3FDB-E8BC-9E49-8B30-B69A4874616D}"/>
              </a:ext>
            </a:extLst>
          </p:cNvPr>
          <p:cNvSpPr txBox="1"/>
          <p:nvPr/>
        </p:nvSpPr>
        <p:spPr>
          <a:xfrm>
            <a:off x="971600" y="126876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Corbel" panose="020B0503020204020204" pitchFamily="34" charset="0"/>
                <a:ea typeface="黑体" pitchFamily="49" charset="-122"/>
              </a:rPr>
              <a:t>点云图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4175BC-7C28-B548-9653-6571336DD4CE}"/>
              </a:ext>
            </a:extLst>
          </p:cNvPr>
          <p:cNvSpPr txBox="1"/>
          <p:nvPr/>
        </p:nvSpPr>
        <p:spPr>
          <a:xfrm>
            <a:off x="5940152" y="2552601"/>
            <a:ext cx="2692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节点：激光点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SzPct val="80000"/>
            </a:pPr>
            <a:r>
              <a:rPr kumimoji="1" lang="zh-CN" altLang="en-US" sz="2600" b="0" dirty="0">
                <a:latin typeface="SimHei" panose="02010609060101010101" pitchFamily="49" charset="-122"/>
                <a:ea typeface="SimHei" panose="02010609060101010101" pitchFamily="49" charset="-122"/>
              </a:rPr>
              <a:t>边  ：坐标关系</a:t>
            </a:r>
            <a:endParaRPr kumimoji="1" lang="en-US" altLang="zh-CN" sz="2600" b="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026" name="Picture 2" descr="3D Point Cloud Editor">
            <a:extLst>
              <a:ext uri="{FF2B5EF4-FFF2-40B4-BE49-F238E27FC236}">
                <a16:creationId xmlns:a16="http://schemas.microsoft.com/office/drawing/2014/main" id="{5BFF50B0-E501-DB49-9567-973B4E452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2599" r="28211" b="-1507"/>
          <a:stretch/>
        </p:blipFill>
        <p:spPr bwMode="auto">
          <a:xfrm>
            <a:off x="1043608" y="1907149"/>
            <a:ext cx="3600400" cy="46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2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6AA36-92B6-5D4E-9E2B-6F665363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18" y="68040"/>
            <a:ext cx="7929586" cy="1128712"/>
          </a:xfrm>
        </p:spPr>
        <p:txBody>
          <a:bodyPr/>
          <a:lstStyle/>
          <a:p>
            <a:r>
              <a:rPr kumimoji="1" lang="zh-CN" altLang="en-US" sz="3200" dirty="0"/>
              <a:t>图</a:t>
            </a:r>
            <a:r>
              <a:rPr kumimoji="1" lang="en-US" altLang="zh-CN" sz="3200" dirty="0"/>
              <a:t>(Graph)</a:t>
            </a:r>
            <a:r>
              <a:rPr kumimoji="1" lang="zh-CN" altLang="en-US" sz="3200" dirty="0"/>
              <a:t>的定义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4175BC-7C28-B548-9653-6571336DD4CE}"/>
                  </a:ext>
                </a:extLst>
              </p:cNvPr>
              <p:cNvSpPr txBox="1"/>
              <p:nvPr/>
            </p:nvSpPr>
            <p:spPr>
              <a:xfrm>
                <a:off x="1034331" y="1076543"/>
                <a:ext cx="7858149" cy="2364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80000"/>
                </a:pPr>
                <a:r>
                  <a:rPr kumimoji="1" lang="zh-CN" altLang="en-US" sz="2400" b="0" dirty="0">
                    <a:latin typeface="Candara" panose="020E0502030303020204" pitchFamily="34" charset="0"/>
                  </a:rPr>
                  <a:t>图</a:t>
                </a:r>
                <a:r>
                  <a:rPr kumimoji="1" lang="en-US" altLang="zh-CN" sz="2400" b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en-US" altLang="zh-CN" sz="2400" b="0" dirty="0">
                    <a:latin typeface="Candara" panose="020E0502030303020204" pitchFamily="34" charset="0"/>
                  </a:rPr>
                  <a:t>:</a:t>
                </a: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latin typeface="Candara" panose="020E0502030303020204" pitchFamily="34" charset="0"/>
                  </a:rPr>
                  <a:t>节点集：</a:t>
                </a:r>
                <a14:m>
                  <m:oMath xmlns:m="http://schemas.openxmlformats.org/officeDocument/2006/math"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zh-CN" altLang="en-US" sz="2400" b="0" dirty="0">
                    <a:latin typeface="Candara" panose="020E0502030303020204" pitchFamily="34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zh-CN" sz="2400" b="0" dirty="0">
                  <a:latin typeface="Candara" panose="020E0502030303020204" pitchFamily="34" charset="0"/>
                </a:endParaRP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latin typeface="Candara" panose="020E0502030303020204" pitchFamily="34" charset="0"/>
                  </a:rPr>
                  <a:t>边集：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CN" sz="24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sz="2400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zh-CN" altLang="en-US" sz="2400" b="0" dirty="0">
                    <a:latin typeface="Candara" panose="020E0502030303020204" pitchFamily="34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zh-CN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en-US" altLang="zh-CN" sz="2400" b="0" dirty="0">
                  <a:latin typeface="Candara" panose="020E0502030303020204" pitchFamily="34" charset="0"/>
                </a:endParaRPr>
              </a:p>
              <a:p>
                <a:pPr marL="342900" indent="-342900">
                  <a:buSzPct val="80000"/>
                  <a:buFont typeface="Wingdings" pitchFamily="2" charset="2"/>
                  <a:buChar char="l"/>
                </a:pPr>
                <a:r>
                  <a:rPr kumimoji="1" lang="zh-CN" altLang="en-US" sz="2400" b="0" dirty="0">
                    <a:latin typeface="Candara" panose="020E0502030303020204" pitchFamily="34" charset="0"/>
                  </a:rPr>
                  <a:t>图的分类：</a:t>
                </a:r>
                <a:endParaRPr kumimoji="1" lang="en-US" altLang="zh-CN" sz="2400" b="0" dirty="0">
                  <a:latin typeface="Candara" panose="020E0502030303020204" pitchFamily="34" charset="0"/>
                </a:endParaRPr>
              </a:p>
              <a:p>
                <a:pPr marL="800100" lvl="1" indent="-342900">
                  <a:buSzPct val="80000"/>
                  <a:buFont typeface="Wingdings" pitchFamily="2" charset="2"/>
                  <a:buChar char="p"/>
                </a:pPr>
                <a:r>
                  <a:rPr kumimoji="1" lang="zh-CN" altLang="en-US" sz="2400" b="0" dirty="0">
                    <a:latin typeface="Candara" panose="020E0502030303020204" pitchFamily="34" charset="0"/>
                  </a:rPr>
                  <a:t>有向图、无向图</a:t>
                </a:r>
                <a:endParaRPr kumimoji="1" lang="en-US" altLang="zh-CN" sz="2400" b="0" dirty="0">
                  <a:latin typeface="Candara" panose="020E0502030303020204" pitchFamily="34" charset="0"/>
                </a:endParaRPr>
              </a:p>
              <a:p>
                <a:pPr marL="800100" lvl="1" indent="-342900">
                  <a:buSzPct val="80000"/>
                  <a:buFont typeface="Wingdings" pitchFamily="2" charset="2"/>
                  <a:buChar char="p"/>
                </a:pPr>
                <a:r>
                  <a:rPr kumimoji="1" lang="zh-CN" altLang="en-US" sz="2400" b="0" dirty="0">
                    <a:latin typeface="Candara" panose="020E0502030303020204" pitchFamily="34" charset="0"/>
                  </a:rPr>
                  <a:t>无权图、带权图、节点带特征的图、</a:t>
                </a:r>
                <a:r>
                  <a:rPr kumimoji="1" lang="en-US" altLang="zh-CN" sz="2400" b="0" dirty="0">
                    <a:latin typeface="Candara" panose="020E0502030303020204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4175BC-7C28-B548-9653-6571336DD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1" y="1076543"/>
                <a:ext cx="7858149" cy="2364493"/>
              </a:xfrm>
              <a:prstGeom prst="rect">
                <a:avLst/>
              </a:prstGeom>
              <a:blipFill>
                <a:blip r:embed="rId3"/>
                <a:stretch>
                  <a:fillRect l="-1290" t="-3743" b="-5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01E4465D-A3C3-1944-BFAD-2095A6C758D5}"/>
              </a:ext>
            </a:extLst>
          </p:cNvPr>
          <p:cNvSpPr/>
          <p:nvPr/>
        </p:nvSpPr>
        <p:spPr>
          <a:xfrm>
            <a:off x="1289295" y="364174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2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FEA99DE-580B-1740-8E8F-320949E5DC7B}"/>
              </a:ext>
            </a:extLst>
          </p:cNvPr>
          <p:cNvSpPr/>
          <p:nvPr/>
        </p:nvSpPr>
        <p:spPr>
          <a:xfrm>
            <a:off x="467544" y="428169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1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13450E2-50B7-1B4C-AE52-B23EEECEF729}"/>
              </a:ext>
            </a:extLst>
          </p:cNvPr>
          <p:cNvSpPr/>
          <p:nvPr/>
        </p:nvSpPr>
        <p:spPr>
          <a:xfrm>
            <a:off x="2051720" y="416227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3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26FC1F27-4D04-9248-AD22-CBB15E8CD039}"/>
              </a:ext>
            </a:extLst>
          </p:cNvPr>
          <p:cNvCxnSpPr>
            <a:cxnSpLocks/>
            <a:stCxn id="10" idx="2"/>
            <a:endCxn id="16" idx="7"/>
          </p:cNvCxnSpPr>
          <p:nvPr/>
        </p:nvCxnSpPr>
        <p:spPr>
          <a:xfrm flipH="1">
            <a:off x="774857" y="3821768"/>
            <a:ext cx="514438" cy="512649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7761FD45-28E8-0A41-B74E-4D7E5E31668B}"/>
              </a:ext>
            </a:extLst>
          </p:cNvPr>
          <p:cNvSpPr/>
          <p:nvPr/>
        </p:nvSpPr>
        <p:spPr>
          <a:xfrm>
            <a:off x="1109275" y="474200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4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47B59EF-9EF6-D949-BF9D-4BADAC29AE1F}"/>
              </a:ext>
            </a:extLst>
          </p:cNvPr>
          <p:cNvSpPr/>
          <p:nvPr/>
        </p:nvSpPr>
        <p:spPr>
          <a:xfrm>
            <a:off x="672036" y="550582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5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180E678-9936-034B-AE51-D5CBF4316115}"/>
              </a:ext>
            </a:extLst>
          </p:cNvPr>
          <p:cNvSpPr/>
          <p:nvPr/>
        </p:nvSpPr>
        <p:spPr>
          <a:xfrm>
            <a:off x="2123728" y="514578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6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8E45ADEC-2D94-6041-B2F2-05ACCDF44A79}"/>
              </a:ext>
            </a:extLst>
          </p:cNvPr>
          <p:cNvSpPr/>
          <p:nvPr/>
        </p:nvSpPr>
        <p:spPr>
          <a:xfrm>
            <a:off x="1623567" y="59492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7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0EDBAA2E-7A8E-F84D-8162-BC4BD9461709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>
            <a:off x="827584" y="4342292"/>
            <a:ext cx="1224136" cy="11941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87B74915-1775-9749-90F9-90C21154F414}"/>
              </a:ext>
            </a:extLst>
          </p:cNvPr>
          <p:cNvCxnSpPr>
            <a:cxnSpLocks/>
          </p:cNvCxnSpPr>
          <p:nvPr/>
        </p:nvCxnSpPr>
        <p:spPr>
          <a:xfrm>
            <a:off x="774857" y="4589003"/>
            <a:ext cx="387145" cy="205728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449B1C35-3614-8D4B-9586-8CE452C6327E}"/>
              </a:ext>
            </a:extLst>
          </p:cNvPr>
          <p:cNvCxnSpPr>
            <a:cxnSpLocks/>
            <a:stCxn id="28" idx="0"/>
            <a:endCxn id="17" idx="4"/>
          </p:cNvCxnSpPr>
          <p:nvPr/>
        </p:nvCxnSpPr>
        <p:spPr>
          <a:xfrm flipH="1" flipV="1">
            <a:off x="2231740" y="4522312"/>
            <a:ext cx="72008" cy="623474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297B5555-C45B-DF44-AA52-12AC9B36EFC0}"/>
              </a:ext>
            </a:extLst>
          </p:cNvPr>
          <p:cNvCxnSpPr>
            <a:cxnSpLocks/>
            <a:stCxn id="26" idx="4"/>
            <a:endCxn id="27" idx="7"/>
          </p:cNvCxnSpPr>
          <p:nvPr/>
        </p:nvCxnSpPr>
        <p:spPr>
          <a:xfrm flipH="1">
            <a:off x="979349" y="5102044"/>
            <a:ext cx="309946" cy="456509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AAB701A6-F350-D845-B6A2-E17C7ECDAD46}"/>
              </a:ext>
            </a:extLst>
          </p:cNvPr>
          <p:cNvCxnSpPr>
            <a:cxnSpLocks/>
          </p:cNvCxnSpPr>
          <p:nvPr/>
        </p:nvCxnSpPr>
        <p:spPr>
          <a:xfrm flipV="1">
            <a:off x="1032076" y="5282064"/>
            <a:ext cx="1091652" cy="36004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96CC4AA4-AAB2-E141-9729-F425DF0257C4}"/>
              </a:ext>
            </a:extLst>
          </p:cNvPr>
          <p:cNvCxnSpPr>
            <a:cxnSpLocks/>
            <a:stCxn id="27" idx="5"/>
            <a:endCxn id="29" idx="2"/>
          </p:cNvCxnSpPr>
          <p:nvPr/>
        </p:nvCxnSpPr>
        <p:spPr>
          <a:xfrm>
            <a:off x="979349" y="5813139"/>
            <a:ext cx="644218" cy="316161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305C5D02-8874-EA44-9728-566EC1110C08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1930880" y="5478207"/>
            <a:ext cx="345248" cy="5238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B9EDF73A-2947-1544-A5BF-57BAC2A360D2}"/>
              </a:ext>
            </a:extLst>
          </p:cNvPr>
          <p:cNvCxnSpPr>
            <a:cxnSpLocks/>
          </p:cNvCxnSpPr>
          <p:nvPr/>
        </p:nvCxnSpPr>
        <p:spPr>
          <a:xfrm flipH="1">
            <a:off x="1032076" y="5374463"/>
            <a:ext cx="1091652" cy="36004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E38100FF-7B02-6441-B84B-998DA0C7A7B3}"/>
              </a:ext>
            </a:extLst>
          </p:cNvPr>
          <p:cNvSpPr/>
          <p:nvPr/>
        </p:nvSpPr>
        <p:spPr>
          <a:xfrm>
            <a:off x="4025599" y="3652899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2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E21EE064-94DC-C447-AF1E-7639B8150A24}"/>
              </a:ext>
            </a:extLst>
          </p:cNvPr>
          <p:cNvSpPr/>
          <p:nvPr/>
        </p:nvSpPr>
        <p:spPr>
          <a:xfrm>
            <a:off x="3203848" y="4292841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1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C1FA91E-7253-A246-99A0-36B9ADE55143}"/>
              </a:ext>
            </a:extLst>
          </p:cNvPr>
          <p:cNvSpPr/>
          <p:nvPr/>
        </p:nvSpPr>
        <p:spPr>
          <a:xfrm>
            <a:off x="4788024" y="4173423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3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81ADE8F1-AFBF-1C44-9FBB-7337067F09B5}"/>
              </a:ext>
            </a:extLst>
          </p:cNvPr>
          <p:cNvCxnSpPr>
            <a:cxnSpLocks/>
            <a:stCxn id="61" idx="2"/>
            <a:endCxn id="62" idx="7"/>
          </p:cNvCxnSpPr>
          <p:nvPr/>
        </p:nvCxnSpPr>
        <p:spPr>
          <a:xfrm flipH="1">
            <a:off x="3511161" y="3832919"/>
            <a:ext cx="514438" cy="51264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58D7370D-93C7-E04D-A246-93B7380DEC99}"/>
              </a:ext>
            </a:extLst>
          </p:cNvPr>
          <p:cNvSpPr/>
          <p:nvPr/>
        </p:nvSpPr>
        <p:spPr>
          <a:xfrm>
            <a:off x="3845579" y="4753155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4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5EA98C0D-5407-D542-81E7-A9856B4B57E8}"/>
              </a:ext>
            </a:extLst>
          </p:cNvPr>
          <p:cNvSpPr/>
          <p:nvPr/>
        </p:nvSpPr>
        <p:spPr>
          <a:xfrm>
            <a:off x="3408340" y="5516977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5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31AB1C5D-E094-064E-9F85-9864A38D2D1D}"/>
              </a:ext>
            </a:extLst>
          </p:cNvPr>
          <p:cNvSpPr/>
          <p:nvPr/>
        </p:nvSpPr>
        <p:spPr>
          <a:xfrm>
            <a:off x="4860032" y="5156937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6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E4DAF8B-A0EB-EC4B-8AFF-64BD6491C493}"/>
              </a:ext>
            </a:extLst>
          </p:cNvPr>
          <p:cNvSpPr/>
          <p:nvPr/>
        </p:nvSpPr>
        <p:spPr>
          <a:xfrm>
            <a:off x="4359871" y="5960431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7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4F4E866C-8840-5B4F-B1C4-DB7997972BB3}"/>
              </a:ext>
            </a:extLst>
          </p:cNvPr>
          <p:cNvCxnSpPr>
            <a:cxnSpLocks/>
            <a:stCxn id="63" idx="2"/>
            <a:endCxn id="62" idx="6"/>
          </p:cNvCxnSpPr>
          <p:nvPr/>
        </p:nvCxnSpPr>
        <p:spPr>
          <a:xfrm flipH="1">
            <a:off x="3563888" y="4353443"/>
            <a:ext cx="1224136" cy="119418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1BF49483-F596-D942-904C-E1C00FB0E182}"/>
              </a:ext>
            </a:extLst>
          </p:cNvPr>
          <p:cNvCxnSpPr>
            <a:cxnSpLocks/>
            <a:stCxn id="66" idx="1"/>
            <a:endCxn id="62" idx="5"/>
          </p:cNvCxnSpPr>
          <p:nvPr/>
        </p:nvCxnSpPr>
        <p:spPr>
          <a:xfrm flipH="1" flipV="1">
            <a:off x="3511161" y="4600154"/>
            <a:ext cx="387145" cy="205728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线箭头连接符 72">
            <a:extLst>
              <a:ext uri="{FF2B5EF4-FFF2-40B4-BE49-F238E27FC236}">
                <a16:creationId xmlns:a16="http://schemas.microsoft.com/office/drawing/2014/main" id="{486DAC38-52EC-A44F-AACD-0B628C4EE016}"/>
              </a:ext>
            </a:extLst>
          </p:cNvPr>
          <p:cNvCxnSpPr>
            <a:cxnSpLocks/>
            <a:stCxn id="66" idx="4"/>
            <a:endCxn id="67" idx="7"/>
          </p:cNvCxnSpPr>
          <p:nvPr/>
        </p:nvCxnSpPr>
        <p:spPr>
          <a:xfrm flipH="1">
            <a:off x="3715653" y="5113195"/>
            <a:ext cx="309946" cy="45650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789C9591-CE70-394E-9164-3A8372791499}"/>
              </a:ext>
            </a:extLst>
          </p:cNvPr>
          <p:cNvCxnSpPr>
            <a:cxnSpLocks/>
            <a:stCxn id="67" idx="6"/>
            <a:endCxn id="68" idx="2"/>
          </p:cNvCxnSpPr>
          <p:nvPr/>
        </p:nvCxnSpPr>
        <p:spPr>
          <a:xfrm flipV="1">
            <a:off x="3768380" y="5336957"/>
            <a:ext cx="1091652" cy="36004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C8079EEA-DC00-534B-9FDD-A7203C85BD4B}"/>
              </a:ext>
            </a:extLst>
          </p:cNvPr>
          <p:cNvCxnSpPr>
            <a:cxnSpLocks/>
            <a:stCxn id="67" idx="5"/>
            <a:endCxn id="69" idx="2"/>
          </p:cNvCxnSpPr>
          <p:nvPr/>
        </p:nvCxnSpPr>
        <p:spPr>
          <a:xfrm>
            <a:off x="3715653" y="5824290"/>
            <a:ext cx="644218" cy="316161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9CAC855D-2A18-294D-8756-17494BA58A1D}"/>
              </a:ext>
            </a:extLst>
          </p:cNvPr>
          <p:cNvCxnSpPr>
            <a:cxnSpLocks/>
            <a:stCxn id="69" idx="7"/>
          </p:cNvCxnSpPr>
          <p:nvPr/>
        </p:nvCxnSpPr>
        <p:spPr>
          <a:xfrm flipV="1">
            <a:off x="4667184" y="5489358"/>
            <a:ext cx="345248" cy="52380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椭圆 79">
            <a:extLst>
              <a:ext uri="{FF2B5EF4-FFF2-40B4-BE49-F238E27FC236}">
                <a16:creationId xmlns:a16="http://schemas.microsoft.com/office/drawing/2014/main" id="{E83D33EC-BFC5-E243-BF6B-1339EBB713B1}"/>
              </a:ext>
            </a:extLst>
          </p:cNvPr>
          <p:cNvSpPr/>
          <p:nvPr/>
        </p:nvSpPr>
        <p:spPr>
          <a:xfrm>
            <a:off x="6856761" y="3645024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2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6EAEDD5F-9A9F-F84B-AF71-19FC23377138}"/>
              </a:ext>
            </a:extLst>
          </p:cNvPr>
          <p:cNvSpPr/>
          <p:nvPr/>
        </p:nvSpPr>
        <p:spPr>
          <a:xfrm>
            <a:off x="6035010" y="428496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1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28F0E4A8-E58F-F346-9251-82312C852FE7}"/>
              </a:ext>
            </a:extLst>
          </p:cNvPr>
          <p:cNvSpPr/>
          <p:nvPr/>
        </p:nvSpPr>
        <p:spPr>
          <a:xfrm>
            <a:off x="7619186" y="416554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3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83" name="直线箭头连接符 82">
            <a:extLst>
              <a:ext uri="{FF2B5EF4-FFF2-40B4-BE49-F238E27FC236}">
                <a16:creationId xmlns:a16="http://schemas.microsoft.com/office/drawing/2014/main" id="{A726ADE8-A9A0-8F44-888C-32D4EF0093A6}"/>
              </a:ext>
            </a:extLst>
          </p:cNvPr>
          <p:cNvCxnSpPr>
            <a:cxnSpLocks/>
            <a:stCxn id="80" idx="2"/>
            <a:endCxn id="81" idx="7"/>
          </p:cNvCxnSpPr>
          <p:nvPr/>
        </p:nvCxnSpPr>
        <p:spPr>
          <a:xfrm flipH="1">
            <a:off x="6342323" y="3825044"/>
            <a:ext cx="514438" cy="51264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椭圆 84">
            <a:extLst>
              <a:ext uri="{FF2B5EF4-FFF2-40B4-BE49-F238E27FC236}">
                <a16:creationId xmlns:a16="http://schemas.microsoft.com/office/drawing/2014/main" id="{F21E9655-D949-C94A-BCEC-911D79240F6B}"/>
              </a:ext>
            </a:extLst>
          </p:cNvPr>
          <p:cNvSpPr/>
          <p:nvPr/>
        </p:nvSpPr>
        <p:spPr>
          <a:xfrm>
            <a:off x="6676741" y="47452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4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B978F447-A3D2-A343-A00F-FE06B390B806}"/>
              </a:ext>
            </a:extLst>
          </p:cNvPr>
          <p:cNvSpPr/>
          <p:nvPr/>
        </p:nvSpPr>
        <p:spPr>
          <a:xfrm>
            <a:off x="6239502" y="550910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5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71EFAD08-CF47-514A-A138-B75C493F239B}"/>
              </a:ext>
            </a:extLst>
          </p:cNvPr>
          <p:cNvSpPr/>
          <p:nvPr/>
        </p:nvSpPr>
        <p:spPr>
          <a:xfrm>
            <a:off x="7691194" y="5149062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6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83E600AF-9426-1544-A28B-C7534C9F659B}"/>
              </a:ext>
            </a:extLst>
          </p:cNvPr>
          <p:cNvSpPr/>
          <p:nvPr/>
        </p:nvSpPr>
        <p:spPr>
          <a:xfrm>
            <a:off x="7191033" y="595255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0" dirty="0">
                <a:solidFill>
                  <a:schemeClr val="tx1"/>
                </a:solidFill>
              </a:rPr>
              <a:t>7</a:t>
            </a:r>
            <a:endParaRPr kumimoji="1" lang="zh-CN" altLang="en-US" sz="2400" b="0" dirty="0">
              <a:solidFill>
                <a:schemeClr val="tx1"/>
              </a:solidFill>
            </a:endParaRPr>
          </a:p>
        </p:txBody>
      </p:sp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4E5AC5A2-9EC3-AE47-ADCA-8629B3A5C8CA}"/>
              </a:ext>
            </a:extLst>
          </p:cNvPr>
          <p:cNvCxnSpPr>
            <a:cxnSpLocks/>
            <a:stCxn id="82" idx="2"/>
            <a:endCxn id="81" idx="6"/>
          </p:cNvCxnSpPr>
          <p:nvPr/>
        </p:nvCxnSpPr>
        <p:spPr>
          <a:xfrm flipH="1">
            <a:off x="6395050" y="4345568"/>
            <a:ext cx="1224136" cy="119418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D2D8347A-DA58-9E45-AB2A-CA0D6F09FD6E}"/>
              </a:ext>
            </a:extLst>
          </p:cNvPr>
          <p:cNvCxnSpPr>
            <a:cxnSpLocks/>
            <a:stCxn id="85" idx="1"/>
            <a:endCxn id="81" idx="5"/>
          </p:cNvCxnSpPr>
          <p:nvPr/>
        </p:nvCxnSpPr>
        <p:spPr>
          <a:xfrm flipH="1" flipV="1">
            <a:off x="6342323" y="4592279"/>
            <a:ext cx="387145" cy="205728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7F217552-55AA-E949-BAA1-0EA8F12DAD84}"/>
              </a:ext>
            </a:extLst>
          </p:cNvPr>
          <p:cNvCxnSpPr>
            <a:cxnSpLocks/>
            <a:stCxn id="85" idx="4"/>
            <a:endCxn id="86" idx="7"/>
          </p:cNvCxnSpPr>
          <p:nvPr/>
        </p:nvCxnSpPr>
        <p:spPr>
          <a:xfrm flipH="1">
            <a:off x="6546815" y="5105320"/>
            <a:ext cx="309946" cy="45650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D9654667-3883-8A4D-932E-7BA51286DCA5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 flipV="1">
            <a:off x="6599542" y="5329082"/>
            <a:ext cx="1091652" cy="36004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B5D520D2-2122-1249-908F-F598E6BB8474}"/>
              </a:ext>
            </a:extLst>
          </p:cNvPr>
          <p:cNvCxnSpPr>
            <a:cxnSpLocks/>
            <a:stCxn id="86" idx="5"/>
            <a:endCxn id="88" idx="2"/>
          </p:cNvCxnSpPr>
          <p:nvPr/>
        </p:nvCxnSpPr>
        <p:spPr>
          <a:xfrm>
            <a:off x="6546815" y="5816415"/>
            <a:ext cx="644218" cy="316161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线箭头连接符 94">
            <a:extLst>
              <a:ext uri="{FF2B5EF4-FFF2-40B4-BE49-F238E27FC236}">
                <a16:creationId xmlns:a16="http://schemas.microsoft.com/office/drawing/2014/main" id="{5724B921-4FF5-9147-88B0-C6BC75B0E0CE}"/>
              </a:ext>
            </a:extLst>
          </p:cNvPr>
          <p:cNvCxnSpPr>
            <a:cxnSpLocks/>
            <a:stCxn id="88" idx="7"/>
          </p:cNvCxnSpPr>
          <p:nvPr/>
        </p:nvCxnSpPr>
        <p:spPr>
          <a:xfrm flipV="1">
            <a:off x="7498346" y="5481483"/>
            <a:ext cx="345248" cy="52380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4DFC4721-7B9B-094E-8D8E-ED582FBD44E2}"/>
              </a:ext>
            </a:extLst>
          </p:cNvPr>
          <p:cNvSpPr txBox="1"/>
          <p:nvPr/>
        </p:nvSpPr>
        <p:spPr>
          <a:xfrm>
            <a:off x="970965" y="6410085"/>
            <a:ext cx="12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/>
              <a:t>有向图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82B0B39-167A-BF4D-BF7A-29C84425A681}"/>
              </a:ext>
            </a:extLst>
          </p:cNvPr>
          <p:cNvSpPr txBox="1"/>
          <p:nvPr/>
        </p:nvSpPr>
        <p:spPr>
          <a:xfrm>
            <a:off x="3707269" y="6433800"/>
            <a:ext cx="129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/>
              <a:t>无向图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45E4C55-667A-8E40-A512-DD183DAAE1B9}"/>
              </a:ext>
            </a:extLst>
          </p:cNvPr>
          <p:cNvSpPr txBox="1"/>
          <p:nvPr/>
        </p:nvSpPr>
        <p:spPr>
          <a:xfrm>
            <a:off x="6254294" y="6425925"/>
            <a:ext cx="201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/>
              <a:t>节点带特征的图</a:t>
            </a:r>
          </a:p>
        </p:txBody>
      </p:sp>
      <p:pic>
        <p:nvPicPr>
          <p:cNvPr id="110" name="图片 109" descr="图片包含 形状&#10;&#10;描述已自动生成">
            <a:extLst>
              <a:ext uri="{FF2B5EF4-FFF2-40B4-BE49-F238E27FC236}">
                <a16:creationId xmlns:a16="http://schemas.microsoft.com/office/drawing/2014/main" id="{E345E623-9627-6940-BA1A-05148E39A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11" y="3477533"/>
            <a:ext cx="595130" cy="247101"/>
          </a:xfrm>
          <a:prstGeom prst="rect">
            <a:avLst/>
          </a:prstGeom>
        </p:spPr>
      </p:pic>
      <p:pic>
        <p:nvPicPr>
          <p:cNvPr id="111" name="图片 110" descr="图片包含 形状&#10;&#10;描述已自动生成">
            <a:extLst>
              <a:ext uri="{FF2B5EF4-FFF2-40B4-BE49-F238E27FC236}">
                <a16:creationId xmlns:a16="http://schemas.microsoft.com/office/drawing/2014/main" id="{7AE3539D-260B-1042-A7FA-BAFE7E4F7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80" y="4199786"/>
            <a:ext cx="595130" cy="247101"/>
          </a:xfrm>
          <a:prstGeom prst="rect">
            <a:avLst/>
          </a:prstGeom>
        </p:spPr>
      </p:pic>
      <p:pic>
        <p:nvPicPr>
          <p:cNvPr id="112" name="图片 111" descr="图片包含 形状&#10;&#10;描述已自动生成">
            <a:extLst>
              <a:ext uri="{FF2B5EF4-FFF2-40B4-BE49-F238E27FC236}">
                <a16:creationId xmlns:a16="http://schemas.microsoft.com/office/drawing/2014/main" id="{2C937531-31AC-5A4D-8304-8A3E6FDD4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05" y="5093445"/>
            <a:ext cx="595130" cy="247101"/>
          </a:xfrm>
          <a:prstGeom prst="rect">
            <a:avLst/>
          </a:prstGeom>
        </p:spPr>
      </p:pic>
      <p:pic>
        <p:nvPicPr>
          <p:cNvPr id="113" name="图片 112" descr="图片包含 形状&#10;&#10;描述已自动生成">
            <a:extLst>
              <a:ext uri="{FF2B5EF4-FFF2-40B4-BE49-F238E27FC236}">
                <a16:creationId xmlns:a16="http://schemas.microsoft.com/office/drawing/2014/main" id="{CB438FB0-6672-1643-93BE-78E60BA52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20" y="6042682"/>
            <a:ext cx="595130" cy="247101"/>
          </a:xfrm>
          <a:prstGeom prst="rect">
            <a:avLst/>
          </a:prstGeom>
        </p:spPr>
      </p:pic>
      <p:pic>
        <p:nvPicPr>
          <p:cNvPr id="114" name="图片 113" descr="图片包含 形状&#10;&#10;描述已自动生成">
            <a:extLst>
              <a:ext uri="{FF2B5EF4-FFF2-40B4-BE49-F238E27FC236}">
                <a16:creationId xmlns:a16="http://schemas.microsoft.com/office/drawing/2014/main" id="{1BE51B38-B661-9645-B06D-200EAB161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10" y="5908599"/>
            <a:ext cx="595130" cy="247101"/>
          </a:xfrm>
          <a:prstGeom prst="rect">
            <a:avLst/>
          </a:prstGeom>
        </p:spPr>
      </p:pic>
      <p:pic>
        <p:nvPicPr>
          <p:cNvPr id="115" name="图片 114" descr="图片包含 形状&#10;&#10;描述已自动生成">
            <a:extLst>
              <a:ext uri="{FF2B5EF4-FFF2-40B4-BE49-F238E27FC236}">
                <a16:creationId xmlns:a16="http://schemas.microsoft.com/office/drawing/2014/main" id="{F88EDA0D-E179-3749-BC36-0B5C47750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81200"/>
            <a:ext cx="595130" cy="24710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187119A-C5F0-3C4B-BF07-536A0C8AF1F0}"/>
              </a:ext>
            </a:extLst>
          </p:cNvPr>
          <p:cNvSpPr txBox="1"/>
          <p:nvPr/>
        </p:nvSpPr>
        <p:spPr>
          <a:xfrm>
            <a:off x="7721857" y="3425416"/>
            <a:ext cx="109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/>
              <a:t>特征向量</a:t>
            </a:r>
          </a:p>
        </p:txBody>
      </p: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9F9172BA-CBF9-CD44-A748-E297DDFCF00B}"/>
              </a:ext>
            </a:extLst>
          </p:cNvPr>
          <p:cNvCxnSpPr>
            <a:cxnSpLocks/>
            <a:stCxn id="66" idx="6"/>
            <a:endCxn id="68" idx="1"/>
          </p:cNvCxnSpPr>
          <p:nvPr/>
        </p:nvCxnSpPr>
        <p:spPr>
          <a:xfrm>
            <a:off x="4205619" y="4933175"/>
            <a:ext cx="707140" cy="27648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D0C5D06B-E083-9A4B-835D-A58B152E8AFA}"/>
              </a:ext>
            </a:extLst>
          </p:cNvPr>
          <p:cNvCxnSpPr>
            <a:cxnSpLocks/>
            <a:stCxn id="63" idx="4"/>
            <a:endCxn id="68" idx="0"/>
          </p:cNvCxnSpPr>
          <p:nvPr/>
        </p:nvCxnSpPr>
        <p:spPr>
          <a:xfrm>
            <a:off x="4968044" y="4533463"/>
            <a:ext cx="72008" cy="623474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7690994C-6AA4-7940-8064-22BE14CB5706}"/>
              </a:ext>
            </a:extLst>
          </p:cNvPr>
          <p:cNvCxnSpPr>
            <a:cxnSpLocks/>
            <a:stCxn id="28" idx="1"/>
            <a:endCxn id="26" idx="6"/>
          </p:cNvCxnSpPr>
          <p:nvPr/>
        </p:nvCxnSpPr>
        <p:spPr>
          <a:xfrm flipH="1" flipV="1">
            <a:off x="1469315" y="4922024"/>
            <a:ext cx="707140" cy="276489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98">
            <a:extLst>
              <a:ext uri="{FF2B5EF4-FFF2-40B4-BE49-F238E27FC236}">
                <a16:creationId xmlns:a16="http://schemas.microsoft.com/office/drawing/2014/main" id="{4A6BEFAD-FAD7-AB47-B8ED-B8012506F821}"/>
              </a:ext>
            </a:extLst>
          </p:cNvPr>
          <p:cNvCxnSpPr>
            <a:cxnSpLocks/>
            <a:stCxn id="82" idx="4"/>
            <a:endCxn id="87" idx="0"/>
          </p:cNvCxnSpPr>
          <p:nvPr/>
        </p:nvCxnSpPr>
        <p:spPr>
          <a:xfrm>
            <a:off x="7799206" y="4525588"/>
            <a:ext cx="72008" cy="623474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50DF42DA-7E9E-1D41-BFEE-51649C70BAEC}"/>
              </a:ext>
            </a:extLst>
          </p:cNvPr>
          <p:cNvCxnSpPr>
            <a:cxnSpLocks/>
            <a:stCxn id="82" idx="4"/>
            <a:endCxn id="87" idx="0"/>
          </p:cNvCxnSpPr>
          <p:nvPr/>
        </p:nvCxnSpPr>
        <p:spPr>
          <a:xfrm>
            <a:off x="7799206" y="4525588"/>
            <a:ext cx="72008" cy="623474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EF7DD728-27A0-C44A-97CD-EA605AC3CAAC}"/>
              </a:ext>
            </a:extLst>
          </p:cNvPr>
          <p:cNvCxnSpPr>
            <a:cxnSpLocks/>
            <a:stCxn id="85" idx="6"/>
            <a:endCxn id="87" idx="1"/>
          </p:cNvCxnSpPr>
          <p:nvPr/>
        </p:nvCxnSpPr>
        <p:spPr>
          <a:xfrm>
            <a:off x="7036781" y="4925300"/>
            <a:ext cx="707140" cy="276489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图片 101" descr="图片包含 形状&#10;&#10;描述已自动生成">
            <a:extLst>
              <a:ext uri="{FF2B5EF4-FFF2-40B4-BE49-F238E27FC236}">
                <a16:creationId xmlns:a16="http://schemas.microsoft.com/office/drawing/2014/main" id="{BB12B248-A71A-E944-9531-7524512D8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39" y="4849235"/>
            <a:ext cx="595130" cy="2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, 照片, 钟表, 橙子&#10;&#10;描述已自动生成">
            <a:extLst>
              <a:ext uri="{FF2B5EF4-FFF2-40B4-BE49-F238E27FC236}">
                <a16:creationId xmlns:a16="http://schemas.microsoft.com/office/drawing/2014/main" id="{AE6254B0-D719-1D4F-BDD2-2C7FD27C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89622" cy="230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88B9C3-1B20-FE47-95A8-1771FF38F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872" y="1196752"/>
                <a:ext cx="8229600" cy="5328592"/>
              </a:xfrm>
            </p:spPr>
            <p:txBody>
              <a:bodyPr/>
              <a:lstStyle/>
              <a:p>
                <a:r>
                  <a:rPr kumimoji="1" lang="zh-CN" altLang="en-US" sz="2800" dirty="0"/>
                  <a:t>邻接矩阵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88B9C3-1B20-FE47-95A8-1771FF38F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72" y="1196752"/>
                <a:ext cx="8229600" cy="5328592"/>
              </a:xfrm>
              <a:blipFill>
                <a:blip r:embed="rId3"/>
                <a:stretch>
                  <a:fillRect l="-770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6659894-A62C-2D43-B470-8A23DFC8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图</a:t>
            </a:r>
            <a:r>
              <a:rPr kumimoji="1" lang="en-US" altLang="zh-CN" dirty="0"/>
              <a:t>(graph)</a:t>
            </a:r>
            <a:r>
              <a:rPr kumimoji="1" lang="zh-CN" altLang="en-US" dirty="0"/>
              <a:t>的定义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E19C42-6BA4-BC41-9D9E-0FD3F2B0D9A0}"/>
                  </a:ext>
                </a:extLst>
              </p:cNvPr>
              <p:cNvSpPr txBox="1"/>
              <p:nvPr/>
            </p:nvSpPr>
            <p:spPr>
              <a:xfrm>
                <a:off x="420809" y="3789040"/>
                <a:ext cx="2242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E19C42-6BA4-BC41-9D9E-0FD3F2B0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9" y="3789040"/>
                <a:ext cx="2242592" cy="430887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DABD45D-297D-48C1-86AC-E4489DE96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13495"/>
              </p:ext>
            </p:extLst>
          </p:nvPr>
        </p:nvGraphicFramePr>
        <p:xfrm>
          <a:off x="2195336" y="1956663"/>
          <a:ext cx="4967998" cy="456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14">
                  <a:extLst>
                    <a:ext uri="{9D8B030D-6E8A-4147-A177-3AD203B41FA5}">
                      <a16:colId xmlns:a16="http://schemas.microsoft.com/office/drawing/2014/main" val="16632552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385844919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993772052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06193031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252843965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400441016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389788704"/>
                    </a:ext>
                  </a:extLst>
                </a:gridCol>
              </a:tblGrid>
              <a:tr h="6414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969770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866914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91392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758726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103416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640508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</a:rPr>
                        <a:t>0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49368"/>
                  </a:ext>
                </a:extLst>
              </a:tr>
            </a:tbl>
          </a:graphicData>
        </a:graphic>
      </p:graphicFrame>
      <p:sp>
        <p:nvSpPr>
          <p:cNvPr id="9" name="左中括号 8">
            <a:extLst>
              <a:ext uri="{FF2B5EF4-FFF2-40B4-BE49-F238E27FC236}">
                <a16:creationId xmlns:a16="http://schemas.microsoft.com/office/drawing/2014/main" id="{A08BE4B1-99C5-4A91-A696-BB3ABF2D1434}"/>
              </a:ext>
            </a:extLst>
          </p:cNvPr>
          <p:cNvSpPr/>
          <p:nvPr/>
        </p:nvSpPr>
        <p:spPr>
          <a:xfrm>
            <a:off x="2114353" y="1805856"/>
            <a:ext cx="129874" cy="4790456"/>
          </a:xfrm>
          <a:prstGeom prst="leftBracket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左中括号 27">
            <a:extLst>
              <a:ext uri="{FF2B5EF4-FFF2-40B4-BE49-F238E27FC236}">
                <a16:creationId xmlns:a16="http://schemas.microsoft.com/office/drawing/2014/main" id="{8235F9CE-1400-4BB7-BD71-C9F467314D29}"/>
              </a:ext>
            </a:extLst>
          </p:cNvPr>
          <p:cNvSpPr/>
          <p:nvPr/>
        </p:nvSpPr>
        <p:spPr>
          <a:xfrm rot="10800000">
            <a:off x="7106422" y="1806896"/>
            <a:ext cx="129874" cy="4790456"/>
          </a:xfrm>
          <a:prstGeom prst="leftBracket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, 照片, 钟表, 橙子&#10;&#10;描述已自动生成">
            <a:extLst>
              <a:ext uri="{FF2B5EF4-FFF2-40B4-BE49-F238E27FC236}">
                <a16:creationId xmlns:a16="http://schemas.microsoft.com/office/drawing/2014/main" id="{AE6254B0-D719-1D4F-BDD2-2C7FD27C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889622" cy="230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88B9C3-1B20-FE47-95A8-1771FF38F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872" y="1196752"/>
                <a:ext cx="8229600" cy="5328592"/>
              </a:xfrm>
            </p:spPr>
            <p:txBody>
              <a:bodyPr/>
              <a:lstStyle/>
              <a:p>
                <a:r>
                  <a:rPr kumimoji="1" lang="zh-CN" altLang="en-US" sz="2800" dirty="0"/>
                  <a:t>度数矩阵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88B9C3-1B20-FE47-95A8-1771FF38F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72" y="1196752"/>
                <a:ext cx="8229600" cy="5328592"/>
              </a:xfrm>
              <a:blipFill>
                <a:blip r:embed="rId3"/>
                <a:stretch>
                  <a:fillRect l="-770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6659894-A62C-2D43-B470-8A23DFC8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图</a:t>
            </a:r>
            <a:r>
              <a:rPr kumimoji="1" lang="en-US" altLang="zh-CN" dirty="0"/>
              <a:t>(graph)</a:t>
            </a:r>
            <a:r>
              <a:rPr kumimoji="1" lang="zh-CN" altLang="en-US" dirty="0"/>
              <a:t>的定义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E19C42-6BA4-BC41-9D9E-0FD3F2B0D9A0}"/>
                  </a:ext>
                </a:extLst>
              </p:cNvPr>
              <p:cNvSpPr txBox="1"/>
              <p:nvPr/>
            </p:nvSpPr>
            <p:spPr>
              <a:xfrm>
                <a:off x="420809" y="3789040"/>
                <a:ext cx="22425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E19C42-6BA4-BC41-9D9E-0FD3F2B0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9" y="3789040"/>
                <a:ext cx="2242592" cy="430887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DABD45D-297D-48C1-86AC-E4489DE96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15575"/>
              </p:ext>
            </p:extLst>
          </p:nvPr>
        </p:nvGraphicFramePr>
        <p:xfrm>
          <a:off x="2195336" y="1956663"/>
          <a:ext cx="4967998" cy="456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714">
                  <a:extLst>
                    <a:ext uri="{9D8B030D-6E8A-4147-A177-3AD203B41FA5}">
                      <a16:colId xmlns:a16="http://schemas.microsoft.com/office/drawing/2014/main" val="16632552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385844919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993772052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06193031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2252843965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4004410169"/>
                    </a:ext>
                  </a:extLst>
                </a:gridCol>
                <a:gridCol w="709714">
                  <a:extLst>
                    <a:ext uri="{9D8B030D-6E8A-4147-A177-3AD203B41FA5}">
                      <a16:colId xmlns:a16="http://schemas.microsoft.com/office/drawing/2014/main" val="389788704"/>
                    </a:ext>
                  </a:extLst>
                </a:gridCol>
              </a:tblGrid>
              <a:tr h="6414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969770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866914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91392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758726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103416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640508"/>
                  </a:ext>
                </a:extLst>
              </a:tr>
              <a:tr h="6545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49368"/>
                  </a:ext>
                </a:extLst>
              </a:tr>
            </a:tbl>
          </a:graphicData>
        </a:graphic>
      </p:graphicFrame>
      <p:sp>
        <p:nvSpPr>
          <p:cNvPr id="9" name="左中括号 8">
            <a:extLst>
              <a:ext uri="{FF2B5EF4-FFF2-40B4-BE49-F238E27FC236}">
                <a16:creationId xmlns:a16="http://schemas.microsoft.com/office/drawing/2014/main" id="{A08BE4B1-99C5-4A91-A696-BB3ABF2D1434}"/>
              </a:ext>
            </a:extLst>
          </p:cNvPr>
          <p:cNvSpPr/>
          <p:nvPr/>
        </p:nvSpPr>
        <p:spPr>
          <a:xfrm>
            <a:off x="2114353" y="1805856"/>
            <a:ext cx="129874" cy="4790456"/>
          </a:xfrm>
          <a:prstGeom prst="leftBracket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左中括号 27">
            <a:extLst>
              <a:ext uri="{FF2B5EF4-FFF2-40B4-BE49-F238E27FC236}">
                <a16:creationId xmlns:a16="http://schemas.microsoft.com/office/drawing/2014/main" id="{8235F9CE-1400-4BB7-BD71-C9F467314D29}"/>
              </a:ext>
            </a:extLst>
          </p:cNvPr>
          <p:cNvSpPr/>
          <p:nvPr/>
        </p:nvSpPr>
        <p:spPr>
          <a:xfrm rot="10800000">
            <a:off x="7106422" y="1806896"/>
            <a:ext cx="129874" cy="4790456"/>
          </a:xfrm>
          <a:prstGeom prst="leftBracket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92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d97e928-6856-4e6c-8aea-b02c9dbe1cd2}"/>
</p:tagLst>
</file>

<file path=ppt/theme/theme1.xml><?xml version="1.0" encoding="utf-8"?>
<a:theme xmlns:a="http://schemas.openxmlformats.org/drawingml/2006/main" name="CAS">
  <a:themeElements>
    <a:clrScheme name="CA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A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100820</TotalTime>
  <Words>3101</Words>
  <Application>Microsoft Macintosh PowerPoint</Application>
  <PresentationFormat>全屏显示(4:3)</PresentationFormat>
  <Paragraphs>1105</Paragraphs>
  <Slides>54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8" baseType="lpstr">
      <vt:lpstr>SimHei</vt:lpstr>
      <vt:lpstr>宋体</vt:lpstr>
      <vt:lpstr>宋体</vt:lpstr>
      <vt:lpstr>微软雅黑</vt:lpstr>
      <vt:lpstr>Arial Unicode MS</vt:lpstr>
      <vt:lpstr>Arial</vt:lpstr>
      <vt:lpstr>Arial Black</vt:lpstr>
      <vt:lpstr>Calibri</vt:lpstr>
      <vt:lpstr>Cambria Math</vt:lpstr>
      <vt:lpstr>Candara</vt:lpstr>
      <vt:lpstr>Corbel</vt:lpstr>
      <vt:lpstr>Times New Roman</vt:lpstr>
      <vt:lpstr>Wingdings</vt:lpstr>
      <vt:lpstr>CAS</vt:lpstr>
      <vt:lpstr>Approximate Graph Propagation</vt:lpstr>
      <vt:lpstr>图结构无处不在</vt:lpstr>
      <vt:lpstr>图结构无处不在</vt:lpstr>
      <vt:lpstr>图结构无处不在</vt:lpstr>
      <vt:lpstr>图结构无处不在</vt:lpstr>
      <vt:lpstr>图结构无处不在</vt:lpstr>
      <vt:lpstr>图(Graph)的定义</vt:lpstr>
      <vt:lpstr>图(graph)的定义</vt:lpstr>
      <vt:lpstr>图(graph)的定义</vt:lpstr>
      <vt:lpstr>图(graph)的定义</vt:lpstr>
      <vt:lpstr>图节点间的“距离”</vt:lpstr>
      <vt:lpstr>图节点邻近度（node proximity）</vt:lpstr>
      <vt:lpstr>随机游走</vt:lpstr>
      <vt:lpstr>随机游走</vt:lpstr>
      <vt:lpstr>图节点邻近度（node proximity）</vt:lpstr>
      <vt:lpstr>L步随机游走</vt:lpstr>
      <vt:lpstr>Personalized PageRank (PPR)</vt:lpstr>
      <vt:lpstr>Heat Kernel PageRank (HKPR)</vt:lpstr>
      <vt:lpstr>Katz</vt:lpstr>
      <vt:lpstr>图节点邻近度的应用：网页排名</vt:lpstr>
      <vt:lpstr>图节点邻近度的应用：社区发现</vt:lpstr>
      <vt:lpstr>图节点邻近度的应用：社区发现</vt:lpstr>
      <vt:lpstr>图节点邻近度的应用：社区发现</vt:lpstr>
      <vt:lpstr>图节点邻近度的应用：社区发现</vt:lpstr>
      <vt:lpstr>图节点邻近度的应用：社区发现</vt:lpstr>
      <vt:lpstr>图节点邻近度的应用：图神经网络 (GNN)</vt:lpstr>
      <vt:lpstr>图节点邻近度的应用：图神经网络 (GNN)</vt:lpstr>
      <vt:lpstr>图节点邻近度的应用：图神经网络 (GNN)</vt:lpstr>
      <vt:lpstr>图节点邻近度的应用：图神经网络 (GNN)</vt:lpstr>
      <vt:lpstr>图节点邻近度的应用：图神经网络 (GNN)</vt:lpstr>
      <vt:lpstr>图节点邻近度的应用：图神经网络 (GNN)</vt:lpstr>
      <vt:lpstr>图节点邻近度的应用：图神经网络 (GNN)</vt:lpstr>
      <vt:lpstr>是否存在一种通用范式可以概括上述所有的随机游走形式？ </vt:lpstr>
      <vt:lpstr>通用图传播范式</vt:lpstr>
      <vt:lpstr>通用图传播范式</vt:lpstr>
      <vt:lpstr>PowerPoint 演示文稿</vt:lpstr>
      <vt:lpstr>Monte-Carlo 采样 [WWW’03]</vt:lpstr>
      <vt:lpstr>确定性图传播 [FOCS’06, NeurIPS’ 15]</vt:lpstr>
      <vt:lpstr>确定性图传播 [FOCS’06, NeurIPS’ 15]</vt:lpstr>
      <vt:lpstr>AGP: 面向图传播范式的通用图传播算法</vt:lpstr>
      <vt:lpstr>AGP: 面向图传播范式的通用图传播算法</vt:lpstr>
      <vt:lpstr>AGP: 面向图传播范式的通用图传播算法</vt:lpstr>
      <vt:lpstr>AGP: 面向图传播范式的通用图传播算法</vt:lpstr>
      <vt:lpstr>AGP: 面向图传播范式的通用图传播算法</vt:lpstr>
      <vt:lpstr>AGP: 面向图传播范式的通用图传播算法</vt:lpstr>
      <vt:lpstr>AGP: 面向图传播范式的通用图传播算法</vt:lpstr>
      <vt:lpstr>AGP: 面向图传播范式的通用图传播算法</vt:lpstr>
      <vt:lpstr>Experiments</vt:lpstr>
      <vt:lpstr>Experiments: 基于HKPR的社区发现 </vt:lpstr>
      <vt:lpstr>Experiments: 基于HKPR的社区发现 </vt:lpstr>
      <vt:lpstr>Experiments</vt:lpstr>
      <vt:lpstr>Experiments: 基于GNN的节点分类 </vt:lpstr>
      <vt:lpstr>总结</vt:lpstr>
      <vt:lpstr>感谢聆听！</vt:lpstr>
    </vt:vector>
  </TitlesOfParts>
  <Company>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L.Su</dc:creator>
  <cp:lastModifiedBy>ep437</cp:lastModifiedBy>
  <cp:revision>6435</cp:revision>
  <cp:lastPrinted>2014-06-10T00:11:33Z</cp:lastPrinted>
  <dcterms:created xsi:type="dcterms:W3CDTF">2009-06-29T05:49:26Z</dcterms:created>
  <dcterms:modified xsi:type="dcterms:W3CDTF">2021-10-12T09:18:27Z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