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874" r:id="rId2"/>
    <p:sldId id="966" r:id="rId3"/>
    <p:sldId id="1172" r:id="rId4"/>
    <p:sldId id="1173" r:id="rId5"/>
    <p:sldId id="1171" r:id="rId6"/>
    <p:sldId id="978" r:id="rId7"/>
    <p:sldId id="1175" r:id="rId8"/>
    <p:sldId id="1139" r:id="rId9"/>
    <p:sldId id="1170" r:id="rId10"/>
    <p:sldId id="972" r:id="rId11"/>
    <p:sldId id="1178" r:id="rId12"/>
    <p:sldId id="1179" r:id="rId13"/>
    <p:sldId id="1180" r:id="rId14"/>
    <p:sldId id="946" r:id="rId15"/>
    <p:sldId id="1181" r:id="rId16"/>
    <p:sldId id="1182" r:id="rId17"/>
    <p:sldId id="1183" r:id="rId18"/>
    <p:sldId id="1185" r:id="rId19"/>
    <p:sldId id="910" r:id="rId20"/>
    <p:sldId id="1203" r:id="rId21"/>
    <p:sldId id="1187" r:id="rId22"/>
    <p:sldId id="1204" r:id="rId23"/>
    <p:sldId id="1184" r:id="rId24"/>
    <p:sldId id="1188" r:id="rId25"/>
    <p:sldId id="1189" r:id="rId26"/>
    <p:sldId id="1191" r:id="rId27"/>
    <p:sldId id="1193" r:id="rId28"/>
    <p:sldId id="1192" r:id="rId29"/>
    <p:sldId id="1194" r:id="rId30"/>
    <p:sldId id="1195" r:id="rId31"/>
    <p:sldId id="1197" r:id="rId32"/>
    <p:sldId id="1198" r:id="rId33"/>
    <p:sldId id="1199" r:id="rId34"/>
    <p:sldId id="943" r:id="rId35"/>
    <p:sldId id="1205" r:id="rId36"/>
    <p:sldId id="965" r:id="rId37"/>
    <p:sldId id="1200" r:id="rId38"/>
    <p:sldId id="1201" r:id="rId39"/>
    <p:sldId id="1202" r:id="rId40"/>
    <p:sldId id="944" r:id="rId41"/>
    <p:sldId id="888" r:id="rId42"/>
  </p:sldIdLst>
  <p:sldSz cx="9144000" cy="6858000" type="screen4x3"/>
  <p:notesSz cx="6797675" cy="9928225"/>
  <p:defaultTextStyle>
    <a:defPPr>
      <a:defRPr lang="zh-CN"/>
    </a:defPPr>
    <a:lvl1pPr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8" initials="A8" lastIdx="1" clrIdx="6"/>
  <p:cmAuthor id="1" name="Zhewei Wei" initials="ZW" lastIdx="25" clrIdx="0"/>
  <p:cmAuthor id="8" name="Author 9" initials="A9" lastIdx="1" clrIdx="7"/>
  <p:cmAuthor id="2" name="LENOVO" initials="L" lastIdx="1" clrIdx="1"/>
  <p:cmAuthor id="9" name="ep437" initials="e" lastIdx="1" clrIdx="8">
    <p:extLst>
      <p:ext uri="{19B8F6BF-5375-455C-9EA6-DF929625EA0E}">
        <p15:presenceInfo xmlns:p15="http://schemas.microsoft.com/office/powerpoint/2012/main" userId="S::ep437@024f.a1p.me::0a9f15c9-cd3b-4811-a15b-509b20f33337" providerId="AD"/>
      </p:ext>
    </p:extLst>
  </p:cmAuthor>
  <p:cmAuthor id="3" name="Author 4" initials="A4" lastIdx="1" clrIdx="2"/>
  <p:cmAuthor id="4" name="Author 5" initials="A5" lastIdx="1" clrIdx="3"/>
  <p:cmAuthor id="5" name="Author 6" initials="A6" lastIdx="1" clrIdx="4"/>
  <p:cmAuthor id="6" name="Author 7" initials="A7"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3AA"/>
    <a:srgbClr val="F96542"/>
    <a:srgbClr val="F28B00"/>
    <a:srgbClr val="FFEFA8"/>
    <a:srgbClr val="F96540"/>
    <a:srgbClr val="FFE6A1"/>
    <a:srgbClr val="B2F0FF"/>
    <a:srgbClr val="E1FEFB"/>
    <a:srgbClr val="C2E1F2"/>
    <a:srgbClr val="8F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27" autoAdjust="0"/>
    <p:restoredTop sz="87019" autoAdjust="0"/>
  </p:normalViewPr>
  <p:slideViewPr>
    <p:cSldViewPr>
      <p:cViewPr varScale="1">
        <p:scale>
          <a:sx n="139" d="100"/>
          <a:sy n="139" d="100"/>
        </p:scale>
        <p:origin x="3160" y="160"/>
      </p:cViewPr>
      <p:guideLst>
        <p:guide orient="horz" pos="2160"/>
        <p:guide pos="2880"/>
      </p:guideLst>
    </p:cSldViewPr>
  </p:slideViewPr>
  <p:outlineViewPr>
    <p:cViewPr>
      <p:scale>
        <a:sx n="33" d="100"/>
        <a:sy n="33" d="100"/>
      </p:scale>
      <p:origin x="0" y="249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70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FBCCD8B8-93F4-4C70-A383-43DCA0CB6DC4}" type="datetimeFigureOut">
              <a:rPr lang="zh-CN" altLang="en-US"/>
              <a:pPr>
                <a:defRPr/>
              </a:pPr>
              <a:t>2021/8/16</a:t>
            </a:fld>
            <a:endParaRPr lang="zh-CN"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DEFD9F2D-5939-4EC6-AE7A-6788CECCF7DF}" type="slidenum">
              <a:rPr lang="zh-CN" altLang="en-US"/>
              <a:pPr>
                <a:defRPr/>
              </a:pPr>
              <a:t>‹#›</a:t>
            </a:fld>
            <a:endParaRPr lang="zh-CN" altLang="en-US"/>
          </a:p>
        </p:txBody>
      </p:sp>
    </p:spTree>
    <p:extLst>
      <p:ext uri="{BB962C8B-B14F-4D97-AF65-F5344CB8AC3E}">
        <p14:creationId xmlns:p14="http://schemas.microsoft.com/office/powerpoint/2010/main" val="1674903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D94B953B-845D-4DE8-A66D-661AF37D9AFC}" type="datetimeFigureOut">
              <a:rPr lang="zh-CN" altLang="en-US"/>
              <a:pPr>
                <a:defRPr/>
              </a:pPr>
              <a:t>2021/8/16</a:t>
            </a:fld>
            <a:endParaRPr lang="zh-CN"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zh-CN" alt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25DE6574-9F1F-4C27-A420-92E929B1085F}" type="slidenum">
              <a:rPr lang="zh-CN" altLang="en-US"/>
              <a:pPr>
                <a:defRPr/>
              </a:pPr>
              <a:t>‹#›</a:t>
            </a:fld>
            <a:endParaRPr lang="zh-CN" altLang="en-US"/>
          </a:p>
        </p:txBody>
      </p:sp>
    </p:spTree>
    <p:extLst>
      <p:ext uri="{BB962C8B-B14F-4D97-AF65-F5344CB8AC3E}">
        <p14:creationId xmlns:p14="http://schemas.microsoft.com/office/powerpoint/2010/main" val="3995964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Hello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everyone, I’m Hanzhi Wang from Renmin University of China. It’s my pleasure to share our work “Approximate Graph Propagation”. This work is under supervised by my tutor, professor Zhewei Wei at Renmin University of China. We also have cooperators from the Chinese University of HongKong and Beijing Institute of Technology.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a:t>
            </a:fld>
            <a:endParaRPr lang="zh-CN" altLang="en-US"/>
          </a:p>
        </p:txBody>
      </p:sp>
    </p:spTree>
    <p:extLst>
      <p:ext uri="{BB962C8B-B14F-4D97-AF65-F5344CB8AC3E}">
        <p14:creationId xmlns:p14="http://schemas.microsoft.com/office/powerpoint/2010/main" val="328892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kumimoji="1" lang="en-US" altLang="zh-CN" dirty="0"/>
              <a:t>Actually, PPR is a by-product of the PageRank. PageRank is first proposed by the two co-founders of Google to rank pages in the web. The inituion of PageRank is: a page is important if it is referenced by many pages, or important pages. PageRank is nearly the same as Personalized PageRank. They all use the teleport probability of the random walk whose length follows the geometric distribution as the value of node proximity. The only difference is: (Click!) PageRank measures the overall importance of a node and it thinks each web page has the same importance in the beginning. (Click!) While Personalized PageRank thinks the source node is the most important in the initial state. Hence, we view Personalzied PageRank as a metric for personalized importance with respect to the given source node.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10</a:t>
            </a:fld>
            <a:endParaRPr lang="zh-CN" altLang="en-US"/>
          </a:p>
        </p:txBody>
      </p:sp>
    </p:spTree>
    <p:extLst>
      <p:ext uri="{BB962C8B-B14F-4D97-AF65-F5344CB8AC3E}">
        <p14:creationId xmlns:p14="http://schemas.microsoft.com/office/powerpoint/2010/main" val="1591207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(Click!) Furthermore, Heat Kernel PageRank is a</a:t>
            </a:r>
            <a:r>
              <a:rPr kumimoji="1" lang="zh-CN" altLang="en-US" dirty="0"/>
              <a:t> </a:t>
            </a:r>
            <a:r>
              <a:rPr kumimoji="1" lang="en-US" altLang="zh-CN" dirty="0"/>
              <a:t>variant of Personalized PageRank. Heat kernel PageRank uses the teleport probability of a random walk starting from the given source node to compute the node proximity. The length of the random walk in heat kernel PageRank follows the poisson</a:t>
            </a:r>
            <a:r>
              <a:rPr lang="en-US" altLang="zh-CN" sz="1200" b="0" i="0" u="none" strike="noStrike" kern="1200">
                <a:solidFill>
                  <a:schemeClr val="tx1"/>
                </a:solidFill>
                <a:effectLst/>
                <a:latin typeface="+mn-lt"/>
                <a:ea typeface="+mn-ea"/>
                <a:cs typeface="+mn-cs"/>
              </a:rPr>
              <a:t> [pwa:sɔn]</a:t>
            </a:r>
            <a:r>
              <a:rPr kumimoji="1" lang="en-US" altLang="zh-CN" dirty="0"/>
              <a:t> distribution with parameter t.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11</a:t>
            </a:fld>
            <a:endParaRPr lang="zh-CN" altLang="en-US"/>
          </a:p>
        </p:txBody>
      </p:sp>
    </p:spTree>
    <p:extLst>
      <p:ext uri="{BB962C8B-B14F-4D97-AF65-F5344CB8AC3E}">
        <p14:creationId xmlns:p14="http://schemas.microsoft.com/office/powerpoint/2010/main" val="117336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[Click!] Things become a little different in Katz. Katz index is another popular proximity measurement. It uses the number of reachable paths from the source node to other nodes on the graph as node proximities. Katz also adds a parameter beta to guarantee convergence </a:t>
            </a:r>
            <a:r>
              <a:rPr lang="en-US" altLang="zh-CN" sz="1200" b="0" i="0" u="none" strike="noStrike" kern="1200">
                <a:solidFill>
                  <a:schemeClr val="tx1"/>
                </a:solidFill>
                <a:effectLst/>
                <a:latin typeface="+mn-lt"/>
                <a:ea typeface="+mn-ea"/>
                <a:cs typeface="+mn-cs"/>
              </a:rPr>
              <a:t>[kənˈvɜːrdʒəns]</a:t>
            </a:r>
            <a:r>
              <a:rPr kumimoji="1" lang="en-US" altLang="zh-CN" dirty="0"/>
              <a:t>.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12</a:t>
            </a:fld>
            <a:endParaRPr lang="zh-CN" altLang="en-US"/>
          </a:p>
        </p:txBody>
      </p:sp>
    </p:spTree>
    <p:extLst>
      <p:ext uri="{BB962C8B-B14F-4D97-AF65-F5344CB8AC3E}">
        <p14:creationId xmlns:p14="http://schemas.microsoft.com/office/powerpoint/2010/main" val="311154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Reviewing all these node proximity metrics, we can summarize a generalized graph propagation equation. [Click!] The weighted sequence w_i controls the length of the random walk. [CLICK!] The parameters a and b determine the propagation structures, such as forward propagation or backward propagation. [Click!] The vector x represents the initial distribution of the probability mass to be propagated. In these proximity metrics we mentioned before, x is set as the one-hot vector corresponding to the given source node.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13</a:t>
            </a:fld>
            <a:endParaRPr lang="zh-CN" altLang="en-US"/>
          </a:p>
        </p:txBody>
      </p:sp>
    </p:spTree>
    <p:extLst>
      <p:ext uri="{BB962C8B-B14F-4D97-AF65-F5344CB8AC3E}">
        <p14:creationId xmlns:p14="http://schemas.microsoft.com/office/powerpoint/2010/main" val="1493354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Moreover, the generalized graph propagation equation also covers the feature propagation process in Graph Neural Networks. In the work SGC, it proposes that we can decouple the feature propagation process and the prediction process for high scalability. That is, [Click!]given the feature matrix X, [Click!] we can first assign these features to corresponding nodes on the graph,and [Click!]propagate these features following the graph structures.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14</a:t>
            </a:fld>
            <a:endParaRPr lang="zh-CN" altLang="en-US"/>
          </a:p>
        </p:txBody>
      </p:sp>
    </p:spTree>
    <p:extLst>
      <p:ext uri="{BB962C8B-B14F-4D97-AF65-F5344CB8AC3E}">
        <p14:creationId xmlns:p14="http://schemas.microsoft.com/office/powerpoint/2010/main" val="213026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(Click!)(Click!)</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15</a:t>
            </a:fld>
            <a:endParaRPr lang="zh-CN" altLang="en-US"/>
          </a:p>
        </p:txBody>
      </p:sp>
    </p:spTree>
    <p:extLst>
      <p:ext uri="{BB962C8B-B14F-4D97-AF65-F5344CB8AC3E}">
        <p14:creationId xmlns:p14="http://schemas.microsoft.com/office/powerpoint/2010/main" val="230838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[Click!] Then we feed the final propagation matrix [Click!]to the prediction structures for downstream tasks.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16</a:t>
            </a:fld>
            <a:endParaRPr lang="zh-CN" altLang="en-US"/>
          </a:p>
        </p:txBody>
      </p:sp>
    </p:spTree>
    <p:extLst>
      <p:ext uri="{BB962C8B-B14F-4D97-AF65-F5344CB8AC3E}">
        <p14:creationId xmlns:p14="http://schemas.microsoft.com/office/powerpoint/2010/main" val="245238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Multiple GNN models follow this decoupled structure. For instance, in SGC, it uses the L-hop transition probability to propagate features. We can also use other node proximity models for feature propagation, such as PPR used in APPNP, or HKPR used in GDC. Note that in the original paper of APPNP and GDC, they also apply other complicated structures. Here, we only borrow the ideas to use PPR and HKPR for feature propagation and denote corresponding methods as APPNP and GDC.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17</a:t>
            </a:fld>
            <a:endParaRPr lang="zh-CN" altLang="en-US"/>
          </a:p>
        </p:txBody>
      </p:sp>
    </p:spTree>
    <p:extLst>
      <p:ext uri="{BB962C8B-B14F-4D97-AF65-F5344CB8AC3E}">
        <p14:creationId xmlns:p14="http://schemas.microsoft.com/office/powerpoint/2010/main" val="67793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Since these GNN models apply the node proximity metrics to propagate features. [Click!]We can summarize these GNN models into the generalized graph propagation equation,[Click!] with the paramters wi, a, b, and vector x. Note that in GNN’s feature propagation, the vector x denotes the columns of the given feature matrix.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18</a:t>
            </a:fld>
            <a:endParaRPr lang="zh-CN" altLang="en-US"/>
          </a:p>
        </p:txBody>
      </p:sp>
    </p:spTree>
    <p:extLst>
      <p:ext uri="{BB962C8B-B14F-4D97-AF65-F5344CB8AC3E}">
        <p14:creationId xmlns:p14="http://schemas.microsoft.com/office/powerpoint/2010/main" val="3455841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So here comes an interesting question: since we can generalize various node proximity metrics and GNN models into a graph propagation equation. Is there a unified algorithm to compute the generalized propagation equation?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19</a:t>
            </a:fld>
            <a:endParaRPr lang="zh-CN" altLang="en-US"/>
          </a:p>
        </p:txBody>
      </p:sp>
    </p:spTree>
    <p:extLst>
      <p:ext uri="{BB962C8B-B14F-4D97-AF65-F5344CB8AC3E}">
        <p14:creationId xmlns:p14="http://schemas.microsoft.com/office/powerpoint/2010/main" val="137795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this work, we focus on the graph propagation problems. Actually, graphs are ubiquitous</a:t>
            </a:r>
            <a:r>
              <a:rPr lang="en-US" altLang="zh-CN" sz="1200" b="0" i="0" u="none" strike="noStrike" kern="1200">
                <a:solidFill>
                  <a:schemeClr val="tx1"/>
                </a:solidFill>
                <a:effectLst/>
                <a:latin typeface="+mn-lt"/>
                <a:ea typeface="+mn-ea"/>
                <a:cs typeface="+mn-cs"/>
              </a:rPr>
              <a:t>[juːˈbɪkwɪtəs]</a:t>
            </a:r>
            <a:r>
              <a:rPr kumimoji="1" lang="en-US" altLang="zh-CN" dirty="0"/>
              <a:t> in our life. We can use graphs to represent many real network structures. For example, in social networks, we can view the users as nodes, and view the friendship between users as the edges in the graphs.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a:t>
            </a:fld>
            <a:endParaRPr lang="zh-CN" altLang="en-US"/>
          </a:p>
        </p:txBody>
      </p:sp>
    </p:spTree>
    <p:extLst>
      <p:ext uri="{BB962C8B-B14F-4D97-AF65-F5344CB8AC3E}">
        <p14:creationId xmlns:p14="http://schemas.microsoft.com/office/powerpoint/2010/main" val="4220939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To compute the generalized graph propagation equation, a simple algorithm is the Monte-Carlo methods. </a:t>
            </a:r>
            <a:r>
              <a:rPr kumimoji="1" lang="zh-CN" altLang="en-US" dirty="0"/>
              <a:t>（</a:t>
            </a:r>
            <a:r>
              <a:rPr kumimoji="1" lang="en-US" altLang="zh-CN" dirty="0"/>
              <a:t>Click!</a:t>
            </a:r>
            <a:r>
              <a:rPr kumimoji="1" lang="zh-CN" altLang="en-US" dirty="0"/>
              <a:t>）</a:t>
            </a:r>
            <a:r>
              <a:rPr kumimoji="1" lang="en-US" altLang="zh-CN" dirty="0"/>
              <a:t>That we can generate multiply random walks to approximate the final probability distribution. While there are two main drawbacks of random walks. The first one is the Monte-Carlo method often needs to generate too many walks and cost lots of time. The second one is the Monte-Carlo method can not deal with the situation that a plus b doesn’t equal 1, such as in the Katz model.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20</a:t>
            </a:fld>
            <a:endParaRPr lang="zh-CN" altLang="en-US"/>
          </a:p>
        </p:txBody>
      </p:sp>
    </p:spTree>
    <p:extLst>
      <p:ext uri="{BB962C8B-B14F-4D97-AF65-F5344CB8AC3E}">
        <p14:creationId xmlns:p14="http://schemas.microsoft.com/office/powerpoint/2010/main" val="3733372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On the other hand, how about applying a deterministic propagation to compute the generalized propagation equation? In detail, we can view the vector x as the initial probability distribution and tries to propagate the probability mass step by step. [Click!]In the propagation process, we maintain two values for each node at each propagation level: residue and reserve. Specifcally, the residue records the probability mass transferred to the node at each step. And the reserve records the probability mass transferred to the node and permernantly stayed at the node. For example, in the given graph, [Click!] we suppose the initial probability distribution is an one-hot vector, that the source node 4 has all probability mass. [Click!]In the first propagation step, node 4 leaves some probability mass to its reserve, and transfers the other probability mass to its neighbors. Repeat this process until the increment of probability mass is below the error threshold. Then we can derive the final propagation vector \pi.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21</a:t>
            </a:fld>
            <a:endParaRPr lang="zh-CN" altLang="en-US"/>
          </a:p>
        </p:txBody>
      </p:sp>
    </p:spTree>
    <p:extLst>
      <p:ext uri="{BB962C8B-B14F-4D97-AF65-F5344CB8AC3E}">
        <p14:creationId xmlns:p14="http://schemas.microsoft.com/office/powerpoint/2010/main" val="1972418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However, the deterministic propagation method may suffer from unnecessary cost. For example in the given graph, if we want to approximate the propagation results of pi(s,t). The deterministic propagation method has to propagate from s to each of v, then to t. While we find that, in this graph, the optimal solution is to generate only one random walks(Click!), which can definitely walks from s to t and only cost consant time.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22</a:t>
            </a:fld>
            <a:endParaRPr lang="zh-CN" altLang="en-US"/>
          </a:p>
        </p:txBody>
      </p:sp>
    </p:spTree>
    <p:extLst>
      <p:ext uri="{BB962C8B-B14F-4D97-AF65-F5344CB8AC3E}">
        <p14:creationId xmlns:p14="http://schemas.microsoft.com/office/powerpoint/2010/main" val="884041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Hence, We propose an approximate graph propagtion algorithm AGP. In AGP, we combines the strengths of Monte-Carlo methods and the deterministic propagation methods. As a unifed approximate graph propagation algorithm, AGP achieves near optimal tim complexity. [Click!] Compared to prior studies, AGP gets rid of the case-by-case algorithm structure and uses a unfied algorithm to cover various proximity metrics and GNN models in near optimal time complexity. Now we show how AGP works.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23</a:t>
            </a:fld>
            <a:endParaRPr lang="zh-CN" altLang="en-US"/>
          </a:p>
        </p:txBody>
      </p:sp>
    </p:spTree>
    <p:extLst>
      <p:ext uri="{BB962C8B-B14F-4D97-AF65-F5344CB8AC3E}">
        <p14:creationId xmlns:p14="http://schemas.microsoft.com/office/powerpoint/2010/main" val="2704216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(Click!) we notice that the transferred probability mass is</a:t>
            </a:r>
            <a:r>
              <a:rPr kumimoji="1" lang="zh-CN" altLang="en-US" dirty="0"/>
              <a:t> </a:t>
            </a:r>
            <a:r>
              <a:rPr lang="en-US" altLang="zh-CN" sz="1200" b="0" i="0" u="none" strike="noStrike" kern="1200">
                <a:solidFill>
                  <a:schemeClr val="tx1"/>
                </a:solidFill>
                <a:effectLst/>
                <a:latin typeface="+mn-lt"/>
                <a:ea typeface="+mn-ea"/>
                <a:cs typeface="+mn-cs"/>
              </a:rPr>
              <a:t>in inverse proportion</a:t>
            </a:r>
            <a:r>
              <a:rPr kumimoji="1" lang="en-US" altLang="zh-CN" dirty="0"/>
              <a:t> to the node degrees. That is, (Click!)the larger the node degrees are, the smaller the probability mass we transferred. A common sense is we can ignore those propagation with small transferred probability mass to save time.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24</a:t>
            </a:fld>
            <a:endParaRPr lang="zh-CN" altLang="en-US"/>
          </a:p>
        </p:txBody>
      </p:sp>
    </p:spTree>
    <p:extLst>
      <p:ext uri="{BB962C8B-B14F-4D97-AF65-F5344CB8AC3E}">
        <p14:creationId xmlns:p14="http://schemas.microsoft.com/office/powerpoint/2010/main" val="4249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Hence, based on this intuition, (Click!) we can sort each node’s adjacent list in the ascending order of the neighbor nodes’ degrees. This sorting process can be finished when reading the graph. In the query phase, (Click!)we can scan the ordered adjacent list. (Click!)Once we find a probability mass to be transferred is below the error threshold. Then we straightly break the propagation from node u to save time. (Click!) However, this simple idea may confront with some bad cases and suffers from large approximation error.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25</a:t>
            </a:fld>
            <a:endParaRPr lang="zh-CN" altLang="en-US"/>
          </a:p>
        </p:txBody>
      </p:sp>
    </p:spTree>
    <p:extLst>
      <p:ext uri="{BB962C8B-B14F-4D97-AF65-F5344CB8AC3E}">
        <p14:creationId xmlns:p14="http://schemas.microsoft.com/office/powerpoint/2010/main" val="4197680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As shown in the given example where node v1 to vn has the same degrees, when we propagate probability mass from node u to any node v, the proability mass to be transferred from u to v is also the same. Note that u’s degree is n and is large. Hence, the probability mass transferred to node v is small.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26</a:t>
            </a:fld>
            <a:endParaRPr lang="zh-CN" altLang="en-US"/>
          </a:p>
        </p:txBody>
      </p:sp>
    </p:spTree>
    <p:extLst>
      <p:ext uri="{BB962C8B-B14F-4D97-AF65-F5344CB8AC3E}">
        <p14:creationId xmlns:p14="http://schemas.microsoft.com/office/powerpoint/2010/main" val="225331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According to our previous idea, if the probability increment is smaller than the error threshold, we can ignore all the adjacent nodes with the same or the larger degrees. However, in this example, if we ignore all the adjacent nodes v, we will propagate nothing from u to v, then to q. (Click!) Hence, the approximation of pi(u,q) is zero. While, we find that even though the probability mass transferred to each v is small, but there are n edges to propagate mass, leading to an unavoidable value of pi(u,q).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27</a:t>
            </a:fld>
            <a:endParaRPr lang="zh-CN" altLang="en-US"/>
          </a:p>
        </p:txBody>
      </p:sp>
    </p:spTree>
    <p:extLst>
      <p:ext uri="{BB962C8B-B14F-4D97-AF65-F5344CB8AC3E}">
        <p14:creationId xmlns:p14="http://schemas.microsoft.com/office/powerpoint/2010/main" val="1591917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So in order to return the qualified approximation results, we cannot ignore all these edges. (Click!) And this can lead to large time cost because we need to do the propagation from node u to each v.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28</a:t>
            </a:fld>
            <a:endParaRPr lang="zh-CN" altLang="en-US"/>
          </a:p>
        </p:txBody>
      </p:sp>
    </p:spTree>
    <p:extLst>
      <p:ext uri="{BB962C8B-B14F-4D97-AF65-F5344CB8AC3E}">
        <p14:creationId xmlns:p14="http://schemas.microsoft.com/office/powerpoint/2010/main" val="229509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In order to figure out this problems, in AGP,(Click!) we propses to sample some nodes to propagate probability mass. By this means, we will not cost much time, and (Click!) we can modify the sampling probability to guarantee unbiasedness of the approximation. However, (Click!) there comes another difficiulty: how can we sample the neighbors without checking each of them one by one.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29</a:t>
            </a:fld>
            <a:endParaRPr lang="zh-CN" altLang="en-US"/>
          </a:p>
        </p:txBody>
      </p:sp>
    </p:spTree>
    <p:extLst>
      <p:ext uri="{BB962C8B-B14F-4D97-AF65-F5344CB8AC3E}">
        <p14:creationId xmlns:p14="http://schemas.microsoft.com/office/powerpoint/2010/main" val="187422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citation networks, the paper can be represented by nodes. The paper citations can be represented by edges.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a:t>
            </a:fld>
            <a:endParaRPr lang="zh-CN" altLang="en-US"/>
          </a:p>
        </p:txBody>
      </p:sp>
    </p:spTree>
    <p:extLst>
      <p:ext uri="{BB962C8B-B14F-4D97-AF65-F5344CB8AC3E}">
        <p14:creationId xmlns:p14="http://schemas.microsoft.com/office/powerpoint/2010/main" val="458757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Here we use a sampling technique called subset sampling to guarantee we can sample the nodes with individual sampling probabilities, and the cost of sampling is linear with the output size, rather than the number of sampling nodes.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30</a:t>
            </a:fld>
            <a:endParaRPr lang="zh-CN" altLang="en-US"/>
          </a:p>
        </p:txBody>
      </p:sp>
    </p:spTree>
    <p:extLst>
      <p:ext uri="{BB962C8B-B14F-4D97-AF65-F5344CB8AC3E}">
        <p14:creationId xmlns:p14="http://schemas.microsoft.com/office/powerpoint/2010/main" val="2549584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More precisely, in subset sampling, (Click!)we partition the nodes into logn groups according to their sampling probabilities. The k-th group contains the nodes whose sampling probability is in 1 over the k power of 2. Note that the sampling probabilities of the nodes in a group differs by a factor smaller than 2. (Click!) Hence, we treat the nodes in a group with the same sampling probability and do the binomial smapling.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31</a:t>
            </a:fld>
            <a:endParaRPr lang="zh-CN" altLang="en-US"/>
          </a:p>
        </p:txBody>
      </p:sp>
    </p:spTree>
    <p:extLst>
      <p:ext uri="{BB962C8B-B14F-4D97-AF65-F5344CB8AC3E}">
        <p14:creationId xmlns:p14="http://schemas.microsoft.com/office/powerpoint/2010/main" val="1896396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That is, (Click!)we first generate a binomial random number xk for the k-th group. (Click!)Then we uniformly and randomly sample xk nodes from this group. (Click!)Finally, we offer one more revised check to guarantee unbiasedness. (Click!)In this process, the time cost spent to smaple nodes in the k-th group is at the same level as the output size, which is far smaller than the total number of nodes in this groups.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32</a:t>
            </a:fld>
            <a:endParaRPr lang="zh-CN" altLang="en-US"/>
          </a:p>
        </p:txBody>
      </p:sp>
    </p:spTree>
    <p:extLst>
      <p:ext uri="{BB962C8B-B14F-4D97-AF65-F5344CB8AC3E}">
        <p14:creationId xmlns:p14="http://schemas.microsoft.com/office/powerpoint/2010/main" val="2789612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en-US" altLang="zh-CN" dirty="0"/>
              <a:t>To summarize, (Click!)AGP only deterministically propagate the large probability mass. For other edges, (Click!)AGP applies the subset sampling technique to sample some nodes to propagate probability. In this way, AGP saves much time without obvious error increment. </a:t>
            </a:r>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33</a:t>
            </a:fld>
            <a:endParaRPr lang="zh-CN" altLang="en-US"/>
          </a:p>
        </p:txBody>
      </p:sp>
    </p:spTree>
    <p:extLst>
      <p:ext uri="{BB962C8B-B14F-4D97-AF65-F5344CB8AC3E}">
        <p14:creationId xmlns:p14="http://schemas.microsoft.com/office/powerpoint/2010/main" val="3668955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the experiment part, we conduct two kinds of experiments: local clustering with HKPR proximity metrics, and node classification with GNN models. In the local clustering experiments, we use four large datasets and choose maxError and conductance to evaluate the performace of AGP.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265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The conducatnce is a popular mesurement to evalue the quality of the clustering algorithm. It is defined by the fraction of the number of cut edges and the set volume. Hence, the conductance is the smaller , the better</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4452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We first plot the trade-offs between </a:t>
            </a:r>
            <a:r>
              <a:rPr kumimoji="1" lang="en-US" altLang="zh-CN" dirty="0" err="1"/>
              <a:t>maxError</a:t>
            </a:r>
            <a:r>
              <a:rPr kumimoji="1" lang="en-US" altLang="zh-CN" dirty="0"/>
              <a:t> and query time. We use the red line with circle to denote the results of AGP. We compare AGP with four baseline methods. Among them, TEA+ is the state-of-the-art of local clustering as far as we know. We observe that AGP outperforms other competitors in terms of query efficiency.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597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Besides, we also compare the conductance of each clustering methods. Conductance is a metric to evaluet the clustering’ quality. The smaller conductance means the better performance. We note that AGP can always achieve the smallest conductance on all datasets.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9508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the experiments of node classification with GNN Models, we select four datasets. (Click!)Among them, papers100M is the largest available GNN dataset with 1 billion edges.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6131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We consider three GNN models: SGC, APPNP and GDC. (Click!)We augment the three models with AGP to abtain three variants SGC-AGP, APPNP-AGP and GDC-AGP. (Click!) We observe that the AGP-variant models adhieve 10 times speedup in the propagation timw without sacrificing the classification accuracy.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913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Similary, we can use graph to represent the geographic networks, where the nodes correspond to the physical locations, and the edges correspond to the roads. In a word, graph is a powerful data structure to represent the real networks. </a:t>
            </a:r>
          </a:p>
          <a:p>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a:t>
            </a:fld>
            <a:endParaRPr lang="zh-CN" altLang="en-US"/>
          </a:p>
        </p:txBody>
      </p:sp>
    </p:spTree>
    <p:extLst>
      <p:ext uri="{BB962C8B-B14F-4D97-AF65-F5344CB8AC3E}">
        <p14:creationId xmlns:p14="http://schemas.microsoft.com/office/powerpoint/2010/main" val="575076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CN" dirty="0"/>
              <a:t>In conclusion, </a:t>
            </a:r>
            <a:r>
              <a:rPr lang="en-US" altLang="zh-CN" sz="1200" dirty="0">
                <a:latin typeface="Candara" panose="020E0502030303020204" pitchFamily="34" charset="0"/>
              </a:rPr>
              <a:t>AGP is a unified randomized algorithm which computes various proximity metrics and GNN feature propagation. </a:t>
            </a:r>
          </a:p>
          <a:p>
            <a:endParaRPr lang="en-US" altLang="zh-CN" sz="1200" dirty="0">
              <a:solidFill>
                <a:schemeClr val="tx1"/>
              </a:solidFill>
              <a:latin typeface="Candara" panose="020E0502030303020204" pitchFamily="34" charset="0"/>
            </a:endParaRPr>
          </a:p>
          <a:p>
            <a:r>
              <a:rPr lang="en-US" altLang="zh-CN" sz="1200" dirty="0">
                <a:latin typeface="Candara" panose="020E0502030303020204" pitchFamily="34" charset="0"/>
              </a:rPr>
              <a:t>(Click!) AGP combines the strengths of Monte-Carlo methods and the deterministic propagation methods, and achieves near optimal time complexity. </a:t>
            </a:r>
          </a:p>
          <a:p>
            <a:endParaRPr lang="en-US" altLang="zh-CN" sz="1200" dirty="0">
              <a:solidFill>
                <a:schemeClr val="tx1"/>
              </a:solidFill>
              <a:latin typeface="Candara" panose="020E0502030303020204" pitchFamily="34" charset="0"/>
            </a:endParaRPr>
          </a:p>
          <a:p>
            <a:r>
              <a:rPr lang="en-US" altLang="zh-CN" sz="1200" dirty="0">
                <a:latin typeface="Candara" panose="020E0502030303020204" pitchFamily="34" charset="0"/>
              </a:rPr>
              <a:t>(Click!) AGP extends existing GNN models to papers100M, the largest GNN dataset so far. </a:t>
            </a:r>
            <a:endParaRPr lang="en-US" altLang="zh-CN" sz="1200" dirty="0">
              <a:solidFill>
                <a:schemeClr val="tx1"/>
              </a:solidFill>
              <a:latin typeface="Candara" panose="020E0502030303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7228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That’s all of our presentation. Thank you.</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41</a:t>
            </a:fld>
            <a:endParaRPr lang="zh-CN" altLang="en-US"/>
          </a:p>
        </p:txBody>
      </p:sp>
    </p:spTree>
    <p:extLst>
      <p:ext uri="{BB962C8B-B14F-4D97-AF65-F5344CB8AC3E}">
        <p14:creationId xmlns:p14="http://schemas.microsoft.com/office/powerpoint/2010/main" val="222504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So here, we first present some definitions. A graph contains a vertex set V and an edge set E. Through this presentation, we will use n and m to denote the number of nodes and edges on the graph. Besides,(Click!) we use A to denote the adjacent</a:t>
            </a:r>
            <a:r>
              <a:rPr lang="en-US" altLang="zh-CN" sz="1200" b="0" i="0" u="none" strike="noStrike" kern="1200">
                <a:solidFill>
                  <a:schemeClr val="tx1"/>
                </a:solidFill>
                <a:effectLst/>
                <a:latin typeface="+mn-lt"/>
                <a:ea typeface="+mn-ea"/>
                <a:cs typeface="+mn-cs"/>
              </a:rPr>
              <a:t>[əˈdʒeɪsnt]</a:t>
            </a:r>
            <a:r>
              <a:rPr kumimoji="1" lang="en-US" altLang="zh-CN" dirty="0"/>
              <a:t> matrix of the graph, (Click!) and D to denote the diagonal degree matrix.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5</a:t>
            </a:fld>
            <a:endParaRPr lang="zh-CN" altLang="en-US"/>
          </a:p>
        </p:txBody>
      </p:sp>
    </p:spTree>
    <p:extLst>
      <p:ext uri="{BB962C8B-B14F-4D97-AF65-F5344CB8AC3E}">
        <p14:creationId xmlns:p14="http://schemas.microsoft.com/office/powerpoint/2010/main" val="8559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Because the graph data is non-Euclidean</a:t>
            </a:r>
            <a:r>
              <a:rPr lang="en-US" altLang="zh-CN" sz="1200" b="0" i="0" u="none" strike="noStrike" kern="1200">
                <a:solidFill>
                  <a:schemeClr val="tx1"/>
                </a:solidFill>
                <a:effectLst/>
                <a:latin typeface="+mn-lt"/>
                <a:ea typeface="+mn-ea"/>
                <a:cs typeface="+mn-cs"/>
              </a:rPr>
              <a:t>[ju:'klidiən]</a:t>
            </a:r>
            <a:r>
              <a:rPr kumimoji="1" lang="en-US" altLang="zh-CN" dirty="0"/>
              <a:t> data. No </a:t>
            </a:r>
            <a:r>
              <a:rPr lang="en-US" altLang="zh-CN" sz="1200" b="0" i="0" u="none" strike="noStrike" kern="1200">
                <a:solidFill>
                  <a:schemeClr val="tx1"/>
                </a:solidFill>
                <a:effectLst/>
                <a:latin typeface="+mn-lt"/>
                <a:ea typeface="+mn-ea"/>
                <a:cs typeface="+mn-cs"/>
              </a:rPr>
              <a:t>physical distances between the nodes can be measured. Hence, as a somewhat substitute of the distance concept, in the graph structure, we use node proximity to measure the nodes’ relative importances with respect to a given source node. For example in the given graph, (Click!) we select node 4 as the source node. Node 4 has more connections with nodes 1,3,5 than the nodes 10,11 and 12. Hence, the proximity values of node 1,3 and 5 are higher than other nodes. For convenience,(Click!) we use a vector \pi to record all nodes’ proximity values with respect to the given source node. </a:t>
            </a:r>
          </a:p>
          <a:p>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6</a:t>
            </a:fld>
            <a:endParaRPr lang="zh-CN" altLang="en-US"/>
          </a:p>
        </p:txBody>
      </p:sp>
    </p:spTree>
    <p:extLst>
      <p:ext uri="{BB962C8B-B14F-4D97-AF65-F5344CB8AC3E}">
        <p14:creationId xmlns:p14="http://schemas.microsoft.com/office/powerpoint/2010/main" val="48732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Here we list some popular node proximity metrics, that is L-hop transition probability, PageRank and Personalized PageRank, Heat Kernel PageRank, and Katz. Let’s make a quick review for the four proximity metrics.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7</a:t>
            </a:fld>
            <a:endParaRPr lang="zh-CN" altLang="en-US"/>
          </a:p>
        </p:txBody>
      </p:sp>
    </p:spTree>
    <p:extLst>
      <p:ext uri="{BB962C8B-B14F-4D97-AF65-F5344CB8AC3E}">
        <p14:creationId xmlns:p14="http://schemas.microsoft.com/office/powerpoint/2010/main" val="394798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(Click!) For L-hop transition proability, it uses the transition probability of a random walk to measure the node proximity. The random walk starts from the source node s. And the length of the walk is given by a fixed number L. In each step, the walk picks a random neighbor node to move.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8</a:t>
            </a:fld>
            <a:endParaRPr lang="zh-CN" altLang="en-US"/>
          </a:p>
        </p:txBody>
      </p:sp>
    </p:spTree>
    <p:extLst>
      <p:ext uri="{BB962C8B-B14F-4D97-AF65-F5344CB8AC3E}">
        <p14:creationId xmlns:p14="http://schemas.microsoft.com/office/powerpoint/2010/main" val="395174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(click!) For Personalized PageRank, or PPR for short,</a:t>
            </a:r>
            <a:r>
              <a:rPr lang="en-US" altLang="zh-CN" dirty="0"/>
              <a:t> the PPR value pi(</a:t>
            </a:r>
            <a:r>
              <a:rPr lang="en-US" altLang="zh-CN" dirty="0" err="1"/>
              <a:t>s,v</a:t>
            </a:r>
            <a:r>
              <a:rPr lang="en-US" altLang="zh-CN" dirty="0"/>
              <a:t>) equals to the probability that the alpha discounted random walk starting from node s walks at node t. Here, the alpha discounted random walk means at each step, the walk either returns to the source node with alpha probability, or moves to a randomly selected neighbor with probability 1 minus alpha. The length of the alpha-discounted random walk follows the geometric distribution with parameter alpha. </a:t>
            </a:r>
            <a:endParaRPr kumimoji="1" lang="en-US" altLang="zh-CN" dirty="0"/>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9</a:t>
            </a:fld>
            <a:endParaRPr lang="zh-CN" altLang="en-US"/>
          </a:p>
        </p:txBody>
      </p:sp>
    </p:spTree>
    <p:extLst>
      <p:ext uri="{BB962C8B-B14F-4D97-AF65-F5344CB8AC3E}">
        <p14:creationId xmlns:p14="http://schemas.microsoft.com/office/powerpoint/2010/main" val="373337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187" name="Rectangle 19"/>
          <p:cNvSpPr>
            <a:spLocks noGrp="1" noChangeArrowheads="1"/>
          </p:cNvSpPr>
          <p:nvPr>
            <p:ph type="ctrTitle"/>
          </p:nvPr>
        </p:nvSpPr>
        <p:spPr>
          <a:xfrm>
            <a:off x="1858473" y="2996952"/>
            <a:ext cx="6019800" cy="1656184"/>
          </a:xfrm>
        </p:spPr>
        <p:txBody>
          <a:bodyPr/>
          <a:lstStyle>
            <a:lvl1pPr algn="ctr">
              <a:defRPr sz="3800">
                <a:solidFill>
                  <a:schemeClr val="tx1"/>
                </a:solidFill>
                <a:latin typeface="+mj-ea"/>
                <a:ea typeface="+mj-ea"/>
              </a:defRPr>
            </a:lvl1pPr>
          </a:lstStyle>
          <a:p>
            <a:r>
              <a:rPr lang="zh-CN" altLang="en-US" dirty="0"/>
              <a:t>单击此处编辑母版标题样式</a:t>
            </a:r>
          </a:p>
        </p:txBody>
      </p:sp>
    </p:spTree>
    <p:extLst>
      <p:ext uri="{BB962C8B-B14F-4D97-AF65-F5344CB8AC3E}">
        <p14:creationId xmlns:p14="http://schemas.microsoft.com/office/powerpoint/2010/main" val="20450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14313" y="115888"/>
            <a:ext cx="8572500" cy="64563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37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14414" y="115888"/>
            <a:ext cx="7358114" cy="1128712"/>
          </a:xfrm>
        </p:spPr>
        <p:txBody>
          <a:bodyPr/>
          <a:lstStyle/>
          <a:p>
            <a:r>
              <a:rPr lang="zh-CN" altLang="en-US" dirty="0"/>
              <a:t>单击此处编辑母版标题样式</a:t>
            </a:r>
          </a:p>
        </p:txBody>
      </p:sp>
      <p:sp>
        <p:nvSpPr>
          <p:cNvPr id="3" name="内容占位符 2"/>
          <p:cNvSpPr>
            <a:spLocks noGrp="1"/>
          </p:cNvSpPr>
          <p:nvPr>
            <p:ph idx="1"/>
          </p:nvPr>
        </p:nvSpPr>
        <p:spPr>
          <a:xfrm>
            <a:off x="457200" y="1340768"/>
            <a:ext cx="8229600" cy="532859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6601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内容占位符 4"/>
          <p:cNvSpPr>
            <a:spLocks noGrp="1"/>
          </p:cNvSpPr>
          <p:nvPr>
            <p:ph sz="quarter" idx="3"/>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9121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表格占位符 2"/>
          <p:cNvSpPr>
            <a:spLocks noGrp="1"/>
          </p:cNvSpPr>
          <p:nvPr>
            <p:ph type="tbl" idx="1"/>
          </p:nvPr>
        </p:nvSpPr>
        <p:spPr>
          <a:xfrm>
            <a:off x="457200" y="1412875"/>
            <a:ext cx="8229600" cy="4752975"/>
          </a:xfrm>
        </p:spPr>
        <p:txBody>
          <a:bodyPr/>
          <a:lstStyle/>
          <a:p>
            <a:pPr lvl="0"/>
            <a:endParaRPr lang="zh-CN" altLang="en-US" noProof="0"/>
          </a:p>
        </p:txBody>
      </p:sp>
    </p:spTree>
    <p:extLst>
      <p:ext uri="{BB962C8B-B14F-4D97-AF65-F5344CB8AC3E}">
        <p14:creationId xmlns:p14="http://schemas.microsoft.com/office/powerpoint/2010/main" val="95216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25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395288" y="115888"/>
            <a:ext cx="8229600" cy="1128712"/>
          </a:xfrm>
        </p:spPr>
        <p:txBody>
          <a:bodyPr/>
          <a:lstStyle/>
          <a:p>
            <a:r>
              <a:rPr lang="zh-CN" altLang="en-US"/>
              <a:t>单击此处编辑母版标题样式</a:t>
            </a:r>
          </a:p>
        </p:txBody>
      </p:sp>
      <p:sp>
        <p:nvSpPr>
          <p:cNvPr id="3" name="内容占位符 2"/>
          <p:cNvSpPr>
            <a:spLocks noGrp="1"/>
          </p:cNvSpPr>
          <p:nvPr>
            <p:ph sz="quarter" idx="1"/>
          </p:nvPr>
        </p:nvSpPr>
        <p:spPr>
          <a:xfrm>
            <a:off x="457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8432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0400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11796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85875" y="115888"/>
            <a:ext cx="7215188" cy="1128712"/>
          </a:xfrm>
        </p:spPr>
        <p:txBody>
          <a:bodyPr/>
          <a:lstStyle/>
          <a:p>
            <a:r>
              <a:rPr lang="zh-CN" altLang="en-US"/>
              <a:t>单击此处编辑母版标题样式</a:t>
            </a:r>
          </a:p>
        </p:txBody>
      </p:sp>
      <p:sp>
        <p:nvSpPr>
          <p:cNvPr id="3" name="内容占位符 2"/>
          <p:cNvSpPr>
            <a:spLocks noGrp="1"/>
          </p:cNvSpPr>
          <p:nvPr>
            <p:ph sz="half" idx="1"/>
          </p:nvPr>
        </p:nvSpPr>
        <p:spPr>
          <a:xfrm>
            <a:off x="21431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676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14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3" name="Rectangle 14"/>
          <p:cNvSpPr>
            <a:spLocks noGrp="1" noChangeArrowheads="1"/>
          </p:cNvSpPr>
          <p:nvPr>
            <p:ph type="title"/>
          </p:nvPr>
        </p:nvSpPr>
        <p:spPr bwMode="auto">
          <a:xfrm>
            <a:off x="1023938" y="284163"/>
            <a:ext cx="7215187"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15"/>
          <p:cNvSpPr>
            <a:spLocks noGrp="1" noChangeArrowheads="1"/>
          </p:cNvSpPr>
          <p:nvPr>
            <p:ph type="body" idx="1"/>
          </p:nvPr>
        </p:nvSpPr>
        <p:spPr bwMode="auto">
          <a:xfrm>
            <a:off x="220663" y="1539875"/>
            <a:ext cx="8572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Text Box 5"/>
          <p:cNvSpPr txBox="1">
            <a:spLocks noChangeArrowheads="1"/>
          </p:cNvSpPr>
          <p:nvPr/>
        </p:nvSpPr>
        <p:spPr bwMode="auto">
          <a:xfrm>
            <a:off x="8532813" y="6546850"/>
            <a:ext cx="762000" cy="338138"/>
          </a:xfrm>
          <a:prstGeom prst="rect">
            <a:avLst/>
          </a:prstGeom>
          <a:noFill/>
          <a:ln>
            <a:noFill/>
          </a:ln>
        </p:spPr>
        <p:txBody>
          <a:bodyPr>
            <a:spAutoFit/>
          </a:bodyPr>
          <a:lstStyle>
            <a:lvl1pPr>
              <a:defRPr sz="3200" b="1">
                <a:solidFill>
                  <a:schemeClr val="tx1"/>
                </a:solidFill>
                <a:latin typeface="Times New Roman" panose="02020603050405020304" pitchFamily="18" charset="0"/>
                <a:ea typeface="宋体" panose="02010600030101010101" pitchFamily="2" charset="-122"/>
              </a:defRPr>
            </a:lvl1pPr>
            <a:lvl2pPr marL="742950" indent="-285750">
              <a:defRPr sz="3200" b="1">
                <a:solidFill>
                  <a:schemeClr val="tx1"/>
                </a:solidFill>
                <a:latin typeface="Times New Roman" panose="02020603050405020304" pitchFamily="18" charset="0"/>
                <a:ea typeface="宋体" panose="02010600030101010101" pitchFamily="2" charset="-122"/>
              </a:defRPr>
            </a:lvl2pPr>
            <a:lvl3pPr marL="1143000" indent="-228600">
              <a:defRPr sz="3200" b="1">
                <a:solidFill>
                  <a:schemeClr val="tx1"/>
                </a:solidFill>
                <a:latin typeface="Times New Roman" panose="02020603050405020304" pitchFamily="18" charset="0"/>
                <a:ea typeface="宋体" panose="02010600030101010101" pitchFamily="2" charset="-122"/>
              </a:defRPr>
            </a:lvl3pPr>
            <a:lvl4pPr marL="1600200" indent="-228600">
              <a:defRPr sz="3200" b="1">
                <a:solidFill>
                  <a:schemeClr val="tx1"/>
                </a:solidFill>
                <a:latin typeface="Times New Roman" panose="02020603050405020304" pitchFamily="18" charset="0"/>
                <a:ea typeface="宋体" panose="02010600030101010101" pitchFamily="2" charset="-122"/>
              </a:defRPr>
            </a:lvl4pPr>
            <a:lvl5pPr marL="2057400" indent="-228600">
              <a:defRPr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9pPr>
          </a:lstStyle>
          <a:p>
            <a:pPr algn="ctr" eaLnBrk="1" hangingPunct="1">
              <a:defRPr/>
            </a:pPr>
            <a:fld id="{519FEAF4-E7F3-47F3-9FA8-92F000B03308}" type="slidenum">
              <a:rPr lang="en-US" altLang="zh-CN" sz="1600" b="0" smtClean="0">
                <a:solidFill>
                  <a:schemeClr val="bg2"/>
                </a:solidFill>
                <a:latin typeface="Arial Black" panose="020B0A04020102020204" pitchFamily="34" charset="0"/>
              </a:rPr>
              <a:pPr algn="ctr" eaLnBrk="1" hangingPunct="1">
                <a:defRPr/>
              </a:pPr>
              <a:t>‹#›</a:t>
            </a:fld>
            <a:endParaRPr lang="en-US" altLang="zh-CN" sz="1600" b="0">
              <a:solidFill>
                <a:schemeClr val="bg2"/>
              </a:solidFill>
              <a:latin typeface="Arial Black" panose="020B0A04020102020204" pitchFamily="34" charset="0"/>
            </a:endParaRPr>
          </a:p>
        </p:txBody>
      </p:sp>
      <p:sp>
        <p:nvSpPr>
          <p:cNvPr id="8" name="矩形 7"/>
          <p:cNvSpPr/>
          <p:nvPr/>
        </p:nvSpPr>
        <p:spPr>
          <a:xfrm>
            <a:off x="1100193" y="980728"/>
            <a:ext cx="7720279" cy="45719"/>
          </a:xfrm>
          <a:prstGeom prst="rect">
            <a:avLst/>
          </a:prstGeom>
          <a:solidFill>
            <a:srgbClr val="02367B"/>
          </a:solidFill>
          <a:ln>
            <a:solidFill>
              <a:sysClr val="windowText" lastClr="000000">
                <a:lumMod val="95000"/>
                <a:lumOff val="5000"/>
              </a:sys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zh-CN" altLang="en-US" sz="1800" b="0" kern="0">
              <a:solidFill>
                <a:sysClr val="window" lastClr="FFFFFF"/>
              </a:solidFill>
              <a:latin typeface="Calibri"/>
              <a:ea typeface="宋体"/>
            </a:endParaRPr>
          </a:p>
        </p:txBody>
      </p:sp>
      <p:pic>
        <p:nvPicPr>
          <p:cNvPr id="1036" name="Picture 12" descr="http://upload.univs.cn/2012/1012/1350027363463.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18754" y="312900"/>
            <a:ext cx="688480" cy="6906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8317" r:id="rId1"/>
    <p:sldLayoutId id="2147488308" r:id="rId2"/>
    <p:sldLayoutId id="2147488309" r:id="rId3"/>
    <p:sldLayoutId id="2147488310" r:id="rId4"/>
    <p:sldLayoutId id="2147488311" r:id="rId5"/>
    <p:sldLayoutId id="2147488312" r:id="rId6"/>
    <p:sldLayoutId id="2147488313" r:id="rId7"/>
    <p:sldLayoutId id="2147488314" r:id="rId8"/>
    <p:sldLayoutId id="2147488315" r:id="rId9"/>
    <p:sldLayoutId id="2147488316" r:id="rId10"/>
  </p:sldLayoutIdLst>
  <p:hf sldNum="0" hdr="0" ftr="0" dt="0"/>
  <p:txStyles>
    <p:title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hyperlink" Target="mailto:zhewei@ruc.edu.c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4.png"/><Relationship Id="rId5" Type="http://schemas.openxmlformats.org/officeDocument/2006/relationships/image" Target="../media/image89.png"/><Relationship Id="rId10" Type="http://schemas.openxmlformats.org/officeDocument/2006/relationships/image" Target="../media/image93.png"/><Relationship Id="rId4" Type="http://schemas.openxmlformats.org/officeDocument/2006/relationships/image" Target="../media/image88.png"/><Relationship Id="rId9" Type="http://schemas.openxmlformats.org/officeDocument/2006/relationships/image" Target="../media/image84.png"/></Relationships>
</file>

<file path=ppt/slides/_rels/slide2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94.png"/><Relationship Id="rId5" Type="http://schemas.openxmlformats.org/officeDocument/2006/relationships/image" Target="../media/image97.png"/><Relationship Id="rId10" Type="http://schemas.openxmlformats.org/officeDocument/2006/relationships/image" Target="../media/image93.png"/><Relationship Id="rId4" Type="http://schemas.openxmlformats.org/officeDocument/2006/relationships/image" Target="../media/image96.png"/><Relationship Id="rId9" Type="http://schemas.openxmlformats.org/officeDocument/2006/relationships/image" Target="../media/image84.png"/></Relationships>
</file>

<file path=ppt/slides/_rels/slide2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30.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31.xml.rels><?xml version="1.0" encoding="UTF-8" standalone="yes"?>
<Relationships xmlns="http://schemas.openxmlformats.org/package/2006/relationships"><Relationship Id="rId13" Type="http://schemas.openxmlformats.org/officeDocument/2006/relationships/image" Target="../media/image119.png"/><Relationship Id="rId18" Type="http://schemas.openxmlformats.org/officeDocument/2006/relationships/image" Target="../media/image127.png"/><Relationship Id="rId26" Type="http://schemas.openxmlformats.org/officeDocument/2006/relationships/image" Target="../media/image135.png"/><Relationship Id="rId3" Type="http://schemas.openxmlformats.org/officeDocument/2006/relationships/image" Target="../media/image124.png"/><Relationship Id="rId21" Type="http://schemas.openxmlformats.org/officeDocument/2006/relationships/image" Target="../media/image130.png"/><Relationship Id="rId34" Type="http://schemas.openxmlformats.org/officeDocument/2006/relationships/image" Target="../media/image143.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6.png"/><Relationship Id="rId25" Type="http://schemas.openxmlformats.org/officeDocument/2006/relationships/image" Target="../media/image134.png"/><Relationship Id="rId33" Type="http://schemas.openxmlformats.org/officeDocument/2006/relationships/image" Target="../media/image142.png"/><Relationship Id="rId2" Type="http://schemas.openxmlformats.org/officeDocument/2006/relationships/notesSlide" Target="../notesSlides/notesSlide31.xml"/><Relationship Id="rId16" Type="http://schemas.openxmlformats.org/officeDocument/2006/relationships/image" Target="../media/image125.png"/><Relationship Id="rId20" Type="http://schemas.openxmlformats.org/officeDocument/2006/relationships/image" Target="../media/image129.png"/><Relationship Id="rId29"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24" Type="http://schemas.openxmlformats.org/officeDocument/2006/relationships/image" Target="../media/image133.png"/><Relationship Id="rId32" Type="http://schemas.openxmlformats.org/officeDocument/2006/relationships/image" Target="../media/image141.png"/><Relationship Id="rId5" Type="http://schemas.openxmlformats.org/officeDocument/2006/relationships/image" Target="../media/image111.png"/><Relationship Id="rId15" Type="http://schemas.openxmlformats.org/officeDocument/2006/relationships/image" Target="../media/image121.png"/><Relationship Id="rId23" Type="http://schemas.openxmlformats.org/officeDocument/2006/relationships/image" Target="../media/image132.png"/><Relationship Id="rId28" Type="http://schemas.openxmlformats.org/officeDocument/2006/relationships/image" Target="../media/image137.png"/><Relationship Id="rId10" Type="http://schemas.openxmlformats.org/officeDocument/2006/relationships/image" Target="../media/image116.png"/><Relationship Id="rId19" Type="http://schemas.openxmlformats.org/officeDocument/2006/relationships/image" Target="../media/image128.png"/><Relationship Id="rId31" Type="http://schemas.openxmlformats.org/officeDocument/2006/relationships/image" Target="../media/image140.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 Id="rId22" Type="http://schemas.openxmlformats.org/officeDocument/2006/relationships/image" Target="../media/image131.png"/><Relationship Id="rId27" Type="http://schemas.openxmlformats.org/officeDocument/2006/relationships/image" Target="../media/image136.png"/><Relationship Id="rId30" Type="http://schemas.openxmlformats.org/officeDocument/2006/relationships/image" Target="../media/image139.png"/><Relationship Id="rId35" Type="http://schemas.openxmlformats.org/officeDocument/2006/relationships/image" Target="../media/image144.png"/><Relationship Id="rId8" Type="http://schemas.openxmlformats.org/officeDocument/2006/relationships/image" Target="../media/image114.png"/></Relationships>
</file>

<file path=ppt/slides/_rels/slide3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45.png"/><Relationship Id="rId3" Type="http://schemas.openxmlformats.org/officeDocument/2006/relationships/image" Target="../media/image124.png"/><Relationship Id="rId7" Type="http://schemas.openxmlformats.org/officeDocument/2006/relationships/image" Target="../media/image136.png"/><Relationship Id="rId12" Type="http://schemas.openxmlformats.org/officeDocument/2006/relationships/image" Target="../media/image14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image" Target="../media/image139.png"/><Relationship Id="rId5" Type="http://schemas.openxmlformats.org/officeDocument/2006/relationships/image" Target="../media/image134.png"/><Relationship Id="rId15" Type="http://schemas.openxmlformats.org/officeDocument/2006/relationships/image" Target="../media/image147.png"/><Relationship Id="rId10" Type="http://schemas.openxmlformats.org/officeDocument/2006/relationships/image" Target="../media/image138.png"/><Relationship Id="rId4" Type="http://schemas.openxmlformats.org/officeDocument/2006/relationships/image" Target="../media/image131.png"/><Relationship Id="rId9" Type="http://schemas.openxmlformats.org/officeDocument/2006/relationships/image" Target="../media/image137.png"/><Relationship Id="rId14" Type="http://schemas.openxmlformats.org/officeDocument/2006/relationships/image" Target="../media/image146.png"/></Relationships>
</file>

<file path=ppt/slides/_rels/slide33.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3" Type="http://schemas.openxmlformats.org/officeDocument/2006/relationships/image" Target="../media/image148.png"/><Relationship Id="rId7" Type="http://schemas.openxmlformats.org/officeDocument/2006/relationships/image" Target="../media/image152.png"/><Relationship Id="rId12" Type="http://schemas.openxmlformats.org/officeDocument/2006/relationships/image" Target="../media/image15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37.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0A611-76AF-47D8-BFA7-D36A2ED81A65}"/>
              </a:ext>
            </a:extLst>
          </p:cNvPr>
          <p:cNvSpPr>
            <a:spLocks noGrp="1"/>
          </p:cNvSpPr>
          <p:nvPr>
            <p:ph type="ctrTitle"/>
          </p:nvPr>
        </p:nvSpPr>
        <p:spPr>
          <a:xfrm>
            <a:off x="-72008" y="1340768"/>
            <a:ext cx="9324528" cy="2448272"/>
          </a:xfrm>
        </p:spPr>
        <p:txBody>
          <a:bodyPr/>
          <a:lstStyle/>
          <a:p>
            <a:r>
              <a:rPr lang="en-US" altLang="zh-CN" sz="3600" dirty="0">
                <a:latin typeface="+mj-lt"/>
                <a:ea typeface="Cambria Math" panose="02040503050406030204" pitchFamily="18" charset="0"/>
              </a:rPr>
              <a:t>Approximate Graph Propagation</a:t>
            </a:r>
          </a:p>
        </p:txBody>
      </p:sp>
      <p:sp>
        <p:nvSpPr>
          <p:cNvPr id="4" name="矩形 3">
            <a:extLst>
              <a:ext uri="{FF2B5EF4-FFF2-40B4-BE49-F238E27FC236}">
                <a16:creationId xmlns:a16="http://schemas.microsoft.com/office/drawing/2014/main" id="{F8A3A57C-ADF2-4990-AF2E-9ED9EE0EEC12}"/>
              </a:ext>
            </a:extLst>
          </p:cNvPr>
          <p:cNvSpPr/>
          <p:nvPr/>
        </p:nvSpPr>
        <p:spPr>
          <a:xfrm>
            <a:off x="539552" y="3451647"/>
            <a:ext cx="7920880" cy="1077218"/>
          </a:xfrm>
          <a:prstGeom prst="rect">
            <a:avLst/>
          </a:prstGeom>
        </p:spPr>
        <p:txBody>
          <a:bodyPr wrap="square">
            <a:spAutoFit/>
          </a:bodyPr>
          <a:lstStyle/>
          <a:p>
            <a:pPr algn="ctr"/>
            <a:r>
              <a:rPr lang="en-US" altLang="zh-CN" sz="2000" dirty="0">
                <a:solidFill>
                  <a:schemeClr val="accent1">
                    <a:lumMod val="50000"/>
                  </a:schemeClr>
                </a:solidFill>
              </a:rPr>
              <a:t>Hanzhi Wang</a:t>
            </a:r>
            <a:r>
              <a:rPr lang="en-US" altLang="zh-CN" sz="2000" dirty="0"/>
              <a:t>, Mingguo He, </a:t>
            </a:r>
            <a:r>
              <a:rPr lang="en-US" altLang="zh-CN" sz="2000" dirty="0" err="1"/>
              <a:t>Zhewei</a:t>
            </a:r>
            <a:r>
              <a:rPr lang="en-US" altLang="zh-CN" sz="2000" dirty="0"/>
              <a:t> Wei</a:t>
            </a:r>
            <a:r>
              <a:rPr lang="zh-CN" altLang="en-US" sz="2000" dirty="0"/>
              <a:t>*</a:t>
            </a:r>
            <a:r>
              <a:rPr lang="en-US" altLang="zh-CN" sz="2000" dirty="0"/>
              <a:t>, </a:t>
            </a:r>
            <a:r>
              <a:rPr lang="en-US" altLang="zh-CN" sz="2000" dirty="0" err="1"/>
              <a:t>Sibo</a:t>
            </a:r>
            <a:r>
              <a:rPr lang="en-US" altLang="zh-CN" sz="2000" dirty="0"/>
              <a:t> Wang, Ye Yuan, Xiaoyong Du, </a:t>
            </a:r>
            <a:r>
              <a:rPr lang="en-US" altLang="zh-CN" sz="2000" dirty="0" err="1"/>
              <a:t>Ji-Rong Wen</a:t>
            </a:r>
            <a:endParaRPr lang="en-US" altLang="zh-CN" sz="2000" dirty="0"/>
          </a:p>
          <a:p>
            <a:pPr algn="ctr"/>
            <a:endParaRPr lang="en-US" altLang="zh-CN" sz="2400" dirty="0"/>
          </a:p>
        </p:txBody>
      </p:sp>
      <p:pic>
        <p:nvPicPr>
          <p:cNvPr id="5" name="Picture 12" descr="Image result for renmin university of china logo">
            <a:extLst>
              <a:ext uri="{FF2B5EF4-FFF2-40B4-BE49-F238E27FC236}">
                <a16:creationId xmlns:a16="http://schemas.microsoft.com/office/drawing/2014/main" id="{9FFF6C27-D765-DB4B-B03B-EC4F2C8D6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02" y="6118671"/>
            <a:ext cx="2253674" cy="64717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EA01C35B-E43B-DD40-958A-7F8909D22662}"/>
              </a:ext>
            </a:extLst>
          </p:cNvPr>
          <p:cNvSpPr/>
          <p:nvPr/>
        </p:nvSpPr>
        <p:spPr>
          <a:xfrm>
            <a:off x="2915816" y="4421474"/>
            <a:ext cx="5328592" cy="400110"/>
          </a:xfrm>
          <a:prstGeom prst="rect">
            <a:avLst/>
          </a:prstGeom>
        </p:spPr>
        <p:txBody>
          <a:bodyPr wrap="square">
            <a:spAutoFit/>
          </a:bodyPr>
          <a:lstStyle/>
          <a:p>
            <a:r>
              <a:rPr lang="en-US" altLang="zh-CN" sz="2000" dirty="0"/>
              <a:t>Contact: </a:t>
            </a:r>
            <a:r>
              <a:rPr lang="en-US" altLang="zh-CN" sz="2000" dirty="0">
                <a:hlinkClick r:id="rId4">
                  <a:extLst>
                    <a:ext uri="{A12FA001-AC4F-418D-AE19-62706E023703}">
                      <ahyp:hlinkClr xmlns:ahyp="http://schemas.microsoft.com/office/drawing/2018/hyperlinkcolor" val="tx"/>
                    </a:ext>
                  </a:extLst>
                </a:hlinkClick>
              </a:rPr>
              <a:t>zhewei@ruc.edu.cn</a:t>
            </a:r>
            <a:endParaRPr lang="en-US" altLang="zh-CN" sz="2000" dirty="0"/>
          </a:p>
        </p:txBody>
      </p:sp>
      <p:pic>
        <p:nvPicPr>
          <p:cNvPr id="8" name="图片 7">
            <a:extLst>
              <a:ext uri="{FF2B5EF4-FFF2-40B4-BE49-F238E27FC236}">
                <a16:creationId xmlns:a16="http://schemas.microsoft.com/office/drawing/2014/main" id="{4963DBC2-988A-5F46-ADF8-72D907D54F00}"/>
              </a:ext>
            </a:extLst>
          </p:cNvPr>
          <p:cNvPicPr>
            <a:picLocks noChangeAspect="1"/>
          </p:cNvPicPr>
          <p:nvPr/>
        </p:nvPicPr>
        <p:blipFill>
          <a:blip r:embed="rId5"/>
          <a:stretch>
            <a:fillRect/>
          </a:stretch>
        </p:blipFill>
        <p:spPr>
          <a:xfrm>
            <a:off x="3332584" y="6114971"/>
            <a:ext cx="2319536" cy="644973"/>
          </a:xfrm>
          <a:prstGeom prst="rect">
            <a:avLst/>
          </a:prstGeom>
        </p:spPr>
      </p:pic>
      <p:pic>
        <p:nvPicPr>
          <p:cNvPr id="11" name="图片 10" descr="图片包含 游戏机, 画&#10;&#10;描述已自动生成">
            <a:extLst>
              <a:ext uri="{FF2B5EF4-FFF2-40B4-BE49-F238E27FC236}">
                <a16:creationId xmlns:a16="http://schemas.microsoft.com/office/drawing/2014/main" id="{D45BE8D0-20E1-0F4C-98B0-FFACFD7A6A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8906" y="6064030"/>
            <a:ext cx="2435696" cy="695913"/>
          </a:xfrm>
          <a:prstGeom prst="rect">
            <a:avLst/>
          </a:prstGeom>
        </p:spPr>
      </p:pic>
      <p:pic>
        <p:nvPicPr>
          <p:cNvPr id="1030" name="Picture 6" descr="Signup Form">
            <a:extLst>
              <a:ext uri="{FF2B5EF4-FFF2-40B4-BE49-F238E27FC236}">
                <a16:creationId xmlns:a16="http://schemas.microsoft.com/office/drawing/2014/main" id="{6D488DC4-76D4-344E-9AB3-A842E96FC4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44624"/>
            <a:ext cx="2592288" cy="89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7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043608" y="115888"/>
            <a:ext cx="7929586" cy="1128712"/>
          </a:xfrm>
        </p:spPr>
        <p:txBody>
          <a:bodyPr/>
          <a:lstStyle/>
          <a:p>
            <a:r>
              <a:rPr kumimoji="1" lang="en-US" altLang="zh-CN" sz="3200" dirty="0"/>
              <a:t>PageRank and Personalized PageRank</a:t>
            </a:r>
            <a:endParaRPr kumimoji="1" lang="zh-CN" altLang="en-US" sz="3200" dirty="0"/>
          </a:p>
        </p:txBody>
      </p:sp>
      <p:pic>
        <p:nvPicPr>
          <p:cNvPr id="3" name="图片 2">
            <a:extLst>
              <a:ext uri="{FF2B5EF4-FFF2-40B4-BE49-F238E27FC236}">
                <a16:creationId xmlns:a16="http://schemas.microsoft.com/office/drawing/2014/main" id="{1F783F06-2DFF-DE47-A667-7F524690920C}"/>
              </a:ext>
            </a:extLst>
          </p:cNvPr>
          <p:cNvPicPr>
            <a:picLocks noChangeAspect="1"/>
          </p:cNvPicPr>
          <p:nvPr/>
        </p:nvPicPr>
        <p:blipFill rotWithShape="1">
          <a:blip r:embed="rId3"/>
          <a:srcRect t="4898"/>
          <a:stretch/>
        </p:blipFill>
        <p:spPr>
          <a:xfrm>
            <a:off x="120646" y="2961384"/>
            <a:ext cx="4320480" cy="3059904"/>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5BCACAE-7E98-4143-926B-50C8349C6D94}"/>
                  </a:ext>
                </a:extLst>
              </p:cNvPr>
              <p:cNvSpPr txBox="1"/>
              <p:nvPr/>
            </p:nvSpPr>
            <p:spPr>
              <a:xfrm>
                <a:off x="813822" y="1268760"/>
                <a:ext cx="8687424" cy="1234762"/>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200" dirty="0">
                    <a:latin typeface="Candara" panose="020E0502030303020204" pitchFamily="34" charset="0"/>
                  </a:rPr>
                  <a:t>PageRank</a:t>
                </a:r>
                <a:r>
                  <a:rPr kumimoji="1" lang="en-US" altLang="zh-CN" sz="2200" b="0" dirty="0">
                    <a:latin typeface="Candara" panose="020E0502030303020204" pitchFamily="34" charset="0"/>
                  </a:rPr>
                  <a:t> is developed by Google to rank web pages.</a:t>
                </a:r>
              </a:p>
              <a:p>
                <a:pPr marL="342900" indent="-342900">
                  <a:lnSpc>
                    <a:spcPct val="130000"/>
                  </a:lnSpc>
                  <a:buSzPct val="80000"/>
                  <a:buFont typeface="Wingdings" pitchFamily="2" charset="2"/>
                  <a:buChar char="l"/>
                </a:pPr>
                <a14:m>
                  <m:oMath xmlns:m="http://schemas.openxmlformats.org/officeDocument/2006/math">
                    <m:acc>
                      <m:accPr>
                        <m:chr m:val="⃗"/>
                        <m:ctrlPr>
                          <a:rPr kumimoji="1" lang="en-US" altLang="zh-CN" sz="2200" b="0" i="1" dirty="0">
                            <a:latin typeface="Cambria Math" panose="02040503050406030204" pitchFamily="18" charset="0"/>
                            <a:ea typeface="Cambria Math" panose="02040503050406030204" pitchFamily="18" charset="0"/>
                          </a:rPr>
                        </m:ctrlPr>
                      </m:accPr>
                      <m:e>
                        <m:r>
                          <a:rPr kumimoji="1" lang="en-US" altLang="zh-CN" sz="2200" b="0" i="1" dirty="0">
                            <a:latin typeface="Cambria Math" panose="02040503050406030204" pitchFamily="18" charset="0"/>
                            <a:ea typeface="Cambria Math" panose="02040503050406030204" pitchFamily="18" charset="0"/>
                          </a:rPr>
                          <m:t>𝜋</m:t>
                        </m:r>
                      </m:e>
                    </m:acc>
                    <m:r>
                      <a:rPr kumimoji="1" lang="en-US" altLang="zh-CN" sz="2200" b="0" i="1" dirty="0">
                        <a:latin typeface="Cambria Math" panose="02040503050406030204" pitchFamily="18" charset="0"/>
                        <a:ea typeface="Cambria Math" panose="02040503050406030204" pitchFamily="18" charset="0"/>
                      </a:rPr>
                      <m:t>=</m:t>
                    </m:r>
                    <m:nary>
                      <m:naryPr>
                        <m:chr m:val="∑"/>
                        <m:ctrlPr>
                          <a:rPr kumimoji="1" lang="en-US" altLang="zh-CN" sz="2200" b="0" i="1">
                            <a:latin typeface="Cambria Math" panose="02040503050406030204" pitchFamily="18" charset="0"/>
                          </a:rPr>
                        </m:ctrlPr>
                      </m:naryPr>
                      <m:sub>
                        <m:r>
                          <m:rPr>
                            <m:brk m:alnAt="23"/>
                          </m:rPr>
                          <a:rPr kumimoji="1" lang="en-US" altLang="zh-CN" sz="2200" b="0" i="1">
                            <a:latin typeface="Cambria Math" panose="02040503050406030204" pitchFamily="18" charset="0"/>
                          </a:rPr>
                          <m:t>𝑖</m:t>
                        </m:r>
                        <m:r>
                          <a:rPr kumimoji="1" lang="en-US" altLang="zh-CN" sz="2200" b="0" i="1">
                            <a:latin typeface="Cambria Math" panose="02040503050406030204" pitchFamily="18" charset="0"/>
                          </a:rPr>
                          <m:t>=0</m:t>
                        </m:r>
                      </m:sub>
                      <m:sup>
                        <m:r>
                          <a:rPr kumimoji="1" lang="en-US" altLang="zh-CN" sz="2200" b="0" i="1">
                            <a:latin typeface="Cambria Math" panose="02040503050406030204" pitchFamily="18" charset="0"/>
                            <a:ea typeface="Cambria Math" panose="02040503050406030204" pitchFamily="18" charset="0"/>
                          </a:rPr>
                          <m:t>∞</m:t>
                        </m:r>
                      </m:sup>
                      <m:e>
                        <m:sSup>
                          <m:sSupPr>
                            <m:ctrlPr>
                              <a:rPr kumimoji="1" lang="en-US" altLang="zh-CN" sz="2200" b="0" i="1">
                                <a:latin typeface="Cambria Math" panose="02040503050406030204" pitchFamily="18" charset="0"/>
                              </a:rPr>
                            </m:ctrlPr>
                          </m:sSupPr>
                          <m:e>
                            <m:r>
                              <a:rPr kumimoji="1" lang="en-US" altLang="zh-CN" sz="2200" b="0" i="1">
                                <a:latin typeface="Cambria Math" panose="02040503050406030204" pitchFamily="18" charset="0"/>
                                <a:ea typeface="Cambria Math" panose="02040503050406030204" pitchFamily="18" charset="0"/>
                              </a:rPr>
                              <m:t>𝛼</m:t>
                            </m:r>
                            <m:r>
                              <a:rPr kumimoji="1" lang="en-US" altLang="zh-CN" sz="2200" b="0" i="1">
                                <a:latin typeface="Cambria Math" panose="02040503050406030204" pitchFamily="18" charset="0"/>
                              </a:rPr>
                              <m:t>(1−</m:t>
                            </m:r>
                            <m:r>
                              <a:rPr kumimoji="1" lang="en-US" altLang="zh-CN" sz="2200" b="0" i="1">
                                <a:latin typeface="Cambria Math" panose="02040503050406030204" pitchFamily="18" charset="0"/>
                                <a:ea typeface="Cambria Math" panose="02040503050406030204" pitchFamily="18" charset="0"/>
                              </a:rPr>
                              <m:t>𝛼</m:t>
                            </m:r>
                            <m:r>
                              <a:rPr kumimoji="1" lang="en-US" altLang="zh-CN" sz="2200" b="0" i="1">
                                <a:latin typeface="Cambria Math" panose="02040503050406030204" pitchFamily="18" charset="0"/>
                              </a:rPr>
                              <m:t>)</m:t>
                            </m:r>
                          </m:e>
                          <m:sup>
                            <m:r>
                              <a:rPr kumimoji="1" lang="en-US" altLang="zh-CN" sz="2200" b="0" i="1">
                                <a:latin typeface="Cambria Math" panose="02040503050406030204" pitchFamily="18" charset="0"/>
                              </a:rPr>
                              <m:t>𝑖</m:t>
                            </m:r>
                          </m:sup>
                        </m:sSup>
                        <m:r>
                          <a:rPr kumimoji="1" lang="en-US" altLang="zh-CN" sz="2200" b="0" i="1" dirty="0">
                            <a:latin typeface="Cambria Math" panose="02040503050406030204" pitchFamily="18" charset="0"/>
                            <a:ea typeface="Cambria Math" panose="02040503050406030204" pitchFamily="18" charset="0"/>
                          </a:rPr>
                          <m:t>∙</m:t>
                        </m:r>
                        <m:sSup>
                          <m:sSupPr>
                            <m:ctrlPr>
                              <a:rPr kumimoji="1" lang="en-US" altLang="zh-CN" sz="2200" b="0" i="1">
                                <a:latin typeface="Cambria Math" panose="02040503050406030204" pitchFamily="18" charset="0"/>
                              </a:rPr>
                            </m:ctrlPr>
                          </m:sSupPr>
                          <m:e>
                            <m:d>
                              <m:dPr>
                                <m:ctrlPr>
                                  <a:rPr kumimoji="1" lang="en-US" altLang="zh-CN" sz="2200" b="0" i="1">
                                    <a:latin typeface="Cambria Math" panose="02040503050406030204" pitchFamily="18" charset="0"/>
                                  </a:rPr>
                                </m:ctrlPr>
                              </m:dPr>
                              <m:e>
                                <m:r>
                                  <a:rPr kumimoji="1" lang="en-US" altLang="zh-CN" sz="2200" b="0" i="1">
                                    <a:latin typeface="Cambria Math" panose="02040503050406030204" pitchFamily="18" charset="0"/>
                                  </a:rPr>
                                  <m:t>𝐴</m:t>
                                </m:r>
                                <m:sSup>
                                  <m:sSupPr>
                                    <m:ctrlPr>
                                      <a:rPr kumimoji="1" lang="en-US" altLang="zh-CN" sz="2200" b="0" i="1">
                                        <a:latin typeface="Cambria Math" panose="02040503050406030204" pitchFamily="18" charset="0"/>
                                      </a:rPr>
                                    </m:ctrlPr>
                                  </m:sSupPr>
                                  <m:e>
                                    <m:r>
                                      <a:rPr kumimoji="1" lang="en-US" altLang="zh-CN" sz="2200" b="0" i="1">
                                        <a:latin typeface="Cambria Math" panose="02040503050406030204" pitchFamily="18" charset="0"/>
                                      </a:rPr>
                                      <m:t>𝐷</m:t>
                                    </m:r>
                                  </m:e>
                                  <m:sup>
                                    <m:r>
                                      <a:rPr kumimoji="1" lang="en-US" altLang="zh-CN" sz="2200" b="0" i="1">
                                        <a:latin typeface="Cambria Math" panose="02040503050406030204" pitchFamily="18" charset="0"/>
                                      </a:rPr>
                                      <m:t>−1</m:t>
                                    </m:r>
                                  </m:sup>
                                </m:sSup>
                              </m:e>
                            </m:d>
                          </m:e>
                          <m:sup>
                            <m:r>
                              <a:rPr kumimoji="1" lang="en-US" altLang="zh-CN" sz="2200" b="0" i="1">
                                <a:latin typeface="Cambria Math" panose="02040503050406030204" pitchFamily="18" charset="0"/>
                              </a:rPr>
                              <m:t>𝑖</m:t>
                            </m:r>
                          </m:sup>
                        </m:sSup>
                        <m:r>
                          <a:rPr kumimoji="1" lang="en-US" altLang="zh-CN" sz="2200" b="0" i="1">
                            <a:latin typeface="Cambria Math" panose="02040503050406030204" pitchFamily="18" charset="0"/>
                          </a:rPr>
                          <m:t>⋅</m:t>
                        </m:r>
                        <m:acc>
                          <m:accPr>
                            <m:chr m:val="⃗"/>
                            <m:ctrlPr>
                              <a:rPr kumimoji="1" lang="en-US" altLang="zh-CN" sz="2200" b="0" i="1">
                                <a:latin typeface="Cambria Math" panose="02040503050406030204" pitchFamily="18" charset="0"/>
                              </a:rPr>
                            </m:ctrlPr>
                          </m:accPr>
                          <m:e>
                            <m:r>
                              <a:rPr kumimoji="1" lang="en-US" altLang="zh-CN" sz="2200" b="0" i="1">
                                <a:latin typeface="Cambria Math" panose="02040503050406030204" pitchFamily="18" charset="0"/>
                              </a:rPr>
                              <m:t>𝑥</m:t>
                            </m:r>
                          </m:e>
                        </m:acc>
                      </m:e>
                    </m:nary>
                    <m:r>
                      <a:rPr kumimoji="1" lang="en-US" altLang="zh-CN" sz="2200" b="0" i="1">
                        <a:latin typeface="Cambria Math" panose="02040503050406030204" pitchFamily="18" charset="0"/>
                        <a:ea typeface="Cambria Math" panose="02040503050406030204" pitchFamily="18" charset="0"/>
                      </a:rPr>
                      <m:t>.</m:t>
                    </m:r>
                  </m:oMath>
                </a14:m>
                <a:r>
                  <a:rPr kumimoji="1" lang="en-US" altLang="zh-CN" sz="2200" b="0" dirty="0">
                    <a:latin typeface="Candara" panose="020E0502030303020204" pitchFamily="34" charset="0"/>
                  </a:rPr>
                  <a:t> </a:t>
                </a:r>
              </a:p>
              <a:p>
                <a:pPr marL="342900" indent="-342900">
                  <a:buSzPct val="80000"/>
                  <a:buFont typeface="Wingdings" pitchFamily="2" charset="2"/>
                  <a:buChar char="l"/>
                </a:pPr>
                <a:endParaRPr kumimoji="1" lang="en-US" altLang="zh-CN" sz="2200" b="0" dirty="0">
                  <a:latin typeface="Candara" panose="020E0502030303020204" pitchFamily="34" charset="0"/>
                </a:endParaRPr>
              </a:p>
            </p:txBody>
          </p:sp>
        </mc:Choice>
        <mc:Fallback xmlns="">
          <p:sp>
            <p:nvSpPr>
              <p:cNvPr id="8" name="文本框 7">
                <a:extLst>
                  <a:ext uri="{FF2B5EF4-FFF2-40B4-BE49-F238E27FC236}">
                    <a16:creationId xmlns:a16="http://schemas.microsoft.com/office/drawing/2014/main" id="{E5BCACAE-7E98-4143-926B-50C8349C6D94}"/>
                  </a:ext>
                </a:extLst>
              </p:cNvPr>
              <p:cNvSpPr txBox="1">
                <a:spLocks noRot="1" noChangeAspect="1" noMove="1" noResize="1" noEditPoints="1" noAdjustHandles="1" noChangeArrowheads="1" noChangeShapeType="1" noTextEdit="1"/>
              </p:cNvSpPr>
              <p:nvPr/>
            </p:nvSpPr>
            <p:spPr>
              <a:xfrm>
                <a:off x="813822" y="1268760"/>
                <a:ext cx="8687424" cy="1234762"/>
              </a:xfrm>
              <a:prstGeom prst="rect">
                <a:avLst/>
              </a:prstGeom>
              <a:blipFill>
                <a:blip r:embed="rId4"/>
                <a:stretch>
                  <a:fillRect l="-584" t="-8081" b="-343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448C861-C2CE-7442-9D7A-81B81C645D96}"/>
                  </a:ext>
                </a:extLst>
              </p:cNvPr>
              <p:cNvSpPr txBox="1"/>
              <p:nvPr/>
            </p:nvSpPr>
            <p:spPr>
              <a:xfrm>
                <a:off x="4473565" y="3101434"/>
                <a:ext cx="4784967" cy="860748"/>
              </a:xfrm>
              <a:prstGeom prst="rect">
                <a:avLst/>
              </a:prstGeom>
              <a:noFill/>
            </p:spPr>
            <p:txBody>
              <a:bodyPr wrap="square" rtlCol="0">
                <a:spAutoFit/>
              </a:bodyPr>
              <a:lstStyle/>
              <a:p>
                <a:r>
                  <a:rPr kumimoji="1" lang="en-US" altLang="zh-CN" sz="2000" b="0" dirty="0">
                    <a:solidFill>
                      <a:srgbClr val="C00000"/>
                    </a:solidFill>
                    <a:latin typeface="Candara" panose="020E0502030303020204" pitchFamily="34" charset="0"/>
                  </a:rPr>
                  <a:t>PageRank: </a:t>
                </a:r>
                <a14:m>
                  <m:oMath xmlns:m="http://schemas.openxmlformats.org/officeDocument/2006/math">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𝑥</m:t>
                        </m:r>
                      </m:e>
                    </m:acc>
                    <m:r>
                      <a:rPr kumimoji="1" lang="en-US" altLang="zh-CN" sz="2000" b="0" i="1" smtClean="0">
                        <a:latin typeface="Cambria Math" panose="02040503050406030204" pitchFamily="18" charset="0"/>
                        <a:ea typeface="Cambria Math" panose="02040503050406030204" pitchFamily="18" charset="0"/>
                      </a:rPr>
                      <m:t>=</m:t>
                    </m:r>
                    <m:d>
                      <m:dPr>
                        <m:ctrlPr>
                          <a:rPr kumimoji="1" lang="en-US" altLang="zh-CN" sz="2000" b="0" i="1" smtClean="0">
                            <a:latin typeface="Cambria Math" panose="02040503050406030204" pitchFamily="18" charset="0"/>
                            <a:ea typeface="Cambria Math" panose="02040503050406030204" pitchFamily="18" charset="0"/>
                          </a:rPr>
                        </m:ctrlPr>
                      </m:dPr>
                      <m:e>
                        <m:f>
                          <m:fPr>
                            <m:ctrlPr>
                              <a:rPr kumimoji="1" lang="en-US" altLang="zh-CN" sz="2000" b="0" i="1" smtClean="0">
                                <a:latin typeface="Cambria Math" panose="02040503050406030204" pitchFamily="18" charset="0"/>
                                <a:ea typeface="Cambria Math" panose="02040503050406030204" pitchFamily="18" charset="0"/>
                              </a:rPr>
                            </m:ctrlPr>
                          </m:fPr>
                          <m:num>
                            <m:r>
                              <a:rPr kumimoji="1" lang="en-US" altLang="zh-CN" sz="2000" b="0" i="1" smtClean="0">
                                <a:latin typeface="Cambria Math" panose="02040503050406030204" pitchFamily="18" charset="0"/>
                                <a:ea typeface="Cambria Math" panose="02040503050406030204" pitchFamily="18" charset="0"/>
                              </a:rPr>
                              <m:t>1</m:t>
                            </m:r>
                          </m:num>
                          <m:den>
                            <m:r>
                              <a:rPr kumimoji="1" lang="en-US" altLang="zh-CN" sz="2000" b="0" i="1" smtClean="0">
                                <a:latin typeface="Cambria Math" panose="02040503050406030204" pitchFamily="18" charset="0"/>
                                <a:ea typeface="Cambria Math" panose="02040503050406030204" pitchFamily="18" charset="0"/>
                              </a:rPr>
                              <m:t>𝑛</m:t>
                            </m:r>
                          </m:den>
                        </m:f>
                        <m:r>
                          <a:rPr kumimoji="1" lang="en-US" altLang="zh-CN" sz="2000" b="0" i="1" smtClean="0">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r>
                              <a:rPr kumimoji="1" lang="en-US" altLang="zh-CN" sz="2000" b="0" i="1">
                                <a:latin typeface="Cambria Math" panose="02040503050406030204" pitchFamily="18" charset="0"/>
                                <a:ea typeface="Cambria Math" panose="02040503050406030204" pitchFamily="18" charset="0"/>
                              </a:rPr>
                              <m:t>1</m:t>
                            </m:r>
                          </m:num>
                          <m:den>
                            <m:r>
                              <a:rPr kumimoji="1" lang="en-US" altLang="zh-CN" sz="2000" b="0" i="1">
                                <a:latin typeface="Cambria Math" panose="02040503050406030204" pitchFamily="18" charset="0"/>
                                <a:ea typeface="Cambria Math" panose="02040503050406030204" pitchFamily="18" charset="0"/>
                              </a:rPr>
                              <m:t>𝑛</m:t>
                            </m:r>
                          </m:den>
                        </m:f>
                        <m:r>
                          <a:rPr kumimoji="1" lang="en-US" altLang="zh-CN" sz="2000" b="0" i="1" smtClean="0">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r>
                              <a:rPr kumimoji="1" lang="en-US" altLang="zh-CN" sz="2000" b="0" i="1">
                                <a:latin typeface="Cambria Math" panose="02040503050406030204" pitchFamily="18" charset="0"/>
                                <a:ea typeface="Cambria Math" panose="02040503050406030204" pitchFamily="18" charset="0"/>
                              </a:rPr>
                              <m:t>1</m:t>
                            </m:r>
                          </m:num>
                          <m:den>
                            <m:r>
                              <a:rPr kumimoji="1" lang="en-US" altLang="zh-CN" sz="2000" b="0" i="1">
                                <a:latin typeface="Cambria Math" panose="02040503050406030204" pitchFamily="18" charset="0"/>
                                <a:ea typeface="Cambria Math" panose="02040503050406030204" pitchFamily="18" charset="0"/>
                              </a:rPr>
                              <m:t>𝑛</m:t>
                            </m:r>
                          </m:den>
                        </m:f>
                      </m:e>
                    </m:d>
                  </m:oMath>
                </a14:m>
                <a:endParaRPr kumimoji="1" lang="en-US" altLang="zh-CN" sz="2000" b="0" dirty="0">
                  <a:solidFill>
                    <a:srgbClr val="C00000"/>
                  </a:solidFill>
                  <a:latin typeface="Candara" panose="020E0502030303020204" pitchFamily="34" charset="0"/>
                </a:endParaRPr>
              </a:p>
              <a:p>
                <a:r>
                  <a:rPr kumimoji="1" lang="en-US" altLang="zh-CN" sz="2000" b="0" dirty="0">
                    <a:latin typeface="Candara" panose="020E0502030303020204" pitchFamily="34" charset="0"/>
                  </a:rPr>
                  <a:t>rank the </a:t>
                </a:r>
                <a:r>
                  <a:rPr kumimoji="1" lang="en-US" altLang="zh-CN" sz="2000" dirty="0">
                    <a:solidFill>
                      <a:srgbClr val="0070C0"/>
                    </a:solidFill>
                    <a:latin typeface="Candara" panose="020E0502030303020204" pitchFamily="34" charset="0"/>
                  </a:rPr>
                  <a:t>overall importance </a:t>
                </a:r>
                <a:r>
                  <a:rPr kumimoji="1" lang="en-US" altLang="zh-CN" sz="2000" b="0" dirty="0">
                    <a:latin typeface="Candara" panose="020E0502030303020204" pitchFamily="34" charset="0"/>
                  </a:rPr>
                  <a:t>of a node. </a:t>
                </a:r>
              </a:p>
            </p:txBody>
          </p:sp>
        </mc:Choice>
        <mc:Fallback xmlns="">
          <p:sp>
            <p:nvSpPr>
              <p:cNvPr id="9" name="文本框 8">
                <a:extLst>
                  <a:ext uri="{FF2B5EF4-FFF2-40B4-BE49-F238E27FC236}">
                    <a16:creationId xmlns:a16="http://schemas.microsoft.com/office/drawing/2014/main" id="{6448C861-C2CE-7442-9D7A-81B81C645D96}"/>
                  </a:ext>
                </a:extLst>
              </p:cNvPr>
              <p:cNvSpPr txBox="1">
                <a:spLocks noRot="1" noChangeAspect="1" noMove="1" noResize="1" noEditPoints="1" noAdjustHandles="1" noChangeArrowheads="1" noChangeShapeType="1" noTextEdit="1"/>
              </p:cNvSpPr>
              <p:nvPr/>
            </p:nvSpPr>
            <p:spPr>
              <a:xfrm>
                <a:off x="4473565" y="3101434"/>
                <a:ext cx="4784967" cy="860748"/>
              </a:xfrm>
              <a:prstGeom prst="rect">
                <a:avLst/>
              </a:prstGeom>
              <a:blipFill>
                <a:blip r:embed="rId5"/>
                <a:stretch>
                  <a:fillRect l="-1323" b="-13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F1C824D-65D1-084F-9A7E-5894DD9A0C78}"/>
                  </a:ext>
                </a:extLst>
              </p:cNvPr>
              <p:cNvSpPr txBox="1"/>
              <p:nvPr/>
            </p:nvSpPr>
            <p:spPr>
              <a:xfrm>
                <a:off x="4446260" y="4234219"/>
                <a:ext cx="4812272" cy="1631216"/>
              </a:xfrm>
              <a:prstGeom prst="rect">
                <a:avLst/>
              </a:prstGeom>
              <a:noFill/>
            </p:spPr>
            <p:txBody>
              <a:bodyPr wrap="square" rtlCol="0">
                <a:spAutoFit/>
              </a:bodyPr>
              <a:lstStyle/>
              <a:p>
                <a:r>
                  <a:rPr kumimoji="1" lang="en-US" altLang="zh-CN" sz="2000" b="0" dirty="0">
                    <a:solidFill>
                      <a:srgbClr val="C00000"/>
                    </a:solidFill>
                    <a:latin typeface="Candara" panose="020E0502030303020204" pitchFamily="34" charset="0"/>
                  </a:rPr>
                  <a:t>Personalized PageRank: </a:t>
                </a:r>
                <a:endParaRPr kumimoji="1" lang="en-US" altLang="zh-CN"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𝑥</m:t>
                          </m:r>
                        </m:e>
                      </m:acc>
                      <m:r>
                        <a:rPr kumimoji="1" lang="en-US" altLang="zh-CN" sz="2000" b="0" i="1" smtClean="0">
                          <a:latin typeface="Cambria Math" panose="02040503050406030204" pitchFamily="18" charset="0"/>
                          <a:ea typeface="Cambria Math" panose="02040503050406030204" pitchFamily="18" charset="0"/>
                        </a:rPr>
                        <m:t>=</m:t>
                      </m:r>
                      <m:sSub>
                        <m:sSubPr>
                          <m:ctrlPr>
                            <a:rPr kumimoji="1" lang="en-US" altLang="zh-CN" sz="2000" b="0" i="1" smtClean="0">
                              <a:latin typeface="Cambria Math" panose="02040503050406030204" pitchFamily="18" charset="0"/>
                              <a:ea typeface="Cambria Math" panose="02040503050406030204" pitchFamily="18" charset="0"/>
                            </a:rPr>
                          </m:ctrlPr>
                        </m:sSubPr>
                        <m:e>
                          <m:acc>
                            <m:accPr>
                              <m:chr m:val="⃗"/>
                              <m:ctrlPr>
                                <a:rPr kumimoji="1" lang="en-US" altLang="zh-CN" sz="2000" b="0" i="1" smtClean="0">
                                  <a:latin typeface="Cambria Math" panose="02040503050406030204" pitchFamily="18" charset="0"/>
                                  <a:ea typeface="Cambria Math" panose="02040503050406030204" pitchFamily="18" charset="0"/>
                                </a:rPr>
                              </m:ctrlPr>
                            </m:accPr>
                            <m:e>
                              <m:r>
                                <a:rPr kumimoji="1" lang="en-US" altLang="zh-CN" sz="2000" b="0" i="1" smtClean="0">
                                  <a:latin typeface="Cambria Math" panose="02040503050406030204" pitchFamily="18" charset="0"/>
                                  <a:ea typeface="Cambria Math" panose="02040503050406030204" pitchFamily="18" charset="0"/>
                                </a:rPr>
                                <m:t>𝑒</m:t>
                              </m:r>
                            </m:e>
                          </m:acc>
                        </m:e>
                        <m:sub>
                          <m:r>
                            <a:rPr kumimoji="1" lang="en-US" altLang="zh-CN" sz="2000" b="0" i="1" smtClean="0">
                              <a:latin typeface="Cambria Math" panose="02040503050406030204" pitchFamily="18" charset="0"/>
                              <a:ea typeface="Cambria Math" panose="02040503050406030204" pitchFamily="18" charset="0"/>
                            </a:rPr>
                            <m:t>𝑠</m:t>
                          </m:r>
                        </m:sub>
                      </m:sSub>
                      <m:r>
                        <a:rPr kumimoji="1" lang="en-US" altLang="zh-CN" sz="2000" b="0" i="1" smtClean="0">
                          <a:latin typeface="Cambria Math" panose="02040503050406030204" pitchFamily="18" charset="0"/>
                          <a:ea typeface="Cambria Math" panose="02040503050406030204" pitchFamily="18" charset="0"/>
                        </a:rPr>
                        <m:t>=</m:t>
                      </m:r>
                      <m:d>
                        <m:dPr>
                          <m:ctrlPr>
                            <a:rPr kumimoji="1" lang="en-US" altLang="zh-CN" sz="2000" b="0" i="1" smtClean="0">
                              <a:latin typeface="Cambria Math" panose="02040503050406030204" pitchFamily="18" charset="0"/>
                              <a:ea typeface="Cambria Math" panose="02040503050406030204" pitchFamily="18" charset="0"/>
                            </a:rPr>
                          </m:ctrlPr>
                        </m:dPr>
                        <m:e>
                          <m:r>
                            <a:rPr kumimoji="1" lang="en-US" altLang="zh-CN" sz="2000" b="0" i="1" smtClean="0">
                              <a:latin typeface="Cambria Math" panose="02040503050406030204" pitchFamily="18" charset="0"/>
                              <a:ea typeface="Cambria Math" panose="02040503050406030204" pitchFamily="18" charset="0"/>
                            </a:rPr>
                            <m:t>0,0, …,0,1,0…,0</m:t>
                          </m:r>
                        </m:e>
                      </m:d>
                    </m:oMath>
                  </m:oMathPara>
                </a14:m>
                <a:endParaRPr kumimoji="1" lang="en-US" altLang="zh-CN" sz="2000" b="0" dirty="0">
                  <a:solidFill>
                    <a:srgbClr val="C00000"/>
                  </a:solidFill>
                  <a:latin typeface="Candara" panose="020E0502030303020204" pitchFamily="34" charset="0"/>
                </a:endParaRPr>
              </a:p>
              <a:p>
                <a:endParaRPr kumimoji="1" lang="en-US" altLang="zh-CN" sz="2000" b="0" dirty="0">
                  <a:latin typeface="Candara" panose="020E0502030303020204" pitchFamily="34" charset="0"/>
                </a:endParaRPr>
              </a:p>
              <a:p>
                <a:r>
                  <a:rPr kumimoji="1" lang="en-US" altLang="zh-CN" sz="2000" b="0" dirty="0">
                    <a:latin typeface="Candara" panose="020E0502030303020204" pitchFamily="34" charset="0"/>
                  </a:rPr>
                  <a:t>rank the </a:t>
                </a:r>
                <a:r>
                  <a:rPr kumimoji="1" lang="en-US" altLang="zh-CN" sz="2000" dirty="0">
                    <a:solidFill>
                      <a:srgbClr val="0070C0"/>
                    </a:solidFill>
                    <a:latin typeface="Candara" panose="020E0502030303020204" pitchFamily="34" charset="0"/>
                  </a:rPr>
                  <a:t>personalized importance </a:t>
                </a:r>
                <a:r>
                  <a:rPr kumimoji="1" lang="en-US" altLang="zh-CN" sz="2000" b="0" dirty="0">
                    <a:latin typeface="Candara" panose="020E0502030303020204" pitchFamily="34" charset="0"/>
                  </a:rPr>
                  <a:t>with  respect to the given source node.</a:t>
                </a:r>
              </a:p>
            </p:txBody>
          </p:sp>
        </mc:Choice>
        <mc:Fallback xmlns="">
          <p:sp>
            <p:nvSpPr>
              <p:cNvPr id="10" name="文本框 9">
                <a:extLst>
                  <a:ext uri="{FF2B5EF4-FFF2-40B4-BE49-F238E27FC236}">
                    <a16:creationId xmlns:a16="http://schemas.microsoft.com/office/drawing/2014/main" id="{6F1C824D-65D1-084F-9A7E-5894DD9A0C78}"/>
                  </a:ext>
                </a:extLst>
              </p:cNvPr>
              <p:cNvSpPr txBox="1">
                <a:spLocks noRot="1" noChangeAspect="1" noMove="1" noResize="1" noEditPoints="1" noAdjustHandles="1" noChangeArrowheads="1" noChangeShapeType="1" noTextEdit="1"/>
              </p:cNvSpPr>
              <p:nvPr/>
            </p:nvSpPr>
            <p:spPr>
              <a:xfrm>
                <a:off x="4446260" y="4234219"/>
                <a:ext cx="4812272" cy="1631216"/>
              </a:xfrm>
              <a:prstGeom prst="rect">
                <a:avLst/>
              </a:prstGeom>
              <a:blipFill>
                <a:blip r:embed="rId6"/>
                <a:stretch>
                  <a:fillRect l="-1050" t="-2326" b="-6202"/>
                </a:stretch>
              </a:blipFill>
            </p:spPr>
            <p:txBody>
              <a:bodyPr/>
              <a:lstStyle/>
              <a:p>
                <a:r>
                  <a:rPr lang="en-US">
                    <a:noFill/>
                  </a:rPr>
                  <a:t> </a:t>
                </a:r>
              </a:p>
            </p:txBody>
          </p:sp>
        </mc:Fallback>
      </mc:AlternateContent>
      <p:sp>
        <p:nvSpPr>
          <p:cNvPr id="5" name="矩形 4">
            <a:extLst>
              <a:ext uri="{FF2B5EF4-FFF2-40B4-BE49-F238E27FC236}">
                <a16:creationId xmlns:a16="http://schemas.microsoft.com/office/drawing/2014/main" id="{21C5D75E-5EB7-FC41-9905-9012230F4EDA}"/>
              </a:ext>
            </a:extLst>
          </p:cNvPr>
          <p:cNvSpPr/>
          <p:nvPr/>
        </p:nvSpPr>
        <p:spPr>
          <a:xfrm>
            <a:off x="7442756" y="4540432"/>
            <a:ext cx="144016" cy="3466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FE29766B-617E-734A-90D9-2235D3A94047}"/>
              </a:ext>
            </a:extLst>
          </p:cNvPr>
          <p:cNvSpPr txBox="1"/>
          <p:nvPr/>
        </p:nvSpPr>
        <p:spPr>
          <a:xfrm>
            <a:off x="6645566" y="4849772"/>
            <a:ext cx="1944216" cy="400110"/>
          </a:xfrm>
          <a:prstGeom prst="rect">
            <a:avLst/>
          </a:prstGeom>
          <a:noFill/>
        </p:spPr>
        <p:txBody>
          <a:bodyPr wrap="square" rtlCol="0">
            <a:spAutoFit/>
          </a:bodyPr>
          <a:lstStyle/>
          <a:p>
            <a:r>
              <a:rPr kumimoji="1" lang="en-US" altLang="zh-CN" sz="2000" b="0" dirty="0">
                <a:latin typeface="Corbel" panose="020B0503020204020204" pitchFamily="34" charset="0"/>
              </a:rPr>
              <a:t>the s-</a:t>
            </a:r>
            <a:r>
              <a:rPr kumimoji="1" lang="en-US" altLang="zh-CN" sz="2000" b="0" dirty="0" err="1">
                <a:latin typeface="Corbel" panose="020B0503020204020204" pitchFamily="34" charset="0"/>
              </a:rPr>
              <a:t>th</a:t>
            </a:r>
            <a:r>
              <a:rPr kumimoji="1" lang="en-US" altLang="zh-CN" sz="2000" b="0" dirty="0">
                <a:latin typeface="Corbel" panose="020B0503020204020204" pitchFamily="34" charset="0"/>
              </a:rPr>
              <a:t> entry</a:t>
            </a:r>
            <a:endParaRPr kumimoji="1" lang="zh-CN" altLang="en-US" sz="2000" b="0" dirty="0">
              <a:latin typeface="Corbel" panose="020B0503020204020204" pitchFamily="34" charset="0"/>
            </a:endParaRPr>
          </a:p>
        </p:txBody>
      </p:sp>
    </p:spTree>
    <p:extLst>
      <p:ext uri="{BB962C8B-B14F-4D97-AF65-F5344CB8AC3E}">
        <p14:creationId xmlns:p14="http://schemas.microsoft.com/office/powerpoint/2010/main" val="39835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5">
            <a:extLst>
              <a:ext uri="{FF2B5EF4-FFF2-40B4-BE49-F238E27FC236}">
                <a16:creationId xmlns:a16="http://schemas.microsoft.com/office/drawing/2014/main" id="{56564BA5-3C91-D44D-AA0A-2D553A528D43}"/>
              </a:ext>
            </a:extLst>
          </p:cNvPr>
          <p:cNvSpPr>
            <a:spLocks noChangeArrowheads="1"/>
          </p:cNvSpPr>
          <p:nvPr/>
        </p:nvSpPr>
        <p:spPr bwMode="auto">
          <a:xfrm>
            <a:off x="6677898" y="1685493"/>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en-US" altLang="zh-CN" dirty="0"/>
              <a:t>Heat Kernel PageRank (HKPR)</a:t>
            </a:r>
            <a:endParaRPr lang="zh-HK" altLang="en-US" sz="3600" dirty="0"/>
          </a:p>
        </p:txBody>
      </p:sp>
      <p:grpSp>
        <p:nvGrpSpPr>
          <p:cNvPr id="70" name="Group 2">
            <a:extLst>
              <a:ext uri="{FF2B5EF4-FFF2-40B4-BE49-F238E27FC236}">
                <a16:creationId xmlns:a16="http://schemas.microsoft.com/office/drawing/2014/main" id="{0E1738DC-262B-4542-8077-A441E93D0732}"/>
              </a:ext>
            </a:extLst>
          </p:cNvPr>
          <p:cNvGrpSpPr>
            <a:grpSpLocks/>
          </p:cNvGrpSpPr>
          <p:nvPr/>
        </p:nvGrpSpPr>
        <p:grpSpPr bwMode="auto">
          <a:xfrm>
            <a:off x="107504" y="980728"/>
            <a:ext cx="7162800" cy="5105400"/>
            <a:chOff x="1152" y="1344"/>
            <a:chExt cx="3408" cy="2064"/>
          </a:xfrm>
        </p:grpSpPr>
        <p:sp>
          <p:nvSpPr>
            <p:cNvPr id="71" name="Oval 3">
              <a:extLst>
                <a:ext uri="{FF2B5EF4-FFF2-40B4-BE49-F238E27FC236}">
                  <a16:creationId xmlns:a16="http://schemas.microsoft.com/office/drawing/2014/main" id="{96CC20AB-B9BF-E948-837F-08EF9AB111E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72" name="Oval 4">
              <a:extLst>
                <a:ext uri="{FF2B5EF4-FFF2-40B4-BE49-F238E27FC236}">
                  <a16:creationId xmlns:a16="http://schemas.microsoft.com/office/drawing/2014/main" id="{C28435B6-A4B3-EF4B-9DDF-B0A4701ED913}"/>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3" name="Oval 5">
              <a:extLst>
                <a:ext uri="{FF2B5EF4-FFF2-40B4-BE49-F238E27FC236}">
                  <a16:creationId xmlns:a16="http://schemas.microsoft.com/office/drawing/2014/main" id="{5D0B16BE-5F3E-AC44-A55E-2B0D3A4908BB}"/>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74" name="Oval 6">
              <a:extLst>
                <a:ext uri="{FF2B5EF4-FFF2-40B4-BE49-F238E27FC236}">
                  <a16:creationId xmlns:a16="http://schemas.microsoft.com/office/drawing/2014/main" id="{062BAAB5-4A29-204E-BA3B-69BC74461738}"/>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76" name="Oval 7">
              <a:extLst>
                <a:ext uri="{FF2B5EF4-FFF2-40B4-BE49-F238E27FC236}">
                  <a16:creationId xmlns:a16="http://schemas.microsoft.com/office/drawing/2014/main" id="{3C9C3C33-C50C-D244-95E1-D5D31CD08D1D}"/>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79" name="Oval 8">
              <a:extLst>
                <a:ext uri="{FF2B5EF4-FFF2-40B4-BE49-F238E27FC236}">
                  <a16:creationId xmlns:a16="http://schemas.microsoft.com/office/drawing/2014/main" id="{1F0652EB-8EB0-E54F-A6D1-E9919E7F709A}"/>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82" name="Oval 9">
              <a:extLst>
                <a:ext uri="{FF2B5EF4-FFF2-40B4-BE49-F238E27FC236}">
                  <a16:creationId xmlns:a16="http://schemas.microsoft.com/office/drawing/2014/main" id="{54691084-459D-6C43-AB0C-892A362D7384}"/>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101" name="Oval 10">
              <a:extLst>
                <a:ext uri="{FF2B5EF4-FFF2-40B4-BE49-F238E27FC236}">
                  <a16:creationId xmlns:a16="http://schemas.microsoft.com/office/drawing/2014/main" id="{D94B1EC2-99FD-1F4A-8F4E-A064AD57F21D}"/>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103" name="Oval 11">
              <a:extLst>
                <a:ext uri="{FF2B5EF4-FFF2-40B4-BE49-F238E27FC236}">
                  <a16:creationId xmlns:a16="http://schemas.microsoft.com/office/drawing/2014/main" id="{F033954F-84E9-2F47-A639-C9E7030676CC}"/>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104" name="Oval 12">
              <a:extLst>
                <a:ext uri="{FF2B5EF4-FFF2-40B4-BE49-F238E27FC236}">
                  <a16:creationId xmlns:a16="http://schemas.microsoft.com/office/drawing/2014/main" id="{827B870A-F352-6F4A-8CF4-67725FBF0AD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106" name="Oval 13">
              <a:extLst>
                <a:ext uri="{FF2B5EF4-FFF2-40B4-BE49-F238E27FC236}">
                  <a16:creationId xmlns:a16="http://schemas.microsoft.com/office/drawing/2014/main" id="{A6245BF6-0193-0245-8D12-90A9CBA799FF}"/>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107" name="Oval 14">
              <a:extLst>
                <a:ext uri="{FF2B5EF4-FFF2-40B4-BE49-F238E27FC236}">
                  <a16:creationId xmlns:a16="http://schemas.microsoft.com/office/drawing/2014/main" id="{E733E14E-D5BE-EE47-8612-836D3FDDFEEE}"/>
                </a:ext>
              </a:extLst>
            </p:cNvPr>
            <p:cNvSpPr>
              <a:spLocks noChangeArrowheads="1"/>
            </p:cNvSpPr>
            <p:nvPr/>
          </p:nvSpPr>
          <p:spPr bwMode="auto">
            <a:xfrm>
              <a:off x="4272" y="1632"/>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sp>
        <p:nvSpPr>
          <p:cNvPr id="108" name="AutoShape 39">
            <a:extLst>
              <a:ext uri="{FF2B5EF4-FFF2-40B4-BE49-F238E27FC236}">
                <a16:creationId xmlns:a16="http://schemas.microsoft.com/office/drawing/2014/main" id="{00550C8A-0C0D-2841-A551-91DB213E386F}"/>
              </a:ext>
            </a:extLst>
          </p:cNvPr>
          <p:cNvSpPr>
            <a:spLocks noChangeArrowheads="1"/>
          </p:cNvSpPr>
          <p:nvPr/>
        </p:nvSpPr>
        <p:spPr bwMode="auto">
          <a:xfrm>
            <a:off x="869504"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cxnSp>
        <p:nvCxnSpPr>
          <p:cNvPr id="141" name="直线箭头连接符 140">
            <a:extLst>
              <a:ext uri="{FF2B5EF4-FFF2-40B4-BE49-F238E27FC236}">
                <a16:creationId xmlns:a16="http://schemas.microsoft.com/office/drawing/2014/main" id="{4BAB8D48-41E0-9543-92ED-8495907AC990}"/>
              </a:ext>
            </a:extLst>
          </p:cNvPr>
          <p:cNvCxnSpPr>
            <a:cxnSpLocks/>
            <a:stCxn id="72" idx="5"/>
          </p:cNvCxnSpPr>
          <p:nvPr/>
        </p:nvCxnSpPr>
        <p:spPr>
          <a:xfrm>
            <a:off x="1330358" y="4099506"/>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D5CAD9FA-2DB6-8442-98F9-3E6CB33DAECE}"/>
              </a:ext>
            </a:extLst>
          </p:cNvPr>
          <p:cNvCxnSpPr>
            <a:cxnSpLocks/>
            <a:stCxn id="72" idx="1"/>
            <a:endCxn id="71" idx="5"/>
          </p:cNvCxnSpPr>
          <p:nvPr/>
        </p:nvCxnSpPr>
        <p:spPr>
          <a:xfrm flipH="1" flipV="1">
            <a:off x="624166" y="3030934"/>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49B93720-7882-4A44-AC38-441486BC3A7B}"/>
              </a:ext>
            </a:extLst>
          </p:cNvPr>
          <p:cNvCxnSpPr>
            <a:cxnSpLocks/>
          </p:cNvCxnSpPr>
          <p:nvPr/>
        </p:nvCxnSpPr>
        <p:spPr>
          <a:xfrm flipV="1">
            <a:off x="622403" y="2234962"/>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4" name="直线箭头连接符 143">
            <a:extLst>
              <a:ext uri="{FF2B5EF4-FFF2-40B4-BE49-F238E27FC236}">
                <a16:creationId xmlns:a16="http://schemas.microsoft.com/office/drawing/2014/main" id="{57EC5097-E069-944B-9B85-C408C402F1AF}"/>
              </a:ext>
            </a:extLst>
          </p:cNvPr>
          <p:cNvCxnSpPr>
            <a:cxnSpLocks/>
          </p:cNvCxnSpPr>
          <p:nvPr/>
        </p:nvCxnSpPr>
        <p:spPr>
          <a:xfrm>
            <a:off x="1714512" y="2234962"/>
            <a:ext cx="2339517" cy="48725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6" name="直线箭头连接符 145">
            <a:extLst>
              <a:ext uri="{FF2B5EF4-FFF2-40B4-BE49-F238E27FC236}">
                <a16:creationId xmlns:a16="http://schemas.microsoft.com/office/drawing/2014/main" id="{6F439318-F59E-DB41-A00B-71500C119317}"/>
              </a:ext>
            </a:extLst>
          </p:cNvPr>
          <p:cNvCxnSpPr>
            <a:cxnSpLocks/>
          </p:cNvCxnSpPr>
          <p:nvPr/>
        </p:nvCxnSpPr>
        <p:spPr>
          <a:xfrm flipH="1" flipV="1">
            <a:off x="1625703" y="2444875"/>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0" name="直线箭头连接符 149">
            <a:extLst>
              <a:ext uri="{FF2B5EF4-FFF2-40B4-BE49-F238E27FC236}">
                <a16:creationId xmlns:a16="http://schemas.microsoft.com/office/drawing/2014/main" id="{0E698ABA-708C-C047-81AC-BE9163CEAF46}"/>
              </a:ext>
            </a:extLst>
          </p:cNvPr>
          <p:cNvCxnSpPr>
            <a:cxnSpLocks/>
            <a:stCxn id="72" idx="7"/>
          </p:cNvCxnSpPr>
          <p:nvPr/>
        </p:nvCxnSpPr>
        <p:spPr>
          <a:xfrm flipV="1">
            <a:off x="1330358" y="3355333"/>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1" name="直线箭头连接符 150">
            <a:extLst>
              <a:ext uri="{FF2B5EF4-FFF2-40B4-BE49-F238E27FC236}">
                <a16:creationId xmlns:a16="http://schemas.microsoft.com/office/drawing/2014/main" id="{76D3DB09-B4DD-B64F-AB26-76366CEDF44D}"/>
              </a:ext>
            </a:extLst>
          </p:cNvPr>
          <p:cNvCxnSpPr>
            <a:cxnSpLocks/>
            <a:endCxn id="79" idx="2"/>
          </p:cNvCxnSpPr>
          <p:nvPr/>
        </p:nvCxnSpPr>
        <p:spPr>
          <a:xfrm flipV="1">
            <a:off x="2831654" y="4602001"/>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A7041281-7EBC-C642-BE90-BA7AEF932F4C}"/>
              </a:ext>
            </a:extLst>
          </p:cNvPr>
          <p:cNvCxnSpPr>
            <a:cxnSpLocks/>
            <a:stCxn id="76" idx="5"/>
            <a:endCxn id="82" idx="1"/>
          </p:cNvCxnSpPr>
          <p:nvPr/>
        </p:nvCxnSpPr>
        <p:spPr>
          <a:xfrm>
            <a:off x="2742741" y="5049348"/>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4" name="直线箭头连接符 153">
            <a:extLst>
              <a:ext uri="{FF2B5EF4-FFF2-40B4-BE49-F238E27FC236}">
                <a16:creationId xmlns:a16="http://schemas.microsoft.com/office/drawing/2014/main" id="{27E0AC86-FCD2-8E4A-A536-07C746F92C8D}"/>
              </a:ext>
            </a:extLst>
          </p:cNvPr>
          <p:cNvCxnSpPr>
            <a:cxnSpLocks/>
            <a:stCxn id="82" idx="0"/>
          </p:cNvCxnSpPr>
          <p:nvPr/>
        </p:nvCxnSpPr>
        <p:spPr>
          <a:xfrm flipV="1">
            <a:off x="3476627" y="4884391"/>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87ACC241-E858-0F4D-BFF5-77E87F6C3CE9}"/>
              </a:ext>
            </a:extLst>
          </p:cNvPr>
          <p:cNvCxnSpPr>
            <a:cxnSpLocks/>
            <a:endCxn id="106" idx="2"/>
          </p:cNvCxnSpPr>
          <p:nvPr/>
        </p:nvCxnSpPr>
        <p:spPr>
          <a:xfrm>
            <a:off x="4571645" y="2932129"/>
            <a:ext cx="781853" cy="12637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77403410-71AB-5345-B6DA-24F270609366}"/>
              </a:ext>
            </a:extLst>
          </p:cNvPr>
          <p:cNvCxnSpPr>
            <a:cxnSpLocks/>
          </p:cNvCxnSpPr>
          <p:nvPr/>
        </p:nvCxnSpPr>
        <p:spPr>
          <a:xfrm flipV="1">
            <a:off x="5870220" y="2189179"/>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535DDB4D-9176-164F-88AC-B48B704C9F4F}"/>
              </a:ext>
            </a:extLst>
          </p:cNvPr>
          <p:cNvCxnSpPr>
            <a:cxnSpLocks/>
            <a:endCxn id="103" idx="4"/>
          </p:cNvCxnSpPr>
          <p:nvPr/>
        </p:nvCxnSpPr>
        <p:spPr>
          <a:xfrm flipV="1">
            <a:off x="5655817" y="1574379"/>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B4E069EA-2396-8C49-81B8-491A6D25426F}"/>
              </a:ext>
            </a:extLst>
          </p:cNvPr>
          <p:cNvCxnSpPr>
            <a:cxnSpLocks/>
            <a:stCxn id="101" idx="6"/>
          </p:cNvCxnSpPr>
          <p:nvPr/>
        </p:nvCxnSpPr>
        <p:spPr>
          <a:xfrm flipV="1">
            <a:off x="4546422" y="1277591"/>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B0D39946-06D6-B944-A9A3-78CEF287E7C2}"/>
              </a:ext>
            </a:extLst>
          </p:cNvPr>
          <p:cNvCxnSpPr>
            <a:cxnSpLocks/>
            <a:stCxn id="104" idx="0"/>
            <a:endCxn id="101" idx="4"/>
          </p:cNvCxnSpPr>
          <p:nvPr/>
        </p:nvCxnSpPr>
        <p:spPr>
          <a:xfrm flipH="1" flipV="1">
            <a:off x="4243769" y="1811839"/>
            <a:ext cx="100885" cy="59365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C663E114-4134-FC47-B3E0-253D172C866D}"/>
              </a:ext>
            </a:extLst>
          </p:cNvPr>
          <p:cNvCxnSpPr>
            <a:cxnSpLocks/>
            <a:endCxn id="76" idx="7"/>
          </p:cNvCxnSpPr>
          <p:nvPr/>
        </p:nvCxnSpPr>
        <p:spPr>
          <a:xfrm flipH="1">
            <a:off x="2742741" y="2908366"/>
            <a:ext cx="1358120" cy="172120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1E0368AB-86E4-CD40-BB40-ADE9B0372769}"/>
              </a:ext>
            </a:extLst>
          </p:cNvPr>
          <p:cNvCxnSpPr>
            <a:cxnSpLocks/>
          </p:cNvCxnSpPr>
          <p:nvPr/>
        </p:nvCxnSpPr>
        <p:spPr>
          <a:xfrm flipH="1" flipV="1">
            <a:off x="711005" y="2906366"/>
            <a:ext cx="1109663" cy="3603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BC90D183-BCE4-7E49-A9CD-92CE3F867603}"/>
              </a:ext>
            </a:extLst>
          </p:cNvPr>
          <p:cNvCxnSpPr>
            <a:cxnSpLocks/>
            <a:stCxn id="107" idx="1"/>
            <a:endCxn id="103" idx="6"/>
          </p:cNvCxnSpPr>
          <p:nvPr/>
        </p:nvCxnSpPr>
        <p:spPr>
          <a:xfrm flipH="1" flipV="1">
            <a:off x="5958805" y="1277554"/>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D49EB7BE-79DB-9949-AA61-C997F488D5B4}"/>
                  </a:ext>
                </a:extLst>
              </p:cNvPr>
              <p:cNvSpPr txBox="1"/>
              <p:nvPr/>
            </p:nvSpPr>
            <p:spPr>
              <a:xfrm>
                <a:off x="4762446" y="5267181"/>
                <a:ext cx="4983207" cy="1402179"/>
              </a:xfrm>
              <a:prstGeom prst="rect">
                <a:avLst/>
              </a:prstGeom>
              <a:noFill/>
            </p:spPr>
            <p:txBody>
              <a:bodyPr wrap="square" rtlCol="0">
                <a:spAutoFit/>
              </a:bodyPr>
              <a:lstStyle/>
              <a:p>
                <a:pPr marL="342900" indent="-342900" algn="just">
                  <a:lnSpc>
                    <a:spcPct val="120000"/>
                  </a:lnSpc>
                  <a:buFont typeface="Wingdings" pitchFamily="2" charset="2"/>
                  <a:buChar char="Ø"/>
                </a:pPr>
                <a:r>
                  <a:rPr kumimoji="1" lang="en-US" altLang="zh-CN" sz="2000" dirty="0">
                    <a:latin typeface="Corbel" panose="020B0503020204020204" pitchFamily="34" charset="0"/>
                    <a:ea typeface="Cambria Math" panose="02040503050406030204" pitchFamily="18" charset="0"/>
                  </a:rPr>
                  <a:t>the length of the walk: </a:t>
                </a:r>
                <a14:m>
                  <m:oMath xmlns:m="http://schemas.openxmlformats.org/officeDocument/2006/math">
                    <m:r>
                      <a:rPr kumimoji="1" lang="en-US" altLang="zh-CN" sz="2000" b="1" i="1" dirty="0">
                        <a:solidFill>
                          <a:srgbClr val="0070C0"/>
                        </a:solidFill>
                        <a:latin typeface="Cambria Math" panose="02040503050406030204" pitchFamily="18" charset="0"/>
                        <a:ea typeface="Cambria Math" panose="02040503050406030204" pitchFamily="18" charset="0"/>
                      </a:rPr>
                      <m:t>𝑳</m:t>
                    </m:r>
                    <m:r>
                      <a:rPr kumimoji="1" lang="en-US" altLang="zh-CN" sz="2000" b="1" i="1" dirty="0">
                        <a:solidFill>
                          <a:srgbClr val="0070C0"/>
                        </a:solidFill>
                        <a:latin typeface="Cambria Math" panose="02040503050406030204" pitchFamily="18" charset="0"/>
                        <a:ea typeface="Cambria Math" panose="02040503050406030204" pitchFamily="18" charset="0"/>
                      </a:rPr>
                      <m:t>~</m:t>
                    </m:r>
                    <m:r>
                      <a:rPr kumimoji="1" lang="en-US" altLang="zh-CN" sz="2000" b="1" i="0" dirty="0">
                        <a:solidFill>
                          <a:srgbClr val="0070C0"/>
                        </a:solidFill>
                        <a:latin typeface="Cambria Math" panose="02040503050406030204" pitchFamily="18" charset="0"/>
                        <a:ea typeface="Cambria Math" panose="02040503050406030204" pitchFamily="18" charset="0"/>
                      </a:rPr>
                      <m:t>𝐏</m:t>
                    </m:r>
                    <m:r>
                      <a:rPr kumimoji="1" lang="en-US" altLang="zh-CN" sz="2000" b="1" i="0" dirty="0">
                        <a:solidFill>
                          <a:srgbClr val="0070C0"/>
                        </a:solidFill>
                        <a:latin typeface="Cambria Math" panose="02040503050406030204" pitchFamily="18" charset="0"/>
                        <a:ea typeface="Cambria Math" panose="02040503050406030204" pitchFamily="18" charset="0"/>
                      </a:rPr>
                      <m:t>(</m:t>
                    </m:r>
                    <m:r>
                      <a:rPr kumimoji="1" lang="en-US" altLang="zh-CN" sz="2000" b="1" i="0" dirty="0">
                        <a:solidFill>
                          <a:srgbClr val="0070C0"/>
                        </a:solidFill>
                        <a:latin typeface="Cambria Math" panose="02040503050406030204" pitchFamily="18" charset="0"/>
                        <a:ea typeface="Cambria Math" panose="02040503050406030204" pitchFamily="18" charset="0"/>
                      </a:rPr>
                      <m:t>𝐭</m:t>
                    </m:r>
                    <m:r>
                      <a:rPr kumimoji="1" lang="en-US" altLang="zh-CN" sz="2000" b="1" i="0" dirty="0">
                        <a:solidFill>
                          <a:srgbClr val="0070C0"/>
                        </a:solidFill>
                        <a:latin typeface="Cambria Math" panose="02040503050406030204" pitchFamily="18" charset="0"/>
                        <a:ea typeface="Cambria Math" panose="02040503050406030204" pitchFamily="18" charset="0"/>
                      </a:rPr>
                      <m:t>)</m:t>
                    </m:r>
                  </m:oMath>
                </a14:m>
                <a:endParaRPr kumimoji="1" lang="en-US" altLang="zh-CN" sz="2000" dirty="0">
                  <a:solidFill>
                    <a:srgbClr val="0070C0"/>
                  </a:solidFill>
                  <a:latin typeface="Corbel" panose="020B0503020204020204" pitchFamily="34" charset="0"/>
                  <a:ea typeface="Cambria Math" panose="02040503050406030204" pitchFamily="18" charset="0"/>
                </a:endParaRPr>
              </a:p>
              <a:p>
                <a:pPr algn="just">
                  <a:lnSpc>
                    <a:spcPct val="120000"/>
                  </a:lnSpc>
                </a:pPr>
                <a:r>
                  <a:rPr kumimoji="1" lang="en-US" altLang="zh-CN" sz="2000" dirty="0">
                    <a:solidFill>
                      <a:srgbClr val="0070C0"/>
                    </a:solidFill>
                    <a:latin typeface="Corbel" panose="020B0503020204020204" pitchFamily="34" charset="0"/>
                    <a:ea typeface="Cambria Math" panose="02040503050406030204" pitchFamily="18" charset="0"/>
                  </a:rPr>
                  <a:t>                             (Poisson distribution)</a:t>
                </a:r>
              </a:p>
              <a:p>
                <a:pPr marL="342900" indent="-342900" algn="just">
                  <a:lnSpc>
                    <a:spcPct val="120000"/>
                  </a:lnSpc>
                  <a:buFont typeface="Wingdings" pitchFamily="2" charset="2"/>
                  <a:buChar char="Ø"/>
                </a:pP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p>
                          <m:sSupPr>
                            <m:ctrlPr>
                              <a:rPr kumimoji="1" lang="en-US" altLang="zh-CN" sz="2000" b="0" i="1">
                                <a:latin typeface="Cambria Math" panose="02040503050406030204" pitchFamily="18" charset="0"/>
                                <a:ea typeface="Cambria Math" panose="02040503050406030204" pitchFamily="18" charset="0"/>
                              </a:rPr>
                            </m:ctrlPr>
                          </m:sSupPr>
                          <m:e>
                            <m:r>
                              <a:rPr kumimoji="1" lang="en-US" altLang="zh-CN" sz="2000" b="0" i="1">
                                <a:latin typeface="Cambria Math" panose="02040503050406030204" pitchFamily="18" charset="0"/>
                                <a:ea typeface="Cambria Math" panose="02040503050406030204" pitchFamily="18" charset="0"/>
                              </a:rPr>
                              <m:t>𝑒</m:t>
                            </m:r>
                          </m:e>
                          <m:sup>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𝑡</m:t>
                            </m:r>
                          </m:sup>
                        </m:sSup>
                        <m:r>
                          <a:rPr kumimoji="1" lang="en-US" altLang="zh-CN" sz="2000" b="0" i="1">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sSup>
                              <m:sSupPr>
                                <m:ctrlPr>
                                  <a:rPr kumimoji="1" lang="en-US" altLang="zh-CN" sz="2000" b="0" i="1">
                                    <a:latin typeface="Cambria Math" panose="02040503050406030204" pitchFamily="18" charset="0"/>
                                    <a:ea typeface="Cambria Math" panose="02040503050406030204" pitchFamily="18" charset="0"/>
                                  </a:rPr>
                                </m:ctrlPr>
                              </m:sSupPr>
                              <m:e>
                                <m:r>
                                  <a:rPr kumimoji="1" lang="en-US" altLang="zh-CN" sz="2000" b="0" i="1">
                                    <a:latin typeface="Cambria Math" panose="02040503050406030204" pitchFamily="18" charset="0"/>
                                    <a:ea typeface="Cambria Math" panose="02040503050406030204" pitchFamily="18" charset="0"/>
                                  </a:rPr>
                                  <m:t>𝑡</m:t>
                                </m:r>
                              </m:e>
                              <m:sup>
                                <m:r>
                                  <a:rPr kumimoji="1" lang="en-US" altLang="zh-CN" sz="2000" b="0" i="1">
                                    <a:latin typeface="Cambria Math" panose="02040503050406030204" pitchFamily="18" charset="0"/>
                                    <a:ea typeface="Cambria Math" panose="02040503050406030204" pitchFamily="18" charset="0"/>
                                  </a:rPr>
                                  <m:t>𝑖</m:t>
                                </m:r>
                              </m:sup>
                            </m:sSup>
                          </m:num>
                          <m:den>
                            <m:r>
                              <a:rPr kumimoji="1" lang="en-US" altLang="zh-CN" sz="2000" b="0" i="1">
                                <a:latin typeface="Cambria Math" panose="02040503050406030204" pitchFamily="18" charset="0"/>
                                <a:ea typeface="Cambria Math" panose="02040503050406030204" pitchFamily="18" charset="0"/>
                              </a:rPr>
                              <m:t>𝑖</m:t>
                            </m:r>
                            <m:r>
                              <a:rPr kumimoji="1" lang="en-US" altLang="zh-CN" sz="2000" b="0" i="1">
                                <a:latin typeface="Cambria Math" panose="02040503050406030204" pitchFamily="18" charset="0"/>
                                <a:ea typeface="Cambria Math" panose="02040503050406030204" pitchFamily="18" charset="0"/>
                              </a:rPr>
                              <m:t>!</m:t>
                            </m:r>
                          </m:den>
                        </m:f>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r>
                                      <m:rPr>
                                        <m:sty m:val="p"/>
                                      </m:rPr>
                                      <a:rPr kumimoji="1" lang="en-US" altLang="zh-CN" sz="2000" b="0" i="0">
                                        <a:latin typeface="Cambria Math" panose="02040503050406030204" pitchFamily="18" charset="0"/>
                                      </a:rPr>
                                      <m:t>AD</m:t>
                                    </m:r>
                                  </m:e>
                                  <m:sup>
                                    <m:r>
                                      <a:rPr kumimoji="1" lang="en-US" altLang="zh-CN" sz="2000" b="0" i="0">
                                        <a:latin typeface="Cambria Math" panose="02040503050406030204" pitchFamily="18" charset="0"/>
                                      </a:rPr>
                                      <m:t>−1</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sSub>
                          <m:sSubPr>
                            <m:ctrlPr>
                              <a:rPr kumimoji="1" lang="en-US" altLang="zh-CN" sz="2000" b="0" i="1">
                                <a:latin typeface="Cambria Math" panose="02040503050406030204" pitchFamily="18" charset="0"/>
                                <a:ea typeface="Cambria Math" panose="02040503050406030204" pitchFamily="18" charset="0"/>
                              </a:rPr>
                            </m:ctrlPr>
                          </m:sSubPr>
                          <m:e>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e>
                          <m:sub>
                            <m:r>
                              <a:rPr kumimoji="1" lang="en-US" altLang="zh-CN" sz="2000" b="0" i="1">
                                <a:latin typeface="Cambria Math" panose="02040503050406030204" pitchFamily="18" charset="0"/>
                                <a:ea typeface="Cambria Math" panose="02040503050406030204" pitchFamily="18" charset="0"/>
                              </a:rPr>
                              <m:t>𝑠</m:t>
                            </m:r>
                          </m:sub>
                        </m:sSub>
                      </m:e>
                    </m:nary>
                  </m:oMath>
                </a14:m>
                <a:endParaRPr kumimoji="1" lang="en-US" altLang="zh-CN" sz="2000" b="0" i="1" dirty="0">
                  <a:latin typeface="Corbel" panose="020B0503020204020204" pitchFamily="34" charset="0"/>
                  <a:ea typeface="Cambria Math" panose="02040503050406030204" pitchFamily="18" charset="0"/>
                </a:endParaRPr>
              </a:p>
            </p:txBody>
          </p:sp>
        </mc:Choice>
        <mc:Fallback xmlns="">
          <p:sp>
            <p:nvSpPr>
              <p:cNvPr id="66" name="文本框 65">
                <a:extLst>
                  <a:ext uri="{FF2B5EF4-FFF2-40B4-BE49-F238E27FC236}">
                    <a16:creationId xmlns:a16="http://schemas.microsoft.com/office/drawing/2014/main" id="{D49EB7BE-79DB-9949-AA61-C997F488D5B4}"/>
                  </a:ext>
                </a:extLst>
              </p:cNvPr>
              <p:cNvSpPr txBox="1">
                <a:spLocks noRot="1" noChangeAspect="1" noMove="1" noResize="1" noEditPoints="1" noAdjustHandles="1" noChangeArrowheads="1" noChangeShapeType="1" noTextEdit="1"/>
              </p:cNvSpPr>
              <p:nvPr/>
            </p:nvSpPr>
            <p:spPr>
              <a:xfrm>
                <a:off x="4762446" y="5267181"/>
                <a:ext cx="4983207" cy="1402179"/>
              </a:xfrm>
              <a:prstGeom prst="rect">
                <a:avLst/>
              </a:prstGeom>
              <a:blipFill>
                <a:blip r:embed="rId3"/>
                <a:stretch>
                  <a:fillRect l="-761" b="-45536"/>
                </a:stretch>
              </a:blipFill>
            </p:spPr>
            <p:txBody>
              <a:bodyPr/>
              <a:lstStyle/>
              <a:p>
                <a:r>
                  <a:rPr lang="en-US">
                    <a:noFill/>
                  </a:rPr>
                  <a:t> </a:t>
                </a:r>
              </a:p>
            </p:txBody>
          </p:sp>
        </mc:Fallback>
      </mc:AlternateContent>
      <p:sp>
        <p:nvSpPr>
          <p:cNvPr id="78" name="AutoShape 39">
            <a:extLst>
              <a:ext uri="{FF2B5EF4-FFF2-40B4-BE49-F238E27FC236}">
                <a16:creationId xmlns:a16="http://schemas.microsoft.com/office/drawing/2014/main" id="{20A8A64F-C9E9-2A46-86AE-18AC73CDC5E4}"/>
              </a:ext>
            </a:extLst>
          </p:cNvPr>
          <p:cNvSpPr>
            <a:spLocks noChangeArrowheads="1"/>
          </p:cNvSpPr>
          <p:nvPr/>
        </p:nvSpPr>
        <p:spPr bwMode="auto">
          <a:xfrm>
            <a:off x="885602" y="365186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80" name="Oval 5">
            <a:extLst>
              <a:ext uri="{FF2B5EF4-FFF2-40B4-BE49-F238E27FC236}">
                <a16:creationId xmlns:a16="http://schemas.microsoft.com/office/drawing/2014/main" id="{84FAA07C-FCB2-D14B-8F4A-F9E78897B1B7}"/>
              </a:ext>
            </a:extLst>
          </p:cNvPr>
          <p:cNvSpPr>
            <a:spLocks noChangeArrowheads="1"/>
          </p:cNvSpPr>
          <p:nvPr/>
        </p:nvSpPr>
        <p:spPr bwMode="auto">
          <a:xfrm>
            <a:off x="4040211" y="2417296"/>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81" name="AutoShape 39">
            <a:extLst>
              <a:ext uri="{FF2B5EF4-FFF2-40B4-BE49-F238E27FC236}">
                <a16:creationId xmlns:a16="http://schemas.microsoft.com/office/drawing/2014/main" id="{1676F451-47C6-A547-97FE-8C5D74679C9A}"/>
              </a:ext>
            </a:extLst>
          </p:cNvPr>
          <p:cNvSpPr>
            <a:spLocks noChangeArrowheads="1"/>
          </p:cNvSpPr>
          <p:nvPr/>
        </p:nvSpPr>
        <p:spPr bwMode="auto">
          <a:xfrm>
            <a:off x="870881" y="364230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pic>
        <p:nvPicPr>
          <p:cNvPr id="14" name="图片 13" descr="图表&#10;&#10;描述已自动生成">
            <a:extLst>
              <a:ext uri="{FF2B5EF4-FFF2-40B4-BE49-F238E27FC236}">
                <a16:creationId xmlns:a16="http://schemas.microsoft.com/office/drawing/2014/main" id="{002F320B-837E-E642-B3A1-11C19AFED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7450" y="2932129"/>
            <a:ext cx="3019046" cy="2264285"/>
          </a:xfrm>
          <a:prstGeom prst="rect">
            <a:avLst/>
          </a:prstGeom>
        </p:spPr>
      </p:pic>
      <p:cxnSp>
        <p:nvCxnSpPr>
          <p:cNvPr id="16" name="直线连接符 15">
            <a:extLst>
              <a:ext uri="{FF2B5EF4-FFF2-40B4-BE49-F238E27FC236}">
                <a16:creationId xmlns:a16="http://schemas.microsoft.com/office/drawing/2014/main" id="{0C0705E4-3C67-EC40-8362-F3ED70E48F6B}"/>
              </a:ext>
            </a:extLst>
          </p:cNvPr>
          <p:cNvCxnSpPr>
            <a:cxnSpLocks/>
          </p:cNvCxnSpPr>
          <p:nvPr/>
        </p:nvCxnSpPr>
        <p:spPr>
          <a:xfrm>
            <a:off x="6967650" y="3919318"/>
            <a:ext cx="13461" cy="94984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1BA42128-361D-CD4A-96AC-3B891865BB13}"/>
              </a:ext>
            </a:extLst>
          </p:cNvPr>
          <p:cNvCxnSpPr>
            <a:cxnSpLocks/>
          </p:cNvCxnSpPr>
          <p:nvPr/>
        </p:nvCxnSpPr>
        <p:spPr>
          <a:xfrm>
            <a:off x="7229566" y="3147572"/>
            <a:ext cx="6730" cy="172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8061CFFB-59EF-2D4F-96D1-6F484D5697D7}"/>
              </a:ext>
            </a:extLst>
          </p:cNvPr>
          <p:cNvCxnSpPr>
            <a:cxnSpLocks/>
          </p:cNvCxnSpPr>
          <p:nvPr/>
        </p:nvCxnSpPr>
        <p:spPr>
          <a:xfrm>
            <a:off x="7561312" y="4186444"/>
            <a:ext cx="0" cy="6827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47144102-2D0C-D341-99D6-5C5E50A59211}"/>
              </a:ext>
            </a:extLst>
          </p:cNvPr>
          <p:cNvSpPr txBox="1"/>
          <p:nvPr/>
        </p:nvSpPr>
        <p:spPr>
          <a:xfrm>
            <a:off x="4957450" y="4354635"/>
            <a:ext cx="912770" cy="584775"/>
          </a:xfrm>
          <a:prstGeom prst="rect">
            <a:avLst/>
          </a:prstGeom>
          <a:noFill/>
        </p:spPr>
        <p:txBody>
          <a:bodyPr wrap="square" rtlCol="0">
            <a:spAutoFit/>
          </a:bodyPr>
          <a:lstStyle/>
          <a:p>
            <a:r>
              <a:rPr lang="en-US">
                <a:solidFill>
                  <a:srgbClr val="C00000"/>
                </a:solidFill>
              </a:rPr>
              <a:t>L=5</a:t>
            </a:r>
          </a:p>
        </p:txBody>
      </p:sp>
      <p:sp>
        <p:nvSpPr>
          <p:cNvPr id="87" name="文本框 86">
            <a:extLst>
              <a:ext uri="{FF2B5EF4-FFF2-40B4-BE49-F238E27FC236}">
                <a16:creationId xmlns:a16="http://schemas.microsoft.com/office/drawing/2014/main" id="{CB8F781B-1542-5D4E-A257-49ABDF368B75}"/>
              </a:ext>
            </a:extLst>
          </p:cNvPr>
          <p:cNvSpPr txBox="1"/>
          <p:nvPr/>
        </p:nvSpPr>
        <p:spPr>
          <a:xfrm>
            <a:off x="4957450" y="4368664"/>
            <a:ext cx="1206798" cy="584775"/>
          </a:xfrm>
          <a:prstGeom prst="rect">
            <a:avLst/>
          </a:prstGeom>
          <a:noFill/>
        </p:spPr>
        <p:txBody>
          <a:bodyPr wrap="square" rtlCol="0">
            <a:spAutoFit/>
          </a:bodyPr>
          <a:lstStyle/>
          <a:p>
            <a:r>
              <a:rPr lang="en-US">
                <a:solidFill>
                  <a:srgbClr val="C00000"/>
                </a:solidFill>
              </a:rPr>
              <a:t>L=10</a:t>
            </a:r>
          </a:p>
        </p:txBody>
      </p:sp>
      <p:sp>
        <p:nvSpPr>
          <p:cNvPr id="88" name="文本框 87">
            <a:extLst>
              <a:ext uri="{FF2B5EF4-FFF2-40B4-BE49-F238E27FC236}">
                <a16:creationId xmlns:a16="http://schemas.microsoft.com/office/drawing/2014/main" id="{7528F6FD-1C28-AC45-91E8-E1BBBD4ED946}"/>
              </a:ext>
            </a:extLst>
          </p:cNvPr>
          <p:cNvSpPr txBox="1"/>
          <p:nvPr/>
        </p:nvSpPr>
        <p:spPr>
          <a:xfrm>
            <a:off x="4986402" y="4366354"/>
            <a:ext cx="1206798" cy="584775"/>
          </a:xfrm>
          <a:prstGeom prst="rect">
            <a:avLst/>
          </a:prstGeom>
          <a:noFill/>
        </p:spPr>
        <p:txBody>
          <a:bodyPr wrap="square" rtlCol="0">
            <a:spAutoFit/>
          </a:bodyPr>
          <a:lstStyle/>
          <a:p>
            <a:r>
              <a:rPr lang="en-US">
                <a:solidFill>
                  <a:srgbClr val="C00000"/>
                </a:solidFill>
              </a:rPr>
              <a:t>L=13</a:t>
            </a:r>
          </a:p>
        </p:txBody>
      </p:sp>
      <p:sp>
        <p:nvSpPr>
          <p:cNvPr id="89" name="Oval 5">
            <a:extLst>
              <a:ext uri="{FF2B5EF4-FFF2-40B4-BE49-F238E27FC236}">
                <a16:creationId xmlns:a16="http://schemas.microsoft.com/office/drawing/2014/main" id="{43FB5048-A117-3942-95C4-9C4C9E4DD635}"/>
              </a:ext>
            </a:extLst>
          </p:cNvPr>
          <p:cNvSpPr>
            <a:spLocks noChangeArrowheads="1"/>
          </p:cNvSpPr>
          <p:nvPr/>
        </p:nvSpPr>
        <p:spPr bwMode="auto">
          <a:xfrm>
            <a:off x="4037532" y="2397960"/>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Tree>
    <p:extLst>
      <p:ext uri="{BB962C8B-B14F-4D97-AF65-F5344CB8AC3E}">
        <p14:creationId xmlns:p14="http://schemas.microsoft.com/office/powerpoint/2010/main" val="126932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0" presetClass="path" presetSubtype="0" accel="50000" decel="50000" fill="hold" grpId="2" nodeType="afterEffect">
                                  <p:stCondLst>
                                    <p:cond delay="0"/>
                                  </p:stCondLst>
                                  <p:childTnLst>
                                    <p:animMotion origin="layout" path="M 0 0 C 0.05174 0.04421 0.10365 0.08842 0.14392 0.13796 C 0.18437 0.18727 0.21858 0.29953 0.24236 0.29606 C 0.26597 0.29282 0.30382 0.14282 0.28628 0.11759 C 0.26875 0.09236 0.12795 0.18912 0.13715 0.14467 C 0.14653 0.10023 0.24444 -0.02454 0.34236 -0.14908 " pathEditMode="relative" ptsTypes="AAAAAA">
                                      <p:cBhvr>
                                        <p:cTn id="16" dur="2000" fill="hold"/>
                                        <p:tgtEl>
                                          <p:spTgt spid="108"/>
                                        </p:tgtEl>
                                        <p:attrNameLst>
                                          <p:attrName>ppt_x</p:attrName>
                                          <p:attrName>ppt_y</p:attrName>
                                        </p:attrNameLst>
                                      </p:cBhvr>
                                    </p:animMotion>
                                  </p:childTnLst>
                                </p:cTn>
                              </p:par>
                            </p:childTnLst>
                          </p:cTn>
                        </p:par>
                        <p:par>
                          <p:cTn id="17" fill="hold">
                            <p:stCondLst>
                              <p:cond delay="3500"/>
                            </p:stCondLst>
                            <p:childTnLst>
                              <p:par>
                                <p:cTn id="18" presetID="1" presetClass="exit" presetSubtype="0" fill="hold" grpId="1" nodeType="afterEffect">
                                  <p:stCondLst>
                                    <p:cond delay="0"/>
                                  </p:stCondLst>
                                  <p:childTnLst>
                                    <p:set>
                                      <p:cBhvr>
                                        <p:cTn id="19" dur="1" fill="hold">
                                          <p:stCondLst>
                                            <p:cond delay="0"/>
                                          </p:stCondLst>
                                        </p:cTn>
                                        <p:tgtEl>
                                          <p:spTgt spid="108"/>
                                        </p:tgtEl>
                                        <p:attrNameLst>
                                          <p:attrName>style.visibility</p:attrName>
                                        </p:attrNameLst>
                                      </p:cBhvr>
                                      <p:to>
                                        <p:strVal val="hidden"/>
                                      </p:to>
                                    </p:set>
                                  </p:childTnLst>
                                </p:cTn>
                              </p:par>
                            </p:childTnLst>
                          </p:cTn>
                        </p:par>
                        <p:par>
                          <p:cTn id="20" fill="hold">
                            <p:stCondLst>
                              <p:cond delay="3500"/>
                            </p:stCondLst>
                            <p:childTnLst>
                              <p:par>
                                <p:cTn id="21" presetID="5" presetClass="entr" presetSubtype="1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checkerboard(across)">
                                      <p:cBhvr>
                                        <p:cTn id="23" dur="500"/>
                                        <p:tgtEl>
                                          <p:spTgt spid="80"/>
                                        </p:tgtEl>
                                      </p:cBhvr>
                                    </p:animEffect>
                                  </p:childTnLst>
                                </p:cTn>
                              </p:par>
                              <p:par>
                                <p:cTn id="24" presetID="42" presetClass="exit" presetSubtype="0" fill="hold" grpId="1" nodeType="withEffect">
                                  <p:stCondLst>
                                    <p:cond delay="0"/>
                                  </p:stCondLst>
                                  <p:childTnLst>
                                    <p:animEffect transition="out" filter="fade">
                                      <p:cBhvr>
                                        <p:cTn id="25" dur="1000"/>
                                        <p:tgtEl>
                                          <p:spTgt spid="21"/>
                                        </p:tgtEl>
                                      </p:cBhvr>
                                    </p:animEffect>
                                    <p:anim calcmode="lin" valueType="num">
                                      <p:cBhvr>
                                        <p:cTn id="26" dur="1000"/>
                                        <p:tgtEl>
                                          <p:spTgt spid="21"/>
                                        </p:tgtEl>
                                        <p:attrNameLst>
                                          <p:attrName>ppt_x</p:attrName>
                                        </p:attrNameLst>
                                      </p:cBhvr>
                                      <p:tavLst>
                                        <p:tav tm="0">
                                          <p:val>
                                            <p:strVal val="ppt_x"/>
                                          </p:val>
                                        </p:tav>
                                        <p:tav tm="100000">
                                          <p:val>
                                            <p:strVal val="ppt_x"/>
                                          </p:val>
                                        </p:tav>
                                      </p:tavLst>
                                    </p:anim>
                                    <p:anim calcmode="lin" valueType="num">
                                      <p:cBhvr>
                                        <p:cTn id="27" dur="1000"/>
                                        <p:tgtEl>
                                          <p:spTgt spid="21"/>
                                        </p:tgtEl>
                                        <p:attrNameLst>
                                          <p:attrName>ppt_y</p:attrName>
                                        </p:attrNameLst>
                                      </p:cBhvr>
                                      <p:tavLst>
                                        <p:tav tm="0">
                                          <p:val>
                                            <p:strVal val="ppt_y"/>
                                          </p:val>
                                        </p:tav>
                                        <p:tav tm="100000">
                                          <p:val>
                                            <p:strVal val="ppt_y+.1"/>
                                          </p:val>
                                        </p:tav>
                                      </p:tavLst>
                                    </p:anim>
                                    <p:set>
                                      <p:cBhvr>
                                        <p:cTn id="28" dur="1" fill="hold">
                                          <p:stCondLst>
                                            <p:cond delay="999"/>
                                          </p:stCondLst>
                                        </p:cTn>
                                        <p:tgtEl>
                                          <p:spTgt spid="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par>
                          <p:cTn id="31" fill="hold">
                            <p:stCondLst>
                              <p:cond delay="4500"/>
                            </p:stCondLst>
                            <p:childTnLst>
                              <p:par>
                                <p:cTn id="32" presetID="5" presetClass="entr" presetSubtype="10" fill="hold" grpId="3"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checkerboard(across)">
                                      <p:cBhvr>
                                        <p:cTn id="34" dur="500"/>
                                        <p:tgtEl>
                                          <p:spTgt spid="78"/>
                                        </p:tgtEl>
                                      </p:cBhvr>
                                    </p:animEffect>
                                  </p:childTnLst>
                                </p:cTn>
                              </p:par>
                            </p:childTnLst>
                          </p:cTn>
                        </p:par>
                        <p:par>
                          <p:cTn id="35" fill="hold">
                            <p:stCondLst>
                              <p:cond delay="5000"/>
                            </p:stCondLst>
                            <p:childTnLst>
                              <p:par>
                                <p:cTn id="36" presetID="22" presetClass="entr" presetSubtype="4" fill="hold" nodeType="afterEffect">
                                  <p:stCondLst>
                                    <p:cond delay="500"/>
                                  </p:stCondLst>
                                  <p:childTnLst>
                                    <p:set>
                                      <p:cBhvr>
                                        <p:cTn id="37" dur="1" fill="hold">
                                          <p:stCondLst>
                                            <p:cond delay="0"/>
                                          </p:stCondLst>
                                        </p:cTn>
                                        <p:tgtEl>
                                          <p:spTgt spid="84"/>
                                        </p:tgtEl>
                                        <p:attrNameLst>
                                          <p:attrName>style.visibility</p:attrName>
                                        </p:attrNameLst>
                                      </p:cBhvr>
                                      <p:to>
                                        <p:strVal val="visible"/>
                                      </p:to>
                                    </p:set>
                                    <p:animEffect transition="in" filter="wipe(down)">
                                      <p:cBhvr>
                                        <p:cTn id="38" dur="500"/>
                                        <p:tgtEl>
                                          <p:spTgt spid="84"/>
                                        </p:tgtEl>
                                      </p:cBhvr>
                                    </p:animEffect>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1000"/>
                                        <p:tgtEl>
                                          <p:spTgt spid="87"/>
                                        </p:tgtEl>
                                      </p:cBhvr>
                                    </p:animEffect>
                                    <p:anim calcmode="lin" valueType="num">
                                      <p:cBhvr>
                                        <p:cTn id="43" dur="1000" fill="hold"/>
                                        <p:tgtEl>
                                          <p:spTgt spid="87"/>
                                        </p:tgtEl>
                                        <p:attrNameLst>
                                          <p:attrName>ppt_x</p:attrName>
                                        </p:attrNameLst>
                                      </p:cBhvr>
                                      <p:tavLst>
                                        <p:tav tm="0">
                                          <p:val>
                                            <p:strVal val="#ppt_x"/>
                                          </p:val>
                                        </p:tav>
                                        <p:tav tm="100000">
                                          <p:val>
                                            <p:strVal val="#ppt_x"/>
                                          </p:val>
                                        </p:tav>
                                      </p:tavLst>
                                    </p:anim>
                                    <p:anim calcmode="lin" valueType="num">
                                      <p:cBhvr>
                                        <p:cTn id="44" dur="1000" fill="hold"/>
                                        <p:tgtEl>
                                          <p:spTgt spid="87"/>
                                        </p:tgtEl>
                                        <p:attrNameLst>
                                          <p:attrName>ppt_y</p:attrName>
                                        </p:attrNameLst>
                                      </p:cBhvr>
                                      <p:tavLst>
                                        <p:tav tm="0">
                                          <p:val>
                                            <p:strVal val="#ppt_y+.1"/>
                                          </p:val>
                                        </p:tav>
                                        <p:tav tm="100000">
                                          <p:val>
                                            <p:strVal val="#ppt_y"/>
                                          </p:val>
                                        </p:tav>
                                      </p:tavLst>
                                    </p:anim>
                                  </p:childTnLst>
                                </p:cTn>
                              </p:par>
                            </p:childTnLst>
                          </p:cTn>
                        </p:par>
                        <p:par>
                          <p:cTn id="45" fill="hold">
                            <p:stCondLst>
                              <p:cond delay="7000"/>
                            </p:stCondLst>
                            <p:childTnLst>
                              <p:par>
                                <p:cTn id="46" presetID="0" presetClass="path" presetSubtype="0" accel="50000" decel="50000" fill="hold" grpId="4" nodeType="afterEffect">
                                  <p:stCondLst>
                                    <p:cond delay="0"/>
                                  </p:stCondLst>
                                  <p:childTnLst>
                                    <p:animMotion origin="layout" path="M 0 0 C 0.04983 0.08449 0.09983 0.16922 0.15747 0.14005 C 0.21511 0.11111 0.31494 -0.08842 0.34566 -0.17407 C 0.37639 -0.25949 0.31945 -0.33403 0.34219 -0.37291 C 0.36511 -0.41157 0.45834 -0.44884 0.48299 -0.40671 C 0.50747 -0.36458 0.51094 -0.15694 0.48976 -0.11967 C 0.46858 -0.0824 0.38073 -0.14259 0.35591 -0.1831 C 0.33091 -0.22338 0.31806 -0.32639 0.34063 -0.36157 C 0.3632 -0.39653 0.44254 -0.40717 0.49132 -0.39305 C 0.54028 -0.37916 0.58698 -0.32847 0.63386 -0.27801 " pathEditMode="relative" ptsTypes="AAAAAAAAAA">
                                      <p:cBhvr>
                                        <p:cTn id="47" dur="3000" fill="hold"/>
                                        <p:tgtEl>
                                          <p:spTgt spid="78"/>
                                        </p:tgtEl>
                                        <p:attrNameLst>
                                          <p:attrName>ppt_x</p:attrName>
                                          <p:attrName>ppt_y</p:attrName>
                                        </p:attrNameLst>
                                      </p:cBhvr>
                                    </p:animMotion>
                                  </p:childTnLst>
                                </p:cTn>
                              </p:par>
                            </p:childTnLst>
                          </p:cTn>
                        </p:par>
                        <p:par>
                          <p:cTn id="48" fill="hold">
                            <p:stCondLst>
                              <p:cond delay="10000"/>
                            </p:stCondLst>
                            <p:childTnLst>
                              <p:par>
                                <p:cTn id="49" presetID="1" presetClass="exit" presetSubtype="0" fill="hold" grpId="1" nodeType="afterEffect">
                                  <p:stCondLst>
                                    <p:cond delay="0"/>
                                  </p:stCondLst>
                                  <p:childTnLst>
                                    <p:set>
                                      <p:cBhvr>
                                        <p:cTn id="50" dur="1" fill="hold">
                                          <p:stCondLst>
                                            <p:cond delay="0"/>
                                          </p:stCondLst>
                                        </p:cTn>
                                        <p:tgtEl>
                                          <p:spTgt spid="78"/>
                                        </p:tgtEl>
                                        <p:attrNameLst>
                                          <p:attrName>style.visibility</p:attrName>
                                        </p:attrNameLst>
                                      </p:cBhvr>
                                      <p:to>
                                        <p:strVal val="hidden"/>
                                      </p:to>
                                    </p:set>
                                  </p:childTnLst>
                                </p:cTn>
                              </p:par>
                            </p:childTnLst>
                          </p:cTn>
                        </p:par>
                        <p:par>
                          <p:cTn id="51" fill="hold">
                            <p:stCondLst>
                              <p:cond delay="10000"/>
                            </p:stCondLst>
                            <p:childTnLst>
                              <p:par>
                                <p:cTn id="52" presetID="5" presetClass="entr" presetSubtype="10"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checkerboard(across)">
                                      <p:cBhvr>
                                        <p:cTn id="54" dur="500"/>
                                        <p:tgtEl>
                                          <p:spTgt spid="75"/>
                                        </p:tgtEl>
                                      </p:cBhvr>
                                    </p:animEffect>
                                  </p:childTnLst>
                                </p:cTn>
                              </p:par>
                              <p:par>
                                <p:cTn id="55" presetID="42" presetClass="exit" presetSubtype="0" fill="hold" grpId="1" nodeType="withEffect">
                                  <p:stCondLst>
                                    <p:cond delay="0"/>
                                  </p:stCondLst>
                                  <p:childTnLst>
                                    <p:animEffect transition="out" filter="fade">
                                      <p:cBhvr>
                                        <p:cTn id="56" dur="1000"/>
                                        <p:tgtEl>
                                          <p:spTgt spid="87"/>
                                        </p:tgtEl>
                                      </p:cBhvr>
                                    </p:animEffect>
                                    <p:anim calcmode="lin" valueType="num">
                                      <p:cBhvr>
                                        <p:cTn id="57" dur="1000"/>
                                        <p:tgtEl>
                                          <p:spTgt spid="87"/>
                                        </p:tgtEl>
                                        <p:attrNameLst>
                                          <p:attrName>ppt_x</p:attrName>
                                        </p:attrNameLst>
                                      </p:cBhvr>
                                      <p:tavLst>
                                        <p:tav tm="0">
                                          <p:val>
                                            <p:strVal val="ppt_x"/>
                                          </p:val>
                                        </p:tav>
                                        <p:tav tm="100000">
                                          <p:val>
                                            <p:strVal val="ppt_x"/>
                                          </p:val>
                                        </p:tav>
                                      </p:tavLst>
                                    </p:anim>
                                    <p:anim calcmode="lin" valueType="num">
                                      <p:cBhvr>
                                        <p:cTn id="58" dur="1000"/>
                                        <p:tgtEl>
                                          <p:spTgt spid="87"/>
                                        </p:tgtEl>
                                        <p:attrNameLst>
                                          <p:attrName>ppt_y</p:attrName>
                                        </p:attrNameLst>
                                      </p:cBhvr>
                                      <p:tavLst>
                                        <p:tav tm="0">
                                          <p:val>
                                            <p:strVal val="ppt_y"/>
                                          </p:val>
                                        </p:tav>
                                        <p:tav tm="100000">
                                          <p:val>
                                            <p:strVal val="ppt_y+.1"/>
                                          </p:val>
                                        </p:tav>
                                      </p:tavLst>
                                    </p:anim>
                                    <p:set>
                                      <p:cBhvr>
                                        <p:cTn id="59" dur="1" fill="hold">
                                          <p:stCondLst>
                                            <p:cond delay="999"/>
                                          </p:stCondLst>
                                        </p:cTn>
                                        <p:tgtEl>
                                          <p:spTgt spid="87"/>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84"/>
                                        </p:tgtEl>
                                        <p:attrNameLst>
                                          <p:attrName>style.visibility</p:attrName>
                                        </p:attrNameLst>
                                      </p:cBhvr>
                                      <p:to>
                                        <p:strVal val="hidden"/>
                                      </p:to>
                                    </p:set>
                                  </p:childTnLst>
                                </p:cTn>
                              </p:par>
                            </p:childTnLst>
                          </p:cTn>
                        </p:par>
                        <p:par>
                          <p:cTn id="62" fill="hold">
                            <p:stCondLst>
                              <p:cond delay="11000"/>
                            </p:stCondLst>
                            <p:childTnLst>
                              <p:par>
                                <p:cTn id="63" presetID="5" presetClass="entr" presetSubtype="10" fill="hold" grpId="2"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checkerboard(across)">
                                      <p:cBhvr>
                                        <p:cTn id="65" dur="500"/>
                                        <p:tgtEl>
                                          <p:spTgt spid="81"/>
                                        </p:tgtEl>
                                      </p:cBhvr>
                                    </p:animEffect>
                                  </p:childTnLst>
                                </p:cTn>
                              </p:par>
                            </p:childTnLst>
                          </p:cTn>
                        </p:par>
                        <p:par>
                          <p:cTn id="66" fill="hold">
                            <p:stCondLst>
                              <p:cond delay="11500"/>
                            </p:stCondLst>
                            <p:childTnLst>
                              <p:par>
                                <p:cTn id="67" presetID="22" presetClass="entr" presetSubtype="4" fill="hold" nodeType="afterEffect">
                                  <p:stCondLst>
                                    <p:cond delay="500"/>
                                  </p:stCondLst>
                                  <p:childTnLst>
                                    <p:set>
                                      <p:cBhvr>
                                        <p:cTn id="68" dur="1" fill="hold">
                                          <p:stCondLst>
                                            <p:cond delay="0"/>
                                          </p:stCondLst>
                                        </p:cTn>
                                        <p:tgtEl>
                                          <p:spTgt spid="85"/>
                                        </p:tgtEl>
                                        <p:attrNameLst>
                                          <p:attrName>style.visibility</p:attrName>
                                        </p:attrNameLst>
                                      </p:cBhvr>
                                      <p:to>
                                        <p:strVal val="visible"/>
                                      </p:to>
                                    </p:set>
                                    <p:animEffect transition="in" filter="wipe(down)">
                                      <p:cBhvr>
                                        <p:cTn id="69" dur="500"/>
                                        <p:tgtEl>
                                          <p:spTgt spid="85"/>
                                        </p:tgtEl>
                                      </p:cBhvr>
                                    </p:animEffect>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0" presetClass="path" presetSubtype="0" accel="50000" decel="50000" fill="hold" grpId="3" nodeType="afterEffect">
                                  <p:stCondLst>
                                    <p:cond delay="0"/>
                                  </p:stCondLst>
                                  <p:childTnLst>
                                    <p:animMotion origin="layout" path="M 0 0 C -0.04184 -0.06828 -0.08368 -0.13657 -0.06788 -0.15138 C -0.05208 -0.16597 0.07657 -0.07407 0.09497 -0.08796 C 0.1132 -0.10208 -0.00208 -0.22175 0.04236 -0.23495 C 0.08664 -0.24814 0.31129 -0.15046 0.36094 -0.16712 C 0.41077 -0.18379 0.31997 -0.29814 0.34063 -0.33449 C 0.36129 -0.3706 0.46094 -0.42175 0.48473 -0.38402 C 0.50851 -0.34652 0.50712 -0.14537 0.48299 -0.10833 C 0.45903 -0.07152 0.39497 -0.20439 0.34063 -0.16273 C 0.28646 -0.12083 0.16528 0.09538 0.15764 0.1426 C 0.15 0.18959 0.27882 0.09422 0.29497 0.11991 C 0.31094 0.14561 0.27674 0.29121 0.25417 0.2963 C 0.2316 0.30116 0.14341 0.225 0.15938 0.14931 C 0.17518 0.07362 0.26216 -0.04236 0.34914 -0.1581 " pathEditMode="relative" ptsTypes="AAAAAAAAAAAAAA">
                                      <p:cBhvr>
                                        <p:cTn id="78" dur="3000" fill="hold"/>
                                        <p:tgtEl>
                                          <p:spTgt spid="81"/>
                                        </p:tgtEl>
                                        <p:attrNameLst>
                                          <p:attrName>ppt_x</p:attrName>
                                          <p:attrName>ppt_y</p:attrName>
                                        </p:attrNameLst>
                                      </p:cBhvr>
                                    </p:animMotion>
                                  </p:childTnLst>
                                </p:cTn>
                              </p:par>
                            </p:childTnLst>
                          </p:cTn>
                        </p:par>
                        <p:par>
                          <p:cTn id="79" fill="hold">
                            <p:stCondLst>
                              <p:cond delay="16500"/>
                            </p:stCondLst>
                            <p:childTnLst>
                              <p:par>
                                <p:cTn id="80" presetID="1" presetClass="exit" presetSubtype="0" fill="hold" grpId="0" nodeType="afterEffect">
                                  <p:stCondLst>
                                    <p:cond delay="0"/>
                                  </p:stCondLst>
                                  <p:childTnLst>
                                    <p:set>
                                      <p:cBhvr>
                                        <p:cTn id="81" dur="1" fill="hold">
                                          <p:stCondLst>
                                            <p:cond delay="0"/>
                                          </p:stCondLst>
                                        </p:cTn>
                                        <p:tgtEl>
                                          <p:spTgt spid="81"/>
                                        </p:tgtEl>
                                        <p:attrNameLst>
                                          <p:attrName>style.visibility</p:attrName>
                                        </p:attrNameLst>
                                      </p:cBhvr>
                                      <p:to>
                                        <p:strVal val="hidden"/>
                                      </p:to>
                                    </p:set>
                                  </p:childTnLst>
                                </p:cTn>
                              </p:par>
                            </p:childTnLst>
                          </p:cTn>
                        </p:par>
                        <p:par>
                          <p:cTn id="82" fill="hold">
                            <p:stCondLst>
                              <p:cond delay="16500"/>
                            </p:stCondLst>
                            <p:childTnLst>
                              <p:par>
                                <p:cTn id="83" presetID="5" presetClass="entr" presetSubtype="10" fill="hold" grpId="0" nodeType="after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checkerboard(across)">
                                      <p:cBhvr>
                                        <p:cTn id="85" dur="500"/>
                                        <p:tgtEl>
                                          <p:spTgt spid="89"/>
                                        </p:tgtEl>
                                      </p:cBhvr>
                                    </p:animEffect>
                                  </p:childTnLst>
                                </p:cTn>
                              </p:par>
                              <p:par>
                                <p:cTn id="86" presetID="1" presetClass="exit" presetSubtype="0" fill="hold" nodeType="withEffect">
                                  <p:stCondLst>
                                    <p:cond delay="0"/>
                                  </p:stCondLst>
                                  <p:childTnLst>
                                    <p:set>
                                      <p:cBhvr>
                                        <p:cTn id="87" dur="1" fill="hold">
                                          <p:stCondLst>
                                            <p:cond delay="0"/>
                                          </p:stCondLst>
                                        </p:cTn>
                                        <p:tgtEl>
                                          <p:spTgt spid="85"/>
                                        </p:tgtEl>
                                        <p:attrNameLst>
                                          <p:attrName>style.visibility</p:attrName>
                                        </p:attrNameLst>
                                      </p:cBhvr>
                                      <p:to>
                                        <p:strVal val="hidden"/>
                                      </p:to>
                                    </p:set>
                                  </p:childTnLst>
                                </p:cTn>
                              </p:par>
                              <p:par>
                                <p:cTn id="88" presetID="42" presetClass="exit" presetSubtype="0" fill="hold" grpId="1" nodeType="withEffect">
                                  <p:stCondLst>
                                    <p:cond delay="0"/>
                                  </p:stCondLst>
                                  <p:childTnLst>
                                    <p:animEffect transition="out" filter="fade">
                                      <p:cBhvr>
                                        <p:cTn id="89" dur="1000"/>
                                        <p:tgtEl>
                                          <p:spTgt spid="88"/>
                                        </p:tgtEl>
                                      </p:cBhvr>
                                    </p:animEffect>
                                    <p:anim calcmode="lin" valueType="num">
                                      <p:cBhvr>
                                        <p:cTn id="90" dur="1000"/>
                                        <p:tgtEl>
                                          <p:spTgt spid="88"/>
                                        </p:tgtEl>
                                        <p:attrNameLst>
                                          <p:attrName>ppt_x</p:attrName>
                                        </p:attrNameLst>
                                      </p:cBhvr>
                                      <p:tavLst>
                                        <p:tav tm="0">
                                          <p:val>
                                            <p:strVal val="ppt_x"/>
                                          </p:val>
                                        </p:tav>
                                        <p:tav tm="100000">
                                          <p:val>
                                            <p:strVal val="ppt_x"/>
                                          </p:val>
                                        </p:tav>
                                      </p:tavLst>
                                    </p:anim>
                                    <p:anim calcmode="lin" valueType="num">
                                      <p:cBhvr>
                                        <p:cTn id="91" dur="1000"/>
                                        <p:tgtEl>
                                          <p:spTgt spid="88"/>
                                        </p:tgtEl>
                                        <p:attrNameLst>
                                          <p:attrName>ppt_y</p:attrName>
                                        </p:attrNameLst>
                                      </p:cBhvr>
                                      <p:tavLst>
                                        <p:tav tm="0">
                                          <p:val>
                                            <p:strVal val="ppt_y"/>
                                          </p:val>
                                        </p:tav>
                                        <p:tav tm="100000">
                                          <p:val>
                                            <p:strVal val="ppt_y+.1"/>
                                          </p:val>
                                        </p:tav>
                                      </p:tavLst>
                                    </p:anim>
                                    <p:set>
                                      <p:cBhvr>
                                        <p:cTn id="92" dur="1" fill="hold">
                                          <p:stCondLst>
                                            <p:cond delay="9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08" grpId="1" animBg="1"/>
      <p:bldP spid="108" grpId="2" animBg="1"/>
      <p:bldP spid="78" grpId="1" animBg="1"/>
      <p:bldP spid="78" grpId="3" animBg="1"/>
      <p:bldP spid="78" grpId="4" animBg="1"/>
      <p:bldP spid="80" grpId="0" animBg="1"/>
      <p:bldP spid="81" grpId="0" animBg="1"/>
      <p:bldP spid="81" grpId="2" animBg="1"/>
      <p:bldP spid="81" grpId="3" animBg="1"/>
      <p:bldP spid="21" grpId="0"/>
      <p:bldP spid="21" grpId="1"/>
      <p:bldP spid="87" grpId="0"/>
      <p:bldP spid="87" grpId="1"/>
      <p:bldP spid="88" grpId="0"/>
      <p:bldP spid="88" grpId="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en-US" altLang="zh-HK" sz="3600" dirty="0"/>
              <a:t>Katz</a:t>
            </a:r>
            <a:endParaRPr lang="zh-HK" altLang="en-US" sz="3600" dirty="0"/>
          </a:p>
        </p:txBody>
      </p:sp>
      <p:grpSp>
        <p:nvGrpSpPr>
          <p:cNvPr id="70" name="Group 2">
            <a:extLst>
              <a:ext uri="{FF2B5EF4-FFF2-40B4-BE49-F238E27FC236}">
                <a16:creationId xmlns:a16="http://schemas.microsoft.com/office/drawing/2014/main" id="{0E1738DC-262B-4542-8077-A441E93D0732}"/>
              </a:ext>
            </a:extLst>
          </p:cNvPr>
          <p:cNvGrpSpPr>
            <a:grpSpLocks/>
          </p:cNvGrpSpPr>
          <p:nvPr/>
        </p:nvGrpSpPr>
        <p:grpSpPr bwMode="auto">
          <a:xfrm>
            <a:off x="323528" y="1340768"/>
            <a:ext cx="7162800" cy="5105400"/>
            <a:chOff x="1152" y="1344"/>
            <a:chExt cx="3408" cy="2064"/>
          </a:xfrm>
        </p:grpSpPr>
        <p:sp>
          <p:nvSpPr>
            <p:cNvPr id="71" name="Oval 3">
              <a:extLst>
                <a:ext uri="{FF2B5EF4-FFF2-40B4-BE49-F238E27FC236}">
                  <a16:creationId xmlns:a16="http://schemas.microsoft.com/office/drawing/2014/main" id="{96CC20AB-B9BF-E948-837F-08EF9AB111E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72" name="Oval 4">
              <a:extLst>
                <a:ext uri="{FF2B5EF4-FFF2-40B4-BE49-F238E27FC236}">
                  <a16:creationId xmlns:a16="http://schemas.microsoft.com/office/drawing/2014/main" id="{C28435B6-A4B3-EF4B-9DDF-B0A4701ED913}"/>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3" name="Oval 5">
              <a:extLst>
                <a:ext uri="{FF2B5EF4-FFF2-40B4-BE49-F238E27FC236}">
                  <a16:creationId xmlns:a16="http://schemas.microsoft.com/office/drawing/2014/main" id="{5D0B16BE-5F3E-AC44-A55E-2B0D3A4908BB}"/>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74" name="Oval 6">
              <a:extLst>
                <a:ext uri="{FF2B5EF4-FFF2-40B4-BE49-F238E27FC236}">
                  <a16:creationId xmlns:a16="http://schemas.microsoft.com/office/drawing/2014/main" id="{062BAAB5-4A29-204E-BA3B-69BC74461738}"/>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2</a:t>
              </a:r>
            </a:p>
          </p:txBody>
        </p:sp>
        <p:sp>
          <p:nvSpPr>
            <p:cNvPr id="76" name="Oval 7">
              <a:extLst>
                <a:ext uri="{FF2B5EF4-FFF2-40B4-BE49-F238E27FC236}">
                  <a16:creationId xmlns:a16="http://schemas.microsoft.com/office/drawing/2014/main" id="{3C9C3C33-C50C-D244-95E1-D5D31CD08D1D}"/>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79" name="Oval 8">
              <a:extLst>
                <a:ext uri="{FF2B5EF4-FFF2-40B4-BE49-F238E27FC236}">
                  <a16:creationId xmlns:a16="http://schemas.microsoft.com/office/drawing/2014/main" id="{1F0652EB-8EB0-E54F-A6D1-E9919E7F709A}"/>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82" name="Oval 9">
              <a:extLst>
                <a:ext uri="{FF2B5EF4-FFF2-40B4-BE49-F238E27FC236}">
                  <a16:creationId xmlns:a16="http://schemas.microsoft.com/office/drawing/2014/main" id="{54691084-459D-6C43-AB0C-892A362D7384}"/>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101" name="Oval 10">
              <a:extLst>
                <a:ext uri="{FF2B5EF4-FFF2-40B4-BE49-F238E27FC236}">
                  <a16:creationId xmlns:a16="http://schemas.microsoft.com/office/drawing/2014/main" id="{D94B1EC2-99FD-1F4A-8F4E-A064AD57F21D}"/>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103" name="Oval 11">
              <a:extLst>
                <a:ext uri="{FF2B5EF4-FFF2-40B4-BE49-F238E27FC236}">
                  <a16:creationId xmlns:a16="http://schemas.microsoft.com/office/drawing/2014/main" id="{F033954F-84E9-2F47-A639-C9E7030676CC}"/>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104" name="Oval 12">
              <a:extLst>
                <a:ext uri="{FF2B5EF4-FFF2-40B4-BE49-F238E27FC236}">
                  <a16:creationId xmlns:a16="http://schemas.microsoft.com/office/drawing/2014/main" id="{827B870A-F352-6F4A-8CF4-67725FBF0AD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106" name="Oval 13">
              <a:extLst>
                <a:ext uri="{FF2B5EF4-FFF2-40B4-BE49-F238E27FC236}">
                  <a16:creationId xmlns:a16="http://schemas.microsoft.com/office/drawing/2014/main" id="{A6245BF6-0193-0245-8D12-90A9CBA799FF}"/>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107" name="Oval 14">
              <a:extLst>
                <a:ext uri="{FF2B5EF4-FFF2-40B4-BE49-F238E27FC236}">
                  <a16:creationId xmlns:a16="http://schemas.microsoft.com/office/drawing/2014/main" id="{E733E14E-D5BE-EE47-8612-836D3FDDFEEE}"/>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p:cxnSp>
        <p:nvCxnSpPr>
          <p:cNvPr id="141" name="直线箭头连接符 140">
            <a:extLst>
              <a:ext uri="{FF2B5EF4-FFF2-40B4-BE49-F238E27FC236}">
                <a16:creationId xmlns:a16="http://schemas.microsoft.com/office/drawing/2014/main" id="{4BAB8D48-41E0-9543-92ED-8495907AC990}"/>
              </a:ext>
            </a:extLst>
          </p:cNvPr>
          <p:cNvCxnSpPr>
            <a:cxnSpLocks/>
            <a:stCxn id="72" idx="5"/>
          </p:cNvCxnSpPr>
          <p:nvPr/>
        </p:nvCxnSpPr>
        <p:spPr>
          <a:xfrm>
            <a:off x="1546382" y="4459546"/>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D5CAD9FA-2DB6-8442-98F9-3E6CB33DAECE}"/>
              </a:ext>
            </a:extLst>
          </p:cNvPr>
          <p:cNvCxnSpPr>
            <a:cxnSpLocks/>
            <a:stCxn id="72" idx="1"/>
            <a:endCxn id="71" idx="5"/>
          </p:cNvCxnSpPr>
          <p:nvPr/>
        </p:nvCxnSpPr>
        <p:spPr>
          <a:xfrm flipH="1" flipV="1">
            <a:off x="840190" y="3390974"/>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49B93720-7882-4A44-AC38-441486BC3A7B}"/>
              </a:ext>
            </a:extLst>
          </p:cNvPr>
          <p:cNvCxnSpPr>
            <a:cxnSpLocks/>
          </p:cNvCxnSpPr>
          <p:nvPr/>
        </p:nvCxnSpPr>
        <p:spPr>
          <a:xfrm flipV="1">
            <a:off x="838427" y="2595002"/>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4" name="直线箭头连接符 143">
            <a:extLst>
              <a:ext uri="{FF2B5EF4-FFF2-40B4-BE49-F238E27FC236}">
                <a16:creationId xmlns:a16="http://schemas.microsoft.com/office/drawing/2014/main" id="{57EC5097-E069-944B-9B85-C408C402F1AF}"/>
              </a:ext>
            </a:extLst>
          </p:cNvPr>
          <p:cNvCxnSpPr>
            <a:cxnSpLocks/>
          </p:cNvCxnSpPr>
          <p:nvPr/>
        </p:nvCxnSpPr>
        <p:spPr>
          <a:xfrm>
            <a:off x="1930536" y="2595002"/>
            <a:ext cx="2338399" cy="4709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6" name="直线箭头连接符 145">
            <a:extLst>
              <a:ext uri="{FF2B5EF4-FFF2-40B4-BE49-F238E27FC236}">
                <a16:creationId xmlns:a16="http://schemas.microsoft.com/office/drawing/2014/main" id="{6F439318-F59E-DB41-A00B-71500C119317}"/>
              </a:ext>
            </a:extLst>
          </p:cNvPr>
          <p:cNvCxnSpPr>
            <a:cxnSpLocks/>
          </p:cNvCxnSpPr>
          <p:nvPr/>
        </p:nvCxnSpPr>
        <p:spPr>
          <a:xfrm flipH="1" flipV="1">
            <a:off x="1841727" y="2804915"/>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0" name="直线箭头连接符 149">
            <a:extLst>
              <a:ext uri="{FF2B5EF4-FFF2-40B4-BE49-F238E27FC236}">
                <a16:creationId xmlns:a16="http://schemas.microsoft.com/office/drawing/2014/main" id="{0E698ABA-708C-C047-81AC-BE9163CEAF46}"/>
              </a:ext>
            </a:extLst>
          </p:cNvPr>
          <p:cNvCxnSpPr>
            <a:cxnSpLocks/>
            <a:stCxn id="72" idx="7"/>
          </p:cNvCxnSpPr>
          <p:nvPr/>
        </p:nvCxnSpPr>
        <p:spPr>
          <a:xfrm flipV="1">
            <a:off x="1546382" y="3715373"/>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1" name="直线箭头连接符 150">
            <a:extLst>
              <a:ext uri="{FF2B5EF4-FFF2-40B4-BE49-F238E27FC236}">
                <a16:creationId xmlns:a16="http://schemas.microsoft.com/office/drawing/2014/main" id="{76D3DB09-B4DD-B64F-AB26-76366CEDF44D}"/>
              </a:ext>
            </a:extLst>
          </p:cNvPr>
          <p:cNvCxnSpPr>
            <a:cxnSpLocks/>
            <a:endCxn id="79" idx="2"/>
          </p:cNvCxnSpPr>
          <p:nvPr/>
        </p:nvCxnSpPr>
        <p:spPr>
          <a:xfrm flipV="1">
            <a:off x="3047678" y="4962041"/>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A7041281-7EBC-C642-BE90-BA7AEF932F4C}"/>
              </a:ext>
            </a:extLst>
          </p:cNvPr>
          <p:cNvCxnSpPr>
            <a:cxnSpLocks/>
            <a:stCxn id="76" idx="5"/>
            <a:endCxn id="82" idx="1"/>
          </p:cNvCxnSpPr>
          <p:nvPr/>
        </p:nvCxnSpPr>
        <p:spPr>
          <a:xfrm>
            <a:off x="2958765" y="5409388"/>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4" name="直线箭头连接符 153">
            <a:extLst>
              <a:ext uri="{FF2B5EF4-FFF2-40B4-BE49-F238E27FC236}">
                <a16:creationId xmlns:a16="http://schemas.microsoft.com/office/drawing/2014/main" id="{27E0AC86-FCD2-8E4A-A536-07C746F92C8D}"/>
              </a:ext>
            </a:extLst>
          </p:cNvPr>
          <p:cNvCxnSpPr>
            <a:cxnSpLocks/>
            <a:stCxn id="82" idx="0"/>
          </p:cNvCxnSpPr>
          <p:nvPr/>
        </p:nvCxnSpPr>
        <p:spPr>
          <a:xfrm flipV="1">
            <a:off x="3692651" y="5244431"/>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87ACC241-E858-0F4D-BFF5-77E87F6C3CE9}"/>
              </a:ext>
            </a:extLst>
          </p:cNvPr>
          <p:cNvCxnSpPr>
            <a:cxnSpLocks/>
            <a:endCxn id="106" idx="2"/>
          </p:cNvCxnSpPr>
          <p:nvPr/>
        </p:nvCxnSpPr>
        <p:spPr>
          <a:xfrm>
            <a:off x="4786551" y="3275898"/>
            <a:ext cx="782971" cy="14264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77403410-71AB-5345-B6DA-24F270609366}"/>
              </a:ext>
            </a:extLst>
          </p:cNvPr>
          <p:cNvCxnSpPr>
            <a:cxnSpLocks/>
          </p:cNvCxnSpPr>
          <p:nvPr/>
        </p:nvCxnSpPr>
        <p:spPr>
          <a:xfrm flipV="1">
            <a:off x="6086244" y="2549219"/>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535DDB4D-9176-164F-88AC-B48B704C9F4F}"/>
              </a:ext>
            </a:extLst>
          </p:cNvPr>
          <p:cNvCxnSpPr>
            <a:cxnSpLocks/>
            <a:endCxn id="103" idx="4"/>
          </p:cNvCxnSpPr>
          <p:nvPr/>
        </p:nvCxnSpPr>
        <p:spPr>
          <a:xfrm flipV="1">
            <a:off x="5871841" y="1934419"/>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B4E069EA-2396-8C49-81B8-491A6D25426F}"/>
              </a:ext>
            </a:extLst>
          </p:cNvPr>
          <p:cNvCxnSpPr>
            <a:cxnSpLocks/>
            <a:stCxn id="101" idx="6"/>
          </p:cNvCxnSpPr>
          <p:nvPr/>
        </p:nvCxnSpPr>
        <p:spPr>
          <a:xfrm flipV="1">
            <a:off x="4762446" y="1637631"/>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B0D39946-06D6-B944-A9A3-78CEF287E7C2}"/>
              </a:ext>
            </a:extLst>
          </p:cNvPr>
          <p:cNvCxnSpPr>
            <a:cxnSpLocks/>
            <a:endCxn id="101" idx="4"/>
          </p:cNvCxnSpPr>
          <p:nvPr/>
        </p:nvCxnSpPr>
        <p:spPr>
          <a:xfrm flipH="1" flipV="1">
            <a:off x="4459793" y="2171879"/>
            <a:ext cx="112355" cy="5972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C663E114-4134-FC47-B3E0-253D172C866D}"/>
              </a:ext>
            </a:extLst>
          </p:cNvPr>
          <p:cNvCxnSpPr>
            <a:cxnSpLocks/>
            <a:endCxn id="76" idx="7"/>
          </p:cNvCxnSpPr>
          <p:nvPr/>
        </p:nvCxnSpPr>
        <p:spPr>
          <a:xfrm flipH="1">
            <a:off x="2958765" y="3268406"/>
            <a:ext cx="1358120" cy="172120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1E0368AB-86E4-CD40-BB40-ADE9B0372769}"/>
              </a:ext>
            </a:extLst>
          </p:cNvPr>
          <p:cNvCxnSpPr>
            <a:cxnSpLocks/>
          </p:cNvCxnSpPr>
          <p:nvPr/>
        </p:nvCxnSpPr>
        <p:spPr>
          <a:xfrm flipH="1" flipV="1">
            <a:off x="927029" y="3266406"/>
            <a:ext cx="1109663" cy="3603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BC90D183-BCE4-7E49-A9CD-92CE3F867603}"/>
              </a:ext>
            </a:extLst>
          </p:cNvPr>
          <p:cNvCxnSpPr>
            <a:cxnSpLocks/>
            <a:stCxn id="107" idx="1"/>
            <a:endCxn id="103" idx="6"/>
          </p:cNvCxnSpPr>
          <p:nvPr/>
        </p:nvCxnSpPr>
        <p:spPr>
          <a:xfrm flipH="1" flipV="1">
            <a:off x="6174829" y="1637594"/>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D49EB7BE-79DB-9949-AA61-C997F488D5B4}"/>
                  </a:ext>
                </a:extLst>
              </p:cNvPr>
              <p:cNvSpPr txBox="1"/>
              <p:nvPr/>
            </p:nvSpPr>
            <p:spPr>
              <a:xfrm>
                <a:off x="4572000" y="4242074"/>
                <a:ext cx="4381554" cy="1745927"/>
              </a:xfrm>
              <a:prstGeom prst="rect">
                <a:avLst/>
              </a:prstGeom>
              <a:noFill/>
            </p:spPr>
            <p:txBody>
              <a:bodyPr wrap="square" rtlCol="0">
                <a:spAutoFit/>
              </a:bodyPr>
              <a:lstStyle/>
              <a:p>
                <a:pPr marL="342900" indent="-342900">
                  <a:lnSpc>
                    <a:spcPct val="120000"/>
                  </a:lnSpc>
                  <a:buFont typeface="Wingdings" pitchFamily="2" charset="2"/>
                  <a:buChar char="Ø"/>
                </a:pPr>
                <a:r>
                  <a:rPr kumimoji="1" lang="en-US" altLang="zh-CN" sz="2000" b="0" dirty="0">
                    <a:latin typeface="Corbel" panose="020B0503020204020204" pitchFamily="34" charset="0"/>
                    <a:ea typeface="Cambria Math" panose="02040503050406030204" pitchFamily="18" charset="0"/>
                  </a:rPr>
                  <a:t>Katz </a:t>
                </a: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r>
                      <a:rPr kumimoji="1" lang="en-US" altLang="zh-CN" sz="2000" b="0" i="1" dirty="0">
                        <a:latin typeface="Cambria Math" panose="02040503050406030204" pitchFamily="18" charset="0"/>
                        <a:ea typeface="Cambria Math" panose="02040503050406030204" pitchFamily="18" charset="0"/>
                      </a:rPr>
                      <m:t>𝑠</m:t>
                    </m:r>
                    <m:r>
                      <a:rPr kumimoji="1" lang="en-US" altLang="zh-CN" sz="2000" b="0" i="1" dirty="0">
                        <a:latin typeface="Cambria Math" panose="02040503050406030204" pitchFamily="18" charset="0"/>
                        <a:ea typeface="Cambria Math" panose="02040503050406030204" pitchFamily="18" charset="0"/>
                      </a:rPr>
                      <m:t>,</m:t>
                    </m:r>
                    <m:r>
                      <a:rPr kumimoji="1" lang="en-US" altLang="zh-CN" sz="2000" b="0" i="1" dirty="0">
                        <a:latin typeface="Cambria Math" panose="02040503050406030204" pitchFamily="18" charset="0"/>
                        <a:ea typeface="Cambria Math" panose="02040503050406030204" pitchFamily="18" charset="0"/>
                      </a:rPr>
                      <m:t>𝑣</m:t>
                    </m:r>
                    <m:r>
                      <a:rPr kumimoji="1" lang="en-US" altLang="zh-CN" sz="2000" b="0" i="1" dirty="0">
                        <a:latin typeface="Cambria Math" panose="02040503050406030204" pitchFamily="18" charset="0"/>
                        <a:ea typeface="Cambria Math" panose="02040503050406030204" pitchFamily="18" charset="0"/>
                      </a:rPr>
                      <m:t>)</m:t>
                    </m:r>
                  </m:oMath>
                </a14:m>
                <a:r>
                  <a:rPr kumimoji="1" lang="en-US" altLang="zh-CN" sz="2000" b="0" dirty="0">
                    <a:latin typeface="Corbel" panose="020B0503020204020204" pitchFamily="34" charset="0"/>
                    <a:ea typeface="Cambria Math" panose="02040503050406030204" pitchFamily="18" charset="0"/>
                  </a:rPr>
                  <a:t>: the number of the reachable paths from s to v. </a:t>
                </a:r>
              </a:p>
              <a:p>
                <a:pPr marL="342900" indent="-342900">
                  <a:lnSpc>
                    <a:spcPct val="120000"/>
                  </a:lnSpc>
                  <a:buFont typeface="Wingdings" pitchFamily="2" charset="2"/>
                  <a:buChar char="Ø"/>
                </a:pPr>
                <a:r>
                  <a:rPr kumimoji="1" lang="en-US" altLang="zh-CN" sz="2000" b="0" dirty="0">
                    <a:latin typeface="Corbel" panose="020B0503020204020204" pitchFamily="34" charset="0"/>
                    <a:ea typeface="Cambria Math" panose="02040503050406030204" pitchFamily="18" charset="0"/>
                  </a:rPr>
                  <a:t>To gurantee convergence, </a:t>
                </a:r>
                <a14:m>
                  <m:oMath xmlns:m="http://schemas.openxmlformats.org/officeDocument/2006/math">
                    <m:r>
                      <a:rPr kumimoji="1" lang="en-US" altLang="zh-CN" sz="2000" b="0" i="1" dirty="0">
                        <a:latin typeface="Cambria Math" panose="02040503050406030204" pitchFamily="18" charset="0"/>
                        <a:ea typeface="Cambria Math" panose="02040503050406030204" pitchFamily="18" charset="0"/>
                      </a:rPr>
                      <m:t>𝛽</m:t>
                    </m:r>
                    <m:r>
                      <a:rPr kumimoji="1" lang="en-US" altLang="zh-CN" sz="2000" b="0" i="1" dirty="0">
                        <a:latin typeface="Cambria Math" panose="02040503050406030204" pitchFamily="18" charset="0"/>
                        <a:ea typeface="Cambria Math" panose="02040503050406030204" pitchFamily="18" charset="0"/>
                      </a:rPr>
                      <m:t>&lt;</m:t>
                    </m:r>
                    <m:f>
                      <m:fPr>
                        <m:ctrlPr>
                          <a:rPr kumimoji="1" lang="en-US" altLang="zh-CN" sz="2000" b="0" i="1" dirty="0">
                            <a:latin typeface="Cambria Math" panose="02040503050406030204" pitchFamily="18" charset="0"/>
                            <a:ea typeface="Cambria Math" panose="02040503050406030204" pitchFamily="18" charset="0"/>
                          </a:rPr>
                        </m:ctrlPr>
                      </m:fPr>
                      <m:num>
                        <m:r>
                          <a:rPr kumimoji="1" lang="en-US" altLang="zh-CN" sz="2000" b="0" i="1" dirty="0">
                            <a:latin typeface="Cambria Math" panose="02040503050406030204" pitchFamily="18" charset="0"/>
                            <a:ea typeface="Cambria Math" panose="02040503050406030204" pitchFamily="18" charset="0"/>
                          </a:rPr>
                          <m:t>1</m:t>
                        </m:r>
                      </m:num>
                      <m:den>
                        <m:sSub>
                          <m:sSubPr>
                            <m:ctrlPr>
                              <a:rPr kumimoji="1" lang="en-US" altLang="zh-CN" sz="2000" b="0" i="1" dirty="0">
                                <a:latin typeface="Cambria Math" panose="02040503050406030204" pitchFamily="18" charset="0"/>
                                <a:ea typeface="Cambria Math" panose="02040503050406030204" pitchFamily="18" charset="0"/>
                              </a:rPr>
                            </m:ctrlPr>
                          </m:sSubPr>
                          <m:e>
                            <m:r>
                              <a:rPr kumimoji="1" lang="en-US" altLang="zh-CN" sz="2000" b="0" i="1" dirty="0">
                                <a:latin typeface="Cambria Math" panose="02040503050406030204" pitchFamily="18" charset="0"/>
                                <a:ea typeface="Cambria Math" panose="02040503050406030204" pitchFamily="18" charset="0"/>
                              </a:rPr>
                              <m:t>𝜆</m:t>
                            </m:r>
                          </m:e>
                          <m:sub>
                            <m:r>
                              <a:rPr kumimoji="1" lang="en-US" altLang="zh-CN" sz="2000" b="0" i="1" dirty="0">
                                <a:latin typeface="Cambria Math" panose="02040503050406030204" pitchFamily="18" charset="0"/>
                                <a:ea typeface="Cambria Math" panose="02040503050406030204" pitchFamily="18" charset="0"/>
                              </a:rPr>
                              <m:t>𝑚𝑎𝑥</m:t>
                            </m:r>
                          </m:sub>
                        </m:sSub>
                      </m:den>
                    </m:f>
                  </m:oMath>
                </a14:m>
                <a:r>
                  <a:rPr kumimoji="1" lang="en-US" altLang="zh-CN" sz="2000" b="0" dirty="0">
                    <a:latin typeface="Corbel" panose="020B0503020204020204" pitchFamily="34" charset="0"/>
                    <a:ea typeface="Cambria Math" panose="02040503050406030204" pitchFamily="18" charset="0"/>
                  </a:rPr>
                  <a:t>.</a:t>
                </a:r>
              </a:p>
              <a:p>
                <a:pPr marL="342900" indent="-342900">
                  <a:lnSpc>
                    <a:spcPct val="120000"/>
                  </a:lnSpc>
                  <a:buFont typeface="Wingdings" pitchFamily="2" charset="2"/>
                  <a:buChar char="Ø"/>
                </a:pP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p>
                          <m:sSupPr>
                            <m:ctrlPr>
                              <a:rPr kumimoji="1" lang="en-US" altLang="zh-CN" sz="2000" b="0" i="1">
                                <a:latin typeface="Cambria Math" panose="02040503050406030204" pitchFamily="18" charset="0"/>
                                <a:ea typeface="Cambria Math" panose="02040503050406030204" pitchFamily="18" charset="0"/>
                              </a:rPr>
                            </m:ctrlPr>
                          </m:sSupPr>
                          <m:e>
                            <m:r>
                              <a:rPr kumimoji="1" lang="en-US" altLang="zh-CN" sz="2000" b="0" i="1">
                                <a:latin typeface="Cambria Math" panose="02040503050406030204" pitchFamily="18" charset="0"/>
                                <a:ea typeface="Cambria Math" panose="02040503050406030204" pitchFamily="18" charset="0"/>
                              </a:rPr>
                              <m:t>𝛽</m:t>
                            </m:r>
                          </m:e>
                          <m:sup>
                            <m:r>
                              <a:rPr kumimoji="1" lang="en-US" altLang="zh-CN" sz="2000" b="0" i="1">
                                <a:latin typeface="Cambria Math" panose="02040503050406030204" pitchFamily="18" charset="0"/>
                                <a:ea typeface="Cambria Math" panose="02040503050406030204" pitchFamily="18" charset="0"/>
                              </a:rPr>
                              <m:t>𝑖</m:t>
                            </m:r>
                          </m:sup>
                        </m:sSup>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𝐴</m:t>
                            </m:r>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sSub>
                          <m:sSubPr>
                            <m:ctrlPr>
                              <a:rPr kumimoji="1" lang="en-US" altLang="zh-CN" sz="2000" b="0" i="1">
                                <a:latin typeface="Cambria Math" panose="02040503050406030204" pitchFamily="18" charset="0"/>
                                <a:ea typeface="Cambria Math" panose="02040503050406030204" pitchFamily="18" charset="0"/>
                              </a:rPr>
                            </m:ctrlPr>
                          </m:sSubPr>
                          <m:e>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e>
                          <m:sub>
                            <m:r>
                              <a:rPr kumimoji="1" lang="en-US" altLang="zh-CN" sz="2000" b="0" i="1">
                                <a:latin typeface="Cambria Math" panose="02040503050406030204" pitchFamily="18" charset="0"/>
                                <a:ea typeface="Cambria Math" panose="02040503050406030204" pitchFamily="18" charset="0"/>
                              </a:rPr>
                              <m:t>𝑠</m:t>
                            </m:r>
                          </m:sub>
                        </m:sSub>
                      </m:e>
                    </m:nary>
                  </m:oMath>
                </a14:m>
                <a:endParaRPr kumimoji="1" lang="en-US" altLang="zh-CN" sz="2000" b="0" i="1" dirty="0">
                  <a:latin typeface="Corbel" panose="020B0503020204020204" pitchFamily="34" charset="0"/>
                  <a:ea typeface="Cambria Math" panose="02040503050406030204" pitchFamily="18" charset="0"/>
                </a:endParaRPr>
              </a:p>
            </p:txBody>
          </p:sp>
        </mc:Choice>
        <mc:Fallback xmlns="">
          <p:sp>
            <p:nvSpPr>
              <p:cNvPr id="66" name="文本框 65">
                <a:extLst>
                  <a:ext uri="{FF2B5EF4-FFF2-40B4-BE49-F238E27FC236}">
                    <a16:creationId xmlns:a16="http://schemas.microsoft.com/office/drawing/2014/main" id="{D49EB7BE-79DB-9949-AA61-C997F488D5B4}"/>
                  </a:ext>
                </a:extLst>
              </p:cNvPr>
              <p:cNvSpPr txBox="1">
                <a:spLocks noRot="1" noChangeAspect="1" noMove="1" noResize="1" noEditPoints="1" noAdjustHandles="1" noChangeArrowheads="1" noChangeShapeType="1" noTextEdit="1"/>
              </p:cNvSpPr>
              <p:nvPr/>
            </p:nvSpPr>
            <p:spPr>
              <a:xfrm>
                <a:off x="4572000" y="4242074"/>
                <a:ext cx="4381554" cy="1745927"/>
              </a:xfrm>
              <a:prstGeom prst="rect">
                <a:avLst/>
              </a:prstGeom>
              <a:blipFill>
                <a:blip r:embed="rId3"/>
                <a:stretch>
                  <a:fillRect l="-1156" r="-289" b="-41304"/>
                </a:stretch>
              </a:blipFill>
            </p:spPr>
            <p:txBody>
              <a:bodyPr/>
              <a:lstStyle/>
              <a:p>
                <a:r>
                  <a:rPr lang="en-US">
                    <a:noFill/>
                  </a:rPr>
                  <a:t> </a:t>
                </a:r>
              </a:p>
            </p:txBody>
          </p:sp>
        </mc:Fallback>
      </mc:AlternateContent>
      <p:cxnSp>
        <p:nvCxnSpPr>
          <p:cNvPr id="3" name="直线连接符 2">
            <a:extLst>
              <a:ext uri="{FF2B5EF4-FFF2-40B4-BE49-F238E27FC236}">
                <a16:creationId xmlns:a16="http://schemas.microsoft.com/office/drawing/2014/main" id="{A544067B-1C41-4244-94B1-4291320A0E2E}"/>
              </a:ext>
            </a:extLst>
          </p:cNvPr>
          <p:cNvCxnSpPr>
            <a:cxnSpLocks/>
            <a:endCxn id="73" idx="6"/>
          </p:cNvCxnSpPr>
          <p:nvPr/>
        </p:nvCxnSpPr>
        <p:spPr>
          <a:xfrm flipV="1">
            <a:off x="1531094" y="3537278"/>
            <a:ext cx="1112778" cy="67990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F88A4655-641E-4142-9EDB-4CA6D5ED779A}"/>
              </a:ext>
            </a:extLst>
          </p:cNvPr>
          <p:cNvCxnSpPr>
            <a:cxnSpLocks/>
          </p:cNvCxnSpPr>
          <p:nvPr/>
        </p:nvCxnSpPr>
        <p:spPr>
          <a:xfrm>
            <a:off x="1833465" y="2494449"/>
            <a:ext cx="2460925" cy="488561"/>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线连接符 50">
            <a:extLst>
              <a:ext uri="{FF2B5EF4-FFF2-40B4-BE49-F238E27FC236}">
                <a16:creationId xmlns:a16="http://schemas.microsoft.com/office/drawing/2014/main" id="{6DC8D39A-2385-0F4D-8E86-7D1E5EFFCDB7}"/>
              </a:ext>
            </a:extLst>
          </p:cNvPr>
          <p:cNvCxnSpPr>
            <a:cxnSpLocks/>
            <a:endCxn id="73" idx="6"/>
          </p:cNvCxnSpPr>
          <p:nvPr/>
        </p:nvCxnSpPr>
        <p:spPr>
          <a:xfrm>
            <a:off x="1840773" y="2494449"/>
            <a:ext cx="803099" cy="104282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2A36B6F-71FB-F746-A75A-D1F0BF433C9B}"/>
              </a:ext>
            </a:extLst>
          </p:cNvPr>
          <p:cNvCxnSpPr>
            <a:cxnSpLocks/>
            <a:stCxn id="72" idx="1"/>
          </p:cNvCxnSpPr>
          <p:nvPr/>
        </p:nvCxnSpPr>
        <p:spPr>
          <a:xfrm flipH="1" flipV="1">
            <a:off x="758689" y="3240452"/>
            <a:ext cx="359676" cy="79931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直线连接符 74">
            <a:extLst>
              <a:ext uri="{FF2B5EF4-FFF2-40B4-BE49-F238E27FC236}">
                <a16:creationId xmlns:a16="http://schemas.microsoft.com/office/drawing/2014/main" id="{62504418-89E5-AD41-B930-52C08FDC1DB4}"/>
              </a:ext>
            </a:extLst>
          </p:cNvPr>
          <p:cNvCxnSpPr>
            <a:cxnSpLocks/>
          </p:cNvCxnSpPr>
          <p:nvPr/>
        </p:nvCxnSpPr>
        <p:spPr>
          <a:xfrm flipV="1">
            <a:off x="783599" y="2665958"/>
            <a:ext cx="1063972" cy="60044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直线连接符 76">
            <a:extLst>
              <a:ext uri="{FF2B5EF4-FFF2-40B4-BE49-F238E27FC236}">
                <a16:creationId xmlns:a16="http://schemas.microsoft.com/office/drawing/2014/main" id="{6762EFA1-FFC5-4B40-B658-E7C717AFE130}"/>
              </a:ext>
            </a:extLst>
          </p:cNvPr>
          <p:cNvCxnSpPr>
            <a:cxnSpLocks/>
          </p:cNvCxnSpPr>
          <p:nvPr/>
        </p:nvCxnSpPr>
        <p:spPr>
          <a:xfrm>
            <a:off x="1825203" y="2645439"/>
            <a:ext cx="2573733" cy="51203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直线连接符 87">
            <a:extLst>
              <a:ext uri="{FF2B5EF4-FFF2-40B4-BE49-F238E27FC236}">
                <a16:creationId xmlns:a16="http://schemas.microsoft.com/office/drawing/2014/main" id="{93512F07-7338-8E49-B91E-EC73BF34171C}"/>
              </a:ext>
            </a:extLst>
          </p:cNvPr>
          <p:cNvCxnSpPr>
            <a:cxnSpLocks/>
          </p:cNvCxnSpPr>
          <p:nvPr/>
        </p:nvCxnSpPr>
        <p:spPr>
          <a:xfrm>
            <a:off x="1534142" y="4334122"/>
            <a:ext cx="1285253" cy="69676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5" name="直线连接符 94">
            <a:extLst>
              <a:ext uri="{FF2B5EF4-FFF2-40B4-BE49-F238E27FC236}">
                <a16:creationId xmlns:a16="http://schemas.microsoft.com/office/drawing/2014/main" id="{9ED3AEA1-C667-594B-8B1E-9A8F9D4D1949}"/>
              </a:ext>
            </a:extLst>
          </p:cNvPr>
          <p:cNvCxnSpPr>
            <a:cxnSpLocks/>
          </p:cNvCxnSpPr>
          <p:nvPr/>
        </p:nvCxnSpPr>
        <p:spPr>
          <a:xfrm flipH="1">
            <a:off x="2819663" y="3130200"/>
            <a:ext cx="1539246" cy="190068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2" name="直线连接符 101">
            <a:extLst>
              <a:ext uri="{FF2B5EF4-FFF2-40B4-BE49-F238E27FC236}">
                <a16:creationId xmlns:a16="http://schemas.microsoft.com/office/drawing/2014/main" id="{A7DE47A4-F0AF-E540-98BE-6D964FEE76B2}"/>
              </a:ext>
            </a:extLst>
          </p:cNvPr>
          <p:cNvCxnSpPr>
            <a:cxnSpLocks/>
          </p:cNvCxnSpPr>
          <p:nvPr/>
        </p:nvCxnSpPr>
        <p:spPr>
          <a:xfrm flipV="1">
            <a:off x="1419488" y="3630815"/>
            <a:ext cx="709281" cy="41951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直线连接符 104">
            <a:extLst>
              <a:ext uri="{FF2B5EF4-FFF2-40B4-BE49-F238E27FC236}">
                <a16:creationId xmlns:a16="http://schemas.microsoft.com/office/drawing/2014/main" id="{6A158D66-6461-454C-80E7-65E86DD81A4C}"/>
              </a:ext>
            </a:extLst>
          </p:cNvPr>
          <p:cNvCxnSpPr>
            <a:cxnSpLocks/>
          </p:cNvCxnSpPr>
          <p:nvPr/>
        </p:nvCxnSpPr>
        <p:spPr>
          <a:xfrm flipH="1" flipV="1">
            <a:off x="993882" y="3282757"/>
            <a:ext cx="1119589" cy="34401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直线连接符 117">
            <a:extLst>
              <a:ext uri="{FF2B5EF4-FFF2-40B4-BE49-F238E27FC236}">
                <a16:creationId xmlns:a16="http://schemas.microsoft.com/office/drawing/2014/main" id="{72477A6F-DAFB-344A-B608-E787B24C5C5C}"/>
              </a:ext>
            </a:extLst>
          </p:cNvPr>
          <p:cNvCxnSpPr>
            <a:cxnSpLocks/>
          </p:cNvCxnSpPr>
          <p:nvPr/>
        </p:nvCxnSpPr>
        <p:spPr>
          <a:xfrm flipV="1">
            <a:off x="998930" y="2779965"/>
            <a:ext cx="979918" cy="48644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直线连接符 118">
            <a:extLst>
              <a:ext uri="{FF2B5EF4-FFF2-40B4-BE49-F238E27FC236}">
                <a16:creationId xmlns:a16="http://schemas.microsoft.com/office/drawing/2014/main" id="{9582BAAD-C779-6D47-BF98-FBFBD57CB407}"/>
              </a:ext>
            </a:extLst>
          </p:cNvPr>
          <p:cNvCxnSpPr>
            <a:cxnSpLocks/>
            <a:endCxn id="104" idx="3"/>
          </p:cNvCxnSpPr>
          <p:nvPr/>
        </p:nvCxnSpPr>
        <p:spPr>
          <a:xfrm>
            <a:off x="1950256" y="2775014"/>
            <a:ext cx="2396413" cy="49723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直线连接符 127">
            <a:extLst>
              <a:ext uri="{FF2B5EF4-FFF2-40B4-BE49-F238E27FC236}">
                <a16:creationId xmlns:a16="http://schemas.microsoft.com/office/drawing/2014/main" id="{DB5318AA-FCC1-E04C-85E5-6B8F667A865A}"/>
              </a:ext>
            </a:extLst>
          </p:cNvPr>
          <p:cNvCxnSpPr>
            <a:cxnSpLocks/>
          </p:cNvCxnSpPr>
          <p:nvPr/>
        </p:nvCxnSpPr>
        <p:spPr>
          <a:xfrm>
            <a:off x="1422184" y="4498794"/>
            <a:ext cx="1120804" cy="668915"/>
          </a:xfrm>
          <a:prstGeom prst="line">
            <a:avLst/>
          </a:prstGeom>
          <a:ln w="57150">
            <a:solidFill>
              <a:srgbClr val="F96540"/>
            </a:solidFill>
          </a:ln>
        </p:spPr>
        <p:style>
          <a:lnRef idx="1">
            <a:schemeClr val="accent1"/>
          </a:lnRef>
          <a:fillRef idx="0">
            <a:schemeClr val="accent1"/>
          </a:fillRef>
          <a:effectRef idx="0">
            <a:schemeClr val="accent1"/>
          </a:effectRef>
          <a:fontRef idx="minor">
            <a:schemeClr val="tx1"/>
          </a:fontRef>
        </p:style>
      </p:cxnSp>
      <p:cxnSp>
        <p:nvCxnSpPr>
          <p:cNvPr id="131" name="直线连接符 130">
            <a:extLst>
              <a:ext uri="{FF2B5EF4-FFF2-40B4-BE49-F238E27FC236}">
                <a16:creationId xmlns:a16="http://schemas.microsoft.com/office/drawing/2014/main" id="{8EDBDB16-321F-C348-9B43-6A3A37E156CA}"/>
              </a:ext>
            </a:extLst>
          </p:cNvPr>
          <p:cNvCxnSpPr>
            <a:cxnSpLocks/>
            <a:endCxn id="82" idx="2"/>
          </p:cNvCxnSpPr>
          <p:nvPr/>
        </p:nvCxnSpPr>
        <p:spPr>
          <a:xfrm>
            <a:off x="2555228" y="5154285"/>
            <a:ext cx="834769" cy="995058"/>
          </a:xfrm>
          <a:prstGeom prst="line">
            <a:avLst/>
          </a:prstGeom>
          <a:ln w="57150">
            <a:solidFill>
              <a:srgbClr val="F96540"/>
            </a:solidFill>
          </a:ln>
        </p:spPr>
        <p:style>
          <a:lnRef idx="1">
            <a:schemeClr val="accent1"/>
          </a:lnRef>
          <a:fillRef idx="0">
            <a:schemeClr val="accent1"/>
          </a:fillRef>
          <a:effectRef idx="0">
            <a:schemeClr val="accent1"/>
          </a:effectRef>
          <a:fontRef idx="minor">
            <a:schemeClr val="tx1"/>
          </a:fontRef>
        </p:style>
      </p:cxnSp>
      <p:cxnSp>
        <p:nvCxnSpPr>
          <p:cNvPr id="134" name="直线连接符 133">
            <a:extLst>
              <a:ext uri="{FF2B5EF4-FFF2-40B4-BE49-F238E27FC236}">
                <a16:creationId xmlns:a16="http://schemas.microsoft.com/office/drawing/2014/main" id="{610D5610-89EE-8041-B3E3-547DD25CF2C9}"/>
              </a:ext>
            </a:extLst>
          </p:cNvPr>
          <p:cNvCxnSpPr>
            <a:cxnSpLocks/>
            <a:stCxn id="82" idx="2"/>
          </p:cNvCxnSpPr>
          <p:nvPr/>
        </p:nvCxnSpPr>
        <p:spPr>
          <a:xfrm flipV="1">
            <a:off x="3389997" y="5082599"/>
            <a:ext cx="666257" cy="1066744"/>
          </a:xfrm>
          <a:prstGeom prst="line">
            <a:avLst/>
          </a:prstGeom>
          <a:ln w="57150">
            <a:solidFill>
              <a:srgbClr val="F96540"/>
            </a:solidFill>
          </a:ln>
        </p:spPr>
        <p:style>
          <a:lnRef idx="1">
            <a:schemeClr val="accent1"/>
          </a:lnRef>
          <a:fillRef idx="0">
            <a:schemeClr val="accent1"/>
          </a:fillRef>
          <a:effectRef idx="0">
            <a:schemeClr val="accent1"/>
          </a:effectRef>
          <a:fontRef idx="minor">
            <a:schemeClr val="tx1"/>
          </a:fontRef>
        </p:style>
      </p:cxnSp>
      <p:cxnSp>
        <p:nvCxnSpPr>
          <p:cNvPr id="137" name="直线连接符 136">
            <a:extLst>
              <a:ext uri="{FF2B5EF4-FFF2-40B4-BE49-F238E27FC236}">
                <a16:creationId xmlns:a16="http://schemas.microsoft.com/office/drawing/2014/main" id="{D6D8921F-A36C-F647-9102-1AC187EE5942}"/>
              </a:ext>
            </a:extLst>
          </p:cNvPr>
          <p:cNvCxnSpPr>
            <a:cxnSpLocks/>
          </p:cNvCxnSpPr>
          <p:nvPr/>
        </p:nvCxnSpPr>
        <p:spPr>
          <a:xfrm flipV="1">
            <a:off x="2958765" y="5107364"/>
            <a:ext cx="1036539" cy="192777"/>
          </a:xfrm>
          <a:prstGeom prst="line">
            <a:avLst/>
          </a:prstGeom>
          <a:ln w="57150">
            <a:solidFill>
              <a:srgbClr val="F96540"/>
            </a:solidFill>
          </a:ln>
        </p:spPr>
        <p:style>
          <a:lnRef idx="1">
            <a:schemeClr val="accent1"/>
          </a:lnRef>
          <a:fillRef idx="0">
            <a:schemeClr val="accent1"/>
          </a:fillRef>
          <a:effectRef idx="0">
            <a:schemeClr val="accent1"/>
          </a:effectRef>
          <a:fontRef idx="minor">
            <a:schemeClr val="tx1"/>
          </a:fontRef>
        </p:style>
      </p:cxnSp>
      <p:cxnSp>
        <p:nvCxnSpPr>
          <p:cNvPr id="145" name="直线连接符 144">
            <a:extLst>
              <a:ext uri="{FF2B5EF4-FFF2-40B4-BE49-F238E27FC236}">
                <a16:creationId xmlns:a16="http://schemas.microsoft.com/office/drawing/2014/main" id="{720E36F1-BE33-564D-A268-2D48C81DB918}"/>
              </a:ext>
            </a:extLst>
          </p:cNvPr>
          <p:cNvCxnSpPr>
            <a:cxnSpLocks/>
          </p:cNvCxnSpPr>
          <p:nvPr/>
        </p:nvCxnSpPr>
        <p:spPr>
          <a:xfrm flipV="1">
            <a:off x="2927924" y="3221692"/>
            <a:ext cx="1579670" cy="2058080"/>
          </a:xfrm>
          <a:prstGeom prst="line">
            <a:avLst/>
          </a:prstGeom>
          <a:ln w="57150">
            <a:solidFill>
              <a:srgbClr val="F965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36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up)">
                                      <p:cBhvr>
                                        <p:cTn id="7" dur="500"/>
                                        <p:tgtEl>
                                          <p:spTgt spid="8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down)">
                                      <p:cBhvr>
                                        <p:cTn id="11" dur="500"/>
                                        <p:tgtEl>
                                          <p:spTgt spid="9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wipe(up)">
                                      <p:cBhvr>
                                        <p:cTn id="15" dur="500"/>
                                        <p:tgtEl>
                                          <p:spTgt spid="12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wipe(up)">
                                      <p:cBhvr>
                                        <p:cTn id="19" dur="500"/>
                                        <p:tgtEl>
                                          <p:spTgt spid="13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34"/>
                                        </p:tgtEl>
                                        <p:attrNameLst>
                                          <p:attrName>style.visibility</p:attrName>
                                        </p:attrNameLst>
                                      </p:cBhvr>
                                      <p:to>
                                        <p:strVal val="visible"/>
                                      </p:to>
                                    </p:set>
                                    <p:animEffect transition="in" filter="wipe(down)">
                                      <p:cBhvr>
                                        <p:cTn id="23" dur="500"/>
                                        <p:tgtEl>
                                          <p:spTgt spid="13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wipe(right)">
                                      <p:cBhvr>
                                        <p:cTn id="27" dur="500"/>
                                        <p:tgtEl>
                                          <p:spTgt spid="13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wipe(down)">
                                      <p:cBhvr>
                                        <p:cTn id="31" dur="500"/>
                                        <p:tgtEl>
                                          <p:spTgt spid="1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500"/>
                                        <p:tgtEl>
                                          <p:spTgt spid="51"/>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up)">
                                      <p:cBhvr>
                                        <p:cTn id="43" dur="500"/>
                                        <p:tgtEl>
                                          <p:spTgt spid="45"/>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wipe(down)">
                                      <p:cBhvr>
                                        <p:cTn id="47" dur="500"/>
                                        <p:tgtEl>
                                          <p:spTgt spid="102"/>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right)">
                                      <p:cBhvr>
                                        <p:cTn id="51" dur="500"/>
                                        <p:tgtEl>
                                          <p:spTgt spid="105"/>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wipe(down)">
                                      <p:cBhvr>
                                        <p:cTn id="55" dur="500"/>
                                        <p:tgtEl>
                                          <p:spTgt spid="11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wipe(left)">
                                      <p:cBhvr>
                                        <p:cTn id="59" dur="500"/>
                                        <p:tgtEl>
                                          <p:spTgt spid="119"/>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down)">
                                      <p:cBhvr>
                                        <p:cTn id="63" dur="500"/>
                                        <p:tgtEl>
                                          <p:spTgt spid="69"/>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down)">
                                      <p:cBhvr>
                                        <p:cTn id="67" dur="500"/>
                                        <p:tgtEl>
                                          <p:spTgt spid="7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left)">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en-US" altLang="zh-HK" dirty="0"/>
              <a:t>Generalized Graph Propagation</a:t>
            </a:r>
            <a:endParaRPr lang="zh-HK" altLang="en-US" sz="3600" dirty="0"/>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B9D664F8-622B-3B4A-B90E-A5F5A9952CEF}"/>
                  </a:ext>
                </a:extLst>
              </p:cNvPr>
              <p:cNvSpPr txBox="1"/>
              <p:nvPr/>
            </p:nvSpPr>
            <p:spPr>
              <a:xfrm>
                <a:off x="1034331" y="1095912"/>
                <a:ext cx="7786141" cy="1468992"/>
              </a:xfrm>
              <a:prstGeom prst="rect">
                <a:avLst/>
              </a:prstGeom>
              <a:noFill/>
            </p:spPr>
            <p:txBody>
              <a:bodyPr wrap="square" rtlCol="0">
                <a:spAutoFit/>
              </a:bodyPr>
              <a:lstStyle/>
              <a:p>
                <a:pPr algn="just">
                  <a:buSzPct val="80000"/>
                </a:pPr>
                <a:r>
                  <a:rPr kumimoji="1" lang="en-US" altLang="zh-CN" sz="2400" dirty="0">
                    <a:solidFill>
                      <a:srgbClr val="C00000"/>
                    </a:solidFill>
                    <a:latin typeface="Candara" panose="020E0502030303020204" pitchFamily="34" charset="0"/>
                  </a:rPr>
                  <a:t>Generalized Graph Propagation Equation</a:t>
                </a:r>
                <a:r>
                  <a:rPr kumimoji="1" lang="zh-CN" altLang="en-US" sz="2400" dirty="0">
                    <a:latin typeface="Candara" panose="020E0502030303020204" pitchFamily="34" charset="0"/>
                  </a:rPr>
                  <a:t>：</a:t>
                </a:r>
                <a:endParaRPr kumimoji="1" lang="en-US" altLang="zh-CN" sz="2400" dirty="0">
                  <a:latin typeface="Candara" panose="020E0502030303020204" pitchFamily="34" charset="0"/>
                </a:endParaRPr>
              </a:p>
              <a:p>
                <a:pPr algn="just">
                  <a:buSzPct val="80000"/>
                </a:pPr>
                <a14:m>
                  <m:oMathPara xmlns:m="http://schemas.openxmlformats.org/officeDocument/2006/math">
                    <m:oMathParaPr>
                      <m:jc m:val="centerGroup"/>
                    </m:oMathParaPr>
                    <m:oMath xmlns:m="http://schemas.openxmlformats.org/officeDocument/2006/math">
                      <m:acc>
                        <m:accPr>
                          <m:chr m:val="⃗"/>
                          <m:ctrlPr>
                            <a:rPr kumimoji="1" lang="en-US" altLang="zh-CN" sz="2400" b="0" i="1" dirty="0">
                              <a:latin typeface="Cambria Math" panose="02040503050406030204" pitchFamily="18" charset="0"/>
                              <a:ea typeface="Cambria Math" panose="02040503050406030204" pitchFamily="18" charset="0"/>
                            </a:rPr>
                          </m:ctrlPr>
                        </m:accPr>
                        <m:e>
                          <m:r>
                            <a:rPr kumimoji="1" lang="en-US" altLang="zh-CN" sz="2400" b="0" i="1" dirty="0">
                              <a:latin typeface="Cambria Math" panose="02040503050406030204" pitchFamily="18" charset="0"/>
                              <a:ea typeface="Cambria Math" panose="02040503050406030204" pitchFamily="18" charset="0"/>
                            </a:rPr>
                            <m:t>𝜋</m:t>
                          </m:r>
                        </m:e>
                      </m:acc>
                      <m:r>
                        <a:rPr kumimoji="1" lang="en-US" altLang="zh-CN" sz="2400" b="0" i="1" dirty="0">
                          <a:latin typeface="Cambria Math" panose="02040503050406030204" pitchFamily="18" charset="0"/>
                          <a:ea typeface="Cambria Math" panose="02040503050406030204" pitchFamily="18" charset="0"/>
                        </a:rPr>
                        <m:t>=</m:t>
                      </m:r>
                      <m:nary>
                        <m:naryPr>
                          <m:chr m:val="∑"/>
                          <m:ctrlPr>
                            <a:rPr kumimoji="1" lang="en-US" altLang="zh-CN" sz="2400" b="0" i="1">
                              <a:latin typeface="Cambria Math" panose="02040503050406030204" pitchFamily="18" charset="0"/>
                            </a:rPr>
                          </m:ctrlPr>
                        </m:naryPr>
                        <m:sub>
                          <m:r>
                            <m:rPr>
                              <m:brk m:alnAt="23"/>
                            </m:rPr>
                            <a:rPr kumimoji="1" lang="en-US" altLang="zh-CN" sz="2400" b="0" i="1">
                              <a:latin typeface="Cambria Math" panose="02040503050406030204" pitchFamily="18" charset="0"/>
                            </a:rPr>
                            <m:t>𝑖</m:t>
                          </m:r>
                          <m:r>
                            <a:rPr kumimoji="1" lang="en-US" altLang="zh-CN" sz="2400" b="0" i="1">
                              <a:latin typeface="Cambria Math" panose="02040503050406030204" pitchFamily="18" charset="0"/>
                            </a:rPr>
                            <m:t>=0</m:t>
                          </m:r>
                        </m:sub>
                        <m:sup>
                          <m:r>
                            <a:rPr kumimoji="1" lang="en-US" altLang="zh-CN" sz="2400" b="0" i="1">
                              <a:latin typeface="Cambria Math" panose="02040503050406030204" pitchFamily="18" charset="0"/>
                              <a:ea typeface="Cambria Math" panose="02040503050406030204" pitchFamily="18" charset="0"/>
                            </a:rPr>
                            <m:t>∞</m:t>
                          </m:r>
                        </m:sup>
                        <m:e>
                          <m:sSub>
                            <m:sSubPr>
                              <m:ctrlPr>
                                <a:rPr kumimoji="1" lang="en-US" altLang="zh-CN" sz="2400" b="0" i="1">
                                  <a:latin typeface="Cambria Math" panose="02040503050406030204" pitchFamily="18" charset="0"/>
                                  <a:ea typeface="Cambria Math" panose="02040503050406030204" pitchFamily="18" charset="0"/>
                                </a:rPr>
                              </m:ctrlPr>
                            </m:sSubPr>
                            <m:e>
                              <m:r>
                                <a:rPr kumimoji="1" lang="en-US" altLang="zh-CN" sz="2400" b="0" i="1">
                                  <a:latin typeface="Cambria Math" panose="02040503050406030204" pitchFamily="18" charset="0"/>
                                  <a:ea typeface="Cambria Math" panose="02040503050406030204" pitchFamily="18" charset="0"/>
                                </a:rPr>
                                <m:t>𝑤</m:t>
                              </m:r>
                            </m:e>
                            <m:sub>
                              <m:r>
                                <a:rPr kumimoji="1" lang="en-US" altLang="zh-CN" sz="2400" b="0" i="1">
                                  <a:latin typeface="Cambria Math" panose="02040503050406030204" pitchFamily="18" charset="0"/>
                                  <a:ea typeface="Cambria Math" panose="02040503050406030204" pitchFamily="18" charset="0"/>
                                </a:rPr>
                                <m:t>𝑖</m:t>
                              </m:r>
                            </m:sub>
                          </m:sSub>
                          <m:r>
                            <a:rPr kumimoji="1" lang="en-US" altLang="zh-CN" sz="2400" b="0" i="1" dirty="0">
                              <a:latin typeface="Cambria Math" panose="02040503050406030204" pitchFamily="18" charset="0"/>
                              <a:ea typeface="Cambria Math" panose="02040503050406030204" pitchFamily="18" charset="0"/>
                            </a:rPr>
                            <m:t>∙</m:t>
                          </m:r>
                          <m:sSup>
                            <m:sSupPr>
                              <m:ctrlPr>
                                <a:rPr kumimoji="1" lang="en-US" altLang="zh-CN" sz="2400" b="0" i="1">
                                  <a:latin typeface="Cambria Math" panose="02040503050406030204" pitchFamily="18" charset="0"/>
                                </a:rPr>
                              </m:ctrlPr>
                            </m:sSupPr>
                            <m:e>
                              <m:d>
                                <m:dPr>
                                  <m:ctrlPr>
                                    <a:rPr kumimoji="1" lang="en-US" altLang="zh-CN" sz="2400" b="0" i="1">
                                      <a:latin typeface="Cambria Math" panose="02040503050406030204" pitchFamily="18" charset="0"/>
                                    </a:rPr>
                                  </m:ctrlPr>
                                </m:dPr>
                                <m:e>
                                  <m:sSup>
                                    <m:sSupPr>
                                      <m:ctrlPr>
                                        <a:rPr kumimoji="1" lang="en-US" altLang="zh-CN" sz="2400" b="0" i="1">
                                          <a:latin typeface="Cambria Math" panose="02040503050406030204" pitchFamily="18" charset="0"/>
                                        </a:rPr>
                                      </m:ctrlPr>
                                    </m:sSupPr>
                                    <m:e>
                                      <m:sSup>
                                        <m:sSupPr>
                                          <m:ctrlPr>
                                            <a:rPr kumimoji="1" lang="en-US" altLang="zh-CN" sz="2400" b="0" i="1">
                                              <a:latin typeface="Cambria Math" panose="02040503050406030204" pitchFamily="18" charset="0"/>
                                            </a:rPr>
                                          </m:ctrlPr>
                                        </m:sSupPr>
                                        <m:e>
                                          <m:r>
                                            <m:rPr>
                                              <m:sty m:val="p"/>
                                            </m:rPr>
                                            <a:rPr kumimoji="1" lang="en-US" altLang="zh-CN" sz="2400" b="0" i="0">
                                              <a:latin typeface="Cambria Math" panose="02040503050406030204" pitchFamily="18" charset="0"/>
                                            </a:rPr>
                                            <m:t>D</m:t>
                                          </m:r>
                                        </m:e>
                                        <m:sup>
                                          <m:r>
                                            <a:rPr kumimoji="1" lang="en-US" altLang="zh-CN" sz="2400" b="0" i="0">
                                              <a:latin typeface="Cambria Math" panose="02040503050406030204" pitchFamily="18" charset="0"/>
                                            </a:rPr>
                                            <m:t>−</m:t>
                                          </m:r>
                                          <m:r>
                                            <m:rPr>
                                              <m:sty m:val="p"/>
                                            </m:rPr>
                                            <a:rPr kumimoji="1" lang="en-US" altLang="zh-CN" sz="2400" b="0" i="0">
                                              <a:latin typeface="Cambria Math" panose="02040503050406030204" pitchFamily="18" charset="0"/>
                                            </a:rPr>
                                            <m:t>a</m:t>
                                          </m:r>
                                        </m:sup>
                                      </m:sSup>
                                      <m:r>
                                        <m:rPr>
                                          <m:sty m:val="p"/>
                                        </m:rPr>
                                        <a:rPr kumimoji="1" lang="en-US" altLang="zh-CN" sz="2400" b="0">
                                          <a:latin typeface="Cambria Math" panose="02040503050406030204" pitchFamily="18" charset="0"/>
                                        </a:rPr>
                                        <m:t>AD</m:t>
                                      </m:r>
                                    </m:e>
                                    <m:sup>
                                      <m:r>
                                        <a:rPr kumimoji="1" lang="en-US" altLang="zh-CN" sz="2400" b="0">
                                          <a:latin typeface="Cambria Math" panose="02040503050406030204" pitchFamily="18" charset="0"/>
                                        </a:rPr>
                                        <m:t>−</m:t>
                                      </m:r>
                                      <m:r>
                                        <a:rPr kumimoji="1" lang="en-US" altLang="zh-CN" sz="2400" b="0" i="1">
                                          <a:latin typeface="Cambria Math" panose="02040503050406030204" pitchFamily="18" charset="0"/>
                                        </a:rPr>
                                        <m:t>𝑏</m:t>
                                      </m:r>
                                    </m:sup>
                                  </m:sSup>
                                </m:e>
                              </m:d>
                            </m:e>
                            <m:sup>
                              <m:r>
                                <a:rPr kumimoji="1" lang="en-US" altLang="zh-CN" sz="2400" b="0" i="1">
                                  <a:latin typeface="Cambria Math" panose="02040503050406030204" pitchFamily="18" charset="0"/>
                                </a:rPr>
                                <m:t>𝑖</m:t>
                              </m:r>
                            </m:sup>
                          </m:sSup>
                          <m:r>
                            <a:rPr kumimoji="1" lang="en-US" altLang="zh-CN" sz="2400" b="0" i="1">
                              <a:latin typeface="Cambria Math" panose="02040503050406030204" pitchFamily="18" charset="0"/>
                              <a:ea typeface="Cambria Math" panose="02040503050406030204" pitchFamily="18" charset="0"/>
                            </a:rPr>
                            <m:t>∙</m:t>
                          </m:r>
                          <m:acc>
                            <m:accPr>
                              <m:chr m:val="⃗"/>
                              <m:ctrlPr>
                                <a:rPr kumimoji="1" lang="en-US" altLang="zh-CN" sz="2400" b="0" i="1">
                                  <a:latin typeface="Cambria Math" panose="02040503050406030204" pitchFamily="18" charset="0"/>
                                  <a:ea typeface="Cambria Math" panose="02040503050406030204" pitchFamily="18" charset="0"/>
                                </a:rPr>
                              </m:ctrlPr>
                            </m:accPr>
                            <m:e>
                              <m:r>
                                <a:rPr kumimoji="1" lang="en-US" altLang="zh-CN" sz="2400" b="0" i="1">
                                  <a:latin typeface="Cambria Math" panose="02040503050406030204" pitchFamily="18" charset="0"/>
                                  <a:ea typeface="Cambria Math" panose="02040503050406030204" pitchFamily="18" charset="0"/>
                                </a:rPr>
                                <m:t>𝑥</m:t>
                              </m:r>
                            </m:e>
                          </m:acc>
                        </m:e>
                      </m:nary>
                    </m:oMath>
                  </m:oMathPara>
                </a14:m>
                <a:endParaRPr kumimoji="1" lang="en-US" altLang="zh-CN" sz="2400" dirty="0">
                  <a:latin typeface="Candara" panose="020E0502030303020204" pitchFamily="34" charset="0"/>
                </a:endParaRPr>
              </a:p>
            </p:txBody>
          </p:sp>
        </mc:Choice>
        <mc:Fallback xmlns="">
          <p:sp>
            <p:nvSpPr>
              <p:cNvPr id="52" name="文本框 51">
                <a:extLst>
                  <a:ext uri="{FF2B5EF4-FFF2-40B4-BE49-F238E27FC236}">
                    <a16:creationId xmlns:a16="http://schemas.microsoft.com/office/drawing/2014/main" id="{B9D664F8-622B-3B4A-B90E-A5F5A9952CEF}"/>
                  </a:ext>
                </a:extLst>
              </p:cNvPr>
              <p:cNvSpPr txBox="1">
                <a:spLocks noRot="1" noChangeAspect="1" noMove="1" noResize="1" noEditPoints="1" noAdjustHandles="1" noChangeArrowheads="1" noChangeShapeType="1" noTextEdit="1"/>
              </p:cNvSpPr>
              <p:nvPr/>
            </p:nvSpPr>
            <p:spPr>
              <a:xfrm>
                <a:off x="1034331" y="1095912"/>
                <a:ext cx="7786141" cy="1468992"/>
              </a:xfrm>
              <a:prstGeom prst="rect">
                <a:avLst/>
              </a:prstGeom>
              <a:blipFill>
                <a:blip r:embed="rId3"/>
                <a:stretch>
                  <a:fillRect l="-1303" t="-55556" b="-121368"/>
                </a:stretch>
              </a:blipFill>
            </p:spPr>
            <p:txBody>
              <a:bodyPr/>
              <a:lstStyle/>
              <a:p>
                <a:r>
                  <a:rPr lang="en-US">
                    <a:noFill/>
                  </a:rPr>
                  <a:t> </a:t>
                </a:r>
              </a:p>
            </p:txBody>
          </p:sp>
        </mc:Fallback>
      </mc:AlternateContent>
      <p:graphicFrame>
        <p:nvGraphicFramePr>
          <p:cNvPr id="2" name="表格 3">
            <a:extLst>
              <a:ext uri="{FF2B5EF4-FFF2-40B4-BE49-F238E27FC236}">
                <a16:creationId xmlns:a16="http://schemas.microsoft.com/office/drawing/2014/main" id="{34BF6B0B-9E3B-4D45-BBA9-A00ABE2ED10B}"/>
              </a:ext>
            </a:extLst>
          </p:cNvPr>
          <p:cNvGraphicFramePr>
            <a:graphicFrameLocks noGrp="1"/>
          </p:cNvGraphicFramePr>
          <p:nvPr>
            <p:extLst>
              <p:ext uri="{D42A27DB-BD31-4B8C-83A1-F6EECF244321}">
                <p14:modId xmlns:p14="http://schemas.microsoft.com/office/powerpoint/2010/main" val="2979566744"/>
              </p:ext>
            </p:extLst>
          </p:nvPr>
        </p:nvGraphicFramePr>
        <p:xfrm>
          <a:off x="386259" y="3767336"/>
          <a:ext cx="1296144" cy="2786736"/>
        </p:xfrm>
        <a:graphic>
          <a:graphicData uri="http://schemas.openxmlformats.org/drawingml/2006/table">
            <a:tbl>
              <a:tblPr firstRow="1" bandRow="1">
                <a:tableStyleId>{2D5ABB26-0587-4C30-8999-92F81FD0307C}</a:tableStyleId>
              </a:tblPr>
              <a:tblGrid>
                <a:gridCol w="1296144">
                  <a:extLst>
                    <a:ext uri="{9D8B030D-6E8A-4147-A177-3AD203B41FA5}">
                      <a16:colId xmlns:a16="http://schemas.microsoft.com/office/drawing/2014/main" val="1010451948"/>
                    </a:ext>
                  </a:extLst>
                </a:gridCol>
              </a:tblGrid>
              <a:tr h="696684">
                <a:tc>
                  <a:txBody>
                    <a:bodyPr/>
                    <a:lstStyle/>
                    <a:p>
                      <a:pPr algn="ctr"/>
                      <a:r>
                        <a:rPr lang="en-US">
                          <a:solidFill>
                            <a:schemeClr val="tx1"/>
                          </a:solidFill>
                          <a:latin typeface="Corbel" panose="020B0503020204020204" pitchFamily="34" charset="0"/>
                        </a:rPr>
                        <a:t>transition probability</a:t>
                      </a:r>
                    </a:p>
                  </a:txBody>
                  <a:tcPr anchor="ctr"/>
                </a:tc>
                <a:extLst>
                  <a:ext uri="{0D108BD9-81ED-4DB2-BD59-A6C34878D82A}">
                    <a16:rowId xmlns:a16="http://schemas.microsoft.com/office/drawing/2014/main" val="3968580919"/>
                  </a:ext>
                </a:extLst>
              </a:tr>
              <a:tr h="696684">
                <a:tc>
                  <a:txBody>
                    <a:bodyPr/>
                    <a:lstStyle/>
                    <a:p>
                      <a:pPr algn="ctr"/>
                      <a:r>
                        <a:rPr lang="en-US">
                          <a:solidFill>
                            <a:schemeClr val="tx1"/>
                          </a:solidFill>
                          <a:latin typeface="Corbel" panose="020B0503020204020204" pitchFamily="34" charset="0"/>
                        </a:rPr>
                        <a:t>PPR</a:t>
                      </a:r>
                    </a:p>
                  </a:txBody>
                  <a:tcPr anchor="ctr"/>
                </a:tc>
                <a:extLst>
                  <a:ext uri="{0D108BD9-81ED-4DB2-BD59-A6C34878D82A}">
                    <a16:rowId xmlns:a16="http://schemas.microsoft.com/office/drawing/2014/main" val="2527683275"/>
                  </a:ext>
                </a:extLst>
              </a:tr>
              <a:tr h="696684">
                <a:tc>
                  <a:txBody>
                    <a:bodyPr/>
                    <a:lstStyle/>
                    <a:p>
                      <a:pPr algn="ctr"/>
                      <a:r>
                        <a:rPr lang="en-US">
                          <a:solidFill>
                            <a:schemeClr val="tx1"/>
                          </a:solidFill>
                          <a:latin typeface="Corbel" panose="020B0503020204020204" pitchFamily="34" charset="0"/>
                        </a:rPr>
                        <a:t>HKPR</a:t>
                      </a:r>
                    </a:p>
                  </a:txBody>
                  <a:tcPr anchor="ctr"/>
                </a:tc>
                <a:extLst>
                  <a:ext uri="{0D108BD9-81ED-4DB2-BD59-A6C34878D82A}">
                    <a16:rowId xmlns:a16="http://schemas.microsoft.com/office/drawing/2014/main" val="1025064925"/>
                  </a:ext>
                </a:extLst>
              </a:tr>
              <a:tr h="696684">
                <a:tc>
                  <a:txBody>
                    <a:bodyPr/>
                    <a:lstStyle/>
                    <a:p>
                      <a:pPr algn="ctr"/>
                      <a:r>
                        <a:rPr lang="en-US">
                          <a:solidFill>
                            <a:schemeClr val="tx1"/>
                          </a:solidFill>
                          <a:latin typeface="Corbel" panose="020B0503020204020204" pitchFamily="34" charset="0"/>
                        </a:rPr>
                        <a:t>Katz</a:t>
                      </a:r>
                    </a:p>
                  </a:txBody>
                  <a:tcPr anchor="ctr"/>
                </a:tc>
                <a:extLst>
                  <a:ext uri="{0D108BD9-81ED-4DB2-BD59-A6C34878D82A}">
                    <a16:rowId xmlns:a16="http://schemas.microsoft.com/office/drawing/2014/main" val="2966743185"/>
                  </a:ext>
                </a:extLst>
              </a:tr>
            </a:tbl>
          </a:graphicData>
        </a:graphic>
      </p:graphicFrame>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43B30BB5-85B6-AE48-B574-E8EA69E5A11D}"/>
                  </a:ext>
                </a:extLst>
              </p:cNvPr>
              <p:cNvGraphicFramePr>
                <a:graphicFrameLocks noGrp="1"/>
              </p:cNvGraphicFramePr>
              <p:nvPr>
                <p:extLst>
                  <p:ext uri="{D42A27DB-BD31-4B8C-83A1-F6EECF244321}">
                    <p14:modId xmlns:p14="http://schemas.microsoft.com/office/powerpoint/2010/main" val="3249421233"/>
                  </p:ext>
                </p:extLst>
              </p:nvPr>
            </p:nvGraphicFramePr>
            <p:xfrm>
              <a:off x="2339752" y="2852936"/>
              <a:ext cx="1680187" cy="370113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779399391"/>
                        </a:ext>
                      </a:extLst>
                    </a:gridCol>
                  </a:tblGrid>
                  <a:tr h="69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a:solidFill>
                                <a:schemeClr val="bg1"/>
                              </a:solidFill>
                              <a:latin typeface="Corbel" panose="020B0503020204020204" pitchFamily="34" charset="0"/>
                              <a:ea typeface="Cambria Math" panose="02040503050406030204" pitchFamily="18" charset="0"/>
                            </a:rPr>
                            <a:t>weighted sequence</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1" i="1">
                                        <a:solidFill>
                                          <a:schemeClr val="bg1"/>
                                        </a:solidFill>
                                        <a:latin typeface="Cambria Math" panose="02040503050406030204" pitchFamily="18" charset="0"/>
                                        <a:ea typeface="Cambria Math" panose="02040503050406030204" pitchFamily="18" charset="0"/>
                                      </a:rPr>
                                    </m:ctrlPr>
                                  </m:sSubPr>
                                  <m:e>
                                    <m:r>
                                      <a:rPr kumimoji="1" lang="en-US" altLang="zh-CN" sz="1800" b="1" i="1">
                                        <a:solidFill>
                                          <a:schemeClr val="bg1"/>
                                        </a:solidFill>
                                        <a:latin typeface="Cambria Math" panose="02040503050406030204" pitchFamily="18" charset="0"/>
                                        <a:ea typeface="Cambria Math" panose="02040503050406030204" pitchFamily="18" charset="0"/>
                                      </a:rPr>
                                      <m:t>𝒘</m:t>
                                    </m:r>
                                  </m:e>
                                  <m:sub>
                                    <m:r>
                                      <a:rPr kumimoji="1" lang="en-US" altLang="zh-CN" sz="1800" b="1" i="1">
                                        <a:solidFill>
                                          <a:schemeClr val="bg1"/>
                                        </a:solidFill>
                                        <a:latin typeface="Cambria Math" panose="02040503050406030204" pitchFamily="18" charset="0"/>
                                        <a:ea typeface="Cambria Math" panose="02040503050406030204" pitchFamily="18" charset="0"/>
                                      </a:rPr>
                                      <m:t>𝒊</m:t>
                                    </m:r>
                                  </m:sub>
                                </m:sSub>
                              </m:oMath>
                            </m:oMathPara>
                          </a14:m>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202969686"/>
                      </a:ext>
                    </a:extLst>
                  </a:tr>
                  <a:tr h="696684">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𝑤</m:t>
                                    </m:r>
                                  </m:e>
                                  <m:sub>
                                    <m:r>
                                      <a:rPr kumimoji="1" lang="en-US" altLang="zh-CN" sz="1800" b="0" i="1">
                                        <a:latin typeface="Cambria Math" panose="02040503050406030204" pitchFamily="18" charset="0"/>
                                        <a:ea typeface="Cambria Math" panose="02040503050406030204" pitchFamily="18" charset="0"/>
                                      </a:rPr>
                                      <m:t>𝐿</m:t>
                                    </m:r>
                                  </m:sub>
                                </m:sSub>
                                <m:r>
                                  <a:rPr kumimoji="1" lang="en-US" altLang="zh-CN" sz="1800" b="0" i="1">
                                    <a:latin typeface="Cambria Math" panose="02040503050406030204" pitchFamily="18" charset="0"/>
                                    <a:ea typeface="Cambria Math" panose="02040503050406030204" pitchFamily="18" charset="0"/>
                                  </a:rPr>
                                  <m:t>=1</m:t>
                                </m:r>
                              </m:oMath>
                            </m:oMathPara>
                          </a14:m>
                          <a:endParaRPr kumimoji="1" lang="en-US" altLang="zh-CN" sz="1800" b="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𝑤</m:t>
                                    </m:r>
                                  </m:e>
                                  <m:sub>
                                    <m:r>
                                      <a:rPr kumimoji="1" lang="en-US" altLang="zh-CN" sz="1800" b="0" i="1">
                                        <a:latin typeface="Cambria Math" panose="02040503050406030204" pitchFamily="18" charset="0"/>
                                        <a:ea typeface="Cambria Math" panose="02040503050406030204" pitchFamily="18" charset="0"/>
                                      </a:rPr>
                                      <m:t>𝑖</m:t>
                                    </m:r>
                                  </m:sub>
                                </m:sSub>
                                <m:r>
                                  <a:rPr kumimoji="1" lang="en-US" altLang="zh-CN" sz="1800" b="0" i="1">
                                    <a:latin typeface="Cambria Math" panose="02040503050406030204" pitchFamily="18" charset="0"/>
                                    <a:ea typeface="Cambria Math" panose="02040503050406030204" pitchFamily="18" charset="0"/>
                                  </a:rPr>
                                  <m:t>=0 (</m:t>
                                </m:r>
                                <m:r>
                                  <a:rPr kumimoji="1" lang="en-US" altLang="zh-CN" sz="1800" b="0" i="1">
                                    <a:latin typeface="Cambria Math" panose="02040503050406030204" pitchFamily="18" charset="0"/>
                                    <a:ea typeface="Cambria Math" panose="02040503050406030204" pitchFamily="18" charset="0"/>
                                  </a:rPr>
                                  <m:t>𝑖</m:t>
                                </m:r>
                                <m:r>
                                  <a:rPr kumimoji="1" lang="en-US" altLang="zh-CN" sz="1800" b="0" i="1">
                                    <a:latin typeface="Cambria Math" panose="02040503050406030204" pitchFamily="18" charset="0"/>
                                    <a:ea typeface="Cambria Math" panose="02040503050406030204" pitchFamily="18" charset="0"/>
                                  </a:rPr>
                                  <m:t>≠</m:t>
                                </m:r>
                                <m:r>
                                  <a:rPr kumimoji="1" lang="en-US" altLang="zh-CN" sz="1800" b="0" i="1">
                                    <a:latin typeface="Cambria Math" panose="02040503050406030204" pitchFamily="18" charset="0"/>
                                    <a:ea typeface="Cambria Math" panose="02040503050406030204" pitchFamily="18" charset="0"/>
                                  </a:rPr>
                                  <m:t>𝐿</m:t>
                                </m:r>
                                <m:r>
                                  <a:rPr kumimoji="1" lang="en-US" altLang="zh-CN" sz="1800" b="0" i="1">
                                    <a:latin typeface="Cambria Math" panose="02040503050406030204" pitchFamily="18" charset="0"/>
                                    <a:ea typeface="Cambria Math" panose="02040503050406030204" pitchFamily="18" charset="0"/>
                                  </a:rPr>
                                  <m:t>)</m:t>
                                </m:r>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751835"/>
                      </a:ext>
                    </a:extLst>
                  </a:tr>
                  <a:tr h="696684">
                    <a:tc>
                      <a:txBody>
                        <a:bodyPr/>
                        <a:lstStyle/>
                        <a:p>
                          <a:pPr algn="ctr"/>
                          <a14:m>
                            <m:oMathPara xmlns:m="http://schemas.openxmlformats.org/officeDocument/2006/math">
                              <m:oMathParaPr>
                                <m:jc m:val="centerGroup"/>
                              </m:oMathParaPr>
                              <m:oMath xmlns:m="http://schemas.openxmlformats.org/officeDocument/2006/math">
                                <m:r>
                                  <a:rPr lang="en-US" b="0" i="1">
                                    <a:solidFill>
                                      <a:schemeClr val="tx1"/>
                                    </a:solidFill>
                                    <a:latin typeface="Cambria Math" panose="02040503050406030204" pitchFamily="18" charset="0"/>
                                  </a:rPr>
                                  <m:t>𝛼</m:t>
                                </m:r>
                                <m:sSup>
                                  <m:sSupPr>
                                    <m:ctrlPr>
                                      <a:rPr lang="en-US" b="0" i="1">
                                        <a:solidFill>
                                          <a:schemeClr val="tx1"/>
                                        </a:solidFill>
                                        <a:latin typeface="Cambria Math" panose="02040503050406030204" pitchFamily="18" charset="0"/>
                                      </a:rPr>
                                    </m:ctrlPr>
                                  </m:sSupPr>
                                  <m:e>
                                    <m:d>
                                      <m:dPr>
                                        <m:ctrlPr>
                                          <a:rPr lang="en-US" b="0" i="1">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1−</m:t>
                                        </m:r>
                                        <m:r>
                                          <a:rPr lang="en-US" b="0" i="1">
                                            <a:solidFill>
                                              <a:schemeClr val="tx1"/>
                                            </a:solidFill>
                                            <a:latin typeface="Cambria Math" panose="02040503050406030204" pitchFamily="18" charset="0"/>
                                          </a:rPr>
                                          <m:t>𝛼</m:t>
                                        </m:r>
                                      </m:e>
                                    </m:d>
                                  </m:e>
                                  <m:sup>
                                    <m:r>
                                      <a:rPr lang="en-US" b="0" i="1">
                                        <a:solidFill>
                                          <a:schemeClr val="tx1"/>
                                        </a:solidFill>
                                        <a:latin typeface="Cambria Math" panose="02040503050406030204" pitchFamily="18" charset="0"/>
                                      </a:rPr>
                                      <m:t>𝑖</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292286"/>
                      </a:ext>
                    </a:extLst>
                  </a:tr>
                  <a:tr h="696684">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ea typeface="Cambria Math" panose="02040503050406030204" pitchFamily="18" charset="0"/>
                                      </a:rPr>
                                    </m:ctrlPr>
                                  </m:sSupPr>
                                  <m:e>
                                    <m:r>
                                      <a:rPr kumimoji="1" lang="en-US" altLang="zh-CN" sz="1800" b="0" i="1">
                                        <a:latin typeface="Cambria Math" panose="02040503050406030204" pitchFamily="18" charset="0"/>
                                        <a:ea typeface="Cambria Math" panose="02040503050406030204" pitchFamily="18" charset="0"/>
                                      </a:rPr>
                                      <m:t>𝑒</m:t>
                                    </m:r>
                                  </m:e>
                                  <m:sup>
                                    <m:r>
                                      <a:rPr kumimoji="1" lang="en-US" altLang="zh-CN" sz="1800" b="0" i="1">
                                        <a:latin typeface="Cambria Math" panose="02040503050406030204" pitchFamily="18" charset="0"/>
                                        <a:ea typeface="Cambria Math" panose="02040503050406030204" pitchFamily="18" charset="0"/>
                                      </a:rPr>
                                      <m:t>−</m:t>
                                    </m:r>
                                    <m:r>
                                      <a:rPr kumimoji="1" lang="en-US" altLang="zh-CN" sz="1800" b="0" i="1">
                                        <a:latin typeface="Cambria Math" panose="02040503050406030204" pitchFamily="18" charset="0"/>
                                        <a:ea typeface="Cambria Math" panose="02040503050406030204" pitchFamily="18" charset="0"/>
                                      </a:rPr>
                                      <m:t>𝑡</m:t>
                                    </m:r>
                                  </m:sup>
                                </m:sSup>
                                <m:r>
                                  <a:rPr kumimoji="1" lang="en-US" altLang="zh-CN" sz="1800" b="0" i="1">
                                    <a:latin typeface="Cambria Math" panose="02040503050406030204" pitchFamily="18" charset="0"/>
                                    <a:ea typeface="Cambria Math" panose="02040503050406030204" pitchFamily="18" charset="0"/>
                                  </a:rPr>
                                  <m:t>⋅</m:t>
                                </m:r>
                                <m:f>
                                  <m:fPr>
                                    <m:ctrlPr>
                                      <a:rPr kumimoji="1" lang="en-US" altLang="zh-CN" sz="1800" b="0" i="1">
                                        <a:latin typeface="Cambria Math" panose="02040503050406030204" pitchFamily="18" charset="0"/>
                                        <a:ea typeface="Cambria Math" panose="02040503050406030204" pitchFamily="18" charset="0"/>
                                      </a:rPr>
                                    </m:ctrlPr>
                                  </m:fPr>
                                  <m:num>
                                    <m:sSup>
                                      <m:sSupPr>
                                        <m:ctrlPr>
                                          <a:rPr kumimoji="1" lang="en-US" altLang="zh-CN" sz="1800" b="0" i="1">
                                            <a:latin typeface="Cambria Math" panose="02040503050406030204" pitchFamily="18" charset="0"/>
                                            <a:ea typeface="Cambria Math" panose="02040503050406030204" pitchFamily="18" charset="0"/>
                                          </a:rPr>
                                        </m:ctrlPr>
                                      </m:sSupPr>
                                      <m:e>
                                        <m:r>
                                          <a:rPr kumimoji="1" lang="en-US" altLang="zh-CN" sz="1800" b="0" i="1">
                                            <a:latin typeface="Cambria Math" panose="02040503050406030204" pitchFamily="18" charset="0"/>
                                            <a:ea typeface="Cambria Math" panose="02040503050406030204" pitchFamily="18" charset="0"/>
                                          </a:rPr>
                                          <m:t>𝑡</m:t>
                                        </m:r>
                                      </m:e>
                                      <m:sup>
                                        <m:r>
                                          <a:rPr kumimoji="1" lang="en-US" altLang="zh-CN" sz="1800" b="0" i="1">
                                            <a:latin typeface="Cambria Math" panose="02040503050406030204" pitchFamily="18" charset="0"/>
                                            <a:ea typeface="Cambria Math" panose="02040503050406030204" pitchFamily="18" charset="0"/>
                                          </a:rPr>
                                          <m:t>𝑖</m:t>
                                        </m:r>
                                      </m:sup>
                                    </m:sSup>
                                  </m:num>
                                  <m:den>
                                    <m:r>
                                      <a:rPr kumimoji="1" lang="en-US" altLang="zh-CN" sz="1800" b="0" i="1">
                                        <a:latin typeface="Cambria Math" panose="02040503050406030204" pitchFamily="18" charset="0"/>
                                        <a:ea typeface="Cambria Math" panose="02040503050406030204" pitchFamily="18" charset="0"/>
                                      </a:rPr>
                                      <m:t>𝑖</m:t>
                                    </m:r>
                                    <m:r>
                                      <a:rPr kumimoji="1" lang="en-US" altLang="zh-CN" sz="1800" b="0" i="1">
                                        <a:latin typeface="Cambria Math" panose="02040503050406030204" pitchFamily="18" charset="0"/>
                                        <a:ea typeface="Cambria Math" panose="02040503050406030204" pitchFamily="18" charset="0"/>
                                      </a:rPr>
                                      <m:t>!</m:t>
                                    </m:r>
                                  </m:den>
                                </m:f>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379763"/>
                      </a:ext>
                    </a:extLst>
                  </a:tr>
                  <a:tr h="696684">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ea typeface="Cambria Math" panose="02040503050406030204" pitchFamily="18" charset="0"/>
                                      </a:rPr>
                                    </m:ctrlPr>
                                  </m:sSupPr>
                                  <m:e>
                                    <m:r>
                                      <a:rPr kumimoji="1" lang="en-US" altLang="zh-CN" sz="1800" b="0" i="1">
                                        <a:latin typeface="Cambria Math" panose="02040503050406030204" pitchFamily="18" charset="0"/>
                                        <a:ea typeface="Cambria Math" panose="02040503050406030204" pitchFamily="18" charset="0"/>
                                      </a:rPr>
                                      <m:t>𝛽</m:t>
                                    </m:r>
                                  </m:e>
                                  <m:sup>
                                    <m:r>
                                      <a:rPr kumimoji="1" lang="en-US" altLang="zh-CN" sz="1800" b="0" i="1">
                                        <a:latin typeface="Cambria Math" panose="02040503050406030204" pitchFamily="18" charset="0"/>
                                        <a:ea typeface="Cambria Math" panose="02040503050406030204" pitchFamily="18" charset="0"/>
                                      </a:rPr>
                                      <m:t>𝑖</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588829"/>
                      </a:ext>
                    </a:extLst>
                  </a:tr>
                </a:tbl>
              </a:graphicData>
            </a:graphic>
          </p:graphicFrame>
        </mc:Choice>
        <mc:Fallback xmlns="">
          <p:graphicFrame>
            <p:nvGraphicFramePr>
              <p:cNvPr id="4" name="表格 3">
                <a:extLst>
                  <a:ext uri="{FF2B5EF4-FFF2-40B4-BE49-F238E27FC236}">
                    <a16:creationId xmlns:a16="http://schemas.microsoft.com/office/drawing/2014/main" id="{43B30BB5-85B6-AE48-B574-E8EA69E5A11D}"/>
                  </a:ext>
                </a:extLst>
              </p:cNvPr>
              <p:cNvGraphicFramePr>
                <a:graphicFrameLocks noGrp="1"/>
              </p:cNvGraphicFramePr>
              <p:nvPr>
                <p:extLst>
                  <p:ext uri="{D42A27DB-BD31-4B8C-83A1-F6EECF244321}">
                    <p14:modId xmlns:p14="http://schemas.microsoft.com/office/powerpoint/2010/main" val="3249421233"/>
                  </p:ext>
                </p:extLst>
              </p:nvPr>
            </p:nvGraphicFramePr>
            <p:xfrm>
              <a:off x="2339752" y="2852936"/>
              <a:ext cx="1680187" cy="370113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779399391"/>
                        </a:ext>
                      </a:extLst>
                    </a:gridCol>
                  </a:tblGrid>
                  <a:tr h="91440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52" t="-2778" r="-752" b="-308333"/>
                          </a:stretch>
                        </a:blipFill>
                      </a:tcPr>
                    </a:tc>
                    <a:extLst>
                      <a:ext uri="{0D108BD9-81ED-4DB2-BD59-A6C34878D82A}">
                        <a16:rowId xmlns:a16="http://schemas.microsoft.com/office/drawing/2014/main" val="4202969686"/>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52" t="-132143" r="-752" b="-296429"/>
                          </a:stretch>
                        </a:blipFill>
                      </a:tcPr>
                    </a:tc>
                    <a:extLst>
                      <a:ext uri="{0D108BD9-81ED-4DB2-BD59-A6C34878D82A}">
                        <a16:rowId xmlns:a16="http://schemas.microsoft.com/office/drawing/2014/main" val="2475751835"/>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52" t="-236364" r="-752" b="-201818"/>
                          </a:stretch>
                        </a:blipFill>
                      </a:tcPr>
                    </a:tc>
                    <a:extLst>
                      <a:ext uri="{0D108BD9-81ED-4DB2-BD59-A6C34878D82A}">
                        <a16:rowId xmlns:a16="http://schemas.microsoft.com/office/drawing/2014/main" val="2299292286"/>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52" t="-336364" r="-752" b="-101818"/>
                          </a:stretch>
                        </a:blipFill>
                      </a:tcPr>
                    </a:tc>
                    <a:extLst>
                      <a:ext uri="{0D108BD9-81ED-4DB2-BD59-A6C34878D82A}">
                        <a16:rowId xmlns:a16="http://schemas.microsoft.com/office/drawing/2014/main" val="466379763"/>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52" t="-436364" r="-752" b="-1818"/>
                          </a:stretch>
                        </a:blipFill>
                      </a:tcPr>
                    </a:tc>
                    <a:extLst>
                      <a:ext uri="{0D108BD9-81ED-4DB2-BD59-A6C34878D82A}">
                        <a16:rowId xmlns:a16="http://schemas.microsoft.com/office/drawing/2014/main" val="213358882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E9242E43-6ABD-DA4A-A2C2-D4F239DC4F38}"/>
                  </a:ext>
                </a:extLst>
              </p:cNvPr>
              <p:cNvGraphicFramePr>
                <a:graphicFrameLocks noGrp="1"/>
              </p:cNvGraphicFramePr>
              <p:nvPr>
                <p:extLst>
                  <p:ext uri="{D42A27DB-BD31-4B8C-83A1-F6EECF244321}">
                    <p14:modId xmlns:p14="http://schemas.microsoft.com/office/powerpoint/2010/main" val="1165489570"/>
                  </p:ext>
                </p:extLst>
              </p:nvPr>
            </p:nvGraphicFramePr>
            <p:xfrm>
              <a:off x="4355976" y="2852936"/>
              <a:ext cx="1680187" cy="3711487"/>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189239815"/>
                        </a:ext>
                      </a:extLst>
                    </a:gridCol>
                  </a:tblGrid>
                  <a:tr h="69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a:solidFill>
                                <a:schemeClr val="bg1"/>
                              </a:solidFill>
                              <a:latin typeface="Corbel" panose="020B0503020204020204" pitchFamily="34" charset="0"/>
                            </a:rPr>
                            <a:t>propagation matrix</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zh-CN" sz="1800" b="1" i="1">
                                        <a:solidFill>
                                          <a:schemeClr val="bg1"/>
                                        </a:solidFill>
                                        <a:latin typeface="Cambria Math" panose="02040503050406030204" pitchFamily="18" charset="0"/>
                                      </a:rPr>
                                    </m:ctrlPr>
                                  </m:sSupPr>
                                  <m:e>
                                    <m:sSup>
                                      <m:sSupPr>
                                        <m:ctrlPr>
                                          <a:rPr kumimoji="1" lang="en-US" altLang="zh-CN" sz="1800" b="1" i="1">
                                            <a:solidFill>
                                              <a:schemeClr val="bg1"/>
                                            </a:solidFill>
                                            <a:latin typeface="Cambria Math" panose="02040503050406030204" pitchFamily="18" charset="0"/>
                                          </a:rPr>
                                        </m:ctrlPr>
                                      </m:sSupPr>
                                      <m:e>
                                        <m:r>
                                          <a:rPr kumimoji="1" lang="en-US" altLang="zh-CN" sz="1800" b="1" i="0">
                                            <a:solidFill>
                                              <a:schemeClr val="bg1"/>
                                            </a:solidFill>
                                            <a:latin typeface="Cambria Math" panose="02040503050406030204" pitchFamily="18" charset="0"/>
                                          </a:rPr>
                                          <m:t>𝐃</m:t>
                                        </m:r>
                                      </m:e>
                                      <m:sup>
                                        <m:r>
                                          <a:rPr kumimoji="1" lang="en-US" altLang="zh-CN" sz="1800" b="1" i="0">
                                            <a:solidFill>
                                              <a:schemeClr val="bg1"/>
                                            </a:solidFill>
                                            <a:latin typeface="Cambria Math" panose="02040503050406030204" pitchFamily="18" charset="0"/>
                                          </a:rPr>
                                          <m:t>−</m:t>
                                        </m:r>
                                        <m:r>
                                          <a:rPr kumimoji="1" lang="en-US" altLang="zh-CN" sz="1800" b="1" i="0">
                                            <a:solidFill>
                                              <a:schemeClr val="bg1"/>
                                            </a:solidFill>
                                            <a:latin typeface="Cambria Math" panose="02040503050406030204" pitchFamily="18" charset="0"/>
                                          </a:rPr>
                                          <m:t>𝐚</m:t>
                                        </m:r>
                                      </m:sup>
                                    </m:sSup>
                                    <m:r>
                                      <a:rPr kumimoji="1" lang="en-US" altLang="zh-CN" sz="1800" b="1" i="1">
                                        <a:solidFill>
                                          <a:schemeClr val="bg1"/>
                                        </a:solidFill>
                                        <a:latin typeface="Cambria Math" panose="02040503050406030204" pitchFamily="18" charset="0"/>
                                      </a:rPr>
                                      <m:t>𝑨𝑫</m:t>
                                    </m:r>
                                  </m:e>
                                  <m:sup>
                                    <m:r>
                                      <a:rPr kumimoji="1" lang="en-US" altLang="zh-CN" sz="1800" b="1">
                                        <a:solidFill>
                                          <a:schemeClr val="bg1"/>
                                        </a:solidFill>
                                        <a:latin typeface="Cambria Math" panose="02040503050406030204" pitchFamily="18" charset="0"/>
                                      </a:rPr>
                                      <m:t>−</m:t>
                                    </m:r>
                                    <m:r>
                                      <a:rPr kumimoji="1" lang="en-US" altLang="zh-CN" sz="1800" b="1" i="1">
                                        <a:solidFill>
                                          <a:schemeClr val="bg1"/>
                                        </a:solidFill>
                                        <a:latin typeface="Cambria Math" panose="02040503050406030204" pitchFamily="18" charset="0"/>
                                      </a:rPr>
                                      <m:t>𝒃</m:t>
                                    </m:r>
                                  </m:sup>
                                </m:sSup>
                              </m:oMath>
                            </m:oMathPara>
                          </a14:m>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92715956"/>
                      </a:ext>
                    </a:extLst>
                  </a:tr>
                  <a:tr h="69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m:t>
                                    </m:r>
                                  </m:sup>
                                </m:sSup>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655233"/>
                      </a:ext>
                    </a:extLst>
                  </a:tr>
                  <a:tr h="696684">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139676"/>
                      </a:ext>
                    </a:extLst>
                  </a:tr>
                  <a:tr h="696684">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958964"/>
                      </a:ext>
                    </a:extLst>
                  </a:tr>
                  <a:tr h="696684">
                    <a:tc>
                      <a:txBody>
                        <a:bodyPr/>
                        <a:lstStyle/>
                        <a:p>
                          <a:pPr algn="ctr"/>
                          <a14:m>
                            <m:oMathPara xmlns:m="http://schemas.openxmlformats.org/officeDocument/2006/math">
                              <m:oMathParaPr>
                                <m:jc m:val="centerGroup"/>
                              </m:oMathParaPr>
                              <m:oMath xmlns:m="http://schemas.openxmlformats.org/officeDocument/2006/math">
                                <m:r>
                                  <m:rPr>
                                    <m:sty m:val="p"/>
                                  </m:rPr>
                                  <a:rPr kumimoji="1" lang="en-US" altLang="zh-CN" sz="1800" b="0" i="0">
                                    <a:latin typeface="Cambria Math" panose="02040503050406030204" pitchFamily="18" charset="0"/>
                                  </a:rPr>
                                  <m:t>A</m:t>
                                </m:r>
                              </m:oMath>
                            </m:oMathPara>
                          </a14:m>
                          <a:endParaRPr lang="en-US" i="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9569444"/>
                      </a:ext>
                    </a:extLst>
                  </a:tr>
                </a:tbl>
              </a:graphicData>
            </a:graphic>
          </p:graphicFrame>
        </mc:Choice>
        <mc:Fallback xmlns="">
          <p:graphicFrame>
            <p:nvGraphicFramePr>
              <p:cNvPr id="5" name="表格 4">
                <a:extLst>
                  <a:ext uri="{FF2B5EF4-FFF2-40B4-BE49-F238E27FC236}">
                    <a16:creationId xmlns:a16="http://schemas.microsoft.com/office/drawing/2014/main" id="{E9242E43-6ABD-DA4A-A2C2-D4F239DC4F38}"/>
                  </a:ext>
                </a:extLst>
              </p:cNvPr>
              <p:cNvGraphicFramePr>
                <a:graphicFrameLocks noGrp="1"/>
              </p:cNvGraphicFramePr>
              <p:nvPr>
                <p:extLst>
                  <p:ext uri="{D42A27DB-BD31-4B8C-83A1-F6EECF244321}">
                    <p14:modId xmlns:p14="http://schemas.microsoft.com/office/powerpoint/2010/main" val="1165489570"/>
                  </p:ext>
                </p:extLst>
              </p:nvPr>
            </p:nvGraphicFramePr>
            <p:xfrm>
              <a:off x="4355976" y="2852936"/>
              <a:ext cx="1680187" cy="3711487"/>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189239815"/>
                        </a:ext>
                      </a:extLst>
                    </a:gridCol>
                  </a:tblGrid>
                  <a:tr h="924751">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2740" r="-746" b="-302740"/>
                          </a:stretch>
                        </a:blipFill>
                      </a:tcPr>
                    </a:tc>
                    <a:extLst>
                      <a:ext uri="{0D108BD9-81ED-4DB2-BD59-A6C34878D82A}">
                        <a16:rowId xmlns:a16="http://schemas.microsoft.com/office/drawing/2014/main" val="1892715956"/>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136364" r="-746" b="-301818"/>
                          </a:stretch>
                        </a:blipFill>
                      </a:tcPr>
                    </a:tc>
                    <a:extLst>
                      <a:ext uri="{0D108BD9-81ED-4DB2-BD59-A6C34878D82A}">
                        <a16:rowId xmlns:a16="http://schemas.microsoft.com/office/drawing/2014/main" val="585655233"/>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236364" r="-746" b="-201818"/>
                          </a:stretch>
                        </a:blipFill>
                      </a:tcPr>
                    </a:tc>
                    <a:extLst>
                      <a:ext uri="{0D108BD9-81ED-4DB2-BD59-A6C34878D82A}">
                        <a16:rowId xmlns:a16="http://schemas.microsoft.com/office/drawing/2014/main" val="1880139676"/>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336364" r="-746" b="-101818"/>
                          </a:stretch>
                        </a:blipFill>
                      </a:tcPr>
                    </a:tc>
                    <a:extLst>
                      <a:ext uri="{0D108BD9-81ED-4DB2-BD59-A6C34878D82A}">
                        <a16:rowId xmlns:a16="http://schemas.microsoft.com/office/drawing/2014/main" val="1147958964"/>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t="-436364" r="-746" b="-1818"/>
                          </a:stretch>
                        </a:blipFill>
                      </a:tcPr>
                    </a:tc>
                    <a:extLst>
                      <a:ext uri="{0D108BD9-81ED-4DB2-BD59-A6C34878D82A}">
                        <a16:rowId xmlns:a16="http://schemas.microsoft.com/office/drawing/2014/main" val="188956944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11F29027-76FF-B049-8042-C53BC227095D}"/>
                  </a:ext>
                </a:extLst>
              </p:cNvPr>
              <p:cNvGraphicFramePr>
                <a:graphicFrameLocks noGrp="1"/>
              </p:cNvGraphicFramePr>
              <p:nvPr>
                <p:extLst>
                  <p:ext uri="{D42A27DB-BD31-4B8C-83A1-F6EECF244321}">
                    <p14:modId xmlns:p14="http://schemas.microsoft.com/office/powerpoint/2010/main" val="1885157073"/>
                  </p:ext>
                </p:extLst>
              </p:nvPr>
            </p:nvGraphicFramePr>
            <p:xfrm>
              <a:off x="6372200" y="2863287"/>
              <a:ext cx="1680187" cy="370113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4037540851"/>
                        </a:ext>
                      </a:extLst>
                    </a:gridCol>
                  </a:tblGrid>
                  <a:tr h="69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a:solidFill>
                                <a:schemeClr val="bg1"/>
                              </a:solidFill>
                              <a:latin typeface="Corbel" panose="020B0503020204020204" pitchFamily="34" charset="0"/>
                              <a:ea typeface="Cambria Math" panose="02040503050406030204" pitchFamily="18" charset="0"/>
                            </a:rPr>
                            <a:t>initial distribution</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zh-CN" sz="1800" b="1" i="1">
                                        <a:solidFill>
                                          <a:schemeClr val="bg1"/>
                                        </a:solidFill>
                                        <a:latin typeface="Cambria Math" panose="02040503050406030204" pitchFamily="18" charset="0"/>
                                        <a:ea typeface="Cambria Math" panose="02040503050406030204" pitchFamily="18" charset="0"/>
                                      </a:rPr>
                                    </m:ctrlPr>
                                  </m:accPr>
                                  <m:e>
                                    <m:r>
                                      <a:rPr kumimoji="1" lang="en-US" altLang="zh-CN" sz="1800" b="1" i="1">
                                        <a:solidFill>
                                          <a:schemeClr val="bg1"/>
                                        </a:solidFill>
                                        <a:latin typeface="Cambria Math" panose="02040503050406030204" pitchFamily="18" charset="0"/>
                                        <a:ea typeface="Cambria Math" panose="02040503050406030204" pitchFamily="18" charset="0"/>
                                      </a:rPr>
                                      <m:t>𝒙</m:t>
                                    </m:r>
                                  </m:e>
                                </m:acc>
                              </m:oMath>
                            </m:oMathPara>
                          </a14:m>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8B00"/>
                        </a:solidFill>
                      </a:tcPr>
                    </a:tc>
                    <a:extLst>
                      <a:ext uri="{0D108BD9-81ED-4DB2-BD59-A6C34878D82A}">
                        <a16:rowId xmlns:a16="http://schemas.microsoft.com/office/drawing/2014/main" val="2587014300"/>
                      </a:ext>
                    </a:extLst>
                  </a:tr>
                  <a:tr h="69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𝑒</m:t>
                                        </m:r>
                                      </m:e>
                                      <m:sub>
                                        <m:r>
                                          <a:rPr kumimoji="1" lang="en-US" altLang="zh-CN" sz="1800" b="0" i="1">
                                            <a:latin typeface="Cambria Math" panose="02040503050406030204" pitchFamily="18" charset="0"/>
                                            <a:ea typeface="Cambria Math" panose="02040503050406030204" pitchFamily="18" charset="0"/>
                                          </a:rPr>
                                          <m:t>𝑠</m:t>
                                        </m:r>
                                      </m:sub>
                                    </m:sSub>
                                  </m:e>
                                </m:acc>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2741794"/>
                      </a:ext>
                    </a:extLst>
                  </a:tr>
                  <a:tr h="696684">
                    <a:tc>
                      <a:txBody>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𝑒</m:t>
                                        </m:r>
                                      </m:e>
                                      <m:sub>
                                        <m:r>
                                          <a:rPr kumimoji="1" lang="en-US" altLang="zh-CN" sz="1800" b="0" i="1">
                                            <a:latin typeface="Cambria Math" panose="02040503050406030204" pitchFamily="18" charset="0"/>
                                            <a:ea typeface="Cambria Math" panose="02040503050406030204" pitchFamily="18" charset="0"/>
                                          </a:rPr>
                                          <m:t>𝑠</m:t>
                                        </m:r>
                                      </m:sub>
                                    </m:sSub>
                                  </m:e>
                                </m:acc>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748859"/>
                      </a:ext>
                    </a:extLst>
                  </a:tr>
                  <a:tr h="696684">
                    <a:tc>
                      <a:txBody>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𝑒</m:t>
                                        </m:r>
                                      </m:e>
                                      <m:sub>
                                        <m:r>
                                          <a:rPr kumimoji="1" lang="en-US" altLang="zh-CN" sz="1800" b="0" i="1">
                                            <a:latin typeface="Cambria Math" panose="02040503050406030204" pitchFamily="18" charset="0"/>
                                            <a:ea typeface="Cambria Math" panose="02040503050406030204" pitchFamily="18" charset="0"/>
                                          </a:rPr>
                                          <m:t>𝑠</m:t>
                                        </m:r>
                                      </m:sub>
                                    </m:sSub>
                                  </m:e>
                                </m:acc>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9917557"/>
                      </a:ext>
                    </a:extLst>
                  </a:tr>
                  <a:tr h="696684">
                    <a:tc>
                      <a:txBody>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𝑒</m:t>
                                        </m:r>
                                      </m:e>
                                      <m:sub>
                                        <m:r>
                                          <a:rPr kumimoji="1" lang="en-US" altLang="zh-CN" sz="1800" b="0" i="1">
                                            <a:latin typeface="Cambria Math" panose="02040503050406030204" pitchFamily="18" charset="0"/>
                                            <a:ea typeface="Cambria Math" panose="02040503050406030204" pitchFamily="18" charset="0"/>
                                          </a:rPr>
                                          <m:t>𝑠</m:t>
                                        </m:r>
                                      </m:sub>
                                    </m:sSub>
                                  </m:e>
                                </m:acc>
                              </m:oMath>
                            </m:oMathPara>
                          </a14:m>
                          <a:endParaRPr lang="en-US" i="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005679"/>
                      </a:ext>
                    </a:extLst>
                  </a:tr>
                </a:tbl>
              </a:graphicData>
            </a:graphic>
          </p:graphicFrame>
        </mc:Choice>
        <mc:Fallback xmlns="">
          <p:graphicFrame>
            <p:nvGraphicFramePr>
              <p:cNvPr id="6" name="表格 5">
                <a:extLst>
                  <a:ext uri="{FF2B5EF4-FFF2-40B4-BE49-F238E27FC236}">
                    <a16:creationId xmlns:a16="http://schemas.microsoft.com/office/drawing/2014/main" id="{11F29027-76FF-B049-8042-C53BC227095D}"/>
                  </a:ext>
                </a:extLst>
              </p:cNvPr>
              <p:cNvGraphicFramePr>
                <a:graphicFrameLocks noGrp="1"/>
              </p:cNvGraphicFramePr>
              <p:nvPr>
                <p:extLst>
                  <p:ext uri="{D42A27DB-BD31-4B8C-83A1-F6EECF244321}">
                    <p14:modId xmlns:p14="http://schemas.microsoft.com/office/powerpoint/2010/main" val="1885157073"/>
                  </p:ext>
                </p:extLst>
              </p:nvPr>
            </p:nvGraphicFramePr>
            <p:xfrm>
              <a:off x="6372200" y="2863287"/>
              <a:ext cx="1680187" cy="370113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4037540851"/>
                        </a:ext>
                      </a:extLst>
                    </a:gridCol>
                  </a:tblGrid>
                  <a:tr h="91440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2778" r="-746" b="-306944"/>
                          </a:stretch>
                        </a:blipFill>
                      </a:tcPr>
                    </a:tc>
                    <a:extLst>
                      <a:ext uri="{0D108BD9-81ED-4DB2-BD59-A6C34878D82A}">
                        <a16:rowId xmlns:a16="http://schemas.microsoft.com/office/drawing/2014/main" val="2587014300"/>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134545" r="-746" b="-301818"/>
                          </a:stretch>
                        </a:blipFill>
                      </a:tcPr>
                    </a:tc>
                    <a:extLst>
                      <a:ext uri="{0D108BD9-81ED-4DB2-BD59-A6C34878D82A}">
                        <a16:rowId xmlns:a16="http://schemas.microsoft.com/office/drawing/2014/main" val="3242741794"/>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234545" r="-746" b="-201818"/>
                          </a:stretch>
                        </a:blipFill>
                      </a:tcPr>
                    </a:tc>
                    <a:extLst>
                      <a:ext uri="{0D108BD9-81ED-4DB2-BD59-A6C34878D82A}">
                        <a16:rowId xmlns:a16="http://schemas.microsoft.com/office/drawing/2014/main" val="2575748859"/>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334545" r="-746" b="-101818"/>
                          </a:stretch>
                        </a:blipFill>
                      </a:tcPr>
                    </a:tc>
                    <a:extLst>
                      <a:ext uri="{0D108BD9-81ED-4DB2-BD59-A6C34878D82A}">
                        <a16:rowId xmlns:a16="http://schemas.microsoft.com/office/drawing/2014/main" val="2259917557"/>
                      </a:ext>
                    </a:extLst>
                  </a:tr>
                  <a:tr h="696684">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434545" r="-746" b="-1818"/>
                          </a:stretch>
                        </a:blipFill>
                      </a:tcPr>
                    </a:tc>
                    <a:extLst>
                      <a:ext uri="{0D108BD9-81ED-4DB2-BD59-A6C34878D82A}">
                        <a16:rowId xmlns:a16="http://schemas.microsoft.com/office/drawing/2014/main" val="1146005679"/>
                      </a:ext>
                    </a:extLst>
                  </a:tr>
                </a:tbl>
              </a:graphicData>
            </a:graphic>
          </p:graphicFrame>
        </mc:Fallback>
      </mc:AlternateContent>
      <p:sp>
        <p:nvSpPr>
          <p:cNvPr id="7" name="矩形 6">
            <a:extLst>
              <a:ext uri="{FF2B5EF4-FFF2-40B4-BE49-F238E27FC236}">
                <a16:creationId xmlns:a16="http://schemas.microsoft.com/office/drawing/2014/main" id="{9ECDD41D-9099-3E4F-8833-0881561A15B8}"/>
              </a:ext>
            </a:extLst>
          </p:cNvPr>
          <p:cNvSpPr/>
          <p:nvPr/>
        </p:nvSpPr>
        <p:spPr>
          <a:xfrm>
            <a:off x="4175956" y="1837612"/>
            <a:ext cx="360040" cy="394216"/>
          </a:xfrm>
          <a:prstGeom prst="rect">
            <a:avLst/>
          </a:prstGeom>
          <a:noFill/>
          <a:ln w="38100">
            <a:solidFill>
              <a:srgbClr val="006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矩形 56">
            <a:extLst>
              <a:ext uri="{FF2B5EF4-FFF2-40B4-BE49-F238E27FC236}">
                <a16:creationId xmlns:a16="http://schemas.microsoft.com/office/drawing/2014/main" id="{6FFDBD25-6816-8F4B-BCB7-C005A1DE95C2}"/>
              </a:ext>
            </a:extLst>
          </p:cNvPr>
          <p:cNvSpPr/>
          <p:nvPr/>
        </p:nvSpPr>
        <p:spPr>
          <a:xfrm>
            <a:off x="4856967" y="1810648"/>
            <a:ext cx="1179196" cy="42118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矩形 57">
            <a:extLst>
              <a:ext uri="{FF2B5EF4-FFF2-40B4-BE49-F238E27FC236}">
                <a16:creationId xmlns:a16="http://schemas.microsoft.com/office/drawing/2014/main" id="{BA9CE4E7-6626-9545-9613-1412D6AE8664}"/>
              </a:ext>
            </a:extLst>
          </p:cNvPr>
          <p:cNvSpPr/>
          <p:nvPr/>
        </p:nvSpPr>
        <p:spPr>
          <a:xfrm>
            <a:off x="6451928" y="1810648"/>
            <a:ext cx="352320" cy="421180"/>
          </a:xfrm>
          <a:prstGeom prst="rect">
            <a:avLst/>
          </a:prstGeom>
          <a:noFill/>
          <a:ln w="38100">
            <a:solidFill>
              <a:srgbClr val="F2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肘形连接符 8">
            <a:extLst>
              <a:ext uri="{FF2B5EF4-FFF2-40B4-BE49-F238E27FC236}">
                <a16:creationId xmlns:a16="http://schemas.microsoft.com/office/drawing/2014/main" id="{64A7D589-C196-174D-8D58-9D9031D842E3}"/>
              </a:ext>
            </a:extLst>
          </p:cNvPr>
          <p:cNvCxnSpPr>
            <a:stCxn id="7" idx="2"/>
            <a:endCxn id="4" idx="0"/>
          </p:cNvCxnSpPr>
          <p:nvPr/>
        </p:nvCxnSpPr>
        <p:spPr>
          <a:xfrm rot="5400000">
            <a:off x="3457357" y="1954317"/>
            <a:ext cx="621108" cy="1176131"/>
          </a:xfrm>
          <a:prstGeom prst="bentConnector3">
            <a:avLst>
              <a:gd name="adj1" fmla="val 55521"/>
            </a:avLst>
          </a:prstGeom>
          <a:ln w="38100">
            <a:solidFill>
              <a:srgbClr val="0063AA"/>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2" name="肘形连接符 61">
            <a:extLst>
              <a:ext uri="{FF2B5EF4-FFF2-40B4-BE49-F238E27FC236}">
                <a16:creationId xmlns:a16="http://schemas.microsoft.com/office/drawing/2014/main" id="{3BDA7BB9-C97B-B045-8702-88B20712FD50}"/>
              </a:ext>
            </a:extLst>
          </p:cNvPr>
          <p:cNvCxnSpPr>
            <a:cxnSpLocks/>
            <a:stCxn id="57" idx="2"/>
            <a:endCxn id="5" idx="0"/>
          </p:cNvCxnSpPr>
          <p:nvPr/>
        </p:nvCxnSpPr>
        <p:spPr>
          <a:xfrm rot="5400000">
            <a:off x="5010763" y="2417134"/>
            <a:ext cx="621108" cy="250496"/>
          </a:xfrm>
          <a:prstGeom prst="bentConnector3">
            <a:avLst>
              <a:gd name="adj1" fmla="val 50000"/>
            </a:avLst>
          </a:prstGeom>
          <a:ln w="3810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5" name="肘形连接符 64">
            <a:extLst>
              <a:ext uri="{FF2B5EF4-FFF2-40B4-BE49-F238E27FC236}">
                <a16:creationId xmlns:a16="http://schemas.microsoft.com/office/drawing/2014/main" id="{559CB3BC-3618-EB46-8EE1-EFABAAF60DE6}"/>
              </a:ext>
            </a:extLst>
          </p:cNvPr>
          <p:cNvCxnSpPr>
            <a:cxnSpLocks/>
            <a:stCxn id="58" idx="2"/>
            <a:endCxn id="6" idx="0"/>
          </p:cNvCxnSpPr>
          <p:nvPr/>
        </p:nvCxnSpPr>
        <p:spPr>
          <a:xfrm rot="16200000" flipH="1">
            <a:off x="6604461" y="2255454"/>
            <a:ext cx="631459" cy="584205"/>
          </a:xfrm>
          <a:prstGeom prst="bentConnector3">
            <a:avLst>
              <a:gd name="adj1" fmla="val 50000"/>
            </a:avLst>
          </a:prstGeom>
          <a:ln w="38100">
            <a:solidFill>
              <a:srgbClr val="F28B00"/>
            </a:solidFill>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46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heel(1)">
                                      <p:cBhvr>
                                        <p:cTn id="16" dur="1000"/>
                                        <p:tgtEl>
                                          <p:spTgt spid="5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heel(1)">
                                      <p:cBhvr>
                                        <p:cTn id="25" dur="1000"/>
                                        <p:tgtEl>
                                          <p:spTgt spid="58"/>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up)">
                                      <p:cBhvr>
                                        <p:cTn id="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矩形 126">
            <a:extLst>
              <a:ext uri="{FF2B5EF4-FFF2-40B4-BE49-F238E27FC236}">
                <a16:creationId xmlns:a16="http://schemas.microsoft.com/office/drawing/2014/main" id="{381B649F-C26F-D244-919F-950A5AD35420}"/>
              </a:ext>
            </a:extLst>
          </p:cNvPr>
          <p:cNvSpPr/>
          <p:nvPr/>
        </p:nvSpPr>
        <p:spPr>
          <a:xfrm>
            <a:off x="3900032" y="1715482"/>
            <a:ext cx="3048231" cy="995119"/>
          </a:xfrm>
          <a:prstGeom prst="rect">
            <a:avLst/>
          </a:prstGeom>
          <a:solidFill>
            <a:srgbClr val="FFE6A1">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5">
            <a:extLst>
              <a:ext uri="{FF2B5EF4-FFF2-40B4-BE49-F238E27FC236}">
                <a16:creationId xmlns:a16="http://schemas.microsoft.com/office/drawing/2014/main" id="{25ED4651-BB1A-0B49-B16F-DCD3865974BF}"/>
              </a:ext>
            </a:extLst>
          </p:cNvPr>
          <p:cNvSpPr>
            <a:spLocks noChangeArrowheads="1"/>
          </p:cNvSpPr>
          <p:nvPr/>
        </p:nvSpPr>
        <p:spPr bwMode="auto">
          <a:xfrm>
            <a:off x="7413352" y="3112162"/>
            <a:ext cx="518196" cy="513541"/>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2" name="Oval 5">
            <a:extLst>
              <a:ext uri="{FF2B5EF4-FFF2-40B4-BE49-F238E27FC236}">
                <a16:creationId xmlns:a16="http://schemas.microsoft.com/office/drawing/2014/main" id="{4456AAEA-33C1-684B-B7B5-62E75F0AE6FD}"/>
              </a:ext>
            </a:extLst>
          </p:cNvPr>
          <p:cNvSpPr>
            <a:spLocks noChangeArrowheads="1"/>
          </p:cNvSpPr>
          <p:nvPr/>
        </p:nvSpPr>
        <p:spPr bwMode="auto">
          <a:xfrm>
            <a:off x="5177525" y="2741034"/>
            <a:ext cx="503840" cy="495384"/>
          </a:xfrm>
          <a:prstGeom prst="ellipse">
            <a:avLst/>
          </a:prstGeom>
          <a:solidFill>
            <a:srgbClr val="FF0000">
              <a:alpha val="35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0" name="Oval 5">
            <a:extLst>
              <a:ext uri="{FF2B5EF4-FFF2-40B4-BE49-F238E27FC236}">
                <a16:creationId xmlns:a16="http://schemas.microsoft.com/office/drawing/2014/main" id="{F54D30F5-F28D-0448-978E-1CC8E2CD2342}"/>
              </a:ext>
            </a:extLst>
          </p:cNvPr>
          <p:cNvSpPr>
            <a:spLocks noChangeArrowheads="1"/>
          </p:cNvSpPr>
          <p:nvPr/>
        </p:nvSpPr>
        <p:spPr bwMode="auto">
          <a:xfrm>
            <a:off x="4545131" y="6253011"/>
            <a:ext cx="498985" cy="488358"/>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9" name="Oval 5">
            <a:extLst>
              <a:ext uri="{FF2B5EF4-FFF2-40B4-BE49-F238E27FC236}">
                <a16:creationId xmlns:a16="http://schemas.microsoft.com/office/drawing/2014/main" id="{01F242D7-66CD-064A-9416-10D5CF9E8A64}"/>
              </a:ext>
            </a:extLst>
          </p:cNvPr>
          <p:cNvSpPr>
            <a:spLocks noChangeArrowheads="1"/>
          </p:cNvSpPr>
          <p:nvPr/>
        </p:nvSpPr>
        <p:spPr bwMode="auto">
          <a:xfrm>
            <a:off x="3757420" y="5471576"/>
            <a:ext cx="498985" cy="488419"/>
          </a:xfrm>
          <a:prstGeom prst="ellipse">
            <a:avLst/>
          </a:prstGeom>
          <a:solidFill>
            <a:srgbClr val="FF0000">
              <a:alpha val="53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6" name="Oval 5">
            <a:extLst>
              <a:ext uri="{FF2B5EF4-FFF2-40B4-BE49-F238E27FC236}">
                <a16:creationId xmlns:a16="http://schemas.microsoft.com/office/drawing/2014/main" id="{265966B6-E985-4647-B762-09693397D628}"/>
              </a:ext>
            </a:extLst>
          </p:cNvPr>
          <p:cNvSpPr>
            <a:spLocks noChangeArrowheads="1"/>
          </p:cNvSpPr>
          <p:nvPr/>
        </p:nvSpPr>
        <p:spPr bwMode="auto">
          <a:xfrm>
            <a:off x="2593252" y="4682203"/>
            <a:ext cx="518196" cy="513541"/>
          </a:xfrm>
          <a:prstGeom prst="ellipse">
            <a:avLst/>
          </a:prstGeom>
          <a:solidFill>
            <a:srgbClr val="FF0000">
              <a:alpha val="73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69" name="Oval 5">
            <a:extLst>
              <a:ext uri="{FF2B5EF4-FFF2-40B4-BE49-F238E27FC236}">
                <a16:creationId xmlns:a16="http://schemas.microsoft.com/office/drawing/2014/main" id="{3D03C077-BC27-8D44-AA26-10DEF8DE8CEC}"/>
              </a:ext>
            </a:extLst>
          </p:cNvPr>
          <p:cNvSpPr>
            <a:spLocks noChangeArrowheads="1"/>
          </p:cNvSpPr>
          <p:nvPr/>
        </p:nvSpPr>
        <p:spPr bwMode="auto">
          <a:xfrm>
            <a:off x="2016826" y="3822469"/>
            <a:ext cx="499907" cy="488419"/>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7" name="Oval 5">
            <a:extLst>
              <a:ext uri="{FF2B5EF4-FFF2-40B4-BE49-F238E27FC236}">
                <a16:creationId xmlns:a16="http://schemas.microsoft.com/office/drawing/2014/main" id="{30A56579-312B-BE48-994F-905087B6086D}"/>
              </a:ext>
            </a:extLst>
          </p:cNvPr>
          <p:cNvSpPr>
            <a:spLocks noChangeArrowheads="1"/>
          </p:cNvSpPr>
          <p:nvPr/>
        </p:nvSpPr>
        <p:spPr bwMode="auto">
          <a:xfrm>
            <a:off x="2839324" y="3309351"/>
            <a:ext cx="518196" cy="513541"/>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070398" y="68040"/>
            <a:ext cx="7750074" cy="1128712"/>
          </a:xfrm>
        </p:spPr>
        <p:txBody>
          <a:bodyPr/>
          <a:lstStyle/>
          <a:p>
            <a:pPr eaLnBrk="1" hangingPunct="1"/>
            <a:r>
              <a:rPr lang="en-US" altLang="zh-CN" dirty="0">
                <a:ea typeface="宋体" pitchFamily="2" charset="-122"/>
              </a:rPr>
              <a:t>Graph Propagation in GNN</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205F507-BF1A-8E46-A0BB-BD14C482CF88}"/>
                  </a:ext>
                </a:extLst>
              </p:cNvPr>
              <p:cNvSpPr txBox="1"/>
              <p:nvPr/>
            </p:nvSpPr>
            <p:spPr>
              <a:xfrm>
                <a:off x="992330" y="1017045"/>
                <a:ext cx="8208912" cy="1635191"/>
              </a:xfrm>
              <a:prstGeom prst="rect">
                <a:avLst/>
              </a:prstGeom>
              <a:noFill/>
            </p:spPr>
            <p:txBody>
              <a:bodyPr wrap="square" rtlCol="0">
                <a:spAutoFit/>
              </a:bodyPr>
              <a:lstStyle/>
              <a:p>
                <a:r>
                  <a:rPr kumimoji="1" lang="en-US" altLang="zh-CN" sz="2200" dirty="0">
                    <a:solidFill>
                      <a:srgbClr val="0070C0"/>
                    </a:solidFill>
                    <a:latin typeface="Candara" panose="020E0502030303020204" pitchFamily="34" charset="0"/>
                  </a:rPr>
                  <a:t>Scalable Graph Neural Networks (GNN): </a:t>
                </a:r>
                <a:r>
                  <a:rPr kumimoji="1" lang="en-US" altLang="zh-CN" sz="1800" dirty="0">
                    <a:solidFill>
                      <a:srgbClr val="0070C0"/>
                    </a:solidFill>
                    <a:latin typeface="Candara" panose="020E0502030303020204" pitchFamily="34" charset="0"/>
                  </a:rPr>
                  <a:t>[SGC,</a:t>
                </a:r>
                <a:r>
                  <a:rPr kumimoji="1" lang="zh-CN" altLang="en-US" sz="1800" dirty="0">
                    <a:solidFill>
                      <a:srgbClr val="0070C0"/>
                    </a:solidFill>
                    <a:latin typeface="Candara" panose="020E0502030303020204" pitchFamily="34" charset="0"/>
                  </a:rPr>
                  <a:t> </a:t>
                </a:r>
                <a:r>
                  <a:rPr kumimoji="1" lang="en-US" altLang="zh-CN" sz="1800" dirty="0">
                    <a:solidFill>
                      <a:srgbClr val="0070C0"/>
                    </a:solidFill>
                    <a:latin typeface="Candara" panose="020E0502030303020204" pitchFamily="34" charset="0"/>
                  </a:rPr>
                  <a:t>ICML’19] </a:t>
                </a:r>
              </a:p>
              <a:p>
                <a:pPr marL="342900" indent="-342900">
                  <a:buSzPct val="80000"/>
                  <a:buFont typeface="Wingdings" pitchFamily="2" charset="2"/>
                  <a:buChar char="l"/>
                </a:pPr>
                <a:r>
                  <a:rPr kumimoji="1" lang="en-US" altLang="zh-CN" sz="2200" b="0" dirty="0">
                    <a:latin typeface="Candara" panose="020E0502030303020204" pitchFamily="34" charset="0"/>
                  </a:rPr>
                  <a:t>decoupling the feature propagation and prediction processes</a:t>
                </a:r>
              </a:p>
              <a:p>
                <a:pPr>
                  <a:buSzPct val="80000"/>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rPr>
                        <m:t>𝑍</m:t>
                      </m:r>
                      <m:r>
                        <a:rPr kumimoji="1" lang="en-US" altLang="zh-CN" sz="2000" b="0" i="1" dirty="0">
                          <a:latin typeface="Cambria Math" panose="02040503050406030204" pitchFamily="18" charset="0"/>
                        </a:rPr>
                        <m:t>=</m:t>
                      </m:r>
                      <m:r>
                        <a:rPr kumimoji="1" lang="en-US" altLang="zh-CN" sz="2000" b="0" i="1" dirty="0">
                          <a:latin typeface="Cambria Math" panose="02040503050406030204" pitchFamily="18" charset="0"/>
                        </a:rPr>
                        <m:t>𝜎</m:t>
                      </m:r>
                      <m:d>
                        <m:dPr>
                          <m:ctrlPr>
                            <a:rPr kumimoji="1" lang="en-US" altLang="zh-CN" sz="2000" b="0" i="1" dirty="0">
                              <a:latin typeface="Cambria Math" panose="02040503050406030204" pitchFamily="18" charset="0"/>
                            </a:rPr>
                          </m:ctrlPr>
                        </m:dPr>
                        <m:e>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𝐿</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r>
                                <m:rPr>
                                  <m:sty m:val="p"/>
                                </m:rPr>
                                <a:rPr kumimoji="1" lang="en-US" altLang="zh-CN" sz="2000" b="0">
                                  <a:latin typeface="Cambria Math" panose="02040503050406030204" pitchFamily="18" charset="0"/>
                                  <a:ea typeface="Cambria Math" panose="02040503050406030204" pitchFamily="18" charset="0"/>
                                </a:rPr>
                                <m:t>X</m:t>
                              </m:r>
                            </m:e>
                          </m:nary>
                        </m:e>
                      </m:d>
                    </m:oMath>
                  </m:oMathPara>
                </a14:m>
                <a:endParaRPr kumimoji="1" lang="en-US" altLang="zh-CN" sz="2200" b="0" dirty="0">
                  <a:latin typeface="Candara" panose="020E0502030303020204" pitchFamily="34" charset="0"/>
                </a:endParaRPr>
              </a:p>
            </p:txBody>
          </p:sp>
        </mc:Choice>
        <mc:Fallback xmlns="">
          <p:sp>
            <p:nvSpPr>
              <p:cNvPr id="6" name="文本框 5">
                <a:extLst>
                  <a:ext uri="{FF2B5EF4-FFF2-40B4-BE49-F238E27FC236}">
                    <a16:creationId xmlns:a16="http://schemas.microsoft.com/office/drawing/2014/main" id="{5205F507-BF1A-8E46-A0BB-BD14C482CF88}"/>
                  </a:ext>
                </a:extLst>
              </p:cNvPr>
              <p:cNvSpPr txBox="1">
                <a:spLocks noRot="1" noChangeAspect="1" noMove="1" noResize="1" noEditPoints="1" noAdjustHandles="1" noChangeArrowheads="1" noChangeShapeType="1" noTextEdit="1"/>
              </p:cNvSpPr>
              <p:nvPr/>
            </p:nvSpPr>
            <p:spPr>
              <a:xfrm>
                <a:off x="992330" y="1017045"/>
                <a:ext cx="8208912" cy="1635191"/>
              </a:xfrm>
              <a:prstGeom prst="rect">
                <a:avLst/>
              </a:prstGeom>
              <a:blipFill>
                <a:blip r:embed="rId3"/>
                <a:stretch>
                  <a:fillRect l="-927" t="-17054" b="-89922"/>
                </a:stretch>
              </a:blipFill>
            </p:spPr>
            <p:txBody>
              <a:bodyPr/>
              <a:lstStyle/>
              <a:p>
                <a:r>
                  <a:rPr lang="en-US">
                    <a:noFill/>
                  </a:rPr>
                  <a:t> </a:t>
                </a:r>
              </a:p>
            </p:txBody>
          </p:sp>
        </mc:Fallback>
      </mc:AlternateContent>
      <p:grpSp>
        <p:nvGrpSpPr>
          <p:cNvPr id="32" name="Group 2">
            <a:extLst>
              <a:ext uri="{FF2B5EF4-FFF2-40B4-BE49-F238E27FC236}">
                <a16:creationId xmlns:a16="http://schemas.microsoft.com/office/drawing/2014/main" id="{437D6C49-6F9D-2545-8471-D39B11A44E38}"/>
              </a:ext>
            </a:extLst>
          </p:cNvPr>
          <p:cNvGrpSpPr>
            <a:grpSpLocks/>
          </p:cNvGrpSpPr>
          <p:nvPr/>
        </p:nvGrpSpPr>
        <p:grpSpPr bwMode="auto">
          <a:xfrm>
            <a:off x="2017287" y="2541488"/>
            <a:ext cx="5904656" cy="4199880"/>
            <a:chOff x="1152" y="1344"/>
            <a:chExt cx="3408" cy="2064"/>
          </a:xfrm>
          <a:noFill/>
        </p:grpSpPr>
        <p:sp>
          <p:nvSpPr>
            <p:cNvPr id="33" name="Oval 3">
              <a:extLst>
                <a:ext uri="{FF2B5EF4-FFF2-40B4-BE49-F238E27FC236}">
                  <a16:creationId xmlns:a16="http://schemas.microsoft.com/office/drawing/2014/main" id="{8F3D4270-9CD8-4A47-8E6B-8CF0E50B85B8}"/>
                </a:ext>
              </a:extLst>
            </p:cNvPr>
            <p:cNvSpPr>
              <a:spLocks noChangeArrowheads="1"/>
            </p:cNvSpPr>
            <p:nvPr/>
          </p:nvSpPr>
          <p:spPr bwMode="auto">
            <a:xfrm>
              <a:off x="1152" y="19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35" name="Oval 4">
              <a:extLst>
                <a:ext uri="{FF2B5EF4-FFF2-40B4-BE49-F238E27FC236}">
                  <a16:creationId xmlns:a16="http://schemas.microsoft.com/office/drawing/2014/main" id="{0B53FE6B-3748-F445-BF85-07DDA480301E}"/>
                </a:ext>
              </a:extLst>
            </p:cNvPr>
            <p:cNvSpPr>
              <a:spLocks noChangeArrowheads="1"/>
            </p:cNvSpPr>
            <p:nvPr/>
          </p:nvSpPr>
          <p:spPr bwMode="auto">
            <a:xfrm>
              <a:off x="1488" y="240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4</a:t>
              </a:r>
            </a:p>
          </p:txBody>
        </p:sp>
        <p:sp>
          <p:nvSpPr>
            <p:cNvPr id="36" name="Oval 5">
              <a:extLst>
                <a:ext uri="{FF2B5EF4-FFF2-40B4-BE49-F238E27FC236}">
                  <a16:creationId xmlns:a16="http://schemas.microsoft.com/office/drawing/2014/main" id="{D0209F12-934C-E444-B8D7-D37895CF155D}"/>
                </a:ext>
              </a:extLst>
            </p:cNvPr>
            <p:cNvSpPr>
              <a:spLocks noChangeArrowheads="1"/>
            </p:cNvSpPr>
            <p:nvPr/>
          </p:nvSpPr>
          <p:spPr bwMode="auto">
            <a:xfrm>
              <a:off x="1968" y="211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37" name="Oval 6">
              <a:extLst>
                <a:ext uri="{FF2B5EF4-FFF2-40B4-BE49-F238E27FC236}">
                  <a16:creationId xmlns:a16="http://schemas.microsoft.com/office/drawing/2014/main" id="{10749A92-A94E-454F-A712-1A85F7210ECE}"/>
                </a:ext>
              </a:extLst>
            </p:cNvPr>
            <p:cNvSpPr>
              <a:spLocks noChangeArrowheads="1"/>
            </p:cNvSpPr>
            <p:nvPr/>
          </p:nvSpPr>
          <p:spPr bwMode="auto">
            <a:xfrm>
              <a:off x="1632" y="172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38" name="Oval 7">
              <a:extLst>
                <a:ext uri="{FF2B5EF4-FFF2-40B4-BE49-F238E27FC236}">
                  <a16:creationId xmlns:a16="http://schemas.microsoft.com/office/drawing/2014/main" id="{BBBEBAED-3E60-6148-99D1-443D96F32F1F}"/>
                </a:ext>
              </a:extLst>
            </p:cNvPr>
            <p:cNvSpPr>
              <a:spLocks noChangeArrowheads="1"/>
            </p:cNvSpPr>
            <p:nvPr/>
          </p:nvSpPr>
          <p:spPr bwMode="auto">
            <a:xfrm>
              <a:off x="2160" y="278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39" name="Oval 8">
              <a:extLst>
                <a:ext uri="{FF2B5EF4-FFF2-40B4-BE49-F238E27FC236}">
                  <a16:creationId xmlns:a16="http://schemas.microsoft.com/office/drawing/2014/main" id="{D75E172B-93D6-8646-BB52-124096BD92B6}"/>
                </a:ext>
              </a:extLst>
            </p:cNvPr>
            <p:cNvSpPr>
              <a:spLocks noChangeArrowheads="1"/>
            </p:cNvSpPr>
            <p:nvPr/>
          </p:nvSpPr>
          <p:spPr bwMode="auto">
            <a:xfrm>
              <a:off x="2784" y="268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40" name="Oval 9">
              <a:extLst>
                <a:ext uri="{FF2B5EF4-FFF2-40B4-BE49-F238E27FC236}">
                  <a16:creationId xmlns:a16="http://schemas.microsoft.com/office/drawing/2014/main" id="{FABC042A-6F97-8645-A540-CFF326C7B878}"/>
                </a:ext>
              </a:extLst>
            </p:cNvPr>
            <p:cNvSpPr>
              <a:spLocks noChangeArrowheads="1"/>
            </p:cNvSpPr>
            <p:nvPr/>
          </p:nvSpPr>
          <p:spPr bwMode="auto">
            <a:xfrm>
              <a:off x="2611" y="31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41" name="Oval 10">
              <a:extLst>
                <a:ext uri="{FF2B5EF4-FFF2-40B4-BE49-F238E27FC236}">
                  <a16:creationId xmlns:a16="http://schemas.microsoft.com/office/drawing/2014/main" id="{716B5A35-FF3D-2547-86F3-EC3685AC0B2E}"/>
                </a:ext>
              </a:extLst>
            </p:cNvPr>
            <p:cNvSpPr>
              <a:spLocks noChangeArrowheads="1"/>
            </p:cNvSpPr>
            <p:nvPr/>
          </p:nvSpPr>
          <p:spPr bwMode="auto">
            <a:xfrm>
              <a:off x="2976" y="144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42" name="Oval 11">
              <a:extLst>
                <a:ext uri="{FF2B5EF4-FFF2-40B4-BE49-F238E27FC236}">
                  <a16:creationId xmlns:a16="http://schemas.microsoft.com/office/drawing/2014/main" id="{289033B9-7200-FD40-98CA-D9F1068CAB01}"/>
                </a:ext>
              </a:extLst>
            </p:cNvPr>
            <p:cNvSpPr>
              <a:spLocks noChangeArrowheads="1"/>
            </p:cNvSpPr>
            <p:nvPr/>
          </p:nvSpPr>
          <p:spPr bwMode="auto">
            <a:xfrm>
              <a:off x="3648" y="134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43" name="Oval 12">
              <a:extLst>
                <a:ext uri="{FF2B5EF4-FFF2-40B4-BE49-F238E27FC236}">
                  <a16:creationId xmlns:a16="http://schemas.microsoft.com/office/drawing/2014/main" id="{59729171-2B7E-C74F-8D4D-72622AC74641}"/>
                </a:ext>
              </a:extLst>
            </p:cNvPr>
            <p:cNvSpPr>
              <a:spLocks noChangeArrowheads="1"/>
            </p:cNvSpPr>
            <p:nvPr/>
          </p:nvSpPr>
          <p:spPr bwMode="auto">
            <a:xfrm>
              <a:off x="3024" y="192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44" name="Oval 13">
              <a:extLst>
                <a:ext uri="{FF2B5EF4-FFF2-40B4-BE49-F238E27FC236}">
                  <a16:creationId xmlns:a16="http://schemas.microsoft.com/office/drawing/2014/main" id="{629AB447-2159-5142-A939-5812622E10D1}"/>
                </a:ext>
              </a:extLst>
            </p:cNvPr>
            <p:cNvSpPr>
              <a:spLocks noChangeArrowheads="1"/>
            </p:cNvSpPr>
            <p:nvPr/>
          </p:nvSpPr>
          <p:spPr bwMode="auto">
            <a:xfrm>
              <a:off x="3648" y="206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45" name="Oval 14">
              <a:extLst>
                <a:ext uri="{FF2B5EF4-FFF2-40B4-BE49-F238E27FC236}">
                  <a16:creationId xmlns:a16="http://schemas.microsoft.com/office/drawing/2014/main" id="{3002FE64-6813-B54B-BD68-F8E8586E1E41}"/>
                </a:ext>
              </a:extLst>
            </p:cNvPr>
            <p:cNvSpPr>
              <a:spLocks noChangeArrowheads="1"/>
            </p:cNvSpPr>
            <p:nvPr/>
          </p:nvSpPr>
          <p:spPr bwMode="auto">
            <a:xfrm>
              <a:off x="4272" y="163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cxnSp>
        <p:nvCxnSpPr>
          <p:cNvPr id="49" name="直线箭头连接符 48">
            <a:extLst>
              <a:ext uri="{FF2B5EF4-FFF2-40B4-BE49-F238E27FC236}">
                <a16:creationId xmlns:a16="http://schemas.microsoft.com/office/drawing/2014/main" id="{9648766B-A818-2D46-9232-4DE8AB3B8C43}"/>
              </a:ext>
            </a:extLst>
          </p:cNvPr>
          <p:cNvCxnSpPr>
            <a:cxnSpLocks/>
            <a:stCxn id="35" idx="5"/>
            <a:endCxn id="38" idx="2"/>
          </p:cNvCxnSpPr>
          <p:nvPr/>
        </p:nvCxnSpPr>
        <p:spPr>
          <a:xfrm>
            <a:off x="3025346" y="5107104"/>
            <a:ext cx="738389" cy="6087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C2168A7A-B737-1A48-8F88-E1E222A9DFCA}"/>
              </a:ext>
            </a:extLst>
          </p:cNvPr>
          <p:cNvCxnSpPr>
            <a:cxnSpLocks/>
            <a:stCxn id="35" idx="1"/>
            <a:endCxn id="33" idx="5"/>
          </p:cNvCxnSpPr>
          <p:nvPr/>
        </p:nvCxnSpPr>
        <p:spPr>
          <a:xfrm flipH="1" flipV="1">
            <a:off x="2443197" y="4228059"/>
            <a:ext cx="229314" cy="5337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208CAB3E-3800-904A-95C3-AF2F4E1E5899}"/>
              </a:ext>
            </a:extLst>
          </p:cNvPr>
          <p:cNvCxnSpPr>
            <a:cxnSpLocks/>
            <a:stCxn id="33" idx="7"/>
            <a:endCxn id="37" idx="2"/>
          </p:cNvCxnSpPr>
          <p:nvPr/>
        </p:nvCxnSpPr>
        <p:spPr>
          <a:xfrm flipV="1">
            <a:off x="2443197" y="3567040"/>
            <a:ext cx="405732" cy="3156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30F8C940-59A5-EE45-A605-85B4C8F305EF}"/>
              </a:ext>
            </a:extLst>
          </p:cNvPr>
          <p:cNvCxnSpPr>
            <a:cxnSpLocks/>
            <a:stCxn id="37" idx="6"/>
            <a:endCxn id="43" idx="2"/>
          </p:cNvCxnSpPr>
          <p:nvPr/>
        </p:nvCxnSpPr>
        <p:spPr>
          <a:xfrm>
            <a:off x="3347914" y="3567040"/>
            <a:ext cx="1912776" cy="3906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D643AFF3-058B-4F46-8173-2B3558B2DCA6}"/>
              </a:ext>
            </a:extLst>
          </p:cNvPr>
          <p:cNvCxnSpPr>
            <a:cxnSpLocks/>
          </p:cNvCxnSpPr>
          <p:nvPr/>
        </p:nvCxnSpPr>
        <p:spPr>
          <a:xfrm flipV="1">
            <a:off x="3791668" y="4518042"/>
            <a:ext cx="8572" cy="495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BBD286F-8A5E-C84E-93F3-20CBE65FBFFA}"/>
              </a:ext>
            </a:extLst>
          </p:cNvPr>
          <p:cNvCxnSpPr>
            <a:cxnSpLocks/>
            <a:stCxn id="33" idx="6"/>
            <a:endCxn id="36" idx="2"/>
          </p:cNvCxnSpPr>
          <p:nvPr/>
        </p:nvCxnSpPr>
        <p:spPr>
          <a:xfrm>
            <a:off x="2516272" y="4055398"/>
            <a:ext cx="914806" cy="2930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9B53DD62-1FD8-CA4C-87D9-F4CA0AA04E32}"/>
              </a:ext>
            </a:extLst>
          </p:cNvPr>
          <p:cNvCxnSpPr>
            <a:cxnSpLocks/>
            <a:stCxn id="40" idx="0"/>
            <a:endCxn id="39" idx="3"/>
          </p:cNvCxnSpPr>
          <p:nvPr/>
        </p:nvCxnSpPr>
        <p:spPr>
          <a:xfrm flipV="1">
            <a:off x="4794624" y="5693134"/>
            <a:ext cx="123320" cy="55987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8" name="直线箭头连接符 57">
            <a:extLst>
              <a:ext uri="{FF2B5EF4-FFF2-40B4-BE49-F238E27FC236}">
                <a16:creationId xmlns:a16="http://schemas.microsoft.com/office/drawing/2014/main" id="{97986646-0E6E-5849-A232-2EDDD46E7F05}"/>
              </a:ext>
            </a:extLst>
          </p:cNvPr>
          <p:cNvCxnSpPr>
            <a:cxnSpLocks/>
            <a:stCxn id="38" idx="5"/>
            <a:endCxn id="40" idx="1"/>
          </p:cNvCxnSpPr>
          <p:nvPr/>
        </p:nvCxnSpPr>
        <p:spPr>
          <a:xfrm>
            <a:off x="4189645" y="5888477"/>
            <a:ext cx="428561" cy="4360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8680213-0E7B-894A-9F18-6F91A565703D}"/>
              </a:ext>
            </a:extLst>
          </p:cNvPr>
          <p:cNvCxnSpPr>
            <a:cxnSpLocks/>
            <a:stCxn id="38" idx="6"/>
            <a:endCxn id="39" idx="2"/>
          </p:cNvCxnSpPr>
          <p:nvPr/>
        </p:nvCxnSpPr>
        <p:spPr>
          <a:xfrm flipV="1">
            <a:off x="4262720" y="5520473"/>
            <a:ext cx="582149"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239C8FCB-53C3-D745-960F-A6EE9234EDE7}"/>
              </a:ext>
            </a:extLst>
          </p:cNvPr>
          <p:cNvCxnSpPr>
            <a:cxnSpLocks/>
            <a:stCxn id="44" idx="2"/>
            <a:endCxn id="43" idx="5"/>
          </p:cNvCxnSpPr>
          <p:nvPr/>
        </p:nvCxnSpPr>
        <p:spPr>
          <a:xfrm flipH="1" flipV="1">
            <a:off x="5686600" y="4130388"/>
            <a:ext cx="655224" cy="12035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B3E42FAD-6C6A-D14B-B0C0-24D16ED26B0D}"/>
              </a:ext>
            </a:extLst>
          </p:cNvPr>
          <p:cNvCxnSpPr>
            <a:cxnSpLocks/>
            <a:stCxn id="44" idx="6"/>
            <a:endCxn id="45" idx="3"/>
          </p:cNvCxnSpPr>
          <p:nvPr/>
        </p:nvCxnSpPr>
        <p:spPr>
          <a:xfrm flipV="1">
            <a:off x="6840809" y="3544358"/>
            <a:ext cx="655224" cy="7063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70CED10A-4827-7A4E-A9EA-952447088FD5}"/>
              </a:ext>
            </a:extLst>
          </p:cNvPr>
          <p:cNvCxnSpPr>
            <a:cxnSpLocks/>
            <a:stCxn id="36" idx="3"/>
            <a:endCxn id="35" idx="6"/>
          </p:cNvCxnSpPr>
          <p:nvPr/>
        </p:nvCxnSpPr>
        <p:spPr>
          <a:xfrm flipH="1">
            <a:off x="3098421" y="4521074"/>
            <a:ext cx="405732"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D3928C62-0BAD-8A44-BC1E-DCF04A9F0174}"/>
              </a:ext>
            </a:extLst>
          </p:cNvPr>
          <p:cNvCxnSpPr>
            <a:cxnSpLocks/>
            <a:stCxn id="41" idx="6"/>
            <a:endCxn id="42" idx="2"/>
          </p:cNvCxnSpPr>
          <p:nvPr/>
        </p:nvCxnSpPr>
        <p:spPr>
          <a:xfrm flipV="1">
            <a:off x="5676510" y="2785667"/>
            <a:ext cx="665314"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5F345311-9BDC-CA4C-8FD4-A1A163C55BE6}"/>
              </a:ext>
            </a:extLst>
          </p:cNvPr>
          <p:cNvCxnSpPr>
            <a:cxnSpLocks/>
            <a:stCxn id="43" idx="0"/>
            <a:endCxn id="41" idx="4"/>
          </p:cNvCxnSpPr>
          <p:nvPr/>
        </p:nvCxnSpPr>
        <p:spPr>
          <a:xfrm flipH="1" flipV="1">
            <a:off x="5427018" y="3225189"/>
            <a:ext cx="83165" cy="48835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168A7ECD-22C0-9F44-AC93-C4D319996349}"/>
              </a:ext>
            </a:extLst>
          </p:cNvPr>
          <p:cNvCxnSpPr>
            <a:cxnSpLocks/>
            <a:stCxn id="43" idx="3"/>
            <a:endCxn id="38" idx="7"/>
          </p:cNvCxnSpPr>
          <p:nvPr/>
        </p:nvCxnSpPr>
        <p:spPr>
          <a:xfrm flipH="1">
            <a:off x="4189645" y="4130388"/>
            <a:ext cx="1144120" cy="14127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868ECA01-157C-6840-95AD-86B87C7B8A89}"/>
              </a:ext>
            </a:extLst>
          </p:cNvPr>
          <p:cNvCxnSpPr>
            <a:cxnSpLocks/>
          </p:cNvCxnSpPr>
          <p:nvPr/>
        </p:nvCxnSpPr>
        <p:spPr>
          <a:xfrm flipV="1">
            <a:off x="3714842" y="4825754"/>
            <a:ext cx="5318" cy="44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3CA78D64-956F-474A-A45D-C8AFF495A239}"/>
              </a:ext>
            </a:extLst>
          </p:cNvPr>
          <p:cNvCxnSpPr>
            <a:cxnSpLocks/>
            <a:stCxn id="45" idx="1"/>
            <a:endCxn id="42" idx="6"/>
          </p:cNvCxnSpPr>
          <p:nvPr/>
        </p:nvCxnSpPr>
        <p:spPr>
          <a:xfrm flipH="1" flipV="1">
            <a:off x="6840809" y="2785667"/>
            <a:ext cx="655224"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114" name="文本框 113">
            <a:extLst>
              <a:ext uri="{FF2B5EF4-FFF2-40B4-BE49-F238E27FC236}">
                <a16:creationId xmlns:a16="http://schemas.microsoft.com/office/drawing/2014/main" id="{9597FE7E-1667-8346-B701-AB444C20AE76}"/>
              </a:ext>
            </a:extLst>
          </p:cNvPr>
          <p:cNvSpPr txBox="1"/>
          <p:nvPr/>
        </p:nvSpPr>
        <p:spPr>
          <a:xfrm>
            <a:off x="7269503" y="2365348"/>
            <a:ext cx="2136521" cy="646331"/>
          </a:xfrm>
          <a:prstGeom prst="rect">
            <a:avLst/>
          </a:prstGeom>
          <a:noFill/>
        </p:spPr>
        <p:txBody>
          <a:bodyPr wrap="square" rtlCol="0">
            <a:spAutoFit/>
          </a:bodyPr>
          <a:lstStyle/>
          <a:p>
            <a:pPr algn="just"/>
            <a:r>
              <a:rPr lang="en-US" sz="1800">
                <a:solidFill>
                  <a:srgbClr val="C00000"/>
                </a:solidFill>
                <a:latin typeface="Corbel" panose="020B0503020204020204" pitchFamily="34" charset="0"/>
              </a:rPr>
              <a:t>one column of the</a:t>
            </a:r>
          </a:p>
          <a:p>
            <a:pPr algn="just"/>
            <a:r>
              <a:rPr lang="en-US" sz="1800">
                <a:solidFill>
                  <a:srgbClr val="C00000"/>
                </a:solidFill>
                <a:latin typeface="Corbel" panose="020B0503020204020204" pitchFamily="34" charset="0"/>
              </a:rPr>
              <a:t>feature matrix</a:t>
            </a:r>
          </a:p>
        </p:txBody>
      </p:sp>
      <p:sp>
        <p:nvSpPr>
          <p:cNvPr id="118" name="Oval 5">
            <a:extLst>
              <a:ext uri="{FF2B5EF4-FFF2-40B4-BE49-F238E27FC236}">
                <a16:creationId xmlns:a16="http://schemas.microsoft.com/office/drawing/2014/main" id="{59A4C75A-EA55-2F4A-9897-7DD92F8920B4}"/>
              </a:ext>
            </a:extLst>
          </p:cNvPr>
          <p:cNvSpPr>
            <a:spLocks noChangeArrowheads="1"/>
          </p:cNvSpPr>
          <p:nvPr/>
        </p:nvSpPr>
        <p:spPr bwMode="auto">
          <a:xfrm>
            <a:off x="3440245" y="4114384"/>
            <a:ext cx="499907" cy="488419"/>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1" name="Oval 5">
            <a:extLst>
              <a:ext uri="{FF2B5EF4-FFF2-40B4-BE49-F238E27FC236}">
                <a16:creationId xmlns:a16="http://schemas.microsoft.com/office/drawing/2014/main" id="{21135A41-0921-5943-A131-7D552A049371}"/>
              </a:ext>
            </a:extLst>
          </p:cNvPr>
          <p:cNvSpPr>
            <a:spLocks noChangeArrowheads="1"/>
          </p:cNvSpPr>
          <p:nvPr/>
        </p:nvSpPr>
        <p:spPr bwMode="auto">
          <a:xfrm>
            <a:off x="5260103" y="3709284"/>
            <a:ext cx="499907" cy="488419"/>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3" name="Oval 5">
            <a:extLst>
              <a:ext uri="{FF2B5EF4-FFF2-40B4-BE49-F238E27FC236}">
                <a16:creationId xmlns:a16="http://schemas.microsoft.com/office/drawing/2014/main" id="{75785CA4-FB3F-F846-AC42-0E396F4B7698}"/>
              </a:ext>
            </a:extLst>
          </p:cNvPr>
          <p:cNvSpPr>
            <a:spLocks noChangeArrowheads="1"/>
          </p:cNvSpPr>
          <p:nvPr/>
        </p:nvSpPr>
        <p:spPr bwMode="auto">
          <a:xfrm>
            <a:off x="6350913" y="2539498"/>
            <a:ext cx="499907" cy="488419"/>
          </a:xfrm>
          <a:prstGeom prst="ellipse">
            <a:avLst/>
          </a:prstGeom>
          <a:solidFill>
            <a:srgbClr val="FF0000">
              <a:alpha val="19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graphicFrame>
        <p:nvGraphicFramePr>
          <p:cNvPr id="125" name="表格 96">
            <a:extLst>
              <a:ext uri="{FF2B5EF4-FFF2-40B4-BE49-F238E27FC236}">
                <a16:creationId xmlns:a16="http://schemas.microsoft.com/office/drawing/2014/main" id="{8E6BA1F0-17CA-5E44-B4F1-21FE493A4E02}"/>
              </a:ext>
            </a:extLst>
          </p:cNvPr>
          <p:cNvGraphicFramePr>
            <a:graphicFrameLocks noGrp="1"/>
          </p:cNvGraphicFramePr>
          <p:nvPr>
            <p:extLst>
              <p:ext uri="{D42A27DB-BD31-4B8C-83A1-F6EECF244321}">
                <p14:modId xmlns:p14="http://schemas.microsoft.com/office/powerpoint/2010/main" val="232581551"/>
              </p:ext>
            </p:extLst>
          </p:nvPr>
        </p:nvGraphicFramePr>
        <p:xfrm>
          <a:off x="8140067" y="2988726"/>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0.3</a:t>
                      </a:r>
                    </a:p>
                  </a:txBody>
                  <a:tcPr>
                    <a:solidFill>
                      <a:srgbClr val="FF0000">
                        <a:alpha val="73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0.2</a:t>
                      </a:r>
                    </a:p>
                  </a:txBody>
                  <a:tcPr>
                    <a:solidFill>
                      <a:srgbClr val="FF0000">
                        <a:alpha val="53000"/>
                      </a:srgbClr>
                    </a:solid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0.01</a:t>
                      </a:r>
                    </a:p>
                  </a:txBody>
                  <a:tcPr>
                    <a:solidFill>
                      <a:srgbClr val="FF0000">
                        <a:alpha val="10000"/>
                      </a:srgbClr>
                    </a:solid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0.08</a:t>
                      </a:r>
                    </a:p>
                  </a:txBody>
                  <a:tcPr>
                    <a:solidFill>
                      <a:srgbClr val="FF0000">
                        <a:alpha val="35000"/>
                      </a:srgbClr>
                    </a:solid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solidFill>
                      <a:srgbClr val="FF0000">
                        <a:alpha val="19000"/>
                      </a:srgbClr>
                    </a:solid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0.12</a:t>
                      </a:r>
                    </a:p>
                  </a:txBody>
                  <a:tcPr>
                    <a:solidFill>
                      <a:srgbClr val="FF0000">
                        <a:alpha val="42000"/>
                      </a:srgbClr>
                    </a:solidFill>
                  </a:tcPr>
                </a:tc>
                <a:extLst>
                  <a:ext uri="{0D108BD9-81ED-4DB2-BD59-A6C34878D82A}">
                    <a16:rowId xmlns:a16="http://schemas.microsoft.com/office/drawing/2014/main" val="277584438"/>
                  </a:ext>
                </a:extLst>
              </a:tr>
            </a:tbl>
          </a:graphicData>
        </a:graphic>
      </p:graphicFrame>
      <p:sp>
        <p:nvSpPr>
          <p:cNvPr id="126" name="左箭头 125">
            <a:extLst>
              <a:ext uri="{FF2B5EF4-FFF2-40B4-BE49-F238E27FC236}">
                <a16:creationId xmlns:a16="http://schemas.microsoft.com/office/drawing/2014/main" id="{64D956AE-C733-F44E-B11F-032F74B56424}"/>
              </a:ext>
            </a:extLst>
          </p:cNvPr>
          <p:cNvSpPr/>
          <p:nvPr/>
        </p:nvSpPr>
        <p:spPr>
          <a:xfrm>
            <a:off x="7069573" y="4772078"/>
            <a:ext cx="498985" cy="324729"/>
          </a:xfrm>
          <a:prstGeom prst="leftArrow">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矩形 136">
            <a:extLst>
              <a:ext uri="{FF2B5EF4-FFF2-40B4-BE49-F238E27FC236}">
                <a16:creationId xmlns:a16="http://schemas.microsoft.com/office/drawing/2014/main" id="{E4BC3761-AB10-5145-B712-0C17C27FD9D5}"/>
              </a:ext>
            </a:extLst>
          </p:cNvPr>
          <p:cNvSpPr/>
          <p:nvPr/>
        </p:nvSpPr>
        <p:spPr>
          <a:xfrm>
            <a:off x="6697012" y="1966977"/>
            <a:ext cx="252586" cy="4211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38" name="肘形连接符 137">
            <a:extLst>
              <a:ext uri="{FF2B5EF4-FFF2-40B4-BE49-F238E27FC236}">
                <a16:creationId xmlns:a16="http://schemas.microsoft.com/office/drawing/2014/main" id="{5DA6980A-944F-0E49-A3EB-AD9E7A74C5A4}"/>
              </a:ext>
            </a:extLst>
          </p:cNvPr>
          <p:cNvCxnSpPr>
            <a:cxnSpLocks/>
            <a:stCxn id="137" idx="3"/>
            <a:endCxn id="114" idx="0"/>
          </p:cNvCxnSpPr>
          <p:nvPr/>
        </p:nvCxnSpPr>
        <p:spPr>
          <a:xfrm>
            <a:off x="6949598" y="2177567"/>
            <a:ext cx="1388166" cy="187781"/>
          </a:xfrm>
          <a:prstGeom prst="bentConnector2">
            <a:avLst/>
          </a:prstGeom>
          <a:ln w="38100">
            <a:solidFill>
              <a:srgbClr val="C000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54" name="直线箭头连接符 153">
            <a:extLst>
              <a:ext uri="{FF2B5EF4-FFF2-40B4-BE49-F238E27FC236}">
                <a16:creationId xmlns:a16="http://schemas.microsoft.com/office/drawing/2014/main" id="{FE45495F-7C1C-2B4E-B464-133C6C30AE98}"/>
              </a:ext>
            </a:extLst>
          </p:cNvPr>
          <p:cNvCxnSpPr>
            <a:cxnSpLocks/>
          </p:cNvCxnSpPr>
          <p:nvPr/>
        </p:nvCxnSpPr>
        <p:spPr>
          <a:xfrm>
            <a:off x="3016391" y="5095762"/>
            <a:ext cx="738389" cy="608712"/>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5" name="直线箭头连接符 154">
            <a:extLst>
              <a:ext uri="{FF2B5EF4-FFF2-40B4-BE49-F238E27FC236}">
                <a16:creationId xmlns:a16="http://schemas.microsoft.com/office/drawing/2014/main" id="{12B7AFF9-49E4-3E41-AFB2-E8F52CFF2367}"/>
              </a:ext>
            </a:extLst>
          </p:cNvPr>
          <p:cNvCxnSpPr>
            <a:cxnSpLocks/>
          </p:cNvCxnSpPr>
          <p:nvPr/>
        </p:nvCxnSpPr>
        <p:spPr>
          <a:xfrm flipH="1" flipV="1">
            <a:off x="2434242" y="4216717"/>
            <a:ext cx="229314" cy="53372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93F1B2F9-9C56-944E-8B94-D3E764A171E3}"/>
              </a:ext>
            </a:extLst>
          </p:cNvPr>
          <p:cNvCxnSpPr>
            <a:cxnSpLocks/>
          </p:cNvCxnSpPr>
          <p:nvPr/>
        </p:nvCxnSpPr>
        <p:spPr>
          <a:xfrm flipV="1">
            <a:off x="2434242" y="3555698"/>
            <a:ext cx="405732" cy="31569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5406AB7A-716D-F049-AB1D-0D83F2A00F5C}"/>
              </a:ext>
            </a:extLst>
          </p:cNvPr>
          <p:cNvCxnSpPr>
            <a:cxnSpLocks/>
          </p:cNvCxnSpPr>
          <p:nvPr/>
        </p:nvCxnSpPr>
        <p:spPr>
          <a:xfrm>
            <a:off x="3338959" y="3555698"/>
            <a:ext cx="1912776" cy="39068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8" name="直线箭头连接符 157">
            <a:extLst>
              <a:ext uri="{FF2B5EF4-FFF2-40B4-BE49-F238E27FC236}">
                <a16:creationId xmlns:a16="http://schemas.microsoft.com/office/drawing/2014/main" id="{5E41C7C5-6784-934B-B85D-457175A6ABD2}"/>
              </a:ext>
            </a:extLst>
          </p:cNvPr>
          <p:cNvCxnSpPr>
            <a:cxnSpLocks/>
          </p:cNvCxnSpPr>
          <p:nvPr/>
        </p:nvCxnSpPr>
        <p:spPr>
          <a:xfrm>
            <a:off x="2507317" y="4044056"/>
            <a:ext cx="914806" cy="293015"/>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9" name="直线箭头连接符 158">
            <a:extLst>
              <a:ext uri="{FF2B5EF4-FFF2-40B4-BE49-F238E27FC236}">
                <a16:creationId xmlns:a16="http://schemas.microsoft.com/office/drawing/2014/main" id="{9F48F869-564D-7148-BCBA-BA366EB3CAA5}"/>
              </a:ext>
            </a:extLst>
          </p:cNvPr>
          <p:cNvCxnSpPr>
            <a:cxnSpLocks/>
          </p:cNvCxnSpPr>
          <p:nvPr/>
        </p:nvCxnSpPr>
        <p:spPr>
          <a:xfrm flipV="1">
            <a:off x="4785669" y="5681792"/>
            <a:ext cx="123320" cy="559876"/>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D284A9E5-5CD1-3242-AF92-A8AEA433F0C5}"/>
              </a:ext>
            </a:extLst>
          </p:cNvPr>
          <p:cNvCxnSpPr>
            <a:cxnSpLocks/>
          </p:cNvCxnSpPr>
          <p:nvPr/>
        </p:nvCxnSpPr>
        <p:spPr>
          <a:xfrm>
            <a:off x="4180690" y="5877135"/>
            <a:ext cx="428561" cy="436051"/>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0A160C2B-D703-3D45-8039-803DE1CF8A4C}"/>
              </a:ext>
            </a:extLst>
          </p:cNvPr>
          <p:cNvCxnSpPr>
            <a:cxnSpLocks/>
          </p:cNvCxnSpPr>
          <p:nvPr/>
        </p:nvCxnSpPr>
        <p:spPr>
          <a:xfrm flipV="1">
            <a:off x="4253765" y="5509131"/>
            <a:ext cx="582149"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0C8A69E2-AB7E-F747-A29A-01F14E8C7658}"/>
              </a:ext>
            </a:extLst>
          </p:cNvPr>
          <p:cNvCxnSpPr>
            <a:cxnSpLocks/>
            <a:endCxn id="121" idx="5"/>
          </p:cNvCxnSpPr>
          <p:nvPr/>
        </p:nvCxnSpPr>
        <p:spPr>
          <a:xfrm flipH="1" flipV="1">
            <a:off x="5686800" y="4126176"/>
            <a:ext cx="646070" cy="113224"/>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E0394835-D7D0-B643-9EAD-6F3D0B855AB2}"/>
              </a:ext>
            </a:extLst>
          </p:cNvPr>
          <p:cNvCxnSpPr>
            <a:cxnSpLocks/>
          </p:cNvCxnSpPr>
          <p:nvPr/>
        </p:nvCxnSpPr>
        <p:spPr>
          <a:xfrm flipV="1">
            <a:off x="6831854" y="3533016"/>
            <a:ext cx="655224" cy="70638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4BB8AC4F-A77E-0440-9350-EEDC29FBF761}"/>
              </a:ext>
            </a:extLst>
          </p:cNvPr>
          <p:cNvCxnSpPr>
            <a:cxnSpLocks/>
          </p:cNvCxnSpPr>
          <p:nvPr/>
        </p:nvCxnSpPr>
        <p:spPr>
          <a:xfrm flipH="1">
            <a:off x="3089466" y="4509732"/>
            <a:ext cx="405732"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5" name="直线箭头连接符 164">
            <a:extLst>
              <a:ext uri="{FF2B5EF4-FFF2-40B4-BE49-F238E27FC236}">
                <a16:creationId xmlns:a16="http://schemas.microsoft.com/office/drawing/2014/main" id="{01A88531-1A96-B243-85D3-42BC9B1C7D80}"/>
              </a:ext>
            </a:extLst>
          </p:cNvPr>
          <p:cNvCxnSpPr>
            <a:cxnSpLocks/>
          </p:cNvCxnSpPr>
          <p:nvPr/>
        </p:nvCxnSpPr>
        <p:spPr>
          <a:xfrm flipV="1">
            <a:off x="5667555" y="2774325"/>
            <a:ext cx="665314"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33A670C7-CCCD-E946-B17D-626583738293}"/>
              </a:ext>
            </a:extLst>
          </p:cNvPr>
          <p:cNvCxnSpPr>
            <a:cxnSpLocks/>
          </p:cNvCxnSpPr>
          <p:nvPr/>
        </p:nvCxnSpPr>
        <p:spPr>
          <a:xfrm flipH="1" flipV="1">
            <a:off x="5418063" y="3213847"/>
            <a:ext cx="83165" cy="48835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7" name="直线箭头连接符 166">
            <a:extLst>
              <a:ext uri="{FF2B5EF4-FFF2-40B4-BE49-F238E27FC236}">
                <a16:creationId xmlns:a16="http://schemas.microsoft.com/office/drawing/2014/main" id="{4DD97A22-152B-E647-870D-D97EF5904BE4}"/>
              </a:ext>
            </a:extLst>
          </p:cNvPr>
          <p:cNvCxnSpPr>
            <a:cxnSpLocks/>
          </p:cNvCxnSpPr>
          <p:nvPr/>
        </p:nvCxnSpPr>
        <p:spPr>
          <a:xfrm flipH="1">
            <a:off x="4180690" y="4119046"/>
            <a:ext cx="1144120" cy="141276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8" name="直线箭头连接符 167">
            <a:extLst>
              <a:ext uri="{FF2B5EF4-FFF2-40B4-BE49-F238E27FC236}">
                <a16:creationId xmlns:a16="http://schemas.microsoft.com/office/drawing/2014/main" id="{D1941DCD-EECC-2349-9767-1A063DAD6DC6}"/>
              </a:ext>
            </a:extLst>
          </p:cNvPr>
          <p:cNvCxnSpPr>
            <a:cxnSpLocks/>
          </p:cNvCxnSpPr>
          <p:nvPr/>
        </p:nvCxnSpPr>
        <p:spPr>
          <a:xfrm flipH="1" flipV="1">
            <a:off x="6831854" y="2774325"/>
            <a:ext cx="655224"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170" name="文本框 169">
            <a:extLst>
              <a:ext uri="{FF2B5EF4-FFF2-40B4-BE49-F238E27FC236}">
                <a16:creationId xmlns:a16="http://schemas.microsoft.com/office/drawing/2014/main" id="{A03EEFED-C410-0640-B99A-66C9CEDB0C9A}"/>
              </a:ext>
            </a:extLst>
          </p:cNvPr>
          <p:cNvSpPr txBox="1"/>
          <p:nvPr/>
        </p:nvSpPr>
        <p:spPr>
          <a:xfrm>
            <a:off x="2342207" y="2730496"/>
            <a:ext cx="2502662" cy="369332"/>
          </a:xfrm>
          <a:prstGeom prst="rect">
            <a:avLst/>
          </a:prstGeom>
          <a:noFill/>
        </p:spPr>
        <p:txBody>
          <a:bodyPr wrap="square" rtlCol="0">
            <a:spAutoFit/>
          </a:bodyPr>
          <a:lstStyle/>
          <a:p>
            <a:pPr algn="ctr"/>
            <a:r>
              <a:rPr lang="en-US" sz="1800">
                <a:solidFill>
                  <a:srgbClr val="F96542"/>
                </a:solidFill>
                <a:latin typeface="Corbel" panose="020B0503020204020204" pitchFamily="34" charset="0"/>
              </a:rPr>
              <a:t>feature propagation</a:t>
            </a:r>
          </a:p>
        </p:txBody>
      </p:sp>
    </p:spTree>
    <p:extLst>
      <p:ext uri="{BB962C8B-B14F-4D97-AF65-F5344CB8AC3E}">
        <p14:creationId xmlns:p14="http://schemas.microsoft.com/office/powerpoint/2010/main" val="34812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heel(1)">
                                      <p:cBhvr>
                                        <p:cTn id="7" dur="1000"/>
                                        <p:tgtEl>
                                          <p:spTgt spid="13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wipe(up)">
                                      <p:cBhvr>
                                        <p:cTn id="11" dur="500"/>
                                        <p:tgtEl>
                                          <p:spTgt spid="1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wipe(right)">
                                      <p:cBhvr>
                                        <p:cTn id="16" dur="500"/>
                                        <p:tgtEl>
                                          <p:spTgt spid="126"/>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checkerboard(across)">
                                      <p:cBhvr>
                                        <p:cTn id="20" dur="500"/>
                                        <p:tgtEl>
                                          <p:spTgt spid="6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checkerboard(across)">
                                      <p:cBhvr>
                                        <p:cTn id="23" dur="500"/>
                                        <p:tgtEl>
                                          <p:spTgt spid="11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checkerboard(across)">
                                      <p:cBhvr>
                                        <p:cTn id="26" dur="500"/>
                                        <p:tgtEl>
                                          <p:spTgt spid="11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checkerboard(across)">
                                      <p:cBhvr>
                                        <p:cTn id="29" dur="500"/>
                                        <p:tgtEl>
                                          <p:spTgt spid="11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checkerboard(across)">
                                      <p:cBhvr>
                                        <p:cTn id="32" dur="500"/>
                                        <p:tgtEl>
                                          <p:spTgt spid="11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checkerboard(across)">
                                      <p:cBhvr>
                                        <p:cTn id="35" dur="500"/>
                                        <p:tgtEl>
                                          <p:spTgt spid="120"/>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checkerboard(across)">
                                      <p:cBhvr>
                                        <p:cTn id="38" dur="500"/>
                                        <p:tgtEl>
                                          <p:spTgt spid="121"/>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checkerboard(across)">
                                      <p:cBhvr>
                                        <p:cTn id="41" dur="500"/>
                                        <p:tgtEl>
                                          <p:spTgt spid="122"/>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checkerboard(across)">
                                      <p:cBhvr>
                                        <p:cTn id="44" dur="500"/>
                                        <p:tgtEl>
                                          <p:spTgt spid="123"/>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checkerboard(across)">
                                      <p:cBhvr>
                                        <p:cTn id="47" dur="500"/>
                                        <p:tgtEl>
                                          <p:spTgt spid="12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dissolve">
                                      <p:cBhvr>
                                        <p:cTn id="52" dur="500"/>
                                        <p:tgtEl>
                                          <p:spTgt spid="12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70"/>
                                        </p:tgtEl>
                                        <p:attrNameLst>
                                          <p:attrName>style.visibility</p:attrName>
                                        </p:attrNameLst>
                                      </p:cBhvr>
                                      <p:to>
                                        <p:strVal val="visible"/>
                                      </p:to>
                                    </p:set>
                                    <p:animEffect transition="in" filter="dissolve">
                                      <p:cBhvr>
                                        <p:cTn id="55" dur="500"/>
                                        <p:tgtEl>
                                          <p:spTgt spid="17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57"/>
                                        </p:tgtEl>
                                        <p:attrNameLst>
                                          <p:attrName>style.visibility</p:attrName>
                                        </p:attrNameLst>
                                      </p:cBhvr>
                                      <p:to>
                                        <p:strVal val="visible"/>
                                      </p:to>
                                    </p:set>
                                    <p:animEffect transition="in" filter="wipe(down)">
                                      <p:cBhvr>
                                        <p:cTn id="60" dur="500"/>
                                        <p:tgtEl>
                                          <p:spTgt spid="157"/>
                                        </p:tgtEl>
                                      </p:cBhvr>
                                    </p:animEffect>
                                  </p:childTnLst>
                                </p:cTn>
                              </p:par>
                              <p:par>
                                <p:cTn id="61" presetID="22" presetClass="entr" presetSubtype="4" fill="hold" nodeType="withEffect">
                                  <p:stCondLst>
                                    <p:cond delay="0"/>
                                  </p:stCondLst>
                                  <p:childTnLst>
                                    <p:set>
                                      <p:cBhvr>
                                        <p:cTn id="62" dur="1" fill="hold">
                                          <p:stCondLst>
                                            <p:cond delay="0"/>
                                          </p:stCondLst>
                                        </p:cTn>
                                        <p:tgtEl>
                                          <p:spTgt spid="158"/>
                                        </p:tgtEl>
                                        <p:attrNameLst>
                                          <p:attrName>style.visibility</p:attrName>
                                        </p:attrNameLst>
                                      </p:cBhvr>
                                      <p:to>
                                        <p:strVal val="visible"/>
                                      </p:to>
                                    </p:set>
                                    <p:animEffect transition="in" filter="wipe(down)">
                                      <p:cBhvr>
                                        <p:cTn id="63" dur="500"/>
                                        <p:tgtEl>
                                          <p:spTgt spid="158"/>
                                        </p:tgtEl>
                                      </p:cBhvr>
                                    </p:animEffect>
                                  </p:childTnLst>
                                </p:cTn>
                              </p:par>
                              <p:par>
                                <p:cTn id="64" presetID="22" presetClass="entr" presetSubtype="4" fill="hold" nodeType="with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wipe(down)">
                                      <p:cBhvr>
                                        <p:cTn id="66" dur="500"/>
                                        <p:tgtEl>
                                          <p:spTgt spid="156"/>
                                        </p:tgtEl>
                                      </p:cBhvr>
                                    </p:animEffect>
                                  </p:childTnLst>
                                </p:cTn>
                              </p:par>
                              <p:par>
                                <p:cTn id="67" presetID="22" presetClass="entr" presetSubtype="4" fill="hold" nodeType="withEffect">
                                  <p:stCondLst>
                                    <p:cond delay="0"/>
                                  </p:stCondLst>
                                  <p:childTnLst>
                                    <p:set>
                                      <p:cBhvr>
                                        <p:cTn id="68" dur="1" fill="hold">
                                          <p:stCondLst>
                                            <p:cond delay="0"/>
                                          </p:stCondLst>
                                        </p:cTn>
                                        <p:tgtEl>
                                          <p:spTgt spid="155"/>
                                        </p:tgtEl>
                                        <p:attrNameLst>
                                          <p:attrName>style.visibility</p:attrName>
                                        </p:attrNameLst>
                                      </p:cBhvr>
                                      <p:to>
                                        <p:strVal val="visible"/>
                                      </p:to>
                                    </p:set>
                                    <p:animEffect transition="in" filter="wipe(down)">
                                      <p:cBhvr>
                                        <p:cTn id="69" dur="500"/>
                                        <p:tgtEl>
                                          <p:spTgt spid="155"/>
                                        </p:tgtEl>
                                      </p:cBhvr>
                                    </p:animEffect>
                                  </p:childTnLst>
                                </p:cTn>
                              </p:par>
                              <p:par>
                                <p:cTn id="70" presetID="22" presetClass="entr" presetSubtype="4" fill="hold" nodeType="withEffect">
                                  <p:stCondLst>
                                    <p:cond delay="0"/>
                                  </p:stCondLst>
                                  <p:childTnLst>
                                    <p:set>
                                      <p:cBhvr>
                                        <p:cTn id="71" dur="1" fill="hold">
                                          <p:stCondLst>
                                            <p:cond delay="0"/>
                                          </p:stCondLst>
                                        </p:cTn>
                                        <p:tgtEl>
                                          <p:spTgt spid="164"/>
                                        </p:tgtEl>
                                        <p:attrNameLst>
                                          <p:attrName>style.visibility</p:attrName>
                                        </p:attrNameLst>
                                      </p:cBhvr>
                                      <p:to>
                                        <p:strVal val="visible"/>
                                      </p:to>
                                    </p:set>
                                    <p:animEffect transition="in" filter="wipe(down)">
                                      <p:cBhvr>
                                        <p:cTn id="72" dur="500"/>
                                        <p:tgtEl>
                                          <p:spTgt spid="164"/>
                                        </p:tgtEl>
                                      </p:cBhvr>
                                    </p:animEffect>
                                  </p:childTnLst>
                                </p:cTn>
                              </p:par>
                              <p:par>
                                <p:cTn id="73" presetID="22" presetClass="entr" presetSubtype="4" fill="hold" nodeType="withEffect">
                                  <p:stCondLst>
                                    <p:cond delay="0"/>
                                  </p:stCondLst>
                                  <p:childTnLst>
                                    <p:set>
                                      <p:cBhvr>
                                        <p:cTn id="74" dur="1" fill="hold">
                                          <p:stCondLst>
                                            <p:cond delay="0"/>
                                          </p:stCondLst>
                                        </p:cTn>
                                        <p:tgtEl>
                                          <p:spTgt spid="154"/>
                                        </p:tgtEl>
                                        <p:attrNameLst>
                                          <p:attrName>style.visibility</p:attrName>
                                        </p:attrNameLst>
                                      </p:cBhvr>
                                      <p:to>
                                        <p:strVal val="visible"/>
                                      </p:to>
                                    </p:set>
                                    <p:animEffect transition="in" filter="wipe(down)">
                                      <p:cBhvr>
                                        <p:cTn id="75" dur="500"/>
                                        <p:tgtEl>
                                          <p:spTgt spid="154"/>
                                        </p:tgtEl>
                                      </p:cBhvr>
                                    </p:animEffect>
                                  </p:childTnLst>
                                </p:cTn>
                              </p:par>
                              <p:par>
                                <p:cTn id="76" presetID="22" presetClass="entr" presetSubtype="4" fill="hold" nodeType="withEffect">
                                  <p:stCondLst>
                                    <p:cond delay="0"/>
                                  </p:stCondLst>
                                  <p:childTnLst>
                                    <p:set>
                                      <p:cBhvr>
                                        <p:cTn id="77" dur="1" fill="hold">
                                          <p:stCondLst>
                                            <p:cond delay="0"/>
                                          </p:stCondLst>
                                        </p:cTn>
                                        <p:tgtEl>
                                          <p:spTgt spid="167"/>
                                        </p:tgtEl>
                                        <p:attrNameLst>
                                          <p:attrName>style.visibility</p:attrName>
                                        </p:attrNameLst>
                                      </p:cBhvr>
                                      <p:to>
                                        <p:strVal val="visible"/>
                                      </p:to>
                                    </p:set>
                                    <p:animEffect transition="in" filter="wipe(down)">
                                      <p:cBhvr>
                                        <p:cTn id="78" dur="500"/>
                                        <p:tgtEl>
                                          <p:spTgt spid="167"/>
                                        </p:tgtEl>
                                      </p:cBhvr>
                                    </p:animEffect>
                                  </p:childTnLst>
                                </p:cTn>
                              </p:par>
                              <p:par>
                                <p:cTn id="79" presetID="22" presetClass="entr" presetSubtype="4" fill="hold" nodeType="withEffect">
                                  <p:stCondLst>
                                    <p:cond delay="0"/>
                                  </p:stCondLst>
                                  <p:childTnLst>
                                    <p:set>
                                      <p:cBhvr>
                                        <p:cTn id="80" dur="1" fill="hold">
                                          <p:stCondLst>
                                            <p:cond delay="0"/>
                                          </p:stCondLst>
                                        </p:cTn>
                                        <p:tgtEl>
                                          <p:spTgt spid="161"/>
                                        </p:tgtEl>
                                        <p:attrNameLst>
                                          <p:attrName>style.visibility</p:attrName>
                                        </p:attrNameLst>
                                      </p:cBhvr>
                                      <p:to>
                                        <p:strVal val="visible"/>
                                      </p:to>
                                    </p:set>
                                    <p:animEffect transition="in" filter="wipe(down)">
                                      <p:cBhvr>
                                        <p:cTn id="81" dur="500"/>
                                        <p:tgtEl>
                                          <p:spTgt spid="161"/>
                                        </p:tgtEl>
                                      </p:cBhvr>
                                    </p:animEffect>
                                  </p:childTnLst>
                                </p:cTn>
                              </p:par>
                              <p:par>
                                <p:cTn id="82" presetID="22" presetClass="entr" presetSubtype="4" fill="hold" nodeType="withEffect">
                                  <p:stCondLst>
                                    <p:cond delay="0"/>
                                  </p:stCondLst>
                                  <p:childTnLst>
                                    <p:set>
                                      <p:cBhvr>
                                        <p:cTn id="83" dur="1" fill="hold">
                                          <p:stCondLst>
                                            <p:cond delay="0"/>
                                          </p:stCondLst>
                                        </p:cTn>
                                        <p:tgtEl>
                                          <p:spTgt spid="160"/>
                                        </p:tgtEl>
                                        <p:attrNameLst>
                                          <p:attrName>style.visibility</p:attrName>
                                        </p:attrNameLst>
                                      </p:cBhvr>
                                      <p:to>
                                        <p:strVal val="visible"/>
                                      </p:to>
                                    </p:set>
                                    <p:animEffect transition="in" filter="wipe(down)">
                                      <p:cBhvr>
                                        <p:cTn id="84" dur="500"/>
                                        <p:tgtEl>
                                          <p:spTgt spid="160"/>
                                        </p:tgtEl>
                                      </p:cBhvr>
                                    </p:animEffect>
                                  </p:childTnLst>
                                </p:cTn>
                              </p:par>
                              <p:par>
                                <p:cTn id="85" presetID="22" presetClass="entr" presetSubtype="4" fill="hold" nodeType="withEffect">
                                  <p:stCondLst>
                                    <p:cond delay="0"/>
                                  </p:stCondLst>
                                  <p:childTnLst>
                                    <p:set>
                                      <p:cBhvr>
                                        <p:cTn id="86" dur="1" fill="hold">
                                          <p:stCondLst>
                                            <p:cond delay="0"/>
                                          </p:stCondLst>
                                        </p:cTn>
                                        <p:tgtEl>
                                          <p:spTgt spid="159"/>
                                        </p:tgtEl>
                                        <p:attrNameLst>
                                          <p:attrName>style.visibility</p:attrName>
                                        </p:attrNameLst>
                                      </p:cBhvr>
                                      <p:to>
                                        <p:strVal val="visible"/>
                                      </p:to>
                                    </p:set>
                                    <p:animEffect transition="in" filter="wipe(down)">
                                      <p:cBhvr>
                                        <p:cTn id="87" dur="500"/>
                                        <p:tgtEl>
                                          <p:spTgt spid="159"/>
                                        </p:tgtEl>
                                      </p:cBhvr>
                                    </p:animEffect>
                                  </p:childTnLst>
                                </p:cTn>
                              </p:par>
                              <p:par>
                                <p:cTn id="88" presetID="22" presetClass="entr" presetSubtype="4" fill="hold" nodeType="withEffect">
                                  <p:stCondLst>
                                    <p:cond delay="0"/>
                                  </p:stCondLst>
                                  <p:childTnLst>
                                    <p:set>
                                      <p:cBhvr>
                                        <p:cTn id="89" dur="1" fill="hold">
                                          <p:stCondLst>
                                            <p:cond delay="0"/>
                                          </p:stCondLst>
                                        </p:cTn>
                                        <p:tgtEl>
                                          <p:spTgt spid="162"/>
                                        </p:tgtEl>
                                        <p:attrNameLst>
                                          <p:attrName>style.visibility</p:attrName>
                                        </p:attrNameLst>
                                      </p:cBhvr>
                                      <p:to>
                                        <p:strVal val="visible"/>
                                      </p:to>
                                    </p:set>
                                    <p:animEffect transition="in" filter="wipe(down)">
                                      <p:cBhvr>
                                        <p:cTn id="90" dur="500"/>
                                        <p:tgtEl>
                                          <p:spTgt spid="162"/>
                                        </p:tgtEl>
                                      </p:cBhvr>
                                    </p:animEffect>
                                  </p:childTnLst>
                                </p:cTn>
                              </p:par>
                              <p:par>
                                <p:cTn id="91" presetID="22" presetClass="entr" presetSubtype="4" fill="hold" nodeType="withEffect">
                                  <p:stCondLst>
                                    <p:cond delay="0"/>
                                  </p:stCondLst>
                                  <p:childTnLst>
                                    <p:set>
                                      <p:cBhvr>
                                        <p:cTn id="92" dur="1" fill="hold">
                                          <p:stCondLst>
                                            <p:cond delay="0"/>
                                          </p:stCondLst>
                                        </p:cTn>
                                        <p:tgtEl>
                                          <p:spTgt spid="166"/>
                                        </p:tgtEl>
                                        <p:attrNameLst>
                                          <p:attrName>style.visibility</p:attrName>
                                        </p:attrNameLst>
                                      </p:cBhvr>
                                      <p:to>
                                        <p:strVal val="visible"/>
                                      </p:to>
                                    </p:set>
                                    <p:animEffect transition="in" filter="wipe(down)">
                                      <p:cBhvr>
                                        <p:cTn id="93" dur="500"/>
                                        <p:tgtEl>
                                          <p:spTgt spid="166"/>
                                        </p:tgtEl>
                                      </p:cBhvr>
                                    </p:animEffect>
                                  </p:childTnLst>
                                </p:cTn>
                              </p:par>
                              <p:par>
                                <p:cTn id="94" presetID="22" presetClass="entr" presetSubtype="4" fill="hold" nodeType="withEffect">
                                  <p:stCondLst>
                                    <p:cond delay="0"/>
                                  </p:stCondLst>
                                  <p:childTnLst>
                                    <p:set>
                                      <p:cBhvr>
                                        <p:cTn id="95" dur="1" fill="hold">
                                          <p:stCondLst>
                                            <p:cond delay="0"/>
                                          </p:stCondLst>
                                        </p:cTn>
                                        <p:tgtEl>
                                          <p:spTgt spid="165"/>
                                        </p:tgtEl>
                                        <p:attrNameLst>
                                          <p:attrName>style.visibility</p:attrName>
                                        </p:attrNameLst>
                                      </p:cBhvr>
                                      <p:to>
                                        <p:strVal val="visible"/>
                                      </p:to>
                                    </p:set>
                                    <p:animEffect transition="in" filter="wipe(down)">
                                      <p:cBhvr>
                                        <p:cTn id="96" dur="500"/>
                                        <p:tgtEl>
                                          <p:spTgt spid="165"/>
                                        </p:tgtEl>
                                      </p:cBhvr>
                                    </p:animEffect>
                                  </p:childTnLst>
                                </p:cTn>
                              </p:par>
                              <p:par>
                                <p:cTn id="97" presetID="22" presetClass="entr" presetSubtype="4" fill="hold" nodeType="withEffect">
                                  <p:stCondLst>
                                    <p:cond delay="0"/>
                                  </p:stCondLst>
                                  <p:childTnLst>
                                    <p:set>
                                      <p:cBhvr>
                                        <p:cTn id="98" dur="1" fill="hold">
                                          <p:stCondLst>
                                            <p:cond delay="0"/>
                                          </p:stCondLst>
                                        </p:cTn>
                                        <p:tgtEl>
                                          <p:spTgt spid="168"/>
                                        </p:tgtEl>
                                        <p:attrNameLst>
                                          <p:attrName>style.visibility</p:attrName>
                                        </p:attrNameLst>
                                      </p:cBhvr>
                                      <p:to>
                                        <p:strVal val="visible"/>
                                      </p:to>
                                    </p:set>
                                    <p:animEffect transition="in" filter="wipe(down)">
                                      <p:cBhvr>
                                        <p:cTn id="99" dur="500"/>
                                        <p:tgtEl>
                                          <p:spTgt spid="168"/>
                                        </p:tgtEl>
                                      </p:cBhvr>
                                    </p:animEffect>
                                  </p:childTnLst>
                                </p:cTn>
                              </p:par>
                              <p:par>
                                <p:cTn id="100" presetID="22" presetClass="entr" presetSubtype="4" fill="hold" nodeType="withEffect">
                                  <p:stCondLst>
                                    <p:cond delay="0"/>
                                  </p:stCondLst>
                                  <p:childTnLst>
                                    <p:set>
                                      <p:cBhvr>
                                        <p:cTn id="101" dur="1" fill="hold">
                                          <p:stCondLst>
                                            <p:cond delay="0"/>
                                          </p:stCondLst>
                                        </p:cTn>
                                        <p:tgtEl>
                                          <p:spTgt spid="163"/>
                                        </p:tgtEl>
                                        <p:attrNameLst>
                                          <p:attrName>style.visibility</p:attrName>
                                        </p:attrNameLst>
                                      </p:cBhvr>
                                      <p:to>
                                        <p:strVal val="visible"/>
                                      </p:to>
                                    </p:set>
                                    <p:animEffect transition="in" filter="wipe(down)">
                                      <p:cBhvr>
                                        <p:cTn id="102"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4" grpId="0" animBg="1"/>
      <p:bldP spid="122" grpId="0" animBg="1"/>
      <p:bldP spid="120" grpId="0" animBg="1"/>
      <p:bldP spid="119" grpId="0" animBg="1"/>
      <p:bldP spid="116" grpId="0" animBg="1"/>
      <p:bldP spid="69" grpId="0" animBg="1"/>
      <p:bldP spid="117" grpId="0" animBg="1"/>
      <p:bldP spid="118" grpId="0" animBg="1"/>
      <p:bldP spid="121" grpId="0" animBg="1"/>
      <p:bldP spid="123" grpId="0" animBg="1"/>
      <p:bldP spid="126" grpId="0" animBg="1"/>
      <p:bldP spid="137" grpId="0" animBg="1"/>
      <p:bldP spid="1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Oval 5">
            <a:extLst>
              <a:ext uri="{FF2B5EF4-FFF2-40B4-BE49-F238E27FC236}">
                <a16:creationId xmlns:a16="http://schemas.microsoft.com/office/drawing/2014/main" id="{F54D30F5-F28D-0448-978E-1CC8E2CD2342}"/>
              </a:ext>
            </a:extLst>
          </p:cNvPr>
          <p:cNvSpPr>
            <a:spLocks noChangeArrowheads="1"/>
          </p:cNvSpPr>
          <p:nvPr/>
        </p:nvSpPr>
        <p:spPr bwMode="auto">
          <a:xfrm>
            <a:off x="4545131" y="6253011"/>
            <a:ext cx="498985" cy="488358"/>
          </a:xfrm>
          <a:prstGeom prst="ellipse">
            <a:avLst/>
          </a:prstGeom>
          <a:solidFill>
            <a:srgbClr val="FF0000">
              <a:alpha val="38918"/>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70" name="Oval 5">
            <a:extLst>
              <a:ext uri="{FF2B5EF4-FFF2-40B4-BE49-F238E27FC236}">
                <a16:creationId xmlns:a16="http://schemas.microsoft.com/office/drawing/2014/main" id="{A91F1CC6-EDB5-E046-8DC4-67825981B8CF}"/>
              </a:ext>
            </a:extLst>
          </p:cNvPr>
          <p:cNvSpPr>
            <a:spLocks noChangeArrowheads="1"/>
          </p:cNvSpPr>
          <p:nvPr/>
        </p:nvSpPr>
        <p:spPr bwMode="auto">
          <a:xfrm>
            <a:off x="6331184" y="4006502"/>
            <a:ext cx="519635" cy="488419"/>
          </a:xfrm>
          <a:prstGeom prst="ellipse">
            <a:avLst/>
          </a:prstGeom>
          <a:solidFill>
            <a:srgbClr val="FF0000">
              <a:alpha val="19176"/>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1" name="Oval 5">
            <a:extLst>
              <a:ext uri="{FF2B5EF4-FFF2-40B4-BE49-F238E27FC236}">
                <a16:creationId xmlns:a16="http://schemas.microsoft.com/office/drawing/2014/main" id="{21135A41-0921-5943-A131-7D552A049371}"/>
              </a:ext>
            </a:extLst>
          </p:cNvPr>
          <p:cNvSpPr>
            <a:spLocks noChangeArrowheads="1"/>
          </p:cNvSpPr>
          <p:nvPr/>
        </p:nvSpPr>
        <p:spPr bwMode="auto">
          <a:xfrm>
            <a:off x="5260103" y="3709284"/>
            <a:ext cx="499907" cy="488419"/>
          </a:xfrm>
          <a:prstGeom prst="ellipse">
            <a:avLst/>
          </a:prstGeom>
          <a:solidFill>
            <a:srgbClr val="FF0000">
              <a:alpha val="49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7" name="矩形 126">
            <a:extLst>
              <a:ext uri="{FF2B5EF4-FFF2-40B4-BE49-F238E27FC236}">
                <a16:creationId xmlns:a16="http://schemas.microsoft.com/office/drawing/2014/main" id="{381B649F-C26F-D244-919F-950A5AD35420}"/>
              </a:ext>
            </a:extLst>
          </p:cNvPr>
          <p:cNvSpPr/>
          <p:nvPr/>
        </p:nvSpPr>
        <p:spPr>
          <a:xfrm>
            <a:off x="3900032" y="1715482"/>
            <a:ext cx="3048231" cy="995119"/>
          </a:xfrm>
          <a:prstGeom prst="rect">
            <a:avLst/>
          </a:prstGeom>
          <a:solidFill>
            <a:srgbClr val="FFE6A1">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5">
            <a:extLst>
              <a:ext uri="{FF2B5EF4-FFF2-40B4-BE49-F238E27FC236}">
                <a16:creationId xmlns:a16="http://schemas.microsoft.com/office/drawing/2014/main" id="{25ED4651-BB1A-0B49-B16F-DCD3865974BF}"/>
              </a:ext>
            </a:extLst>
          </p:cNvPr>
          <p:cNvSpPr>
            <a:spLocks noChangeArrowheads="1"/>
          </p:cNvSpPr>
          <p:nvPr/>
        </p:nvSpPr>
        <p:spPr bwMode="auto">
          <a:xfrm>
            <a:off x="7413352" y="3112162"/>
            <a:ext cx="518196" cy="513541"/>
          </a:xfrm>
          <a:prstGeom prst="ellipse">
            <a:avLst/>
          </a:prstGeom>
          <a:solidFill>
            <a:srgbClr val="FF0000">
              <a:alpha val="19176"/>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2" name="Oval 5">
            <a:extLst>
              <a:ext uri="{FF2B5EF4-FFF2-40B4-BE49-F238E27FC236}">
                <a16:creationId xmlns:a16="http://schemas.microsoft.com/office/drawing/2014/main" id="{4456AAEA-33C1-684B-B7B5-62E75F0AE6FD}"/>
              </a:ext>
            </a:extLst>
          </p:cNvPr>
          <p:cNvSpPr>
            <a:spLocks noChangeArrowheads="1"/>
          </p:cNvSpPr>
          <p:nvPr/>
        </p:nvSpPr>
        <p:spPr bwMode="auto">
          <a:xfrm>
            <a:off x="5177525" y="2741034"/>
            <a:ext cx="503840" cy="495384"/>
          </a:xfrm>
          <a:prstGeom prst="ellipse">
            <a:avLst/>
          </a:prstGeom>
          <a:solidFill>
            <a:srgbClr val="FF0000">
              <a:alpha val="19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9" name="Oval 5">
            <a:extLst>
              <a:ext uri="{FF2B5EF4-FFF2-40B4-BE49-F238E27FC236}">
                <a16:creationId xmlns:a16="http://schemas.microsoft.com/office/drawing/2014/main" id="{01F242D7-66CD-064A-9416-10D5CF9E8A64}"/>
              </a:ext>
            </a:extLst>
          </p:cNvPr>
          <p:cNvSpPr>
            <a:spLocks noChangeArrowheads="1"/>
          </p:cNvSpPr>
          <p:nvPr/>
        </p:nvSpPr>
        <p:spPr bwMode="auto">
          <a:xfrm>
            <a:off x="3757420" y="5471576"/>
            <a:ext cx="498985" cy="488419"/>
          </a:xfrm>
          <a:prstGeom prst="ellipse">
            <a:avLst/>
          </a:prstGeom>
          <a:solidFill>
            <a:srgbClr val="FF0000">
              <a:alpha val="53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6" name="Oval 5">
            <a:extLst>
              <a:ext uri="{FF2B5EF4-FFF2-40B4-BE49-F238E27FC236}">
                <a16:creationId xmlns:a16="http://schemas.microsoft.com/office/drawing/2014/main" id="{265966B6-E985-4647-B762-09693397D628}"/>
              </a:ext>
            </a:extLst>
          </p:cNvPr>
          <p:cNvSpPr>
            <a:spLocks noChangeArrowheads="1"/>
          </p:cNvSpPr>
          <p:nvPr/>
        </p:nvSpPr>
        <p:spPr bwMode="auto">
          <a:xfrm>
            <a:off x="2593252" y="4682203"/>
            <a:ext cx="518196" cy="513541"/>
          </a:xfrm>
          <a:prstGeom prst="ellipse">
            <a:avLst/>
          </a:prstGeom>
          <a:solidFill>
            <a:srgbClr val="FF0000">
              <a:alpha val="31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69" name="Oval 5">
            <a:extLst>
              <a:ext uri="{FF2B5EF4-FFF2-40B4-BE49-F238E27FC236}">
                <a16:creationId xmlns:a16="http://schemas.microsoft.com/office/drawing/2014/main" id="{3D03C077-BC27-8D44-AA26-10DEF8DE8CEC}"/>
              </a:ext>
            </a:extLst>
          </p:cNvPr>
          <p:cNvSpPr>
            <a:spLocks noChangeArrowheads="1"/>
          </p:cNvSpPr>
          <p:nvPr/>
        </p:nvSpPr>
        <p:spPr bwMode="auto">
          <a:xfrm>
            <a:off x="2016826" y="3822469"/>
            <a:ext cx="499907" cy="488419"/>
          </a:xfrm>
          <a:prstGeom prst="ellipse">
            <a:avLst/>
          </a:prstGeom>
          <a:solidFill>
            <a:srgbClr val="FF0000">
              <a:alpha val="65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7" name="Oval 5">
            <a:extLst>
              <a:ext uri="{FF2B5EF4-FFF2-40B4-BE49-F238E27FC236}">
                <a16:creationId xmlns:a16="http://schemas.microsoft.com/office/drawing/2014/main" id="{30A56579-312B-BE48-994F-905087B6086D}"/>
              </a:ext>
            </a:extLst>
          </p:cNvPr>
          <p:cNvSpPr>
            <a:spLocks noChangeArrowheads="1"/>
          </p:cNvSpPr>
          <p:nvPr/>
        </p:nvSpPr>
        <p:spPr bwMode="auto">
          <a:xfrm>
            <a:off x="2839324" y="3309351"/>
            <a:ext cx="518196" cy="513541"/>
          </a:xfrm>
          <a:prstGeom prst="ellipse">
            <a:avLst/>
          </a:prstGeom>
          <a:solidFill>
            <a:srgbClr val="FF0000">
              <a:alpha val="2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070398" y="68040"/>
            <a:ext cx="7750074" cy="1128712"/>
          </a:xfrm>
        </p:spPr>
        <p:txBody>
          <a:bodyPr/>
          <a:lstStyle/>
          <a:p>
            <a:pPr eaLnBrk="1" hangingPunct="1"/>
            <a:r>
              <a:rPr lang="en-US" altLang="zh-CN" dirty="0">
                <a:ea typeface="宋体" pitchFamily="2" charset="-122"/>
              </a:rPr>
              <a:t>Graph Propagation in GNN</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205F507-BF1A-8E46-A0BB-BD14C482CF88}"/>
                  </a:ext>
                </a:extLst>
              </p:cNvPr>
              <p:cNvSpPr txBox="1"/>
              <p:nvPr/>
            </p:nvSpPr>
            <p:spPr>
              <a:xfrm>
                <a:off x="992330" y="1017045"/>
                <a:ext cx="8208912" cy="1635191"/>
              </a:xfrm>
              <a:prstGeom prst="rect">
                <a:avLst/>
              </a:prstGeom>
              <a:noFill/>
            </p:spPr>
            <p:txBody>
              <a:bodyPr wrap="square" rtlCol="0">
                <a:spAutoFit/>
              </a:bodyPr>
              <a:lstStyle/>
              <a:p>
                <a:r>
                  <a:rPr kumimoji="1" lang="en-US" altLang="zh-CN" sz="2200" dirty="0">
                    <a:solidFill>
                      <a:srgbClr val="0070C0"/>
                    </a:solidFill>
                    <a:latin typeface="Candara" panose="020E0502030303020204" pitchFamily="34" charset="0"/>
                  </a:rPr>
                  <a:t>Scalable Graph Neural Networks (GNN): </a:t>
                </a:r>
                <a:r>
                  <a:rPr kumimoji="1" lang="en-US" altLang="zh-CN" sz="1800" dirty="0">
                    <a:solidFill>
                      <a:srgbClr val="0070C0"/>
                    </a:solidFill>
                    <a:latin typeface="Candara" panose="020E0502030303020204" pitchFamily="34" charset="0"/>
                  </a:rPr>
                  <a:t>[SGC,</a:t>
                </a:r>
                <a:r>
                  <a:rPr kumimoji="1" lang="zh-CN" altLang="en-US" sz="1800" dirty="0">
                    <a:solidFill>
                      <a:srgbClr val="0070C0"/>
                    </a:solidFill>
                    <a:latin typeface="Candara" panose="020E0502030303020204" pitchFamily="34" charset="0"/>
                  </a:rPr>
                  <a:t> </a:t>
                </a:r>
                <a:r>
                  <a:rPr kumimoji="1" lang="en-US" altLang="zh-CN" sz="1800" dirty="0">
                    <a:solidFill>
                      <a:srgbClr val="0070C0"/>
                    </a:solidFill>
                    <a:latin typeface="Candara" panose="020E0502030303020204" pitchFamily="34" charset="0"/>
                  </a:rPr>
                  <a:t>ICML’19] </a:t>
                </a:r>
              </a:p>
              <a:p>
                <a:pPr marL="342900" indent="-342900">
                  <a:buSzPct val="80000"/>
                  <a:buFont typeface="Wingdings" pitchFamily="2" charset="2"/>
                  <a:buChar char="l"/>
                </a:pPr>
                <a:r>
                  <a:rPr kumimoji="1" lang="en-US" altLang="zh-CN" sz="2200" b="0" dirty="0">
                    <a:latin typeface="Candara" panose="020E0502030303020204" pitchFamily="34" charset="0"/>
                  </a:rPr>
                  <a:t>decoupling the prediction and feature propagation processes</a:t>
                </a:r>
              </a:p>
              <a:p>
                <a:pPr>
                  <a:buSzPct val="80000"/>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rPr>
                        <m:t>𝑍</m:t>
                      </m:r>
                      <m:r>
                        <a:rPr kumimoji="1" lang="en-US" altLang="zh-CN" sz="2000" b="0" i="1" dirty="0">
                          <a:latin typeface="Cambria Math" panose="02040503050406030204" pitchFamily="18" charset="0"/>
                        </a:rPr>
                        <m:t>=</m:t>
                      </m:r>
                      <m:r>
                        <a:rPr kumimoji="1" lang="en-US" altLang="zh-CN" sz="2000" b="0" i="1" dirty="0">
                          <a:latin typeface="Cambria Math" panose="02040503050406030204" pitchFamily="18" charset="0"/>
                        </a:rPr>
                        <m:t>𝜎</m:t>
                      </m:r>
                      <m:d>
                        <m:dPr>
                          <m:ctrlPr>
                            <a:rPr kumimoji="1" lang="en-US" altLang="zh-CN" sz="2000" b="0" i="1" dirty="0">
                              <a:latin typeface="Cambria Math" panose="02040503050406030204" pitchFamily="18" charset="0"/>
                            </a:rPr>
                          </m:ctrlPr>
                        </m:dPr>
                        <m:e>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𝐿</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r>
                                <m:rPr>
                                  <m:sty m:val="p"/>
                                </m:rPr>
                                <a:rPr kumimoji="1" lang="en-US" altLang="zh-CN" sz="2000" b="0">
                                  <a:latin typeface="Cambria Math" panose="02040503050406030204" pitchFamily="18" charset="0"/>
                                  <a:ea typeface="Cambria Math" panose="02040503050406030204" pitchFamily="18" charset="0"/>
                                </a:rPr>
                                <m:t>X</m:t>
                              </m:r>
                            </m:e>
                          </m:nary>
                        </m:e>
                      </m:d>
                    </m:oMath>
                  </m:oMathPara>
                </a14:m>
                <a:endParaRPr kumimoji="1" lang="en-US" altLang="zh-CN" sz="2200" b="0" dirty="0">
                  <a:latin typeface="Candara" panose="020E0502030303020204" pitchFamily="34" charset="0"/>
                </a:endParaRPr>
              </a:p>
            </p:txBody>
          </p:sp>
        </mc:Choice>
        <mc:Fallback xmlns="">
          <p:sp>
            <p:nvSpPr>
              <p:cNvPr id="6" name="文本框 5">
                <a:extLst>
                  <a:ext uri="{FF2B5EF4-FFF2-40B4-BE49-F238E27FC236}">
                    <a16:creationId xmlns:a16="http://schemas.microsoft.com/office/drawing/2014/main" id="{5205F507-BF1A-8E46-A0BB-BD14C482CF88}"/>
                  </a:ext>
                </a:extLst>
              </p:cNvPr>
              <p:cNvSpPr txBox="1">
                <a:spLocks noRot="1" noChangeAspect="1" noMove="1" noResize="1" noEditPoints="1" noAdjustHandles="1" noChangeArrowheads="1" noChangeShapeType="1" noTextEdit="1"/>
              </p:cNvSpPr>
              <p:nvPr/>
            </p:nvSpPr>
            <p:spPr>
              <a:xfrm>
                <a:off x="992330" y="1017045"/>
                <a:ext cx="8208912" cy="1635191"/>
              </a:xfrm>
              <a:prstGeom prst="rect">
                <a:avLst/>
              </a:prstGeom>
              <a:blipFill>
                <a:blip r:embed="rId3"/>
                <a:stretch>
                  <a:fillRect l="-927" t="-17054" b="-89922"/>
                </a:stretch>
              </a:blipFill>
            </p:spPr>
            <p:txBody>
              <a:bodyPr/>
              <a:lstStyle/>
              <a:p>
                <a:r>
                  <a:rPr lang="en-US">
                    <a:noFill/>
                  </a:rPr>
                  <a:t> </a:t>
                </a:r>
              </a:p>
            </p:txBody>
          </p:sp>
        </mc:Fallback>
      </mc:AlternateContent>
      <p:grpSp>
        <p:nvGrpSpPr>
          <p:cNvPr id="32" name="Group 2">
            <a:extLst>
              <a:ext uri="{FF2B5EF4-FFF2-40B4-BE49-F238E27FC236}">
                <a16:creationId xmlns:a16="http://schemas.microsoft.com/office/drawing/2014/main" id="{437D6C49-6F9D-2545-8471-D39B11A44E38}"/>
              </a:ext>
            </a:extLst>
          </p:cNvPr>
          <p:cNvGrpSpPr>
            <a:grpSpLocks/>
          </p:cNvGrpSpPr>
          <p:nvPr/>
        </p:nvGrpSpPr>
        <p:grpSpPr bwMode="auto">
          <a:xfrm>
            <a:off x="2017287" y="2541488"/>
            <a:ext cx="5904656" cy="4199880"/>
            <a:chOff x="1152" y="1344"/>
            <a:chExt cx="3408" cy="2064"/>
          </a:xfrm>
          <a:noFill/>
        </p:grpSpPr>
        <p:sp>
          <p:nvSpPr>
            <p:cNvPr id="33" name="Oval 3">
              <a:extLst>
                <a:ext uri="{FF2B5EF4-FFF2-40B4-BE49-F238E27FC236}">
                  <a16:creationId xmlns:a16="http://schemas.microsoft.com/office/drawing/2014/main" id="{8F3D4270-9CD8-4A47-8E6B-8CF0E50B85B8}"/>
                </a:ext>
              </a:extLst>
            </p:cNvPr>
            <p:cNvSpPr>
              <a:spLocks noChangeArrowheads="1"/>
            </p:cNvSpPr>
            <p:nvPr/>
          </p:nvSpPr>
          <p:spPr bwMode="auto">
            <a:xfrm>
              <a:off x="1152" y="19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35" name="Oval 4">
              <a:extLst>
                <a:ext uri="{FF2B5EF4-FFF2-40B4-BE49-F238E27FC236}">
                  <a16:creationId xmlns:a16="http://schemas.microsoft.com/office/drawing/2014/main" id="{0B53FE6B-3748-F445-BF85-07DDA480301E}"/>
                </a:ext>
              </a:extLst>
            </p:cNvPr>
            <p:cNvSpPr>
              <a:spLocks noChangeArrowheads="1"/>
            </p:cNvSpPr>
            <p:nvPr/>
          </p:nvSpPr>
          <p:spPr bwMode="auto">
            <a:xfrm>
              <a:off x="1488" y="240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4</a:t>
              </a:r>
            </a:p>
          </p:txBody>
        </p:sp>
        <p:sp>
          <p:nvSpPr>
            <p:cNvPr id="36" name="Oval 5">
              <a:extLst>
                <a:ext uri="{FF2B5EF4-FFF2-40B4-BE49-F238E27FC236}">
                  <a16:creationId xmlns:a16="http://schemas.microsoft.com/office/drawing/2014/main" id="{D0209F12-934C-E444-B8D7-D37895CF155D}"/>
                </a:ext>
              </a:extLst>
            </p:cNvPr>
            <p:cNvSpPr>
              <a:spLocks noChangeArrowheads="1"/>
            </p:cNvSpPr>
            <p:nvPr/>
          </p:nvSpPr>
          <p:spPr bwMode="auto">
            <a:xfrm>
              <a:off x="1968" y="211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37" name="Oval 6">
              <a:extLst>
                <a:ext uri="{FF2B5EF4-FFF2-40B4-BE49-F238E27FC236}">
                  <a16:creationId xmlns:a16="http://schemas.microsoft.com/office/drawing/2014/main" id="{10749A92-A94E-454F-A712-1A85F7210ECE}"/>
                </a:ext>
              </a:extLst>
            </p:cNvPr>
            <p:cNvSpPr>
              <a:spLocks noChangeArrowheads="1"/>
            </p:cNvSpPr>
            <p:nvPr/>
          </p:nvSpPr>
          <p:spPr bwMode="auto">
            <a:xfrm>
              <a:off x="1632" y="172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38" name="Oval 7">
              <a:extLst>
                <a:ext uri="{FF2B5EF4-FFF2-40B4-BE49-F238E27FC236}">
                  <a16:creationId xmlns:a16="http://schemas.microsoft.com/office/drawing/2014/main" id="{BBBEBAED-3E60-6148-99D1-443D96F32F1F}"/>
                </a:ext>
              </a:extLst>
            </p:cNvPr>
            <p:cNvSpPr>
              <a:spLocks noChangeArrowheads="1"/>
            </p:cNvSpPr>
            <p:nvPr/>
          </p:nvSpPr>
          <p:spPr bwMode="auto">
            <a:xfrm>
              <a:off x="2160" y="278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39" name="Oval 8">
              <a:extLst>
                <a:ext uri="{FF2B5EF4-FFF2-40B4-BE49-F238E27FC236}">
                  <a16:creationId xmlns:a16="http://schemas.microsoft.com/office/drawing/2014/main" id="{D75E172B-93D6-8646-BB52-124096BD92B6}"/>
                </a:ext>
              </a:extLst>
            </p:cNvPr>
            <p:cNvSpPr>
              <a:spLocks noChangeArrowheads="1"/>
            </p:cNvSpPr>
            <p:nvPr/>
          </p:nvSpPr>
          <p:spPr bwMode="auto">
            <a:xfrm>
              <a:off x="2784" y="268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40" name="Oval 9">
              <a:extLst>
                <a:ext uri="{FF2B5EF4-FFF2-40B4-BE49-F238E27FC236}">
                  <a16:creationId xmlns:a16="http://schemas.microsoft.com/office/drawing/2014/main" id="{FABC042A-6F97-8645-A540-CFF326C7B878}"/>
                </a:ext>
              </a:extLst>
            </p:cNvPr>
            <p:cNvSpPr>
              <a:spLocks noChangeArrowheads="1"/>
            </p:cNvSpPr>
            <p:nvPr/>
          </p:nvSpPr>
          <p:spPr bwMode="auto">
            <a:xfrm>
              <a:off x="2611" y="31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41" name="Oval 10">
              <a:extLst>
                <a:ext uri="{FF2B5EF4-FFF2-40B4-BE49-F238E27FC236}">
                  <a16:creationId xmlns:a16="http://schemas.microsoft.com/office/drawing/2014/main" id="{716B5A35-FF3D-2547-86F3-EC3685AC0B2E}"/>
                </a:ext>
              </a:extLst>
            </p:cNvPr>
            <p:cNvSpPr>
              <a:spLocks noChangeArrowheads="1"/>
            </p:cNvSpPr>
            <p:nvPr/>
          </p:nvSpPr>
          <p:spPr bwMode="auto">
            <a:xfrm>
              <a:off x="2976" y="144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42" name="Oval 11">
              <a:extLst>
                <a:ext uri="{FF2B5EF4-FFF2-40B4-BE49-F238E27FC236}">
                  <a16:creationId xmlns:a16="http://schemas.microsoft.com/office/drawing/2014/main" id="{289033B9-7200-FD40-98CA-D9F1068CAB01}"/>
                </a:ext>
              </a:extLst>
            </p:cNvPr>
            <p:cNvSpPr>
              <a:spLocks noChangeArrowheads="1"/>
            </p:cNvSpPr>
            <p:nvPr/>
          </p:nvSpPr>
          <p:spPr bwMode="auto">
            <a:xfrm>
              <a:off x="3648" y="134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43" name="Oval 12">
              <a:extLst>
                <a:ext uri="{FF2B5EF4-FFF2-40B4-BE49-F238E27FC236}">
                  <a16:creationId xmlns:a16="http://schemas.microsoft.com/office/drawing/2014/main" id="{59729171-2B7E-C74F-8D4D-72622AC74641}"/>
                </a:ext>
              </a:extLst>
            </p:cNvPr>
            <p:cNvSpPr>
              <a:spLocks noChangeArrowheads="1"/>
            </p:cNvSpPr>
            <p:nvPr/>
          </p:nvSpPr>
          <p:spPr bwMode="auto">
            <a:xfrm>
              <a:off x="3024" y="192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44" name="Oval 13">
              <a:extLst>
                <a:ext uri="{FF2B5EF4-FFF2-40B4-BE49-F238E27FC236}">
                  <a16:creationId xmlns:a16="http://schemas.microsoft.com/office/drawing/2014/main" id="{629AB447-2159-5142-A939-5812622E10D1}"/>
                </a:ext>
              </a:extLst>
            </p:cNvPr>
            <p:cNvSpPr>
              <a:spLocks noChangeArrowheads="1"/>
            </p:cNvSpPr>
            <p:nvPr/>
          </p:nvSpPr>
          <p:spPr bwMode="auto">
            <a:xfrm>
              <a:off x="3648" y="206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45" name="Oval 14">
              <a:extLst>
                <a:ext uri="{FF2B5EF4-FFF2-40B4-BE49-F238E27FC236}">
                  <a16:creationId xmlns:a16="http://schemas.microsoft.com/office/drawing/2014/main" id="{3002FE64-6813-B54B-BD68-F8E8586E1E41}"/>
                </a:ext>
              </a:extLst>
            </p:cNvPr>
            <p:cNvSpPr>
              <a:spLocks noChangeArrowheads="1"/>
            </p:cNvSpPr>
            <p:nvPr/>
          </p:nvSpPr>
          <p:spPr bwMode="auto">
            <a:xfrm>
              <a:off x="4272" y="163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cxnSp>
        <p:nvCxnSpPr>
          <p:cNvPr id="49" name="直线箭头连接符 48">
            <a:extLst>
              <a:ext uri="{FF2B5EF4-FFF2-40B4-BE49-F238E27FC236}">
                <a16:creationId xmlns:a16="http://schemas.microsoft.com/office/drawing/2014/main" id="{9648766B-A818-2D46-9232-4DE8AB3B8C43}"/>
              </a:ext>
            </a:extLst>
          </p:cNvPr>
          <p:cNvCxnSpPr>
            <a:cxnSpLocks/>
            <a:stCxn id="35" idx="5"/>
            <a:endCxn id="38" idx="2"/>
          </p:cNvCxnSpPr>
          <p:nvPr/>
        </p:nvCxnSpPr>
        <p:spPr>
          <a:xfrm>
            <a:off x="3025346" y="5107104"/>
            <a:ext cx="738389" cy="6087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C2168A7A-B737-1A48-8F88-E1E222A9DFCA}"/>
              </a:ext>
            </a:extLst>
          </p:cNvPr>
          <p:cNvCxnSpPr>
            <a:cxnSpLocks/>
            <a:stCxn id="35" idx="1"/>
            <a:endCxn id="33" idx="5"/>
          </p:cNvCxnSpPr>
          <p:nvPr/>
        </p:nvCxnSpPr>
        <p:spPr>
          <a:xfrm flipH="1" flipV="1">
            <a:off x="2443197" y="4228059"/>
            <a:ext cx="229314" cy="5337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208CAB3E-3800-904A-95C3-AF2F4E1E5899}"/>
              </a:ext>
            </a:extLst>
          </p:cNvPr>
          <p:cNvCxnSpPr>
            <a:cxnSpLocks/>
            <a:stCxn id="33" idx="7"/>
            <a:endCxn id="37" idx="2"/>
          </p:cNvCxnSpPr>
          <p:nvPr/>
        </p:nvCxnSpPr>
        <p:spPr>
          <a:xfrm flipV="1">
            <a:off x="2443197" y="3567040"/>
            <a:ext cx="405732" cy="3156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30F8C940-59A5-EE45-A605-85B4C8F305EF}"/>
              </a:ext>
            </a:extLst>
          </p:cNvPr>
          <p:cNvCxnSpPr>
            <a:cxnSpLocks/>
            <a:stCxn id="37" idx="6"/>
            <a:endCxn id="43" idx="2"/>
          </p:cNvCxnSpPr>
          <p:nvPr/>
        </p:nvCxnSpPr>
        <p:spPr>
          <a:xfrm>
            <a:off x="3347914" y="3567040"/>
            <a:ext cx="1912776" cy="3906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D643AFF3-058B-4F46-8173-2B3558B2DCA6}"/>
              </a:ext>
            </a:extLst>
          </p:cNvPr>
          <p:cNvCxnSpPr>
            <a:cxnSpLocks/>
          </p:cNvCxnSpPr>
          <p:nvPr/>
        </p:nvCxnSpPr>
        <p:spPr>
          <a:xfrm flipV="1">
            <a:off x="3791668" y="4518042"/>
            <a:ext cx="8572" cy="495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BBD286F-8A5E-C84E-93F3-20CBE65FBFFA}"/>
              </a:ext>
            </a:extLst>
          </p:cNvPr>
          <p:cNvCxnSpPr>
            <a:cxnSpLocks/>
            <a:stCxn id="33" idx="6"/>
            <a:endCxn id="36" idx="2"/>
          </p:cNvCxnSpPr>
          <p:nvPr/>
        </p:nvCxnSpPr>
        <p:spPr>
          <a:xfrm>
            <a:off x="2516272" y="4055398"/>
            <a:ext cx="914806" cy="2930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9B53DD62-1FD8-CA4C-87D9-F4CA0AA04E32}"/>
              </a:ext>
            </a:extLst>
          </p:cNvPr>
          <p:cNvCxnSpPr>
            <a:cxnSpLocks/>
            <a:stCxn id="40" idx="0"/>
            <a:endCxn id="39" idx="3"/>
          </p:cNvCxnSpPr>
          <p:nvPr/>
        </p:nvCxnSpPr>
        <p:spPr>
          <a:xfrm flipV="1">
            <a:off x="4794624" y="5693134"/>
            <a:ext cx="123320" cy="55987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8" name="直线箭头连接符 57">
            <a:extLst>
              <a:ext uri="{FF2B5EF4-FFF2-40B4-BE49-F238E27FC236}">
                <a16:creationId xmlns:a16="http://schemas.microsoft.com/office/drawing/2014/main" id="{97986646-0E6E-5849-A232-2EDDD46E7F05}"/>
              </a:ext>
            </a:extLst>
          </p:cNvPr>
          <p:cNvCxnSpPr>
            <a:cxnSpLocks/>
            <a:stCxn id="38" idx="5"/>
            <a:endCxn id="40" idx="1"/>
          </p:cNvCxnSpPr>
          <p:nvPr/>
        </p:nvCxnSpPr>
        <p:spPr>
          <a:xfrm>
            <a:off x="4189645" y="5888477"/>
            <a:ext cx="428561" cy="4360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8680213-0E7B-894A-9F18-6F91A565703D}"/>
              </a:ext>
            </a:extLst>
          </p:cNvPr>
          <p:cNvCxnSpPr>
            <a:cxnSpLocks/>
            <a:stCxn id="38" idx="6"/>
            <a:endCxn id="39" idx="2"/>
          </p:cNvCxnSpPr>
          <p:nvPr/>
        </p:nvCxnSpPr>
        <p:spPr>
          <a:xfrm flipV="1">
            <a:off x="4262720" y="5520473"/>
            <a:ext cx="582149"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239C8FCB-53C3-D745-960F-A6EE9234EDE7}"/>
              </a:ext>
            </a:extLst>
          </p:cNvPr>
          <p:cNvCxnSpPr>
            <a:cxnSpLocks/>
            <a:stCxn id="44" idx="2"/>
            <a:endCxn id="43" idx="5"/>
          </p:cNvCxnSpPr>
          <p:nvPr/>
        </p:nvCxnSpPr>
        <p:spPr>
          <a:xfrm flipH="1" flipV="1">
            <a:off x="5686600" y="4130388"/>
            <a:ext cx="655224" cy="12035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B3E42FAD-6C6A-D14B-B0C0-24D16ED26B0D}"/>
              </a:ext>
            </a:extLst>
          </p:cNvPr>
          <p:cNvCxnSpPr>
            <a:cxnSpLocks/>
            <a:stCxn id="44" idx="6"/>
            <a:endCxn id="45" idx="3"/>
          </p:cNvCxnSpPr>
          <p:nvPr/>
        </p:nvCxnSpPr>
        <p:spPr>
          <a:xfrm flipV="1">
            <a:off x="6840809" y="3544358"/>
            <a:ext cx="655224" cy="7063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70CED10A-4827-7A4E-A9EA-952447088FD5}"/>
              </a:ext>
            </a:extLst>
          </p:cNvPr>
          <p:cNvCxnSpPr>
            <a:cxnSpLocks/>
            <a:stCxn id="36" idx="3"/>
            <a:endCxn id="35" idx="6"/>
          </p:cNvCxnSpPr>
          <p:nvPr/>
        </p:nvCxnSpPr>
        <p:spPr>
          <a:xfrm flipH="1">
            <a:off x="3098421" y="4521074"/>
            <a:ext cx="405732"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D3928C62-0BAD-8A44-BC1E-DCF04A9F0174}"/>
              </a:ext>
            </a:extLst>
          </p:cNvPr>
          <p:cNvCxnSpPr>
            <a:cxnSpLocks/>
            <a:stCxn id="41" idx="6"/>
            <a:endCxn id="42" idx="2"/>
          </p:cNvCxnSpPr>
          <p:nvPr/>
        </p:nvCxnSpPr>
        <p:spPr>
          <a:xfrm flipV="1">
            <a:off x="5676510" y="2785667"/>
            <a:ext cx="665314"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5F345311-9BDC-CA4C-8FD4-A1A163C55BE6}"/>
              </a:ext>
            </a:extLst>
          </p:cNvPr>
          <p:cNvCxnSpPr>
            <a:cxnSpLocks/>
            <a:stCxn id="43" idx="0"/>
            <a:endCxn id="41" idx="4"/>
          </p:cNvCxnSpPr>
          <p:nvPr/>
        </p:nvCxnSpPr>
        <p:spPr>
          <a:xfrm flipH="1" flipV="1">
            <a:off x="5427018" y="3225189"/>
            <a:ext cx="83165" cy="48835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168A7ECD-22C0-9F44-AC93-C4D319996349}"/>
              </a:ext>
            </a:extLst>
          </p:cNvPr>
          <p:cNvCxnSpPr>
            <a:cxnSpLocks/>
            <a:stCxn id="43" idx="3"/>
            <a:endCxn id="38" idx="7"/>
          </p:cNvCxnSpPr>
          <p:nvPr/>
        </p:nvCxnSpPr>
        <p:spPr>
          <a:xfrm flipH="1">
            <a:off x="4189645" y="4130388"/>
            <a:ext cx="1144120" cy="14127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868ECA01-157C-6840-95AD-86B87C7B8A89}"/>
              </a:ext>
            </a:extLst>
          </p:cNvPr>
          <p:cNvCxnSpPr>
            <a:cxnSpLocks/>
          </p:cNvCxnSpPr>
          <p:nvPr/>
        </p:nvCxnSpPr>
        <p:spPr>
          <a:xfrm flipV="1">
            <a:off x="3714842" y="4825754"/>
            <a:ext cx="5318" cy="44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3CA78D64-956F-474A-A45D-C8AFF495A239}"/>
              </a:ext>
            </a:extLst>
          </p:cNvPr>
          <p:cNvCxnSpPr>
            <a:cxnSpLocks/>
            <a:stCxn id="45" idx="1"/>
            <a:endCxn id="42" idx="6"/>
          </p:cNvCxnSpPr>
          <p:nvPr/>
        </p:nvCxnSpPr>
        <p:spPr>
          <a:xfrm flipH="1" flipV="1">
            <a:off x="6840809" y="2785667"/>
            <a:ext cx="655224"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118" name="Oval 5">
            <a:extLst>
              <a:ext uri="{FF2B5EF4-FFF2-40B4-BE49-F238E27FC236}">
                <a16:creationId xmlns:a16="http://schemas.microsoft.com/office/drawing/2014/main" id="{59A4C75A-EA55-2F4A-9897-7DD92F8920B4}"/>
              </a:ext>
            </a:extLst>
          </p:cNvPr>
          <p:cNvSpPr>
            <a:spLocks noChangeArrowheads="1"/>
          </p:cNvSpPr>
          <p:nvPr/>
        </p:nvSpPr>
        <p:spPr bwMode="auto">
          <a:xfrm>
            <a:off x="3440245" y="4114384"/>
            <a:ext cx="499907" cy="488419"/>
          </a:xfrm>
          <a:prstGeom prst="ellipse">
            <a:avLst/>
          </a:prstGeom>
          <a:solidFill>
            <a:srgbClr val="FF0000">
              <a:alpha val="35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3" name="Oval 5">
            <a:extLst>
              <a:ext uri="{FF2B5EF4-FFF2-40B4-BE49-F238E27FC236}">
                <a16:creationId xmlns:a16="http://schemas.microsoft.com/office/drawing/2014/main" id="{75785CA4-FB3F-F846-AC42-0E396F4B7698}"/>
              </a:ext>
            </a:extLst>
          </p:cNvPr>
          <p:cNvSpPr>
            <a:spLocks noChangeArrowheads="1"/>
          </p:cNvSpPr>
          <p:nvPr/>
        </p:nvSpPr>
        <p:spPr bwMode="auto">
          <a:xfrm>
            <a:off x="6350913" y="2539498"/>
            <a:ext cx="499907" cy="488419"/>
          </a:xfrm>
          <a:prstGeom prst="ellipse">
            <a:avLst/>
          </a:prstGeom>
          <a:solidFill>
            <a:srgbClr val="FF0000">
              <a:alpha val="4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graphicFrame>
        <p:nvGraphicFramePr>
          <p:cNvPr id="125" name="表格 96">
            <a:extLst>
              <a:ext uri="{FF2B5EF4-FFF2-40B4-BE49-F238E27FC236}">
                <a16:creationId xmlns:a16="http://schemas.microsoft.com/office/drawing/2014/main" id="{8E6BA1F0-17CA-5E44-B4F1-21FE493A4E02}"/>
              </a:ext>
            </a:extLst>
          </p:cNvPr>
          <p:cNvGraphicFramePr>
            <a:graphicFrameLocks noGrp="1"/>
          </p:cNvGraphicFramePr>
          <p:nvPr/>
        </p:nvGraphicFramePr>
        <p:xfrm>
          <a:off x="8140067" y="2988726"/>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0.3</a:t>
                      </a:r>
                    </a:p>
                  </a:txBody>
                  <a:tcPr>
                    <a:solidFill>
                      <a:srgbClr val="FF0000">
                        <a:alpha val="73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0.2</a:t>
                      </a:r>
                    </a:p>
                  </a:txBody>
                  <a:tcPr>
                    <a:solidFill>
                      <a:srgbClr val="FF0000">
                        <a:alpha val="53000"/>
                      </a:srgbClr>
                    </a:solid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0.01</a:t>
                      </a:r>
                    </a:p>
                  </a:txBody>
                  <a:tcPr>
                    <a:solidFill>
                      <a:srgbClr val="FF0000">
                        <a:alpha val="10000"/>
                      </a:srgbClr>
                    </a:solid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0.08</a:t>
                      </a:r>
                    </a:p>
                  </a:txBody>
                  <a:tcPr>
                    <a:solidFill>
                      <a:srgbClr val="FF0000">
                        <a:alpha val="35000"/>
                      </a:srgbClr>
                    </a:solid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solidFill>
                      <a:srgbClr val="FF0000">
                        <a:alpha val="19000"/>
                      </a:srgbClr>
                    </a:solid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0.12</a:t>
                      </a:r>
                    </a:p>
                  </a:txBody>
                  <a:tcPr>
                    <a:solidFill>
                      <a:srgbClr val="FF0000">
                        <a:alpha val="42000"/>
                      </a:srgbClr>
                    </a:solidFill>
                  </a:tcPr>
                </a:tc>
                <a:extLst>
                  <a:ext uri="{0D108BD9-81ED-4DB2-BD59-A6C34878D82A}">
                    <a16:rowId xmlns:a16="http://schemas.microsoft.com/office/drawing/2014/main" val="277584438"/>
                  </a:ext>
                </a:extLst>
              </a:tr>
            </a:tbl>
          </a:graphicData>
        </a:graphic>
      </p:graphicFrame>
      <p:sp>
        <p:nvSpPr>
          <p:cNvPr id="126" name="左箭头 125">
            <a:extLst>
              <a:ext uri="{FF2B5EF4-FFF2-40B4-BE49-F238E27FC236}">
                <a16:creationId xmlns:a16="http://schemas.microsoft.com/office/drawing/2014/main" id="{64D956AE-C733-F44E-B11F-032F74B56424}"/>
              </a:ext>
            </a:extLst>
          </p:cNvPr>
          <p:cNvSpPr/>
          <p:nvPr/>
        </p:nvSpPr>
        <p:spPr>
          <a:xfrm>
            <a:off x="7069573" y="4772078"/>
            <a:ext cx="498985" cy="324729"/>
          </a:xfrm>
          <a:prstGeom prst="leftArrow">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矩形 136">
            <a:extLst>
              <a:ext uri="{FF2B5EF4-FFF2-40B4-BE49-F238E27FC236}">
                <a16:creationId xmlns:a16="http://schemas.microsoft.com/office/drawing/2014/main" id="{E4BC3761-AB10-5145-B712-0C17C27FD9D5}"/>
              </a:ext>
            </a:extLst>
          </p:cNvPr>
          <p:cNvSpPr/>
          <p:nvPr/>
        </p:nvSpPr>
        <p:spPr>
          <a:xfrm>
            <a:off x="6697012" y="1966977"/>
            <a:ext cx="252586" cy="4211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38" name="肘形连接符 137">
            <a:extLst>
              <a:ext uri="{FF2B5EF4-FFF2-40B4-BE49-F238E27FC236}">
                <a16:creationId xmlns:a16="http://schemas.microsoft.com/office/drawing/2014/main" id="{5DA6980A-944F-0E49-A3EB-AD9E7A74C5A4}"/>
              </a:ext>
            </a:extLst>
          </p:cNvPr>
          <p:cNvCxnSpPr>
            <a:cxnSpLocks/>
            <a:stCxn id="137" idx="3"/>
            <a:endCxn id="72" idx="0"/>
          </p:cNvCxnSpPr>
          <p:nvPr/>
        </p:nvCxnSpPr>
        <p:spPr>
          <a:xfrm>
            <a:off x="6949598" y="2177567"/>
            <a:ext cx="1388166" cy="187781"/>
          </a:xfrm>
          <a:prstGeom prst="bentConnector2">
            <a:avLst/>
          </a:prstGeom>
          <a:ln w="38100">
            <a:solidFill>
              <a:srgbClr val="C000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54" name="直线箭头连接符 153">
            <a:extLst>
              <a:ext uri="{FF2B5EF4-FFF2-40B4-BE49-F238E27FC236}">
                <a16:creationId xmlns:a16="http://schemas.microsoft.com/office/drawing/2014/main" id="{FE45495F-7C1C-2B4E-B464-133C6C30AE98}"/>
              </a:ext>
            </a:extLst>
          </p:cNvPr>
          <p:cNvCxnSpPr>
            <a:cxnSpLocks/>
          </p:cNvCxnSpPr>
          <p:nvPr/>
        </p:nvCxnSpPr>
        <p:spPr>
          <a:xfrm>
            <a:off x="3016391" y="5095762"/>
            <a:ext cx="738389" cy="608712"/>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5" name="直线箭头连接符 154">
            <a:extLst>
              <a:ext uri="{FF2B5EF4-FFF2-40B4-BE49-F238E27FC236}">
                <a16:creationId xmlns:a16="http://schemas.microsoft.com/office/drawing/2014/main" id="{12B7AFF9-49E4-3E41-AFB2-E8F52CFF2367}"/>
              </a:ext>
            </a:extLst>
          </p:cNvPr>
          <p:cNvCxnSpPr>
            <a:cxnSpLocks/>
          </p:cNvCxnSpPr>
          <p:nvPr/>
        </p:nvCxnSpPr>
        <p:spPr>
          <a:xfrm flipH="1" flipV="1">
            <a:off x="2434242" y="4216717"/>
            <a:ext cx="229314" cy="53372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93F1B2F9-9C56-944E-8B94-D3E764A171E3}"/>
              </a:ext>
            </a:extLst>
          </p:cNvPr>
          <p:cNvCxnSpPr>
            <a:cxnSpLocks/>
          </p:cNvCxnSpPr>
          <p:nvPr/>
        </p:nvCxnSpPr>
        <p:spPr>
          <a:xfrm flipV="1">
            <a:off x="2434242" y="3555698"/>
            <a:ext cx="405732" cy="31569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5406AB7A-716D-F049-AB1D-0D83F2A00F5C}"/>
              </a:ext>
            </a:extLst>
          </p:cNvPr>
          <p:cNvCxnSpPr>
            <a:cxnSpLocks/>
          </p:cNvCxnSpPr>
          <p:nvPr/>
        </p:nvCxnSpPr>
        <p:spPr>
          <a:xfrm>
            <a:off x="3338959" y="3555698"/>
            <a:ext cx="1912776" cy="39068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8" name="直线箭头连接符 157">
            <a:extLst>
              <a:ext uri="{FF2B5EF4-FFF2-40B4-BE49-F238E27FC236}">
                <a16:creationId xmlns:a16="http://schemas.microsoft.com/office/drawing/2014/main" id="{5E41C7C5-6784-934B-B85D-457175A6ABD2}"/>
              </a:ext>
            </a:extLst>
          </p:cNvPr>
          <p:cNvCxnSpPr>
            <a:cxnSpLocks/>
          </p:cNvCxnSpPr>
          <p:nvPr/>
        </p:nvCxnSpPr>
        <p:spPr>
          <a:xfrm>
            <a:off x="2507317" y="4044056"/>
            <a:ext cx="914806" cy="293015"/>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9" name="直线箭头连接符 158">
            <a:extLst>
              <a:ext uri="{FF2B5EF4-FFF2-40B4-BE49-F238E27FC236}">
                <a16:creationId xmlns:a16="http://schemas.microsoft.com/office/drawing/2014/main" id="{9F48F869-564D-7148-BCBA-BA366EB3CAA5}"/>
              </a:ext>
            </a:extLst>
          </p:cNvPr>
          <p:cNvCxnSpPr>
            <a:cxnSpLocks/>
          </p:cNvCxnSpPr>
          <p:nvPr/>
        </p:nvCxnSpPr>
        <p:spPr>
          <a:xfrm flipV="1">
            <a:off x="4785669" y="5681792"/>
            <a:ext cx="123320" cy="559876"/>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D284A9E5-5CD1-3242-AF92-A8AEA433F0C5}"/>
              </a:ext>
            </a:extLst>
          </p:cNvPr>
          <p:cNvCxnSpPr>
            <a:cxnSpLocks/>
          </p:cNvCxnSpPr>
          <p:nvPr/>
        </p:nvCxnSpPr>
        <p:spPr>
          <a:xfrm>
            <a:off x="4180690" y="5877135"/>
            <a:ext cx="428561" cy="436051"/>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0A160C2B-D703-3D45-8039-803DE1CF8A4C}"/>
              </a:ext>
            </a:extLst>
          </p:cNvPr>
          <p:cNvCxnSpPr>
            <a:cxnSpLocks/>
          </p:cNvCxnSpPr>
          <p:nvPr/>
        </p:nvCxnSpPr>
        <p:spPr>
          <a:xfrm flipV="1">
            <a:off x="4253765" y="5509131"/>
            <a:ext cx="582149"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0C8A69E2-AB7E-F747-A29A-01F14E8C7658}"/>
              </a:ext>
            </a:extLst>
          </p:cNvPr>
          <p:cNvCxnSpPr>
            <a:cxnSpLocks/>
            <a:endCxn id="121" idx="5"/>
          </p:cNvCxnSpPr>
          <p:nvPr/>
        </p:nvCxnSpPr>
        <p:spPr>
          <a:xfrm flipH="1" flipV="1">
            <a:off x="5686800" y="4126176"/>
            <a:ext cx="646070" cy="113224"/>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E0394835-D7D0-B643-9EAD-6F3D0B855AB2}"/>
              </a:ext>
            </a:extLst>
          </p:cNvPr>
          <p:cNvCxnSpPr>
            <a:cxnSpLocks/>
          </p:cNvCxnSpPr>
          <p:nvPr/>
        </p:nvCxnSpPr>
        <p:spPr>
          <a:xfrm flipV="1">
            <a:off x="6831854" y="3533016"/>
            <a:ext cx="655224" cy="70638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4BB8AC4F-A77E-0440-9350-EEDC29FBF761}"/>
              </a:ext>
            </a:extLst>
          </p:cNvPr>
          <p:cNvCxnSpPr>
            <a:cxnSpLocks/>
          </p:cNvCxnSpPr>
          <p:nvPr/>
        </p:nvCxnSpPr>
        <p:spPr>
          <a:xfrm flipH="1">
            <a:off x="3089466" y="4509732"/>
            <a:ext cx="405732"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5" name="直线箭头连接符 164">
            <a:extLst>
              <a:ext uri="{FF2B5EF4-FFF2-40B4-BE49-F238E27FC236}">
                <a16:creationId xmlns:a16="http://schemas.microsoft.com/office/drawing/2014/main" id="{01A88531-1A96-B243-85D3-42BC9B1C7D80}"/>
              </a:ext>
            </a:extLst>
          </p:cNvPr>
          <p:cNvCxnSpPr>
            <a:cxnSpLocks/>
          </p:cNvCxnSpPr>
          <p:nvPr/>
        </p:nvCxnSpPr>
        <p:spPr>
          <a:xfrm flipV="1">
            <a:off x="5667555" y="2774325"/>
            <a:ext cx="665314"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33A670C7-CCCD-E946-B17D-626583738293}"/>
              </a:ext>
            </a:extLst>
          </p:cNvPr>
          <p:cNvCxnSpPr>
            <a:cxnSpLocks/>
          </p:cNvCxnSpPr>
          <p:nvPr/>
        </p:nvCxnSpPr>
        <p:spPr>
          <a:xfrm flipH="1" flipV="1">
            <a:off x="5418063" y="3213847"/>
            <a:ext cx="83165" cy="48835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7" name="直线箭头连接符 166">
            <a:extLst>
              <a:ext uri="{FF2B5EF4-FFF2-40B4-BE49-F238E27FC236}">
                <a16:creationId xmlns:a16="http://schemas.microsoft.com/office/drawing/2014/main" id="{4DD97A22-152B-E647-870D-D97EF5904BE4}"/>
              </a:ext>
            </a:extLst>
          </p:cNvPr>
          <p:cNvCxnSpPr>
            <a:cxnSpLocks/>
          </p:cNvCxnSpPr>
          <p:nvPr/>
        </p:nvCxnSpPr>
        <p:spPr>
          <a:xfrm flipH="1">
            <a:off x="4180690" y="4119046"/>
            <a:ext cx="1144120" cy="141276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8" name="直线箭头连接符 167">
            <a:extLst>
              <a:ext uri="{FF2B5EF4-FFF2-40B4-BE49-F238E27FC236}">
                <a16:creationId xmlns:a16="http://schemas.microsoft.com/office/drawing/2014/main" id="{D1941DCD-EECC-2349-9767-1A063DAD6DC6}"/>
              </a:ext>
            </a:extLst>
          </p:cNvPr>
          <p:cNvCxnSpPr>
            <a:cxnSpLocks/>
          </p:cNvCxnSpPr>
          <p:nvPr/>
        </p:nvCxnSpPr>
        <p:spPr>
          <a:xfrm flipH="1" flipV="1">
            <a:off x="6831854" y="2774325"/>
            <a:ext cx="655224"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170" name="文本框 169">
            <a:extLst>
              <a:ext uri="{FF2B5EF4-FFF2-40B4-BE49-F238E27FC236}">
                <a16:creationId xmlns:a16="http://schemas.microsoft.com/office/drawing/2014/main" id="{A03EEFED-C410-0640-B99A-66C9CEDB0C9A}"/>
              </a:ext>
            </a:extLst>
          </p:cNvPr>
          <p:cNvSpPr txBox="1"/>
          <p:nvPr/>
        </p:nvSpPr>
        <p:spPr>
          <a:xfrm>
            <a:off x="2342207" y="2730496"/>
            <a:ext cx="2502662" cy="369332"/>
          </a:xfrm>
          <a:prstGeom prst="rect">
            <a:avLst/>
          </a:prstGeom>
          <a:noFill/>
        </p:spPr>
        <p:txBody>
          <a:bodyPr wrap="square" rtlCol="0">
            <a:spAutoFit/>
          </a:bodyPr>
          <a:lstStyle/>
          <a:p>
            <a:pPr algn="ctr"/>
            <a:r>
              <a:rPr lang="en-US" sz="1800">
                <a:solidFill>
                  <a:srgbClr val="F96542"/>
                </a:solidFill>
                <a:latin typeface="Corbel" panose="020B0503020204020204" pitchFamily="34" charset="0"/>
              </a:rPr>
              <a:t>feature propagation</a:t>
            </a:r>
          </a:p>
        </p:txBody>
      </p:sp>
      <p:sp>
        <p:nvSpPr>
          <p:cNvPr id="71" name="Oval 5">
            <a:extLst>
              <a:ext uri="{FF2B5EF4-FFF2-40B4-BE49-F238E27FC236}">
                <a16:creationId xmlns:a16="http://schemas.microsoft.com/office/drawing/2014/main" id="{3A08375C-28E4-1B49-B88C-56C422CE0269}"/>
              </a:ext>
            </a:extLst>
          </p:cNvPr>
          <p:cNvSpPr>
            <a:spLocks noChangeArrowheads="1"/>
          </p:cNvSpPr>
          <p:nvPr/>
        </p:nvSpPr>
        <p:spPr bwMode="auto">
          <a:xfrm>
            <a:off x="4857885" y="5287120"/>
            <a:ext cx="498985" cy="488358"/>
          </a:xfrm>
          <a:prstGeom prst="ellipse">
            <a:avLst/>
          </a:prstGeom>
          <a:solidFill>
            <a:srgbClr val="FF0000">
              <a:alpha val="14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72" name="文本框 71">
            <a:extLst>
              <a:ext uri="{FF2B5EF4-FFF2-40B4-BE49-F238E27FC236}">
                <a16:creationId xmlns:a16="http://schemas.microsoft.com/office/drawing/2014/main" id="{639E2977-E2CE-9F4F-9974-2CFB098ECBCD}"/>
              </a:ext>
            </a:extLst>
          </p:cNvPr>
          <p:cNvSpPr txBox="1"/>
          <p:nvPr/>
        </p:nvSpPr>
        <p:spPr>
          <a:xfrm>
            <a:off x="7269503" y="2365348"/>
            <a:ext cx="2136521" cy="646331"/>
          </a:xfrm>
          <a:prstGeom prst="rect">
            <a:avLst/>
          </a:prstGeom>
          <a:noFill/>
        </p:spPr>
        <p:txBody>
          <a:bodyPr wrap="square" rtlCol="0">
            <a:spAutoFit/>
          </a:bodyPr>
          <a:lstStyle/>
          <a:p>
            <a:pPr algn="just"/>
            <a:r>
              <a:rPr lang="en-US" sz="1800">
                <a:solidFill>
                  <a:srgbClr val="C00000"/>
                </a:solidFill>
                <a:latin typeface="Corbel" panose="020B0503020204020204" pitchFamily="34" charset="0"/>
              </a:rPr>
              <a:t>one column of the</a:t>
            </a:r>
          </a:p>
          <a:p>
            <a:pPr algn="just"/>
            <a:r>
              <a:rPr lang="en-US" sz="1800">
                <a:solidFill>
                  <a:srgbClr val="C00000"/>
                </a:solidFill>
                <a:latin typeface="Corbel" panose="020B0503020204020204" pitchFamily="34" charset="0"/>
              </a:rPr>
              <a:t>feature matrix</a:t>
            </a:r>
          </a:p>
        </p:txBody>
      </p:sp>
    </p:spTree>
    <p:extLst>
      <p:ext uri="{BB962C8B-B14F-4D97-AF65-F5344CB8AC3E}">
        <p14:creationId xmlns:p14="http://schemas.microsoft.com/office/powerpoint/2010/main" val="427036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checkerboard(across)">
                                      <p:cBhvr>
                                        <p:cTn id="7" dur="500"/>
                                        <p:tgtEl>
                                          <p:spTgt spid="1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checkerboard(across)">
                                      <p:cBhvr>
                                        <p:cTn id="10" dur="500"/>
                                        <p:tgtEl>
                                          <p:spTgt spid="11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checkerboard(across)">
                                      <p:cBhvr>
                                        <p:cTn id="13" dur="500"/>
                                        <p:tgtEl>
                                          <p:spTgt spid="11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checkerboard(across)">
                                      <p:cBhvr>
                                        <p:cTn id="16" dur="500"/>
                                        <p:tgtEl>
                                          <p:spTgt spid="11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checkerboard(across)">
                                      <p:cBhvr>
                                        <p:cTn id="19" dur="500"/>
                                        <p:tgtEl>
                                          <p:spTgt spid="12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checkerboard(across)">
                                      <p:cBhvr>
                                        <p:cTn id="22" dur="500"/>
                                        <p:tgtEl>
                                          <p:spTgt spid="12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checkerboard(across)">
                                      <p:cBhvr>
                                        <p:cTn id="25" dur="500"/>
                                        <p:tgtEl>
                                          <p:spTgt spid="1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checkerboard(across)">
                                      <p:cBhvr>
                                        <p:cTn id="28" dur="500"/>
                                        <p:tgtEl>
                                          <p:spTgt spid="12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checkerboard(across)">
                                      <p:cBhvr>
                                        <p:cTn id="31" dur="500"/>
                                        <p:tgtEl>
                                          <p:spTgt spid="12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checkerboard(across)">
                                      <p:cBhvr>
                                        <p:cTn id="34" dur="500"/>
                                        <p:tgtEl>
                                          <p:spTgt spid="71"/>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checkerboard(across)">
                                      <p:cBhvr>
                                        <p:cTn id="37" dur="500"/>
                                        <p:tgtEl>
                                          <p:spTgt spid="70"/>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checkerboard(across)">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7"/>
                                        </p:tgtEl>
                                        <p:attrNameLst>
                                          <p:attrName>style.visibility</p:attrName>
                                        </p:attrNameLst>
                                      </p:cBhvr>
                                      <p:to>
                                        <p:strVal val="visible"/>
                                      </p:to>
                                    </p:set>
                                    <p:animEffect transition="in" filter="wipe(down)">
                                      <p:cBhvr>
                                        <p:cTn id="45" dur="500"/>
                                        <p:tgtEl>
                                          <p:spTgt spid="157"/>
                                        </p:tgtEl>
                                      </p:cBhvr>
                                    </p:animEffect>
                                  </p:childTnLst>
                                </p:cTn>
                              </p:par>
                              <p:par>
                                <p:cTn id="46" presetID="22" presetClass="entr" presetSubtype="4" fill="hold" nodeType="withEffect">
                                  <p:stCondLst>
                                    <p:cond delay="0"/>
                                  </p:stCondLst>
                                  <p:childTnLst>
                                    <p:set>
                                      <p:cBhvr>
                                        <p:cTn id="47" dur="1" fill="hold">
                                          <p:stCondLst>
                                            <p:cond delay="0"/>
                                          </p:stCondLst>
                                        </p:cTn>
                                        <p:tgtEl>
                                          <p:spTgt spid="158"/>
                                        </p:tgtEl>
                                        <p:attrNameLst>
                                          <p:attrName>style.visibility</p:attrName>
                                        </p:attrNameLst>
                                      </p:cBhvr>
                                      <p:to>
                                        <p:strVal val="visible"/>
                                      </p:to>
                                    </p:set>
                                    <p:animEffect transition="in" filter="wipe(down)">
                                      <p:cBhvr>
                                        <p:cTn id="48" dur="500"/>
                                        <p:tgtEl>
                                          <p:spTgt spid="158"/>
                                        </p:tgtEl>
                                      </p:cBhvr>
                                    </p:animEffect>
                                  </p:childTnLst>
                                </p:cTn>
                              </p:par>
                              <p:par>
                                <p:cTn id="49" presetID="22" presetClass="entr" presetSubtype="4" fill="hold" nodeType="withEffect">
                                  <p:stCondLst>
                                    <p:cond delay="0"/>
                                  </p:stCondLst>
                                  <p:childTnLst>
                                    <p:set>
                                      <p:cBhvr>
                                        <p:cTn id="50" dur="1" fill="hold">
                                          <p:stCondLst>
                                            <p:cond delay="0"/>
                                          </p:stCondLst>
                                        </p:cTn>
                                        <p:tgtEl>
                                          <p:spTgt spid="156"/>
                                        </p:tgtEl>
                                        <p:attrNameLst>
                                          <p:attrName>style.visibility</p:attrName>
                                        </p:attrNameLst>
                                      </p:cBhvr>
                                      <p:to>
                                        <p:strVal val="visible"/>
                                      </p:to>
                                    </p:set>
                                    <p:animEffect transition="in" filter="wipe(down)">
                                      <p:cBhvr>
                                        <p:cTn id="51" dur="500"/>
                                        <p:tgtEl>
                                          <p:spTgt spid="156"/>
                                        </p:tgtEl>
                                      </p:cBhvr>
                                    </p:animEffect>
                                  </p:childTnLst>
                                </p:cTn>
                              </p:par>
                              <p:par>
                                <p:cTn id="52" presetID="22" presetClass="entr" presetSubtype="4" fill="hold" nodeType="withEffect">
                                  <p:stCondLst>
                                    <p:cond delay="0"/>
                                  </p:stCondLst>
                                  <p:childTnLst>
                                    <p:set>
                                      <p:cBhvr>
                                        <p:cTn id="53" dur="1" fill="hold">
                                          <p:stCondLst>
                                            <p:cond delay="0"/>
                                          </p:stCondLst>
                                        </p:cTn>
                                        <p:tgtEl>
                                          <p:spTgt spid="155"/>
                                        </p:tgtEl>
                                        <p:attrNameLst>
                                          <p:attrName>style.visibility</p:attrName>
                                        </p:attrNameLst>
                                      </p:cBhvr>
                                      <p:to>
                                        <p:strVal val="visible"/>
                                      </p:to>
                                    </p:set>
                                    <p:animEffect transition="in" filter="wipe(down)">
                                      <p:cBhvr>
                                        <p:cTn id="54" dur="500"/>
                                        <p:tgtEl>
                                          <p:spTgt spid="155"/>
                                        </p:tgtEl>
                                      </p:cBhvr>
                                    </p:animEffect>
                                  </p:childTnLst>
                                </p:cTn>
                              </p:par>
                              <p:par>
                                <p:cTn id="55" presetID="22" presetClass="entr" presetSubtype="4" fill="hold" nodeType="withEffect">
                                  <p:stCondLst>
                                    <p:cond delay="0"/>
                                  </p:stCondLst>
                                  <p:childTnLst>
                                    <p:set>
                                      <p:cBhvr>
                                        <p:cTn id="56" dur="1" fill="hold">
                                          <p:stCondLst>
                                            <p:cond delay="0"/>
                                          </p:stCondLst>
                                        </p:cTn>
                                        <p:tgtEl>
                                          <p:spTgt spid="164"/>
                                        </p:tgtEl>
                                        <p:attrNameLst>
                                          <p:attrName>style.visibility</p:attrName>
                                        </p:attrNameLst>
                                      </p:cBhvr>
                                      <p:to>
                                        <p:strVal val="visible"/>
                                      </p:to>
                                    </p:set>
                                    <p:animEffect transition="in" filter="wipe(down)">
                                      <p:cBhvr>
                                        <p:cTn id="57" dur="500"/>
                                        <p:tgtEl>
                                          <p:spTgt spid="164"/>
                                        </p:tgtEl>
                                      </p:cBhvr>
                                    </p:animEffect>
                                  </p:childTnLst>
                                </p:cTn>
                              </p:par>
                              <p:par>
                                <p:cTn id="58" presetID="22" presetClass="entr" presetSubtype="4" fill="hold" nodeType="withEffect">
                                  <p:stCondLst>
                                    <p:cond delay="0"/>
                                  </p:stCondLst>
                                  <p:childTnLst>
                                    <p:set>
                                      <p:cBhvr>
                                        <p:cTn id="59" dur="1" fill="hold">
                                          <p:stCondLst>
                                            <p:cond delay="0"/>
                                          </p:stCondLst>
                                        </p:cTn>
                                        <p:tgtEl>
                                          <p:spTgt spid="154"/>
                                        </p:tgtEl>
                                        <p:attrNameLst>
                                          <p:attrName>style.visibility</p:attrName>
                                        </p:attrNameLst>
                                      </p:cBhvr>
                                      <p:to>
                                        <p:strVal val="visible"/>
                                      </p:to>
                                    </p:set>
                                    <p:animEffect transition="in" filter="wipe(down)">
                                      <p:cBhvr>
                                        <p:cTn id="60" dur="500"/>
                                        <p:tgtEl>
                                          <p:spTgt spid="154"/>
                                        </p:tgtEl>
                                      </p:cBhvr>
                                    </p:animEffect>
                                  </p:childTnLst>
                                </p:cTn>
                              </p:par>
                              <p:par>
                                <p:cTn id="61" presetID="22" presetClass="entr" presetSubtype="4" fill="hold" nodeType="with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wipe(down)">
                                      <p:cBhvr>
                                        <p:cTn id="63" dur="500"/>
                                        <p:tgtEl>
                                          <p:spTgt spid="167"/>
                                        </p:tgtEl>
                                      </p:cBhvr>
                                    </p:animEffect>
                                  </p:childTnLst>
                                </p:cTn>
                              </p:par>
                              <p:par>
                                <p:cTn id="64" presetID="22" presetClass="entr" presetSubtype="4" fill="hold" nodeType="withEffect">
                                  <p:stCondLst>
                                    <p:cond delay="0"/>
                                  </p:stCondLst>
                                  <p:childTnLst>
                                    <p:set>
                                      <p:cBhvr>
                                        <p:cTn id="65" dur="1" fill="hold">
                                          <p:stCondLst>
                                            <p:cond delay="0"/>
                                          </p:stCondLst>
                                        </p:cTn>
                                        <p:tgtEl>
                                          <p:spTgt spid="161"/>
                                        </p:tgtEl>
                                        <p:attrNameLst>
                                          <p:attrName>style.visibility</p:attrName>
                                        </p:attrNameLst>
                                      </p:cBhvr>
                                      <p:to>
                                        <p:strVal val="visible"/>
                                      </p:to>
                                    </p:set>
                                    <p:animEffect transition="in" filter="wipe(down)">
                                      <p:cBhvr>
                                        <p:cTn id="66" dur="500"/>
                                        <p:tgtEl>
                                          <p:spTgt spid="161"/>
                                        </p:tgtEl>
                                      </p:cBhvr>
                                    </p:animEffect>
                                  </p:childTnLst>
                                </p:cTn>
                              </p:par>
                              <p:par>
                                <p:cTn id="67" presetID="22" presetClass="entr" presetSubtype="4" fill="hold" nodeType="withEffect">
                                  <p:stCondLst>
                                    <p:cond delay="0"/>
                                  </p:stCondLst>
                                  <p:childTnLst>
                                    <p:set>
                                      <p:cBhvr>
                                        <p:cTn id="68" dur="1" fill="hold">
                                          <p:stCondLst>
                                            <p:cond delay="0"/>
                                          </p:stCondLst>
                                        </p:cTn>
                                        <p:tgtEl>
                                          <p:spTgt spid="160"/>
                                        </p:tgtEl>
                                        <p:attrNameLst>
                                          <p:attrName>style.visibility</p:attrName>
                                        </p:attrNameLst>
                                      </p:cBhvr>
                                      <p:to>
                                        <p:strVal val="visible"/>
                                      </p:to>
                                    </p:set>
                                    <p:animEffect transition="in" filter="wipe(down)">
                                      <p:cBhvr>
                                        <p:cTn id="69" dur="500"/>
                                        <p:tgtEl>
                                          <p:spTgt spid="160"/>
                                        </p:tgtEl>
                                      </p:cBhvr>
                                    </p:animEffect>
                                  </p:childTnLst>
                                </p:cTn>
                              </p:par>
                              <p:par>
                                <p:cTn id="70" presetID="22" presetClass="entr" presetSubtype="4" fill="hold" nodeType="with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down)">
                                      <p:cBhvr>
                                        <p:cTn id="72" dur="500"/>
                                        <p:tgtEl>
                                          <p:spTgt spid="159"/>
                                        </p:tgtEl>
                                      </p:cBhvr>
                                    </p:animEffect>
                                  </p:childTnLst>
                                </p:cTn>
                              </p:par>
                              <p:par>
                                <p:cTn id="73" presetID="22" presetClass="entr" presetSubtype="4" fill="hold" nodeType="with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wipe(down)">
                                      <p:cBhvr>
                                        <p:cTn id="75" dur="500"/>
                                        <p:tgtEl>
                                          <p:spTgt spid="162"/>
                                        </p:tgtEl>
                                      </p:cBhvr>
                                    </p:animEffect>
                                  </p:childTnLst>
                                </p:cTn>
                              </p:par>
                              <p:par>
                                <p:cTn id="76" presetID="22" presetClass="entr" presetSubtype="4" fill="hold" nodeType="withEffect">
                                  <p:stCondLst>
                                    <p:cond delay="0"/>
                                  </p:stCondLst>
                                  <p:childTnLst>
                                    <p:set>
                                      <p:cBhvr>
                                        <p:cTn id="77" dur="1" fill="hold">
                                          <p:stCondLst>
                                            <p:cond delay="0"/>
                                          </p:stCondLst>
                                        </p:cTn>
                                        <p:tgtEl>
                                          <p:spTgt spid="166"/>
                                        </p:tgtEl>
                                        <p:attrNameLst>
                                          <p:attrName>style.visibility</p:attrName>
                                        </p:attrNameLst>
                                      </p:cBhvr>
                                      <p:to>
                                        <p:strVal val="visible"/>
                                      </p:to>
                                    </p:set>
                                    <p:animEffect transition="in" filter="wipe(down)">
                                      <p:cBhvr>
                                        <p:cTn id="78" dur="500"/>
                                        <p:tgtEl>
                                          <p:spTgt spid="166"/>
                                        </p:tgtEl>
                                      </p:cBhvr>
                                    </p:animEffect>
                                  </p:childTnLst>
                                </p:cTn>
                              </p:par>
                              <p:par>
                                <p:cTn id="79" presetID="22" presetClass="entr" presetSubtype="4" fill="hold" nodeType="withEffect">
                                  <p:stCondLst>
                                    <p:cond delay="0"/>
                                  </p:stCondLst>
                                  <p:childTnLst>
                                    <p:set>
                                      <p:cBhvr>
                                        <p:cTn id="80" dur="1" fill="hold">
                                          <p:stCondLst>
                                            <p:cond delay="0"/>
                                          </p:stCondLst>
                                        </p:cTn>
                                        <p:tgtEl>
                                          <p:spTgt spid="165"/>
                                        </p:tgtEl>
                                        <p:attrNameLst>
                                          <p:attrName>style.visibility</p:attrName>
                                        </p:attrNameLst>
                                      </p:cBhvr>
                                      <p:to>
                                        <p:strVal val="visible"/>
                                      </p:to>
                                    </p:set>
                                    <p:animEffect transition="in" filter="wipe(down)">
                                      <p:cBhvr>
                                        <p:cTn id="81" dur="500"/>
                                        <p:tgtEl>
                                          <p:spTgt spid="165"/>
                                        </p:tgtEl>
                                      </p:cBhvr>
                                    </p:animEffect>
                                  </p:childTnLst>
                                </p:cTn>
                              </p:par>
                              <p:par>
                                <p:cTn id="82" presetID="22" presetClass="entr" presetSubtype="4" fill="hold" nodeType="withEffect">
                                  <p:stCondLst>
                                    <p:cond delay="0"/>
                                  </p:stCondLst>
                                  <p:childTnLst>
                                    <p:set>
                                      <p:cBhvr>
                                        <p:cTn id="83" dur="1" fill="hold">
                                          <p:stCondLst>
                                            <p:cond delay="0"/>
                                          </p:stCondLst>
                                        </p:cTn>
                                        <p:tgtEl>
                                          <p:spTgt spid="168"/>
                                        </p:tgtEl>
                                        <p:attrNameLst>
                                          <p:attrName>style.visibility</p:attrName>
                                        </p:attrNameLst>
                                      </p:cBhvr>
                                      <p:to>
                                        <p:strVal val="visible"/>
                                      </p:to>
                                    </p:set>
                                    <p:animEffect transition="in" filter="wipe(down)">
                                      <p:cBhvr>
                                        <p:cTn id="84" dur="500"/>
                                        <p:tgtEl>
                                          <p:spTgt spid="168"/>
                                        </p:tgtEl>
                                      </p:cBhvr>
                                    </p:animEffect>
                                  </p:childTnLst>
                                </p:cTn>
                              </p:par>
                              <p:par>
                                <p:cTn id="85" presetID="22" presetClass="entr" presetSubtype="4" fill="hold" nodeType="with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wipe(down)">
                                      <p:cBhvr>
                                        <p:cTn id="8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70" grpId="0" animBg="1"/>
      <p:bldP spid="121" grpId="0" animBg="1"/>
      <p:bldP spid="124" grpId="0" animBg="1"/>
      <p:bldP spid="122" grpId="0" animBg="1"/>
      <p:bldP spid="119" grpId="0" animBg="1"/>
      <p:bldP spid="116" grpId="0" animBg="1"/>
      <p:bldP spid="69" grpId="0" animBg="1"/>
      <p:bldP spid="117" grpId="0" animBg="1"/>
      <p:bldP spid="118" grpId="0" animBg="1"/>
      <p:bldP spid="123"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Oval 5">
            <a:extLst>
              <a:ext uri="{FF2B5EF4-FFF2-40B4-BE49-F238E27FC236}">
                <a16:creationId xmlns:a16="http://schemas.microsoft.com/office/drawing/2014/main" id="{59A4C75A-EA55-2F4A-9897-7DD92F8920B4}"/>
              </a:ext>
            </a:extLst>
          </p:cNvPr>
          <p:cNvSpPr>
            <a:spLocks noChangeArrowheads="1"/>
          </p:cNvSpPr>
          <p:nvPr/>
        </p:nvSpPr>
        <p:spPr bwMode="auto">
          <a:xfrm>
            <a:off x="3440245" y="4114384"/>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7" name="矩形 126">
            <a:extLst>
              <a:ext uri="{FF2B5EF4-FFF2-40B4-BE49-F238E27FC236}">
                <a16:creationId xmlns:a16="http://schemas.microsoft.com/office/drawing/2014/main" id="{381B649F-C26F-D244-919F-950A5AD35420}"/>
              </a:ext>
            </a:extLst>
          </p:cNvPr>
          <p:cNvSpPr/>
          <p:nvPr/>
        </p:nvSpPr>
        <p:spPr>
          <a:xfrm>
            <a:off x="3900032" y="1715482"/>
            <a:ext cx="3048231" cy="995119"/>
          </a:xfrm>
          <a:prstGeom prst="rect">
            <a:avLst/>
          </a:prstGeom>
          <a:solidFill>
            <a:srgbClr val="FFE6A1">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5">
            <a:extLst>
              <a:ext uri="{FF2B5EF4-FFF2-40B4-BE49-F238E27FC236}">
                <a16:creationId xmlns:a16="http://schemas.microsoft.com/office/drawing/2014/main" id="{75785CA4-FB3F-F846-AC42-0E396F4B7698}"/>
              </a:ext>
            </a:extLst>
          </p:cNvPr>
          <p:cNvSpPr>
            <a:spLocks noChangeArrowheads="1"/>
          </p:cNvSpPr>
          <p:nvPr/>
        </p:nvSpPr>
        <p:spPr bwMode="auto">
          <a:xfrm>
            <a:off x="6350913" y="2539498"/>
            <a:ext cx="499907" cy="488419"/>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0" name="Oval 5">
            <a:extLst>
              <a:ext uri="{FF2B5EF4-FFF2-40B4-BE49-F238E27FC236}">
                <a16:creationId xmlns:a16="http://schemas.microsoft.com/office/drawing/2014/main" id="{F54D30F5-F28D-0448-978E-1CC8E2CD2342}"/>
              </a:ext>
            </a:extLst>
          </p:cNvPr>
          <p:cNvSpPr>
            <a:spLocks noChangeArrowheads="1"/>
          </p:cNvSpPr>
          <p:nvPr/>
        </p:nvSpPr>
        <p:spPr bwMode="auto">
          <a:xfrm>
            <a:off x="4545131" y="6253011"/>
            <a:ext cx="498985" cy="488358"/>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70" name="Oval 5">
            <a:extLst>
              <a:ext uri="{FF2B5EF4-FFF2-40B4-BE49-F238E27FC236}">
                <a16:creationId xmlns:a16="http://schemas.microsoft.com/office/drawing/2014/main" id="{A91F1CC6-EDB5-E046-8DC4-67825981B8CF}"/>
              </a:ext>
            </a:extLst>
          </p:cNvPr>
          <p:cNvSpPr>
            <a:spLocks noChangeArrowheads="1"/>
          </p:cNvSpPr>
          <p:nvPr/>
        </p:nvSpPr>
        <p:spPr bwMode="auto">
          <a:xfrm>
            <a:off x="6331184" y="4006502"/>
            <a:ext cx="519635" cy="488419"/>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1" name="Oval 5">
            <a:extLst>
              <a:ext uri="{FF2B5EF4-FFF2-40B4-BE49-F238E27FC236}">
                <a16:creationId xmlns:a16="http://schemas.microsoft.com/office/drawing/2014/main" id="{21135A41-0921-5943-A131-7D552A049371}"/>
              </a:ext>
            </a:extLst>
          </p:cNvPr>
          <p:cNvSpPr>
            <a:spLocks noChangeArrowheads="1"/>
          </p:cNvSpPr>
          <p:nvPr/>
        </p:nvSpPr>
        <p:spPr bwMode="auto">
          <a:xfrm>
            <a:off x="5260103" y="3709284"/>
            <a:ext cx="499907" cy="488419"/>
          </a:xfrm>
          <a:prstGeom prst="ellipse">
            <a:avLst/>
          </a:prstGeom>
          <a:solidFill>
            <a:srgbClr val="FF0000">
              <a:alpha val="55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4" name="Oval 5">
            <a:extLst>
              <a:ext uri="{FF2B5EF4-FFF2-40B4-BE49-F238E27FC236}">
                <a16:creationId xmlns:a16="http://schemas.microsoft.com/office/drawing/2014/main" id="{25ED4651-BB1A-0B49-B16F-DCD3865974BF}"/>
              </a:ext>
            </a:extLst>
          </p:cNvPr>
          <p:cNvSpPr>
            <a:spLocks noChangeArrowheads="1"/>
          </p:cNvSpPr>
          <p:nvPr/>
        </p:nvSpPr>
        <p:spPr bwMode="auto">
          <a:xfrm>
            <a:off x="7413352" y="3112162"/>
            <a:ext cx="518196" cy="513541"/>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22" name="Oval 5">
            <a:extLst>
              <a:ext uri="{FF2B5EF4-FFF2-40B4-BE49-F238E27FC236}">
                <a16:creationId xmlns:a16="http://schemas.microsoft.com/office/drawing/2014/main" id="{4456AAEA-33C1-684B-B7B5-62E75F0AE6FD}"/>
              </a:ext>
            </a:extLst>
          </p:cNvPr>
          <p:cNvSpPr>
            <a:spLocks noChangeArrowheads="1"/>
          </p:cNvSpPr>
          <p:nvPr/>
        </p:nvSpPr>
        <p:spPr bwMode="auto">
          <a:xfrm>
            <a:off x="5177525" y="2741034"/>
            <a:ext cx="503840" cy="495384"/>
          </a:xfrm>
          <a:prstGeom prst="ellipse">
            <a:avLst/>
          </a:prstGeom>
          <a:solidFill>
            <a:srgbClr val="FF0000">
              <a:alpha val="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9" name="Oval 5">
            <a:extLst>
              <a:ext uri="{FF2B5EF4-FFF2-40B4-BE49-F238E27FC236}">
                <a16:creationId xmlns:a16="http://schemas.microsoft.com/office/drawing/2014/main" id="{01F242D7-66CD-064A-9416-10D5CF9E8A64}"/>
              </a:ext>
            </a:extLst>
          </p:cNvPr>
          <p:cNvSpPr>
            <a:spLocks noChangeArrowheads="1"/>
          </p:cNvSpPr>
          <p:nvPr/>
        </p:nvSpPr>
        <p:spPr bwMode="auto">
          <a:xfrm>
            <a:off x="3757420" y="5471576"/>
            <a:ext cx="498985" cy="488419"/>
          </a:xfrm>
          <a:prstGeom prst="ellipse">
            <a:avLst/>
          </a:prstGeom>
          <a:solidFill>
            <a:srgbClr val="FF0000">
              <a:alpha val="6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6" name="Oval 5">
            <a:extLst>
              <a:ext uri="{FF2B5EF4-FFF2-40B4-BE49-F238E27FC236}">
                <a16:creationId xmlns:a16="http://schemas.microsoft.com/office/drawing/2014/main" id="{265966B6-E985-4647-B762-09693397D628}"/>
              </a:ext>
            </a:extLst>
          </p:cNvPr>
          <p:cNvSpPr>
            <a:spLocks noChangeArrowheads="1"/>
          </p:cNvSpPr>
          <p:nvPr/>
        </p:nvSpPr>
        <p:spPr bwMode="auto">
          <a:xfrm>
            <a:off x="2593252" y="4682203"/>
            <a:ext cx="518196" cy="513541"/>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69" name="Oval 5">
            <a:extLst>
              <a:ext uri="{FF2B5EF4-FFF2-40B4-BE49-F238E27FC236}">
                <a16:creationId xmlns:a16="http://schemas.microsoft.com/office/drawing/2014/main" id="{3D03C077-BC27-8D44-AA26-10DEF8DE8CEC}"/>
              </a:ext>
            </a:extLst>
          </p:cNvPr>
          <p:cNvSpPr>
            <a:spLocks noChangeArrowheads="1"/>
          </p:cNvSpPr>
          <p:nvPr/>
        </p:nvSpPr>
        <p:spPr bwMode="auto">
          <a:xfrm>
            <a:off x="2016826" y="3822469"/>
            <a:ext cx="499907" cy="488419"/>
          </a:xfrm>
          <a:prstGeom prst="ellipse">
            <a:avLst/>
          </a:prstGeom>
          <a:solidFill>
            <a:srgbClr val="FF0000">
              <a:alpha val="73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7" name="Oval 5">
            <a:extLst>
              <a:ext uri="{FF2B5EF4-FFF2-40B4-BE49-F238E27FC236}">
                <a16:creationId xmlns:a16="http://schemas.microsoft.com/office/drawing/2014/main" id="{30A56579-312B-BE48-994F-905087B6086D}"/>
              </a:ext>
            </a:extLst>
          </p:cNvPr>
          <p:cNvSpPr>
            <a:spLocks noChangeArrowheads="1"/>
          </p:cNvSpPr>
          <p:nvPr/>
        </p:nvSpPr>
        <p:spPr bwMode="auto">
          <a:xfrm>
            <a:off x="2839324" y="3309351"/>
            <a:ext cx="518196" cy="513541"/>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070398" y="68040"/>
            <a:ext cx="7750074" cy="1128712"/>
          </a:xfrm>
        </p:spPr>
        <p:txBody>
          <a:bodyPr/>
          <a:lstStyle/>
          <a:p>
            <a:pPr eaLnBrk="1" hangingPunct="1"/>
            <a:r>
              <a:rPr lang="en-US" altLang="zh-CN" dirty="0">
                <a:ea typeface="宋体" pitchFamily="2" charset="-122"/>
              </a:rPr>
              <a:t>Graph Propagation in GNN</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205F507-BF1A-8E46-A0BB-BD14C482CF88}"/>
                  </a:ext>
                </a:extLst>
              </p:cNvPr>
              <p:cNvSpPr txBox="1"/>
              <p:nvPr/>
            </p:nvSpPr>
            <p:spPr>
              <a:xfrm>
                <a:off x="992330" y="1017045"/>
                <a:ext cx="8208912" cy="1635191"/>
              </a:xfrm>
              <a:prstGeom prst="rect">
                <a:avLst/>
              </a:prstGeom>
              <a:noFill/>
            </p:spPr>
            <p:txBody>
              <a:bodyPr wrap="square" rtlCol="0">
                <a:spAutoFit/>
              </a:bodyPr>
              <a:lstStyle/>
              <a:p>
                <a:r>
                  <a:rPr kumimoji="1" lang="en-US" altLang="zh-CN" sz="2200" dirty="0">
                    <a:solidFill>
                      <a:srgbClr val="0070C0"/>
                    </a:solidFill>
                    <a:latin typeface="Candara" panose="020E0502030303020204" pitchFamily="34" charset="0"/>
                  </a:rPr>
                  <a:t>Scalable Graph Neural Networks (GNN): </a:t>
                </a:r>
                <a:r>
                  <a:rPr kumimoji="1" lang="en-US" altLang="zh-CN" sz="1800" dirty="0">
                    <a:solidFill>
                      <a:srgbClr val="0070C0"/>
                    </a:solidFill>
                    <a:latin typeface="Candara" panose="020E0502030303020204" pitchFamily="34" charset="0"/>
                  </a:rPr>
                  <a:t>[SGC,</a:t>
                </a:r>
                <a:r>
                  <a:rPr kumimoji="1" lang="zh-CN" altLang="en-US" sz="1800" dirty="0">
                    <a:solidFill>
                      <a:srgbClr val="0070C0"/>
                    </a:solidFill>
                    <a:latin typeface="Candara" panose="020E0502030303020204" pitchFamily="34" charset="0"/>
                  </a:rPr>
                  <a:t> </a:t>
                </a:r>
                <a:r>
                  <a:rPr kumimoji="1" lang="en-US" altLang="zh-CN" sz="1800" dirty="0">
                    <a:solidFill>
                      <a:srgbClr val="0070C0"/>
                    </a:solidFill>
                    <a:latin typeface="Candara" panose="020E0502030303020204" pitchFamily="34" charset="0"/>
                  </a:rPr>
                  <a:t>ICML’19] </a:t>
                </a:r>
              </a:p>
              <a:p>
                <a:pPr marL="342900" indent="-342900">
                  <a:buSzPct val="80000"/>
                  <a:buFont typeface="Wingdings" pitchFamily="2" charset="2"/>
                  <a:buChar char="l"/>
                </a:pPr>
                <a:r>
                  <a:rPr kumimoji="1" lang="en-US" altLang="zh-CN" sz="2200" b="0" dirty="0">
                    <a:latin typeface="Candara" panose="020E0502030303020204" pitchFamily="34" charset="0"/>
                  </a:rPr>
                  <a:t>decoupling the prediction and feature propagation processes</a:t>
                </a:r>
              </a:p>
              <a:p>
                <a:pPr>
                  <a:buSzPct val="80000"/>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rPr>
                        <m:t>𝑍</m:t>
                      </m:r>
                      <m:r>
                        <a:rPr kumimoji="1" lang="en-US" altLang="zh-CN" sz="2000" b="0" i="1" dirty="0">
                          <a:latin typeface="Cambria Math" panose="02040503050406030204" pitchFamily="18" charset="0"/>
                        </a:rPr>
                        <m:t>=</m:t>
                      </m:r>
                      <m:r>
                        <a:rPr kumimoji="1" lang="en-US" altLang="zh-CN" sz="2000" b="0" i="1" dirty="0">
                          <a:latin typeface="Cambria Math" panose="02040503050406030204" pitchFamily="18" charset="0"/>
                        </a:rPr>
                        <m:t>𝜎</m:t>
                      </m:r>
                      <m:d>
                        <m:dPr>
                          <m:ctrlPr>
                            <a:rPr kumimoji="1" lang="en-US" altLang="zh-CN" sz="2000" b="0" i="1" dirty="0">
                              <a:latin typeface="Cambria Math" panose="02040503050406030204" pitchFamily="18" charset="0"/>
                            </a:rPr>
                          </m:ctrlPr>
                        </m:dPr>
                        <m:e>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𝐿</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r>
                                <m:rPr>
                                  <m:sty m:val="p"/>
                                </m:rPr>
                                <a:rPr kumimoji="1" lang="en-US" altLang="zh-CN" sz="2000" b="0">
                                  <a:latin typeface="Cambria Math" panose="02040503050406030204" pitchFamily="18" charset="0"/>
                                  <a:ea typeface="Cambria Math" panose="02040503050406030204" pitchFamily="18" charset="0"/>
                                </a:rPr>
                                <m:t>X</m:t>
                              </m:r>
                            </m:e>
                          </m:nary>
                        </m:e>
                      </m:d>
                    </m:oMath>
                  </m:oMathPara>
                </a14:m>
                <a:endParaRPr kumimoji="1" lang="en-US" altLang="zh-CN" sz="2200" b="0" dirty="0">
                  <a:latin typeface="Candara" panose="020E0502030303020204" pitchFamily="34" charset="0"/>
                </a:endParaRPr>
              </a:p>
            </p:txBody>
          </p:sp>
        </mc:Choice>
        <mc:Fallback xmlns="">
          <p:sp>
            <p:nvSpPr>
              <p:cNvPr id="6" name="文本框 5">
                <a:extLst>
                  <a:ext uri="{FF2B5EF4-FFF2-40B4-BE49-F238E27FC236}">
                    <a16:creationId xmlns:a16="http://schemas.microsoft.com/office/drawing/2014/main" id="{5205F507-BF1A-8E46-A0BB-BD14C482CF88}"/>
                  </a:ext>
                </a:extLst>
              </p:cNvPr>
              <p:cNvSpPr txBox="1">
                <a:spLocks noRot="1" noChangeAspect="1" noMove="1" noResize="1" noEditPoints="1" noAdjustHandles="1" noChangeArrowheads="1" noChangeShapeType="1" noTextEdit="1"/>
              </p:cNvSpPr>
              <p:nvPr/>
            </p:nvSpPr>
            <p:spPr>
              <a:xfrm>
                <a:off x="992330" y="1017045"/>
                <a:ext cx="8208912" cy="1635191"/>
              </a:xfrm>
              <a:prstGeom prst="rect">
                <a:avLst/>
              </a:prstGeom>
              <a:blipFill>
                <a:blip r:embed="rId3"/>
                <a:stretch>
                  <a:fillRect l="-927" t="-17054" b="-89922"/>
                </a:stretch>
              </a:blipFill>
            </p:spPr>
            <p:txBody>
              <a:bodyPr/>
              <a:lstStyle/>
              <a:p>
                <a:r>
                  <a:rPr lang="en-US">
                    <a:noFill/>
                  </a:rPr>
                  <a:t> </a:t>
                </a:r>
              </a:p>
            </p:txBody>
          </p:sp>
        </mc:Fallback>
      </mc:AlternateContent>
      <p:grpSp>
        <p:nvGrpSpPr>
          <p:cNvPr id="32" name="Group 2">
            <a:extLst>
              <a:ext uri="{FF2B5EF4-FFF2-40B4-BE49-F238E27FC236}">
                <a16:creationId xmlns:a16="http://schemas.microsoft.com/office/drawing/2014/main" id="{437D6C49-6F9D-2545-8471-D39B11A44E38}"/>
              </a:ext>
            </a:extLst>
          </p:cNvPr>
          <p:cNvGrpSpPr>
            <a:grpSpLocks/>
          </p:cNvGrpSpPr>
          <p:nvPr/>
        </p:nvGrpSpPr>
        <p:grpSpPr bwMode="auto">
          <a:xfrm>
            <a:off x="2017287" y="2541488"/>
            <a:ext cx="5904656" cy="4199880"/>
            <a:chOff x="1152" y="1344"/>
            <a:chExt cx="3408" cy="2064"/>
          </a:xfrm>
          <a:noFill/>
        </p:grpSpPr>
        <p:sp>
          <p:nvSpPr>
            <p:cNvPr id="33" name="Oval 3">
              <a:extLst>
                <a:ext uri="{FF2B5EF4-FFF2-40B4-BE49-F238E27FC236}">
                  <a16:creationId xmlns:a16="http://schemas.microsoft.com/office/drawing/2014/main" id="{8F3D4270-9CD8-4A47-8E6B-8CF0E50B85B8}"/>
                </a:ext>
              </a:extLst>
            </p:cNvPr>
            <p:cNvSpPr>
              <a:spLocks noChangeArrowheads="1"/>
            </p:cNvSpPr>
            <p:nvPr/>
          </p:nvSpPr>
          <p:spPr bwMode="auto">
            <a:xfrm>
              <a:off x="1152" y="19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35" name="Oval 4">
              <a:extLst>
                <a:ext uri="{FF2B5EF4-FFF2-40B4-BE49-F238E27FC236}">
                  <a16:creationId xmlns:a16="http://schemas.microsoft.com/office/drawing/2014/main" id="{0B53FE6B-3748-F445-BF85-07DDA480301E}"/>
                </a:ext>
              </a:extLst>
            </p:cNvPr>
            <p:cNvSpPr>
              <a:spLocks noChangeArrowheads="1"/>
            </p:cNvSpPr>
            <p:nvPr/>
          </p:nvSpPr>
          <p:spPr bwMode="auto">
            <a:xfrm>
              <a:off x="1488" y="240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4</a:t>
              </a:r>
            </a:p>
          </p:txBody>
        </p:sp>
        <p:sp>
          <p:nvSpPr>
            <p:cNvPr id="36" name="Oval 5">
              <a:extLst>
                <a:ext uri="{FF2B5EF4-FFF2-40B4-BE49-F238E27FC236}">
                  <a16:creationId xmlns:a16="http://schemas.microsoft.com/office/drawing/2014/main" id="{D0209F12-934C-E444-B8D7-D37895CF155D}"/>
                </a:ext>
              </a:extLst>
            </p:cNvPr>
            <p:cNvSpPr>
              <a:spLocks noChangeArrowheads="1"/>
            </p:cNvSpPr>
            <p:nvPr/>
          </p:nvSpPr>
          <p:spPr bwMode="auto">
            <a:xfrm>
              <a:off x="1968" y="211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37" name="Oval 6">
              <a:extLst>
                <a:ext uri="{FF2B5EF4-FFF2-40B4-BE49-F238E27FC236}">
                  <a16:creationId xmlns:a16="http://schemas.microsoft.com/office/drawing/2014/main" id="{10749A92-A94E-454F-A712-1A85F7210ECE}"/>
                </a:ext>
              </a:extLst>
            </p:cNvPr>
            <p:cNvSpPr>
              <a:spLocks noChangeArrowheads="1"/>
            </p:cNvSpPr>
            <p:nvPr/>
          </p:nvSpPr>
          <p:spPr bwMode="auto">
            <a:xfrm>
              <a:off x="1632" y="172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38" name="Oval 7">
              <a:extLst>
                <a:ext uri="{FF2B5EF4-FFF2-40B4-BE49-F238E27FC236}">
                  <a16:creationId xmlns:a16="http://schemas.microsoft.com/office/drawing/2014/main" id="{BBBEBAED-3E60-6148-99D1-443D96F32F1F}"/>
                </a:ext>
              </a:extLst>
            </p:cNvPr>
            <p:cNvSpPr>
              <a:spLocks noChangeArrowheads="1"/>
            </p:cNvSpPr>
            <p:nvPr/>
          </p:nvSpPr>
          <p:spPr bwMode="auto">
            <a:xfrm>
              <a:off x="2160" y="278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39" name="Oval 8">
              <a:extLst>
                <a:ext uri="{FF2B5EF4-FFF2-40B4-BE49-F238E27FC236}">
                  <a16:creationId xmlns:a16="http://schemas.microsoft.com/office/drawing/2014/main" id="{D75E172B-93D6-8646-BB52-124096BD92B6}"/>
                </a:ext>
              </a:extLst>
            </p:cNvPr>
            <p:cNvSpPr>
              <a:spLocks noChangeArrowheads="1"/>
            </p:cNvSpPr>
            <p:nvPr/>
          </p:nvSpPr>
          <p:spPr bwMode="auto">
            <a:xfrm>
              <a:off x="2784" y="268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40" name="Oval 9">
              <a:extLst>
                <a:ext uri="{FF2B5EF4-FFF2-40B4-BE49-F238E27FC236}">
                  <a16:creationId xmlns:a16="http://schemas.microsoft.com/office/drawing/2014/main" id="{FABC042A-6F97-8645-A540-CFF326C7B878}"/>
                </a:ext>
              </a:extLst>
            </p:cNvPr>
            <p:cNvSpPr>
              <a:spLocks noChangeArrowheads="1"/>
            </p:cNvSpPr>
            <p:nvPr/>
          </p:nvSpPr>
          <p:spPr bwMode="auto">
            <a:xfrm>
              <a:off x="2611" y="31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41" name="Oval 10">
              <a:extLst>
                <a:ext uri="{FF2B5EF4-FFF2-40B4-BE49-F238E27FC236}">
                  <a16:creationId xmlns:a16="http://schemas.microsoft.com/office/drawing/2014/main" id="{716B5A35-FF3D-2547-86F3-EC3685AC0B2E}"/>
                </a:ext>
              </a:extLst>
            </p:cNvPr>
            <p:cNvSpPr>
              <a:spLocks noChangeArrowheads="1"/>
            </p:cNvSpPr>
            <p:nvPr/>
          </p:nvSpPr>
          <p:spPr bwMode="auto">
            <a:xfrm>
              <a:off x="2976" y="144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42" name="Oval 11">
              <a:extLst>
                <a:ext uri="{FF2B5EF4-FFF2-40B4-BE49-F238E27FC236}">
                  <a16:creationId xmlns:a16="http://schemas.microsoft.com/office/drawing/2014/main" id="{289033B9-7200-FD40-98CA-D9F1068CAB01}"/>
                </a:ext>
              </a:extLst>
            </p:cNvPr>
            <p:cNvSpPr>
              <a:spLocks noChangeArrowheads="1"/>
            </p:cNvSpPr>
            <p:nvPr/>
          </p:nvSpPr>
          <p:spPr bwMode="auto">
            <a:xfrm>
              <a:off x="3648" y="134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43" name="Oval 12">
              <a:extLst>
                <a:ext uri="{FF2B5EF4-FFF2-40B4-BE49-F238E27FC236}">
                  <a16:creationId xmlns:a16="http://schemas.microsoft.com/office/drawing/2014/main" id="{59729171-2B7E-C74F-8D4D-72622AC74641}"/>
                </a:ext>
              </a:extLst>
            </p:cNvPr>
            <p:cNvSpPr>
              <a:spLocks noChangeArrowheads="1"/>
            </p:cNvSpPr>
            <p:nvPr/>
          </p:nvSpPr>
          <p:spPr bwMode="auto">
            <a:xfrm>
              <a:off x="3024" y="192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44" name="Oval 13">
              <a:extLst>
                <a:ext uri="{FF2B5EF4-FFF2-40B4-BE49-F238E27FC236}">
                  <a16:creationId xmlns:a16="http://schemas.microsoft.com/office/drawing/2014/main" id="{629AB447-2159-5142-A939-5812622E10D1}"/>
                </a:ext>
              </a:extLst>
            </p:cNvPr>
            <p:cNvSpPr>
              <a:spLocks noChangeArrowheads="1"/>
            </p:cNvSpPr>
            <p:nvPr/>
          </p:nvSpPr>
          <p:spPr bwMode="auto">
            <a:xfrm>
              <a:off x="3648" y="206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45" name="Oval 14">
              <a:extLst>
                <a:ext uri="{FF2B5EF4-FFF2-40B4-BE49-F238E27FC236}">
                  <a16:creationId xmlns:a16="http://schemas.microsoft.com/office/drawing/2014/main" id="{3002FE64-6813-B54B-BD68-F8E8586E1E41}"/>
                </a:ext>
              </a:extLst>
            </p:cNvPr>
            <p:cNvSpPr>
              <a:spLocks noChangeArrowheads="1"/>
            </p:cNvSpPr>
            <p:nvPr/>
          </p:nvSpPr>
          <p:spPr bwMode="auto">
            <a:xfrm>
              <a:off x="4272" y="163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cxnSp>
        <p:nvCxnSpPr>
          <p:cNvPr id="49" name="直线箭头连接符 48">
            <a:extLst>
              <a:ext uri="{FF2B5EF4-FFF2-40B4-BE49-F238E27FC236}">
                <a16:creationId xmlns:a16="http://schemas.microsoft.com/office/drawing/2014/main" id="{9648766B-A818-2D46-9232-4DE8AB3B8C43}"/>
              </a:ext>
            </a:extLst>
          </p:cNvPr>
          <p:cNvCxnSpPr>
            <a:cxnSpLocks/>
            <a:stCxn id="35" idx="5"/>
            <a:endCxn id="38" idx="2"/>
          </p:cNvCxnSpPr>
          <p:nvPr/>
        </p:nvCxnSpPr>
        <p:spPr>
          <a:xfrm>
            <a:off x="3025346" y="5107104"/>
            <a:ext cx="738389" cy="6087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C2168A7A-B737-1A48-8F88-E1E222A9DFCA}"/>
              </a:ext>
            </a:extLst>
          </p:cNvPr>
          <p:cNvCxnSpPr>
            <a:cxnSpLocks/>
            <a:stCxn id="35" idx="1"/>
            <a:endCxn id="33" idx="5"/>
          </p:cNvCxnSpPr>
          <p:nvPr/>
        </p:nvCxnSpPr>
        <p:spPr>
          <a:xfrm flipH="1" flipV="1">
            <a:off x="2443197" y="4228059"/>
            <a:ext cx="229314" cy="5337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208CAB3E-3800-904A-95C3-AF2F4E1E5899}"/>
              </a:ext>
            </a:extLst>
          </p:cNvPr>
          <p:cNvCxnSpPr>
            <a:cxnSpLocks/>
            <a:stCxn id="33" idx="7"/>
            <a:endCxn id="37" idx="2"/>
          </p:cNvCxnSpPr>
          <p:nvPr/>
        </p:nvCxnSpPr>
        <p:spPr>
          <a:xfrm flipV="1">
            <a:off x="2443197" y="3567040"/>
            <a:ext cx="405732" cy="3156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30F8C940-59A5-EE45-A605-85B4C8F305EF}"/>
              </a:ext>
            </a:extLst>
          </p:cNvPr>
          <p:cNvCxnSpPr>
            <a:cxnSpLocks/>
            <a:stCxn id="37" idx="6"/>
            <a:endCxn id="43" idx="2"/>
          </p:cNvCxnSpPr>
          <p:nvPr/>
        </p:nvCxnSpPr>
        <p:spPr>
          <a:xfrm>
            <a:off x="3347914" y="3567040"/>
            <a:ext cx="1912776" cy="3906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D643AFF3-058B-4F46-8173-2B3558B2DCA6}"/>
              </a:ext>
            </a:extLst>
          </p:cNvPr>
          <p:cNvCxnSpPr>
            <a:cxnSpLocks/>
          </p:cNvCxnSpPr>
          <p:nvPr/>
        </p:nvCxnSpPr>
        <p:spPr>
          <a:xfrm flipV="1">
            <a:off x="3791668" y="4518042"/>
            <a:ext cx="8572" cy="495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BBD286F-8A5E-C84E-93F3-20CBE65FBFFA}"/>
              </a:ext>
            </a:extLst>
          </p:cNvPr>
          <p:cNvCxnSpPr>
            <a:cxnSpLocks/>
            <a:stCxn id="33" idx="6"/>
            <a:endCxn id="36" idx="2"/>
          </p:cNvCxnSpPr>
          <p:nvPr/>
        </p:nvCxnSpPr>
        <p:spPr>
          <a:xfrm>
            <a:off x="2516272" y="4055398"/>
            <a:ext cx="914806" cy="2930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7" name="直线箭头连接符 56">
            <a:extLst>
              <a:ext uri="{FF2B5EF4-FFF2-40B4-BE49-F238E27FC236}">
                <a16:creationId xmlns:a16="http://schemas.microsoft.com/office/drawing/2014/main" id="{9B53DD62-1FD8-CA4C-87D9-F4CA0AA04E32}"/>
              </a:ext>
            </a:extLst>
          </p:cNvPr>
          <p:cNvCxnSpPr>
            <a:cxnSpLocks/>
            <a:stCxn id="40" idx="0"/>
            <a:endCxn id="39" idx="3"/>
          </p:cNvCxnSpPr>
          <p:nvPr/>
        </p:nvCxnSpPr>
        <p:spPr>
          <a:xfrm flipV="1">
            <a:off x="4794624" y="5693134"/>
            <a:ext cx="123320" cy="55987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8" name="直线箭头连接符 57">
            <a:extLst>
              <a:ext uri="{FF2B5EF4-FFF2-40B4-BE49-F238E27FC236}">
                <a16:creationId xmlns:a16="http://schemas.microsoft.com/office/drawing/2014/main" id="{97986646-0E6E-5849-A232-2EDDD46E7F05}"/>
              </a:ext>
            </a:extLst>
          </p:cNvPr>
          <p:cNvCxnSpPr>
            <a:cxnSpLocks/>
            <a:stCxn id="38" idx="5"/>
            <a:endCxn id="40" idx="1"/>
          </p:cNvCxnSpPr>
          <p:nvPr/>
        </p:nvCxnSpPr>
        <p:spPr>
          <a:xfrm>
            <a:off x="4189645" y="5888477"/>
            <a:ext cx="428561" cy="4360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8680213-0E7B-894A-9F18-6F91A565703D}"/>
              </a:ext>
            </a:extLst>
          </p:cNvPr>
          <p:cNvCxnSpPr>
            <a:cxnSpLocks/>
            <a:stCxn id="38" idx="6"/>
            <a:endCxn id="39" idx="2"/>
          </p:cNvCxnSpPr>
          <p:nvPr/>
        </p:nvCxnSpPr>
        <p:spPr>
          <a:xfrm flipV="1">
            <a:off x="4262720" y="5520473"/>
            <a:ext cx="582149"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239C8FCB-53C3-D745-960F-A6EE9234EDE7}"/>
              </a:ext>
            </a:extLst>
          </p:cNvPr>
          <p:cNvCxnSpPr>
            <a:cxnSpLocks/>
            <a:stCxn id="44" idx="2"/>
            <a:endCxn id="43" idx="5"/>
          </p:cNvCxnSpPr>
          <p:nvPr/>
        </p:nvCxnSpPr>
        <p:spPr>
          <a:xfrm flipH="1" flipV="1">
            <a:off x="5686600" y="4130388"/>
            <a:ext cx="655224" cy="12035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B3E42FAD-6C6A-D14B-B0C0-24D16ED26B0D}"/>
              </a:ext>
            </a:extLst>
          </p:cNvPr>
          <p:cNvCxnSpPr>
            <a:cxnSpLocks/>
            <a:stCxn id="44" idx="6"/>
            <a:endCxn id="45" idx="3"/>
          </p:cNvCxnSpPr>
          <p:nvPr/>
        </p:nvCxnSpPr>
        <p:spPr>
          <a:xfrm flipV="1">
            <a:off x="6840809" y="3544358"/>
            <a:ext cx="655224" cy="7063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70CED10A-4827-7A4E-A9EA-952447088FD5}"/>
              </a:ext>
            </a:extLst>
          </p:cNvPr>
          <p:cNvCxnSpPr>
            <a:cxnSpLocks/>
            <a:stCxn id="36" idx="3"/>
            <a:endCxn id="35" idx="6"/>
          </p:cNvCxnSpPr>
          <p:nvPr/>
        </p:nvCxnSpPr>
        <p:spPr>
          <a:xfrm flipH="1">
            <a:off x="3098421" y="4521074"/>
            <a:ext cx="405732"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D3928C62-0BAD-8A44-BC1E-DCF04A9F0174}"/>
              </a:ext>
            </a:extLst>
          </p:cNvPr>
          <p:cNvCxnSpPr>
            <a:cxnSpLocks/>
            <a:stCxn id="41" idx="6"/>
            <a:endCxn id="42" idx="2"/>
          </p:cNvCxnSpPr>
          <p:nvPr/>
        </p:nvCxnSpPr>
        <p:spPr>
          <a:xfrm flipV="1">
            <a:off x="5676510" y="2785667"/>
            <a:ext cx="665314"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5F345311-9BDC-CA4C-8FD4-A1A163C55BE6}"/>
              </a:ext>
            </a:extLst>
          </p:cNvPr>
          <p:cNvCxnSpPr>
            <a:cxnSpLocks/>
            <a:stCxn id="43" idx="0"/>
            <a:endCxn id="41" idx="4"/>
          </p:cNvCxnSpPr>
          <p:nvPr/>
        </p:nvCxnSpPr>
        <p:spPr>
          <a:xfrm flipH="1" flipV="1">
            <a:off x="5427018" y="3225189"/>
            <a:ext cx="83165" cy="48835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168A7ECD-22C0-9F44-AC93-C4D319996349}"/>
              </a:ext>
            </a:extLst>
          </p:cNvPr>
          <p:cNvCxnSpPr>
            <a:cxnSpLocks/>
            <a:stCxn id="43" idx="3"/>
            <a:endCxn id="38" idx="7"/>
          </p:cNvCxnSpPr>
          <p:nvPr/>
        </p:nvCxnSpPr>
        <p:spPr>
          <a:xfrm flipH="1">
            <a:off x="4189645" y="4130388"/>
            <a:ext cx="1144120" cy="14127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868ECA01-157C-6840-95AD-86B87C7B8A89}"/>
              </a:ext>
            </a:extLst>
          </p:cNvPr>
          <p:cNvCxnSpPr>
            <a:cxnSpLocks/>
          </p:cNvCxnSpPr>
          <p:nvPr/>
        </p:nvCxnSpPr>
        <p:spPr>
          <a:xfrm flipV="1">
            <a:off x="3714842" y="4825754"/>
            <a:ext cx="5318" cy="44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3CA78D64-956F-474A-A45D-C8AFF495A239}"/>
              </a:ext>
            </a:extLst>
          </p:cNvPr>
          <p:cNvCxnSpPr>
            <a:cxnSpLocks/>
            <a:stCxn id="45" idx="1"/>
            <a:endCxn id="42" idx="6"/>
          </p:cNvCxnSpPr>
          <p:nvPr/>
        </p:nvCxnSpPr>
        <p:spPr>
          <a:xfrm flipH="1" flipV="1">
            <a:off x="6840809" y="2785667"/>
            <a:ext cx="655224"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graphicFrame>
        <p:nvGraphicFramePr>
          <p:cNvPr id="125" name="表格 96">
            <a:extLst>
              <a:ext uri="{FF2B5EF4-FFF2-40B4-BE49-F238E27FC236}">
                <a16:creationId xmlns:a16="http://schemas.microsoft.com/office/drawing/2014/main" id="{8E6BA1F0-17CA-5E44-B4F1-21FE493A4E02}"/>
              </a:ext>
            </a:extLst>
          </p:cNvPr>
          <p:cNvGraphicFramePr>
            <a:graphicFrameLocks noGrp="1"/>
          </p:cNvGraphicFramePr>
          <p:nvPr/>
        </p:nvGraphicFramePr>
        <p:xfrm>
          <a:off x="8140067" y="2988726"/>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0.3</a:t>
                      </a:r>
                    </a:p>
                  </a:txBody>
                  <a:tcPr>
                    <a:solidFill>
                      <a:srgbClr val="FF0000">
                        <a:alpha val="73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0.2</a:t>
                      </a:r>
                    </a:p>
                  </a:txBody>
                  <a:tcPr>
                    <a:solidFill>
                      <a:srgbClr val="FF0000">
                        <a:alpha val="53000"/>
                      </a:srgbClr>
                    </a:solid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0.01</a:t>
                      </a:r>
                    </a:p>
                  </a:txBody>
                  <a:tcPr>
                    <a:solidFill>
                      <a:srgbClr val="FF0000">
                        <a:alpha val="10000"/>
                      </a:srgbClr>
                    </a:solid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0.08</a:t>
                      </a:r>
                    </a:p>
                  </a:txBody>
                  <a:tcPr>
                    <a:solidFill>
                      <a:srgbClr val="FF0000">
                        <a:alpha val="35000"/>
                      </a:srgbClr>
                    </a:solid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solidFill>
                      <a:srgbClr val="FF0000">
                        <a:alpha val="19000"/>
                      </a:srgbClr>
                    </a:solid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0.12</a:t>
                      </a:r>
                    </a:p>
                  </a:txBody>
                  <a:tcPr>
                    <a:solidFill>
                      <a:srgbClr val="FF0000">
                        <a:alpha val="42000"/>
                      </a:srgbClr>
                    </a:solidFill>
                  </a:tcPr>
                </a:tc>
                <a:extLst>
                  <a:ext uri="{0D108BD9-81ED-4DB2-BD59-A6C34878D82A}">
                    <a16:rowId xmlns:a16="http://schemas.microsoft.com/office/drawing/2014/main" val="277584438"/>
                  </a:ext>
                </a:extLst>
              </a:tr>
            </a:tbl>
          </a:graphicData>
        </a:graphic>
      </p:graphicFrame>
      <p:sp>
        <p:nvSpPr>
          <p:cNvPr id="126" name="左箭头 125">
            <a:extLst>
              <a:ext uri="{FF2B5EF4-FFF2-40B4-BE49-F238E27FC236}">
                <a16:creationId xmlns:a16="http://schemas.microsoft.com/office/drawing/2014/main" id="{64D956AE-C733-F44E-B11F-032F74B56424}"/>
              </a:ext>
            </a:extLst>
          </p:cNvPr>
          <p:cNvSpPr/>
          <p:nvPr/>
        </p:nvSpPr>
        <p:spPr>
          <a:xfrm>
            <a:off x="7069573" y="4772078"/>
            <a:ext cx="498985" cy="324729"/>
          </a:xfrm>
          <a:prstGeom prst="leftArrow">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矩形 136">
            <a:extLst>
              <a:ext uri="{FF2B5EF4-FFF2-40B4-BE49-F238E27FC236}">
                <a16:creationId xmlns:a16="http://schemas.microsoft.com/office/drawing/2014/main" id="{E4BC3761-AB10-5145-B712-0C17C27FD9D5}"/>
              </a:ext>
            </a:extLst>
          </p:cNvPr>
          <p:cNvSpPr/>
          <p:nvPr/>
        </p:nvSpPr>
        <p:spPr>
          <a:xfrm>
            <a:off x="6697012" y="1966977"/>
            <a:ext cx="252586" cy="4211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38" name="肘形连接符 137">
            <a:extLst>
              <a:ext uri="{FF2B5EF4-FFF2-40B4-BE49-F238E27FC236}">
                <a16:creationId xmlns:a16="http://schemas.microsoft.com/office/drawing/2014/main" id="{5DA6980A-944F-0E49-A3EB-AD9E7A74C5A4}"/>
              </a:ext>
            </a:extLst>
          </p:cNvPr>
          <p:cNvCxnSpPr>
            <a:cxnSpLocks/>
            <a:stCxn id="137" idx="3"/>
            <a:endCxn id="81" idx="0"/>
          </p:cNvCxnSpPr>
          <p:nvPr/>
        </p:nvCxnSpPr>
        <p:spPr>
          <a:xfrm>
            <a:off x="6949598" y="2177567"/>
            <a:ext cx="1388166" cy="187781"/>
          </a:xfrm>
          <a:prstGeom prst="bentConnector2">
            <a:avLst/>
          </a:prstGeom>
          <a:ln w="38100">
            <a:solidFill>
              <a:srgbClr val="C0000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54" name="直线箭头连接符 153">
            <a:extLst>
              <a:ext uri="{FF2B5EF4-FFF2-40B4-BE49-F238E27FC236}">
                <a16:creationId xmlns:a16="http://schemas.microsoft.com/office/drawing/2014/main" id="{FE45495F-7C1C-2B4E-B464-133C6C30AE98}"/>
              </a:ext>
            </a:extLst>
          </p:cNvPr>
          <p:cNvCxnSpPr>
            <a:cxnSpLocks/>
          </p:cNvCxnSpPr>
          <p:nvPr/>
        </p:nvCxnSpPr>
        <p:spPr>
          <a:xfrm>
            <a:off x="3016391" y="5095762"/>
            <a:ext cx="738389" cy="608712"/>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5" name="直线箭头连接符 154">
            <a:extLst>
              <a:ext uri="{FF2B5EF4-FFF2-40B4-BE49-F238E27FC236}">
                <a16:creationId xmlns:a16="http://schemas.microsoft.com/office/drawing/2014/main" id="{12B7AFF9-49E4-3E41-AFB2-E8F52CFF2367}"/>
              </a:ext>
            </a:extLst>
          </p:cNvPr>
          <p:cNvCxnSpPr>
            <a:cxnSpLocks/>
          </p:cNvCxnSpPr>
          <p:nvPr/>
        </p:nvCxnSpPr>
        <p:spPr>
          <a:xfrm flipH="1" flipV="1">
            <a:off x="2434242" y="4216717"/>
            <a:ext cx="229314" cy="53372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93F1B2F9-9C56-944E-8B94-D3E764A171E3}"/>
              </a:ext>
            </a:extLst>
          </p:cNvPr>
          <p:cNvCxnSpPr>
            <a:cxnSpLocks/>
          </p:cNvCxnSpPr>
          <p:nvPr/>
        </p:nvCxnSpPr>
        <p:spPr>
          <a:xfrm flipV="1">
            <a:off x="2434242" y="3555698"/>
            <a:ext cx="405732" cy="31569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5406AB7A-716D-F049-AB1D-0D83F2A00F5C}"/>
              </a:ext>
            </a:extLst>
          </p:cNvPr>
          <p:cNvCxnSpPr>
            <a:cxnSpLocks/>
          </p:cNvCxnSpPr>
          <p:nvPr/>
        </p:nvCxnSpPr>
        <p:spPr>
          <a:xfrm>
            <a:off x="3338959" y="3555698"/>
            <a:ext cx="1912776" cy="39068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8" name="直线箭头连接符 157">
            <a:extLst>
              <a:ext uri="{FF2B5EF4-FFF2-40B4-BE49-F238E27FC236}">
                <a16:creationId xmlns:a16="http://schemas.microsoft.com/office/drawing/2014/main" id="{5E41C7C5-6784-934B-B85D-457175A6ABD2}"/>
              </a:ext>
            </a:extLst>
          </p:cNvPr>
          <p:cNvCxnSpPr>
            <a:cxnSpLocks/>
          </p:cNvCxnSpPr>
          <p:nvPr/>
        </p:nvCxnSpPr>
        <p:spPr>
          <a:xfrm>
            <a:off x="2507317" y="4044056"/>
            <a:ext cx="914806" cy="293015"/>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59" name="直线箭头连接符 158">
            <a:extLst>
              <a:ext uri="{FF2B5EF4-FFF2-40B4-BE49-F238E27FC236}">
                <a16:creationId xmlns:a16="http://schemas.microsoft.com/office/drawing/2014/main" id="{9F48F869-564D-7148-BCBA-BA366EB3CAA5}"/>
              </a:ext>
            </a:extLst>
          </p:cNvPr>
          <p:cNvCxnSpPr>
            <a:cxnSpLocks/>
          </p:cNvCxnSpPr>
          <p:nvPr/>
        </p:nvCxnSpPr>
        <p:spPr>
          <a:xfrm flipV="1">
            <a:off x="4785669" y="5681792"/>
            <a:ext cx="123320" cy="559876"/>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D284A9E5-5CD1-3242-AF92-A8AEA433F0C5}"/>
              </a:ext>
            </a:extLst>
          </p:cNvPr>
          <p:cNvCxnSpPr>
            <a:cxnSpLocks/>
          </p:cNvCxnSpPr>
          <p:nvPr/>
        </p:nvCxnSpPr>
        <p:spPr>
          <a:xfrm>
            <a:off x="4180690" y="5877135"/>
            <a:ext cx="428561" cy="436051"/>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0A160C2B-D703-3D45-8039-803DE1CF8A4C}"/>
              </a:ext>
            </a:extLst>
          </p:cNvPr>
          <p:cNvCxnSpPr>
            <a:cxnSpLocks/>
          </p:cNvCxnSpPr>
          <p:nvPr/>
        </p:nvCxnSpPr>
        <p:spPr>
          <a:xfrm flipV="1">
            <a:off x="4253765" y="5509131"/>
            <a:ext cx="582149"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0C8A69E2-AB7E-F747-A29A-01F14E8C7658}"/>
              </a:ext>
            </a:extLst>
          </p:cNvPr>
          <p:cNvCxnSpPr>
            <a:cxnSpLocks/>
            <a:endCxn id="121" idx="5"/>
          </p:cNvCxnSpPr>
          <p:nvPr/>
        </p:nvCxnSpPr>
        <p:spPr>
          <a:xfrm flipH="1" flipV="1">
            <a:off x="5686800" y="4126176"/>
            <a:ext cx="646070" cy="113224"/>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E0394835-D7D0-B643-9EAD-6F3D0B855AB2}"/>
              </a:ext>
            </a:extLst>
          </p:cNvPr>
          <p:cNvCxnSpPr>
            <a:cxnSpLocks/>
          </p:cNvCxnSpPr>
          <p:nvPr/>
        </p:nvCxnSpPr>
        <p:spPr>
          <a:xfrm flipV="1">
            <a:off x="6831854" y="3533016"/>
            <a:ext cx="655224" cy="70638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4BB8AC4F-A77E-0440-9350-EEDC29FBF761}"/>
              </a:ext>
            </a:extLst>
          </p:cNvPr>
          <p:cNvCxnSpPr>
            <a:cxnSpLocks/>
          </p:cNvCxnSpPr>
          <p:nvPr/>
        </p:nvCxnSpPr>
        <p:spPr>
          <a:xfrm flipH="1">
            <a:off x="3089466" y="4509732"/>
            <a:ext cx="405732"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5" name="直线箭头连接符 164">
            <a:extLst>
              <a:ext uri="{FF2B5EF4-FFF2-40B4-BE49-F238E27FC236}">
                <a16:creationId xmlns:a16="http://schemas.microsoft.com/office/drawing/2014/main" id="{01A88531-1A96-B243-85D3-42BC9B1C7D80}"/>
              </a:ext>
            </a:extLst>
          </p:cNvPr>
          <p:cNvCxnSpPr>
            <a:cxnSpLocks/>
          </p:cNvCxnSpPr>
          <p:nvPr/>
        </p:nvCxnSpPr>
        <p:spPr>
          <a:xfrm flipV="1">
            <a:off x="5667555" y="2774325"/>
            <a:ext cx="665314" cy="195343"/>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33A670C7-CCCD-E946-B17D-626583738293}"/>
              </a:ext>
            </a:extLst>
          </p:cNvPr>
          <p:cNvCxnSpPr>
            <a:cxnSpLocks/>
          </p:cNvCxnSpPr>
          <p:nvPr/>
        </p:nvCxnSpPr>
        <p:spPr>
          <a:xfrm flipH="1" flipV="1">
            <a:off x="5418063" y="3213847"/>
            <a:ext cx="83165" cy="48835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7" name="直线箭头连接符 166">
            <a:extLst>
              <a:ext uri="{FF2B5EF4-FFF2-40B4-BE49-F238E27FC236}">
                <a16:creationId xmlns:a16="http://schemas.microsoft.com/office/drawing/2014/main" id="{4DD97A22-152B-E647-870D-D97EF5904BE4}"/>
              </a:ext>
            </a:extLst>
          </p:cNvPr>
          <p:cNvCxnSpPr>
            <a:cxnSpLocks/>
          </p:cNvCxnSpPr>
          <p:nvPr/>
        </p:nvCxnSpPr>
        <p:spPr>
          <a:xfrm flipH="1">
            <a:off x="4180690" y="4119046"/>
            <a:ext cx="1144120" cy="141276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68" name="直线箭头连接符 167">
            <a:extLst>
              <a:ext uri="{FF2B5EF4-FFF2-40B4-BE49-F238E27FC236}">
                <a16:creationId xmlns:a16="http://schemas.microsoft.com/office/drawing/2014/main" id="{D1941DCD-EECC-2349-9767-1A063DAD6DC6}"/>
              </a:ext>
            </a:extLst>
          </p:cNvPr>
          <p:cNvCxnSpPr>
            <a:cxnSpLocks/>
          </p:cNvCxnSpPr>
          <p:nvPr/>
        </p:nvCxnSpPr>
        <p:spPr>
          <a:xfrm flipH="1" flipV="1">
            <a:off x="6831854" y="2774325"/>
            <a:ext cx="655224" cy="413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170" name="文本框 169">
            <a:extLst>
              <a:ext uri="{FF2B5EF4-FFF2-40B4-BE49-F238E27FC236}">
                <a16:creationId xmlns:a16="http://schemas.microsoft.com/office/drawing/2014/main" id="{A03EEFED-C410-0640-B99A-66C9CEDB0C9A}"/>
              </a:ext>
            </a:extLst>
          </p:cNvPr>
          <p:cNvSpPr txBox="1"/>
          <p:nvPr/>
        </p:nvSpPr>
        <p:spPr>
          <a:xfrm>
            <a:off x="2342207" y="2730496"/>
            <a:ext cx="2502662" cy="369332"/>
          </a:xfrm>
          <a:prstGeom prst="rect">
            <a:avLst/>
          </a:prstGeom>
          <a:noFill/>
        </p:spPr>
        <p:txBody>
          <a:bodyPr wrap="square" rtlCol="0">
            <a:spAutoFit/>
          </a:bodyPr>
          <a:lstStyle/>
          <a:p>
            <a:pPr algn="ctr"/>
            <a:r>
              <a:rPr lang="en-US" sz="1800">
                <a:solidFill>
                  <a:srgbClr val="F96542"/>
                </a:solidFill>
                <a:latin typeface="Corbel" panose="020B0503020204020204" pitchFamily="34" charset="0"/>
              </a:rPr>
              <a:t>feature propagation</a:t>
            </a:r>
          </a:p>
        </p:txBody>
      </p:sp>
      <p:sp>
        <p:nvSpPr>
          <p:cNvPr id="71" name="Oval 5">
            <a:extLst>
              <a:ext uri="{FF2B5EF4-FFF2-40B4-BE49-F238E27FC236}">
                <a16:creationId xmlns:a16="http://schemas.microsoft.com/office/drawing/2014/main" id="{3A08375C-28E4-1B49-B88C-56C422CE0269}"/>
              </a:ext>
            </a:extLst>
          </p:cNvPr>
          <p:cNvSpPr>
            <a:spLocks noChangeArrowheads="1"/>
          </p:cNvSpPr>
          <p:nvPr/>
        </p:nvSpPr>
        <p:spPr bwMode="auto">
          <a:xfrm>
            <a:off x="4857885" y="5287120"/>
            <a:ext cx="498985" cy="488358"/>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72" name="左箭头 71">
            <a:extLst>
              <a:ext uri="{FF2B5EF4-FFF2-40B4-BE49-F238E27FC236}">
                <a16:creationId xmlns:a16="http://schemas.microsoft.com/office/drawing/2014/main" id="{6B88D02E-56B2-E940-A76C-3A49525B9193}"/>
              </a:ext>
            </a:extLst>
          </p:cNvPr>
          <p:cNvSpPr/>
          <p:nvPr/>
        </p:nvSpPr>
        <p:spPr>
          <a:xfrm>
            <a:off x="2091229" y="5439923"/>
            <a:ext cx="498985" cy="324729"/>
          </a:xfrm>
          <a:prstGeom prst="leftArrow">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表格 96">
            <a:extLst>
              <a:ext uri="{FF2B5EF4-FFF2-40B4-BE49-F238E27FC236}">
                <a16:creationId xmlns:a16="http://schemas.microsoft.com/office/drawing/2014/main" id="{56392632-9C70-724F-A260-471AC374568C}"/>
              </a:ext>
            </a:extLst>
          </p:cNvPr>
          <p:cNvGraphicFramePr>
            <a:graphicFrameLocks noGrp="1"/>
          </p:cNvGraphicFramePr>
          <p:nvPr>
            <p:extLst>
              <p:ext uri="{D42A27DB-BD31-4B8C-83A1-F6EECF244321}">
                <p14:modId xmlns:p14="http://schemas.microsoft.com/office/powerpoint/2010/main" val="651837088"/>
              </p:ext>
            </p:extLst>
          </p:nvPr>
        </p:nvGraphicFramePr>
        <p:xfrm>
          <a:off x="1186073" y="2988726"/>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2</a:t>
                      </a:r>
                      <a:r>
                        <a:rPr lang="en-US" sz="1400">
                          <a:latin typeface="Corbel" panose="020B0503020204020204" pitchFamily="34" charset="0"/>
                        </a:rPr>
                        <a:t>3</a:t>
                      </a:r>
                    </a:p>
                  </a:txBody>
                  <a:tcPr>
                    <a:solidFill>
                      <a:srgbClr val="FF0000">
                        <a:alpha val="73000"/>
                      </a:srgbClr>
                    </a:solid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0</a:t>
                      </a:r>
                      <a:r>
                        <a:rPr lang="en-US" sz="1400">
                          <a:latin typeface="Corbel" panose="020B0503020204020204" pitchFamily="34" charset="0"/>
                        </a:rPr>
                        <a:t>1</a:t>
                      </a:r>
                    </a:p>
                  </a:txBody>
                  <a:tcPr>
                    <a:solidFill>
                      <a:srgbClr val="FF0000">
                        <a:alpha val="10000"/>
                      </a:srgbClr>
                    </a:solidFill>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1</a:t>
                      </a:r>
                      <a:endParaRPr lang="en-US" sz="1400">
                        <a:latin typeface="Corbel" panose="020B0503020204020204" pitchFamily="34" charset="0"/>
                      </a:endParaRPr>
                    </a:p>
                  </a:txBody>
                  <a:tcPr>
                    <a:solidFill>
                      <a:srgbClr val="FF0000">
                        <a:alpha val="42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0.2</a:t>
                      </a:r>
                    </a:p>
                  </a:txBody>
                  <a:tcPr>
                    <a:solidFill>
                      <a:srgbClr val="FF0000">
                        <a:alpha val="60000"/>
                      </a:srgbClr>
                    </a:solid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0.01</a:t>
                      </a:r>
                    </a:p>
                  </a:txBody>
                  <a:tcPr>
                    <a:solidFill>
                      <a:srgbClr val="FF0000">
                        <a:alpha val="10000"/>
                      </a:srgbClr>
                    </a:solid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18</a:t>
                      </a:r>
                      <a:endParaRPr lang="en-US" sz="1400">
                        <a:latin typeface="Corbel" panose="020B0503020204020204" pitchFamily="34" charset="0"/>
                      </a:endParaRPr>
                    </a:p>
                  </a:txBody>
                  <a:tcPr>
                    <a:solidFill>
                      <a:srgbClr val="FF0000">
                        <a:alpha val="55000"/>
                      </a:srgbClr>
                    </a:solid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a:t>
                      </a:r>
                    </a:p>
                  </a:txBody>
                  <a:tcPr>
                    <a:solidFill>
                      <a:srgbClr val="FF0000">
                        <a:alpha val="0"/>
                      </a:srgbClr>
                    </a:solid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0</a:t>
                      </a:r>
                      <a:r>
                        <a:rPr lang="en-US" sz="1400">
                          <a:latin typeface="Corbel" panose="020B0503020204020204" pitchFamily="34" charset="0"/>
                        </a:rPr>
                        <a:t>2</a:t>
                      </a:r>
                    </a:p>
                  </a:txBody>
                  <a:tcPr>
                    <a:solidFill>
                      <a:srgbClr val="FF0000">
                        <a:alpha val="10000"/>
                      </a:srgbClr>
                    </a:solidFill>
                  </a:tcPr>
                </a:tc>
                <a:extLst>
                  <a:ext uri="{0D108BD9-81ED-4DB2-BD59-A6C34878D82A}">
                    <a16:rowId xmlns:a16="http://schemas.microsoft.com/office/drawing/2014/main" val="277584438"/>
                  </a:ext>
                </a:extLst>
              </a:tr>
            </a:tbl>
          </a:graphicData>
        </a:graphic>
      </p:graphicFrame>
      <p:sp>
        <p:nvSpPr>
          <p:cNvPr id="74" name="文本框 73">
            <a:extLst>
              <a:ext uri="{FF2B5EF4-FFF2-40B4-BE49-F238E27FC236}">
                <a16:creationId xmlns:a16="http://schemas.microsoft.com/office/drawing/2014/main" id="{727B9043-6798-3E49-9020-DAAF04C91F47}"/>
              </a:ext>
            </a:extLst>
          </p:cNvPr>
          <p:cNvSpPr txBox="1"/>
          <p:nvPr/>
        </p:nvSpPr>
        <p:spPr>
          <a:xfrm>
            <a:off x="281664" y="2329070"/>
            <a:ext cx="2567266" cy="646331"/>
          </a:xfrm>
          <a:prstGeom prst="rect">
            <a:avLst/>
          </a:prstGeom>
          <a:noFill/>
        </p:spPr>
        <p:txBody>
          <a:bodyPr wrap="square" rtlCol="0">
            <a:spAutoFit/>
          </a:bodyPr>
          <a:lstStyle/>
          <a:p>
            <a:pPr algn="ctr"/>
            <a:r>
              <a:rPr lang="en-US" sz="1800">
                <a:solidFill>
                  <a:srgbClr val="C00000"/>
                </a:solidFill>
                <a:latin typeface="Corbel" panose="020B0503020204020204" pitchFamily="34" charset="0"/>
              </a:rPr>
              <a:t>one column of the</a:t>
            </a:r>
          </a:p>
          <a:p>
            <a:pPr algn="ctr"/>
            <a:r>
              <a:rPr lang="en-US" sz="1800">
                <a:solidFill>
                  <a:srgbClr val="C00000"/>
                </a:solidFill>
                <a:latin typeface="Corbel" panose="020B0503020204020204" pitchFamily="34" charset="0"/>
              </a:rPr>
              <a:t>propagation matrix</a:t>
            </a:r>
          </a:p>
        </p:txBody>
      </p:sp>
      <p:cxnSp>
        <p:nvCxnSpPr>
          <p:cNvPr id="75" name="肘形连接符 74">
            <a:extLst>
              <a:ext uri="{FF2B5EF4-FFF2-40B4-BE49-F238E27FC236}">
                <a16:creationId xmlns:a16="http://schemas.microsoft.com/office/drawing/2014/main" id="{F9E1DD75-F5D6-894E-BED2-AC30ADE11105}"/>
              </a:ext>
            </a:extLst>
          </p:cNvPr>
          <p:cNvCxnSpPr>
            <a:cxnSpLocks/>
            <a:stCxn id="73" idx="1"/>
          </p:cNvCxnSpPr>
          <p:nvPr/>
        </p:nvCxnSpPr>
        <p:spPr>
          <a:xfrm rot="10800000">
            <a:off x="446775" y="2439400"/>
            <a:ext cx="739299" cy="2378127"/>
          </a:xfrm>
          <a:prstGeom prst="bentConnector2">
            <a:avLst/>
          </a:prstGeom>
          <a:ln w="38100">
            <a:solidFill>
              <a:srgbClr val="C00000"/>
            </a:solidFill>
            <a:tailEnd type="stealth" w="lg" len="med"/>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CA37FF0A-30A1-C546-8645-21DCD9D9D2A6}"/>
              </a:ext>
            </a:extLst>
          </p:cNvPr>
          <p:cNvSpPr txBox="1"/>
          <p:nvPr/>
        </p:nvSpPr>
        <p:spPr>
          <a:xfrm>
            <a:off x="-86276" y="1688824"/>
            <a:ext cx="1431158" cy="707886"/>
          </a:xfrm>
          <a:prstGeom prst="rect">
            <a:avLst/>
          </a:prstGeom>
          <a:noFill/>
        </p:spPr>
        <p:txBody>
          <a:bodyPr wrap="square" rtlCol="0">
            <a:spAutoFit/>
          </a:bodyPr>
          <a:lstStyle/>
          <a:p>
            <a:pPr algn="ctr"/>
            <a:r>
              <a:rPr lang="en-US" altLang="zh-CN" sz="2000">
                <a:latin typeface="Corbel" panose="020B0503020204020204" pitchFamily="34" charset="0"/>
              </a:rPr>
              <a:t>prediction</a:t>
            </a:r>
          </a:p>
          <a:p>
            <a:pPr algn="ctr"/>
            <a:r>
              <a:rPr lang="en-US" sz="2000">
                <a:latin typeface="Corbel" panose="020B0503020204020204" pitchFamily="34" charset="0"/>
              </a:rPr>
              <a:t>structure</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57DA5AF0-B8C5-DD44-872E-6274D7CE956D}"/>
                  </a:ext>
                </a:extLst>
              </p:cNvPr>
              <p:cNvSpPr/>
              <p:nvPr/>
            </p:nvSpPr>
            <p:spPr>
              <a:xfrm>
                <a:off x="577477" y="4358593"/>
                <a:ext cx="4932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b="0" i="1" dirty="0">
                          <a:latin typeface="Cambria Math" panose="02040503050406030204" pitchFamily="18" charset="0"/>
                        </a:rPr>
                        <m:t>𝜎</m:t>
                      </m:r>
                    </m:oMath>
                  </m:oMathPara>
                </a14:m>
                <a:endParaRPr lang="en-US" sz="2800"/>
              </a:p>
            </p:txBody>
          </p:sp>
        </mc:Choice>
        <mc:Fallback xmlns="">
          <p:sp>
            <p:nvSpPr>
              <p:cNvPr id="8" name="矩形 7">
                <a:extLst>
                  <a:ext uri="{FF2B5EF4-FFF2-40B4-BE49-F238E27FC236}">
                    <a16:creationId xmlns:a16="http://schemas.microsoft.com/office/drawing/2014/main" id="{57DA5AF0-B8C5-DD44-872E-6274D7CE956D}"/>
                  </a:ext>
                </a:extLst>
              </p:cNvPr>
              <p:cNvSpPr>
                <a:spLocks noRot="1" noChangeAspect="1" noMove="1" noResize="1" noEditPoints="1" noAdjustHandles="1" noChangeArrowheads="1" noChangeShapeType="1" noTextEdit="1"/>
              </p:cNvSpPr>
              <p:nvPr/>
            </p:nvSpPr>
            <p:spPr>
              <a:xfrm>
                <a:off x="577477" y="4358593"/>
                <a:ext cx="493212" cy="523220"/>
              </a:xfrm>
              <a:prstGeom prst="rect">
                <a:avLst/>
              </a:prstGeom>
              <a:blipFill>
                <a:blip r:embed="rId4"/>
                <a:stretch>
                  <a:fillRect/>
                </a:stretch>
              </a:blipFill>
            </p:spPr>
            <p:txBody>
              <a:bodyPr/>
              <a:lstStyle/>
              <a:p>
                <a:r>
                  <a:rPr lang="en-US">
                    <a:noFill/>
                  </a:rPr>
                  <a:t> </a:t>
                </a:r>
              </a:p>
            </p:txBody>
          </p:sp>
        </mc:Fallback>
      </mc:AlternateContent>
      <p:sp>
        <p:nvSpPr>
          <p:cNvPr id="79" name="文本框 78">
            <a:extLst>
              <a:ext uri="{FF2B5EF4-FFF2-40B4-BE49-F238E27FC236}">
                <a16:creationId xmlns:a16="http://schemas.microsoft.com/office/drawing/2014/main" id="{E4AEB506-477B-3548-AD02-A383E7AD66F8}"/>
              </a:ext>
            </a:extLst>
          </p:cNvPr>
          <p:cNvSpPr txBox="1"/>
          <p:nvPr/>
        </p:nvSpPr>
        <p:spPr>
          <a:xfrm>
            <a:off x="-108025" y="4847433"/>
            <a:ext cx="1431158" cy="369332"/>
          </a:xfrm>
          <a:prstGeom prst="rect">
            <a:avLst/>
          </a:prstGeom>
          <a:noFill/>
        </p:spPr>
        <p:txBody>
          <a:bodyPr wrap="square" rtlCol="0">
            <a:spAutoFit/>
          </a:bodyPr>
          <a:lstStyle/>
          <a:p>
            <a:pPr algn="ctr"/>
            <a:r>
              <a:rPr lang="en-US" sz="1800">
                <a:solidFill>
                  <a:srgbClr val="0070C0"/>
                </a:solidFill>
                <a:latin typeface="Corbel" panose="020B0503020204020204" pitchFamily="34" charset="0"/>
              </a:rPr>
              <a:t>activation</a:t>
            </a:r>
          </a:p>
        </p:txBody>
      </p:sp>
      <p:sp>
        <p:nvSpPr>
          <p:cNvPr id="81" name="文本框 80">
            <a:extLst>
              <a:ext uri="{FF2B5EF4-FFF2-40B4-BE49-F238E27FC236}">
                <a16:creationId xmlns:a16="http://schemas.microsoft.com/office/drawing/2014/main" id="{F88C2FEB-8049-3547-9D73-9D73033EAAB9}"/>
              </a:ext>
            </a:extLst>
          </p:cNvPr>
          <p:cNvSpPr txBox="1"/>
          <p:nvPr/>
        </p:nvSpPr>
        <p:spPr>
          <a:xfrm>
            <a:off x="7269503" y="2365348"/>
            <a:ext cx="2136521" cy="646331"/>
          </a:xfrm>
          <a:prstGeom prst="rect">
            <a:avLst/>
          </a:prstGeom>
          <a:noFill/>
        </p:spPr>
        <p:txBody>
          <a:bodyPr wrap="square" rtlCol="0">
            <a:spAutoFit/>
          </a:bodyPr>
          <a:lstStyle/>
          <a:p>
            <a:pPr algn="just"/>
            <a:r>
              <a:rPr lang="en-US" sz="1800">
                <a:solidFill>
                  <a:srgbClr val="C00000"/>
                </a:solidFill>
                <a:latin typeface="Corbel" panose="020B0503020204020204" pitchFamily="34" charset="0"/>
              </a:rPr>
              <a:t>one column of the</a:t>
            </a:r>
          </a:p>
          <a:p>
            <a:pPr algn="just"/>
            <a:r>
              <a:rPr lang="en-US" sz="1800">
                <a:solidFill>
                  <a:srgbClr val="C00000"/>
                </a:solidFill>
                <a:latin typeface="Corbel" panose="020B0503020204020204" pitchFamily="34" charset="0"/>
              </a:rPr>
              <a:t>feature matrix</a:t>
            </a:r>
          </a:p>
        </p:txBody>
      </p:sp>
    </p:spTree>
    <p:extLst>
      <p:ext uri="{BB962C8B-B14F-4D97-AF65-F5344CB8AC3E}">
        <p14:creationId xmlns:p14="http://schemas.microsoft.com/office/powerpoint/2010/main" val="141380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heckerboard(across)">
                                      <p:cBhvr>
                                        <p:cTn id="7" dur="500"/>
                                        <p:tgtEl>
                                          <p:spTgt spid="6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checkerboard(across)">
                                      <p:cBhvr>
                                        <p:cTn id="10" dur="500"/>
                                        <p:tgtEl>
                                          <p:spTgt spid="11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checkerboard(across)">
                                      <p:cBhvr>
                                        <p:cTn id="13" dur="500"/>
                                        <p:tgtEl>
                                          <p:spTgt spid="11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checkerboard(across)">
                                      <p:cBhvr>
                                        <p:cTn id="16" dur="500"/>
                                        <p:tgtEl>
                                          <p:spTgt spid="11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checkerboard(across)">
                                      <p:cBhvr>
                                        <p:cTn id="19" dur="500"/>
                                        <p:tgtEl>
                                          <p:spTgt spid="11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checkerboard(across)">
                                      <p:cBhvr>
                                        <p:cTn id="22" dur="500"/>
                                        <p:tgtEl>
                                          <p:spTgt spid="12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checkerboard(across)">
                                      <p:cBhvr>
                                        <p:cTn id="25" dur="500"/>
                                        <p:tgtEl>
                                          <p:spTgt spid="12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checkerboard(across)">
                                      <p:cBhvr>
                                        <p:cTn id="28" dur="500"/>
                                        <p:tgtEl>
                                          <p:spTgt spid="1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checkerboard(across)">
                                      <p:cBhvr>
                                        <p:cTn id="31" dur="500"/>
                                        <p:tgtEl>
                                          <p:spTgt spid="12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checkerboard(across)">
                                      <p:cBhvr>
                                        <p:cTn id="34" dur="500"/>
                                        <p:tgtEl>
                                          <p:spTgt spid="12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checkerboard(across)">
                                      <p:cBhvr>
                                        <p:cTn id="37" dur="500"/>
                                        <p:tgtEl>
                                          <p:spTgt spid="71"/>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checkerboard(across)">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right)">
                                      <p:cBhvr>
                                        <p:cTn id="45" dur="500"/>
                                        <p:tgtEl>
                                          <p:spTgt spid="72"/>
                                        </p:tgtEl>
                                      </p:cBhvr>
                                    </p:animEffect>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right)">
                                      <p:cBhvr>
                                        <p:cTn id="49" dur="500"/>
                                        <p:tgtEl>
                                          <p:spTgt spid="7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right)">
                                      <p:cBhvr>
                                        <p:cTn id="52" dur="500"/>
                                        <p:tgtEl>
                                          <p:spTgt spid="7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down)">
                                      <p:cBhvr>
                                        <p:cTn id="57" dur="500"/>
                                        <p:tgtEl>
                                          <p:spTgt spid="75"/>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3" grpId="0" animBg="1"/>
      <p:bldP spid="120" grpId="0" animBg="1"/>
      <p:bldP spid="70" grpId="0" animBg="1"/>
      <p:bldP spid="121" grpId="0" animBg="1"/>
      <p:bldP spid="124" grpId="0" animBg="1"/>
      <p:bldP spid="122" grpId="0" animBg="1"/>
      <p:bldP spid="119" grpId="0" animBg="1"/>
      <p:bldP spid="116" grpId="0" animBg="1"/>
      <p:bldP spid="69" grpId="0" animBg="1"/>
      <p:bldP spid="117" grpId="0" animBg="1"/>
      <p:bldP spid="71" grpId="0" animBg="1"/>
      <p:bldP spid="72" grpId="0" animBg="1"/>
      <p:bldP spid="74" grpId="0"/>
      <p:bldP spid="5" grpId="0"/>
      <p:bldP spid="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en-US" altLang="zh-HK" dirty="0"/>
              <a:t>Generalized Graph Propagation</a:t>
            </a:r>
            <a:endParaRPr lang="zh-HK" altLang="en-US" sz="3600" dirty="0"/>
          </a:p>
        </p:txBody>
      </p:sp>
      <p:sp>
        <p:nvSpPr>
          <p:cNvPr id="14" name="矩形 13">
            <a:extLst>
              <a:ext uri="{FF2B5EF4-FFF2-40B4-BE49-F238E27FC236}">
                <a16:creationId xmlns:a16="http://schemas.microsoft.com/office/drawing/2014/main" id="{72FD0104-DA73-734F-8CBE-39079F3DCADA}"/>
              </a:ext>
            </a:extLst>
          </p:cNvPr>
          <p:cNvSpPr/>
          <p:nvPr/>
        </p:nvSpPr>
        <p:spPr>
          <a:xfrm>
            <a:off x="3900032" y="1715482"/>
            <a:ext cx="3048231" cy="893171"/>
          </a:xfrm>
          <a:prstGeom prst="rect">
            <a:avLst/>
          </a:prstGeom>
          <a:solidFill>
            <a:srgbClr val="FFE6A1">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D75459A-7253-7644-8AF6-2E27C2697848}"/>
                  </a:ext>
                </a:extLst>
              </p:cNvPr>
              <p:cNvSpPr txBox="1"/>
              <p:nvPr/>
            </p:nvSpPr>
            <p:spPr>
              <a:xfrm>
                <a:off x="992330" y="1017045"/>
                <a:ext cx="8208912" cy="1635191"/>
              </a:xfrm>
              <a:prstGeom prst="rect">
                <a:avLst/>
              </a:prstGeom>
              <a:noFill/>
            </p:spPr>
            <p:txBody>
              <a:bodyPr wrap="square" rtlCol="0">
                <a:spAutoFit/>
              </a:bodyPr>
              <a:lstStyle/>
              <a:p>
                <a:r>
                  <a:rPr kumimoji="1" lang="en-US" altLang="zh-CN" sz="2200" dirty="0">
                    <a:solidFill>
                      <a:srgbClr val="0070C0"/>
                    </a:solidFill>
                    <a:latin typeface="Candara" panose="020E0502030303020204" pitchFamily="34" charset="0"/>
                  </a:rPr>
                  <a:t>Scalable Graph Neural Networks (GNN): </a:t>
                </a:r>
                <a:r>
                  <a:rPr kumimoji="1" lang="en-US" altLang="zh-CN" sz="1800" dirty="0">
                    <a:solidFill>
                      <a:srgbClr val="0070C0"/>
                    </a:solidFill>
                    <a:latin typeface="Candara" panose="020E0502030303020204" pitchFamily="34" charset="0"/>
                  </a:rPr>
                  <a:t>[SGC,</a:t>
                </a:r>
                <a:r>
                  <a:rPr kumimoji="1" lang="zh-CN" altLang="en-US" sz="1800" dirty="0">
                    <a:solidFill>
                      <a:srgbClr val="0070C0"/>
                    </a:solidFill>
                    <a:latin typeface="Candara" panose="020E0502030303020204" pitchFamily="34" charset="0"/>
                  </a:rPr>
                  <a:t> </a:t>
                </a:r>
                <a:r>
                  <a:rPr kumimoji="1" lang="en-US" altLang="zh-CN" sz="1800" dirty="0">
                    <a:solidFill>
                      <a:srgbClr val="0070C0"/>
                    </a:solidFill>
                    <a:latin typeface="Candara" panose="020E0502030303020204" pitchFamily="34" charset="0"/>
                  </a:rPr>
                  <a:t>ICML’19] </a:t>
                </a:r>
              </a:p>
              <a:p>
                <a:pPr marL="342900" indent="-342900">
                  <a:buSzPct val="80000"/>
                  <a:buFont typeface="Wingdings" pitchFamily="2" charset="2"/>
                  <a:buChar char="l"/>
                </a:pPr>
                <a:r>
                  <a:rPr kumimoji="1" lang="en-US" altLang="zh-CN" sz="2200" b="0" dirty="0">
                    <a:latin typeface="Candara" panose="020E0502030303020204" pitchFamily="34" charset="0"/>
                  </a:rPr>
                  <a:t>decoupling the prediction and feature propagation processes</a:t>
                </a:r>
              </a:p>
              <a:p>
                <a:pPr>
                  <a:buSzPct val="80000"/>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rPr>
                        <m:t>𝑍</m:t>
                      </m:r>
                      <m:r>
                        <a:rPr kumimoji="1" lang="en-US" altLang="zh-CN" sz="2000" b="0" i="1" dirty="0">
                          <a:latin typeface="Cambria Math" panose="02040503050406030204" pitchFamily="18" charset="0"/>
                        </a:rPr>
                        <m:t>=</m:t>
                      </m:r>
                      <m:r>
                        <a:rPr kumimoji="1" lang="en-US" altLang="zh-CN" sz="2000" b="0" i="1" dirty="0">
                          <a:latin typeface="Cambria Math" panose="02040503050406030204" pitchFamily="18" charset="0"/>
                        </a:rPr>
                        <m:t>𝜎</m:t>
                      </m:r>
                      <m:d>
                        <m:dPr>
                          <m:ctrlPr>
                            <a:rPr kumimoji="1" lang="en-US" altLang="zh-CN" sz="2000" b="0" i="1" dirty="0">
                              <a:latin typeface="Cambria Math" panose="02040503050406030204" pitchFamily="18" charset="0"/>
                            </a:rPr>
                          </m:ctrlPr>
                        </m:dPr>
                        <m:e>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𝐿</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r>
                                <m:rPr>
                                  <m:sty m:val="p"/>
                                </m:rPr>
                                <a:rPr kumimoji="1" lang="en-US" altLang="zh-CN" sz="2000" b="0">
                                  <a:latin typeface="Cambria Math" panose="02040503050406030204" pitchFamily="18" charset="0"/>
                                  <a:ea typeface="Cambria Math" panose="02040503050406030204" pitchFamily="18" charset="0"/>
                                </a:rPr>
                                <m:t>X</m:t>
                              </m:r>
                            </m:e>
                          </m:nary>
                        </m:e>
                      </m:d>
                    </m:oMath>
                  </m:oMathPara>
                </a14:m>
                <a:endParaRPr kumimoji="1" lang="en-US" altLang="zh-CN" sz="2200" b="0" dirty="0">
                  <a:latin typeface="Candara" panose="020E0502030303020204" pitchFamily="34" charset="0"/>
                </a:endParaRPr>
              </a:p>
            </p:txBody>
          </p:sp>
        </mc:Choice>
        <mc:Fallback xmlns="">
          <p:sp>
            <p:nvSpPr>
              <p:cNvPr id="15" name="文本框 14">
                <a:extLst>
                  <a:ext uri="{FF2B5EF4-FFF2-40B4-BE49-F238E27FC236}">
                    <a16:creationId xmlns:a16="http://schemas.microsoft.com/office/drawing/2014/main" id="{1D75459A-7253-7644-8AF6-2E27C2697848}"/>
                  </a:ext>
                </a:extLst>
              </p:cNvPr>
              <p:cNvSpPr txBox="1">
                <a:spLocks noRot="1" noChangeAspect="1" noMove="1" noResize="1" noEditPoints="1" noAdjustHandles="1" noChangeArrowheads="1" noChangeShapeType="1" noTextEdit="1"/>
              </p:cNvSpPr>
              <p:nvPr/>
            </p:nvSpPr>
            <p:spPr>
              <a:xfrm>
                <a:off x="992330" y="1017045"/>
                <a:ext cx="8208912" cy="1635191"/>
              </a:xfrm>
              <a:prstGeom prst="rect">
                <a:avLst/>
              </a:prstGeom>
              <a:blipFill>
                <a:blip r:embed="rId3"/>
                <a:stretch>
                  <a:fillRect l="-927" t="-17054" b="-89922"/>
                </a:stretch>
              </a:blipFill>
            </p:spPr>
            <p:txBody>
              <a:bodyPr/>
              <a:lstStyle/>
              <a:p>
                <a:r>
                  <a:rPr lang="en-US">
                    <a:noFill/>
                  </a:rPr>
                  <a:t> </a:t>
                </a:r>
              </a:p>
            </p:txBody>
          </p:sp>
        </mc:Fallback>
      </mc:AlternateContent>
      <p:graphicFrame>
        <p:nvGraphicFramePr>
          <p:cNvPr id="40" name="表格 3">
            <a:extLst>
              <a:ext uri="{FF2B5EF4-FFF2-40B4-BE49-F238E27FC236}">
                <a16:creationId xmlns:a16="http://schemas.microsoft.com/office/drawing/2014/main" id="{D30DC280-929B-894C-8454-FDB04EBB4229}"/>
              </a:ext>
            </a:extLst>
          </p:cNvPr>
          <p:cNvGraphicFramePr>
            <a:graphicFrameLocks noGrp="1"/>
          </p:cNvGraphicFramePr>
          <p:nvPr/>
        </p:nvGraphicFramePr>
        <p:xfrm>
          <a:off x="1481657" y="3869498"/>
          <a:ext cx="1524170" cy="2863513"/>
        </p:xfrm>
        <a:graphic>
          <a:graphicData uri="http://schemas.openxmlformats.org/drawingml/2006/table">
            <a:tbl>
              <a:tblPr firstRow="1" bandRow="1">
                <a:tableStyleId>{2D5ABB26-0587-4C30-8999-92F81FD0307C}</a:tableStyleId>
              </a:tblPr>
              <a:tblGrid>
                <a:gridCol w="1524170">
                  <a:extLst>
                    <a:ext uri="{9D8B030D-6E8A-4147-A177-3AD203B41FA5}">
                      <a16:colId xmlns:a16="http://schemas.microsoft.com/office/drawing/2014/main" val="1010451948"/>
                    </a:ext>
                  </a:extLst>
                </a:gridCol>
              </a:tblGrid>
              <a:tr h="892657">
                <a:tc>
                  <a:txBody>
                    <a:bodyPr/>
                    <a:lstStyle/>
                    <a:p>
                      <a:pPr algn="ctr"/>
                      <a:endParaRPr lang="en-US" b="1">
                        <a:solidFill>
                          <a:schemeClr val="bg1"/>
                        </a:solidFill>
                        <a:latin typeface="Corbel" panose="020B05030202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14681871"/>
                  </a:ext>
                </a:extLst>
              </a:tr>
              <a:tr h="656952">
                <a:tc>
                  <a:txBody>
                    <a:bodyPr/>
                    <a:lstStyle/>
                    <a:p>
                      <a:pPr algn="ctr"/>
                      <a:r>
                        <a:rPr lang="en-US">
                          <a:solidFill>
                            <a:schemeClr val="tx1"/>
                          </a:solidFill>
                          <a:latin typeface="Corbel" panose="020B0503020204020204" pitchFamily="34" charset="0"/>
                        </a:rPr>
                        <a:t>transition 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580919"/>
                  </a:ext>
                </a:extLst>
              </a:tr>
              <a:tr h="656952">
                <a:tc>
                  <a:txBody>
                    <a:bodyPr/>
                    <a:lstStyle/>
                    <a:p>
                      <a:pPr algn="ctr"/>
                      <a:r>
                        <a:rPr lang="en-US">
                          <a:solidFill>
                            <a:schemeClr val="tx1"/>
                          </a:solidFill>
                          <a:latin typeface="Corbel" panose="020B0503020204020204" pitchFamily="34" charset="0"/>
                        </a:rPr>
                        <a:t>PPR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683275"/>
                  </a:ext>
                </a:extLst>
              </a:tr>
              <a:tr h="656952">
                <a:tc>
                  <a:txBody>
                    <a:bodyPr/>
                    <a:lstStyle/>
                    <a:p>
                      <a:pPr algn="ctr"/>
                      <a:r>
                        <a:rPr lang="en-US">
                          <a:solidFill>
                            <a:schemeClr val="tx1"/>
                          </a:solidFill>
                          <a:latin typeface="Corbel" panose="020B0503020204020204" pitchFamily="34" charset="0"/>
                        </a:rPr>
                        <a:t>HKPR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064925"/>
                  </a:ext>
                </a:extLst>
              </a:tr>
            </a:tbl>
          </a:graphicData>
        </a:graphic>
      </p:graphicFrame>
      <p:sp>
        <p:nvSpPr>
          <p:cNvPr id="41" name="矩形 40">
            <a:extLst>
              <a:ext uri="{FF2B5EF4-FFF2-40B4-BE49-F238E27FC236}">
                <a16:creationId xmlns:a16="http://schemas.microsoft.com/office/drawing/2014/main" id="{4F1671DE-5FE0-6946-8974-99E24F4AD649}"/>
              </a:ext>
            </a:extLst>
          </p:cNvPr>
          <p:cNvSpPr/>
          <p:nvPr/>
        </p:nvSpPr>
        <p:spPr>
          <a:xfrm>
            <a:off x="1474254" y="3933056"/>
            <a:ext cx="1550424" cy="707886"/>
          </a:xfrm>
          <a:prstGeom prst="rect">
            <a:avLst/>
          </a:prstGeom>
        </p:spPr>
        <p:txBody>
          <a:bodyPr wrap="none">
            <a:spAutoFit/>
          </a:bodyPr>
          <a:lstStyle/>
          <a:p>
            <a:pPr algn="ctr"/>
            <a:r>
              <a:rPr lang="en-US" altLang="zh-CN" sz="2000">
                <a:solidFill>
                  <a:schemeClr val="bg1"/>
                </a:solidFill>
                <a:latin typeface="Corbel" panose="020B0503020204020204" pitchFamily="34" charset="0"/>
              </a:rPr>
              <a:t>propagation</a:t>
            </a:r>
          </a:p>
          <a:p>
            <a:pPr algn="ctr"/>
            <a:r>
              <a:rPr lang="en-US" altLang="zh-CN" sz="2000">
                <a:solidFill>
                  <a:schemeClr val="bg1"/>
                </a:solidFill>
                <a:latin typeface="Corbel" panose="020B0503020204020204" pitchFamily="34" charset="0"/>
              </a:rPr>
              <a:t> structure</a:t>
            </a:r>
          </a:p>
        </p:txBody>
      </p:sp>
      <p:graphicFrame>
        <p:nvGraphicFramePr>
          <p:cNvPr id="42" name="表格 41">
            <a:extLst>
              <a:ext uri="{FF2B5EF4-FFF2-40B4-BE49-F238E27FC236}">
                <a16:creationId xmlns:a16="http://schemas.microsoft.com/office/drawing/2014/main" id="{13749104-7068-6C44-B8B6-0C9665804718}"/>
              </a:ext>
            </a:extLst>
          </p:cNvPr>
          <p:cNvGraphicFramePr>
            <a:graphicFrameLocks noGrp="1"/>
          </p:cNvGraphicFramePr>
          <p:nvPr/>
        </p:nvGraphicFramePr>
        <p:xfrm>
          <a:off x="172052" y="4762150"/>
          <a:ext cx="1112851" cy="1965588"/>
        </p:xfrm>
        <a:graphic>
          <a:graphicData uri="http://schemas.openxmlformats.org/drawingml/2006/table">
            <a:tbl>
              <a:tblPr firstRow="1" bandRow="1">
                <a:tableStyleId>{2D5ABB26-0587-4C30-8999-92F81FD0307C}</a:tableStyleId>
              </a:tblPr>
              <a:tblGrid>
                <a:gridCol w="1112851">
                  <a:extLst>
                    <a:ext uri="{9D8B030D-6E8A-4147-A177-3AD203B41FA5}">
                      <a16:colId xmlns:a16="http://schemas.microsoft.com/office/drawing/2014/main" val="4038179405"/>
                    </a:ext>
                  </a:extLst>
                </a:gridCol>
              </a:tblGrid>
              <a:tr h="655196">
                <a:tc>
                  <a:txBody>
                    <a:bodyPr/>
                    <a:lstStyle/>
                    <a:p>
                      <a:pPr algn="ctr"/>
                      <a:r>
                        <a:rPr lang="en-US">
                          <a:solidFill>
                            <a:schemeClr val="tx1"/>
                          </a:solidFill>
                          <a:latin typeface="Corbel" panose="020B0503020204020204" pitchFamily="34" charset="0"/>
                        </a:rPr>
                        <a:t>SGC</a:t>
                      </a:r>
                    </a:p>
                    <a:p>
                      <a:pPr algn="ctr"/>
                      <a:r>
                        <a:rPr lang="en-US" sz="1400">
                          <a:solidFill>
                            <a:srgbClr val="0070C0"/>
                          </a:solidFill>
                          <a:latin typeface="Corbel" panose="020B0503020204020204" pitchFamily="34" charset="0"/>
                        </a:rPr>
                        <a:t>[ICML’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3314709"/>
                  </a:ext>
                </a:extLst>
              </a:tr>
              <a:tr h="655196">
                <a:tc>
                  <a:txBody>
                    <a:bodyPr/>
                    <a:lstStyle/>
                    <a:p>
                      <a:pPr algn="ctr"/>
                      <a:r>
                        <a:rPr lang="en-US">
                          <a:solidFill>
                            <a:schemeClr val="tx1"/>
                          </a:solidFill>
                          <a:latin typeface="Corbel" panose="020B0503020204020204" pitchFamily="34" charset="0"/>
                        </a:rPr>
                        <a:t>APPNP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0070C0"/>
                          </a:solidFill>
                          <a:latin typeface="Corbel" panose="020B0503020204020204" pitchFamily="34" charset="0"/>
                        </a:rPr>
                        <a:t>[ICLP’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512504"/>
                  </a:ext>
                </a:extLst>
              </a:tr>
              <a:tr h="655196">
                <a:tc>
                  <a:txBody>
                    <a:bodyPr/>
                    <a:lstStyle/>
                    <a:p>
                      <a:pPr algn="ctr"/>
                      <a:r>
                        <a:rPr lang="en-US">
                          <a:solidFill>
                            <a:schemeClr val="tx1"/>
                          </a:solidFill>
                          <a:latin typeface="Corbel" panose="020B0503020204020204" pitchFamily="34" charset="0"/>
                        </a:rPr>
                        <a:t>GDC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0070C0"/>
                          </a:solidFill>
                          <a:latin typeface="Corbel" panose="020B0503020204020204" pitchFamily="34" charset="0"/>
                        </a:rPr>
                        <a:t>[NeurIPS’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3023796"/>
                  </a:ext>
                </a:extLst>
              </a:tr>
            </a:tbl>
          </a:graphicData>
        </a:graphic>
      </p:graphicFrame>
    </p:spTree>
    <p:extLst>
      <p:ext uri="{BB962C8B-B14F-4D97-AF65-F5344CB8AC3E}">
        <p14:creationId xmlns:p14="http://schemas.microsoft.com/office/powerpoint/2010/main" val="239273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en-US" altLang="zh-HK" dirty="0"/>
              <a:t>Generalized Graph Propagation</a:t>
            </a:r>
            <a:endParaRPr lang="zh-HK" altLang="en-US" sz="3600" dirty="0"/>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B9D664F8-622B-3B4A-B90E-A5F5A9952CEF}"/>
                  </a:ext>
                </a:extLst>
              </p:cNvPr>
              <p:cNvSpPr txBox="1"/>
              <p:nvPr/>
            </p:nvSpPr>
            <p:spPr>
              <a:xfrm>
                <a:off x="992330" y="2635353"/>
                <a:ext cx="7786141" cy="1015727"/>
              </a:xfrm>
              <a:prstGeom prst="rect">
                <a:avLst/>
              </a:prstGeom>
              <a:noFill/>
            </p:spPr>
            <p:txBody>
              <a:bodyPr wrap="square" rtlCol="0">
                <a:spAutoFit/>
              </a:bodyPr>
              <a:lstStyle/>
              <a:p>
                <a:pPr algn="just">
                  <a:buSzPct val="80000"/>
                </a:pPr>
                <a14:m>
                  <m:oMathPara xmlns:m="http://schemas.openxmlformats.org/officeDocument/2006/math">
                    <m:oMathParaPr>
                      <m:jc m:val="centerGroup"/>
                    </m:oMathParaPr>
                    <m:oMath xmlns:m="http://schemas.openxmlformats.org/officeDocument/2006/math">
                      <m:acc>
                        <m:accPr>
                          <m:chr m:val="⃗"/>
                          <m:ctrlPr>
                            <a:rPr kumimoji="1" lang="en-US" altLang="zh-CN" sz="2200" b="0" i="1" dirty="0">
                              <a:latin typeface="Cambria Math" panose="02040503050406030204" pitchFamily="18" charset="0"/>
                              <a:ea typeface="Cambria Math" panose="02040503050406030204" pitchFamily="18" charset="0"/>
                            </a:rPr>
                          </m:ctrlPr>
                        </m:accPr>
                        <m:e>
                          <m:r>
                            <a:rPr kumimoji="1" lang="en-US" altLang="zh-CN" sz="2200" b="0" i="1" dirty="0">
                              <a:latin typeface="Cambria Math" panose="02040503050406030204" pitchFamily="18" charset="0"/>
                              <a:ea typeface="Cambria Math" panose="02040503050406030204" pitchFamily="18" charset="0"/>
                            </a:rPr>
                            <m:t>𝜋</m:t>
                          </m:r>
                        </m:e>
                      </m:acc>
                      <m:r>
                        <a:rPr kumimoji="1" lang="en-US" altLang="zh-CN" sz="2200" b="0" i="1" dirty="0">
                          <a:latin typeface="Cambria Math" panose="02040503050406030204" pitchFamily="18" charset="0"/>
                          <a:ea typeface="Cambria Math" panose="02040503050406030204" pitchFamily="18" charset="0"/>
                        </a:rPr>
                        <m:t>=</m:t>
                      </m:r>
                      <m:nary>
                        <m:naryPr>
                          <m:chr m:val="∑"/>
                          <m:ctrlPr>
                            <a:rPr kumimoji="1" lang="en-US" altLang="zh-CN" sz="2200" b="0" i="1">
                              <a:latin typeface="Cambria Math" panose="02040503050406030204" pitchFamily="18" charset="0"/>
                            </a:rPr>
                          </m:ctrlPr>
                        </m:naryPr>
                        <m:sub>
                          <m:r>
                            <m:rPr>
                              <m:brk m:alnAt="23"/>
                            </m:rPr>
                            <a:rPr kumimoji="1" lang="en-US" altLang="zh-CN" sz="2200" b="0" i="1">
                              <a:latin typeface="Cambria Math" panose="02040503050406030204" pitchFamily="18" charset="0"/>
                            </a:rPr>
                            <m:t>𝑖</m:t>
                          </m:r>
                          <m:r>
                            <a:rPr kumimoji="1" lang="en-US" altLang="zh-CN" sz="2200" b="0" i="1">
                              <a:latin typeface="Cambria Math" panose="02040503050406030204" pitchFamily="18" charset="0"/>
                            </a:rPr>
                            <m:t>=0</m:t>
                          </m:r>
                        </m:sub>
                        <m:sup>
                          <m:r>
                            <a:rPr kumimoji="1" lang="en-US" altLang="zh-CN" sz="2200" b="0" i="1">
                              <a:latin typeface="Cambria Math" panose="02040503050406030204" pitchFamily="18" charset="0"/>
                              <a:ea typeface="Cambria Math" panose="02040503050406030204" pitchFamily="18" charset="0"/>
                            </a:rPr>
                            <m:t>∞</m:t>
                          </m:r>
                        </m:sup>
                        <m:e>
                          <m:sSub>
                            <m:sSubPr>
                              <m:ctrlPr>
                                <a:rPr kumimoji="1" lang="en-US" altLang="zh-CN" sz="2200" b="0" i="1">
                                  <a:latin typeface="Cambria Math" panose="02040503050406030204" pitchFamily="18" charset="0"/>
                                  <a:ea typeface="Cambria Math" panose="02040503050406030204" pitchFamily="18" charset="0"/>
                                </a:rPr>
                              </m:ctrlPr>
                            </m:sSubPr>
                            <m:e>
                              <m:r>
                                <a:rPr kumimoji="1" lang="en-US" altLang="zh-CN" sz="2200" b="0" i="1">
                                  <a:latin typeface="Cambria Math" panose="02040503050406030204" pitchFamily="18" charset="0"/>
                                  <a:ea typeface="Cambria Math" panose="02040503050406030204" pitchFamily="18" charset="0"/>
                                </a:rPr>
                                <m:t>𝑤</m:t>
                              </m:r>
                            </m:e>
                            <m:sub>
                              <m:r>
                                <a:rPr kumimoji="1" lang="en-US" altLang="zh-CN" sz="2200" b="0" i="1">
                                  <a:latin typeface="Cambria Math" panose="02040503050406030204" pitchFamily="18" charset="0"/>
                                  <a:ea typeface="Cambria Math" panose="02040503050406030204" pitchFamily="18" charset="0"/>
                                </a:rPr>
                                <m:t>𝑖</m:t>
                              </m:r>
                            </m:sub>
                          </m:sSub>
                          <m:r>
                            <a:rPr kumimoji="1" lang="en-US" altLang="zh-CN" sz="2200" b="0" i="1" dirty="0">
                              <a:latin typeface="Cambria Math" panose="02040503050406030204" pitchFamily="18" charset="0"/>
                              <a:ea typeface="Cambria Math" panose="02040503050406030204" pitchFamily="18" charset="0"/>
                            </a:rPr>
                            <m:t>∙</m:t>
                          </m:r>
                          <m:sSup>
                            <m:sSupPr>
                              <m:ctrlPr>
                                <a:rPr kumimoji="1" lang="en-US" altLang="zh-CN" sz="2200" b="0" i="1">
                                  <a:latin typeface="Cambria Math" panose="02040503050406030204" pitchFamily="18" charset="0"/>
                                </a:rPr>
                              </m:ctrlPr>
                            </m:sSupPr>
                            <m:e>
                              <m:d>
                                <m:dPr>
                                  <m:ctrlPr>
                                    <a:rPr kumimoji="1" lang="en-US" altLang="zh-CN" sz="2200" b="0" i="1">
                                      <a:latin typeface="Cambria Math" panose="02040503050406030204" pitchFamily="18" charset="0"/>
                                    </a:rPr>
                                  </m:ctrlPr>
                                </m:dPr>
                                <m:e>
                                  <m:sSup>
                                    <m:sSupPr>
                                      <m:ctrlPr>
                                        <a:rPr kumimoji="1" lang="en-US" altLang="zh-CN" sz="2200" b="0" i="1">
                                          <a:latin typeface="Cambria Math" panose="02040503050406030204" pitchFamily="18" charset="0"/>
                                        </a:rPr>
                                      </m:ctrlPr>
                                    </m:sSupPr>
                                    <m:e>
                                      <m:sSup>
                                        <m:sSupPr>
                                          <m:ctrlPr>
                                            <a:rPr kumimoji="1" lang="en-US" altLang="zh-CN" sz="2200" b="0" i="1">
                                              <a:latin typeface="Cambria Math" panose="02040503050406030204" pitchFamily="18" charset="0"/>
                                            </a:rPr>
                                          </m:ctrlPr>
                                        </m:sSupPr>
                                        <m:e>
                                          <m:r>
                                            <m:rPr>
                                              <m:sty m:val="p"/>
                                            </m:rPr>
                                            <a:rPr kumimoji="1" lang="en-US" altLang="zh-CN" sz="2200" b="0" i="0">
                                              <a:latin typeface="Cambria Math" panose="02040503050406030204" pitchFamily="18" charset="0"/>
                                            </a:rPr>
                                            <m:t>D</m:t>
                                          </m:r>
                                        </m:e>
                                        <m:sup>
                                          <m:r>
                                            <a:rPr kumimoji="1" lang="en-US" altLang="zh-CN" sz="2200" b="0" i="0">
                                              <a:latin typeface="Cambria Math" panose="02040503050406030204" pitchFamily="18" charset="0"/>
                                            </a:rPr>
                                            <m:t>−</m:t>
                                          </m:r>
                                          <m:r>
                                            <m:rPr>
                                              <m:sty m:val="p"/>
                                            </m:rPr>
                                            <a:rPr kumimoji="1" lang="en-US" altLang="zh-CN" sz="2200" b="0" i="0">
                                              <a:latin typeface="Cambria Math" panose="02040503050406030204" pitchFamily="18" charset="0"/>
                                            </a:rPr>
                                            <m:t>a</m:t>
                                          </m:r>
                                        </m:sup>
                                      </m:sSup>
                                      <m:r>
                                        <m:rPr>
                                          <m:sty m:val="p"/>
                                        </m:rPr>
                                        <a:rPr kumimoji="1" lang="en-US" altLang="zh-CN" sz="2200" b="0">
                                          <a:latin typeface="Cambria Math" panose="02040503050406030204" pitchFamily="18" charset="0"/>
                                        </a:rPr>
                                        <m:t>AD</m:t>
                                      </m:r>
                                    </m:e>
                                    <m:sup>
                                      <m:r>
                                        <a:rPr kumimoji="1" lang="en-US" altLang="zh-CN" sz="2200" b="0">
                                          <a:latin typeface="Cambria Math" panose="02040503050406030204" pitchFamily="18" charset="0"/>
                                        </a:rPr>
                                        <m:t>−</m:t>
                                      </m:r>
                                      <m:r>
                                        <a:rPr kumimoji="1" lang="en-US" altLang="zh-CN" sz="2200" b="0" i="1">
                                          <a:latin typeface="Cambria Math" panose="02040503050406030204" pitchFamily="18" charset="0"/>
                                        </a:rPr>
                                        <m:t>𝑏</m:t>
                                      </m:r>
                                    </m:sup>
                                  </m:sSup>
                                </m:e>
                              </m:d>
                            </m:e>
                            <m:sup>
                              <m:r>
                                <a:rPr kumimoji="1" lang="en-US" altLang="zh-CN" sz="2200" b="0" i="1">
                                  <a:latin typeface="Cambria Math" panose="02040503050406030204" pitchFamily="18" charset="0"/>
                                </a:rPr>
                                <m:t>𝑖</m:t>
                              </m:r>
                            </m:sup>
                          </m:sSup>
                          <m:r>
                            <a:rPr kumimoji="1" lang="en-US" altLang="zh-CN" sz="2200" b="0" i="1">
                              <a:latin typeface="Cambria Math" panose="02040503050406030204" pitchFamily="18" charset="0"/>
                              <a:ea typeface="Cambria Math" panose="02040503050406030204" pitchFamily="18" charset="0"/>
                            </a:rPr>
                            <m:t>∙</m:t>
                          </m:r>
                          <m:acc>
                            <m:accPr>
                              <m:chr m:val="⃗"/>
                              <m:ctrlPr>
                                <a:rPr kumimoji="1" lang="en-US" altLang="zh-CN" sz="2200" b="0" i="1">
                                  <a:latin typeface="Cambria Math" panose="02040503050406030204" pitchFamily="18" charset="0"/>
                                  <a:ea typeface="Cambria Math" panose="02040503050406030204" pitchFamily="18" charset="0"/>
                                </a:rPr>
                              </m:ctrlPr>
                            </m:accPr>
                            <m:e>
                              <m:r>
                                <a:rPr kumimoji="1" lang="en-US" altLang="zh-CN" sz="2200" b="0" i="1">
                                  <a:latin typeface="Cambria Math" panose="02040503050406030204" pitchFamily="18" charset="0"/>
                                  <a:ea typeface="Cambria Math" panose="02040503050406030204" pitchFamily="18" charset="0"/>
                                </a:rPr>
                                <m:t>𝑥</m:t>
                              </m:r>
                            </m:e>
                          </m:acc>
                        </m:e>
                      </m:nary>
                    </m:oMath>
                  </m:oMathPara>
                </a14:m>
                <a:endParaRPr kumimoji="1" lang="en-US" altLang="zh-CN" sz="2200" dirty="0">
                  <a:latin typeface="Candara" panose="020E0502030303020204" pitchFamily="34" charset="0"/>
                </a:endParaRPr>
              </a:p>
            </p:txBody>
          </p:sp>
        </mc:Choice>
        <mc:Fallback xmlns="">
          <p:sp>
            <p:nvSpPr>
              <p:cNvPr id="52" name="文本框 51">
                <a:extLst>
                  <a:ext uri="{FF2B5EF4-FFF2-40B4-BE49-F238E27FC236}">
                    <a16:creationId xmlns:a16="http://schemas.microsoft.com/office/drawing/2014/main" id="{B9D664F8-622B-3B4A-B90E-A5F5A9952CEF}"/>
                  </a:ext>
                </a:extLst>
              </p:cNvPr>
              <p:cNvSpPr txBox="1">
                <a:spLocks noRot="1" noChangeAspect="1" noMove="1" noResize="1" noEditPoints="1" noAdjustHandles="1" noChangeArrowheads="1" noChangeShapeType="1" noTextEdit="1"/>
              </p:cNvSpPr>
              <p:nvPr/>
            </p:nvSpPr>
            <p:spPr>
              <a:xfrm>
                <a:off x="992330" y="2635353"/>
                <a:ext cx="7786141" cy="1015727"/>
              </a:xfrm>
              <a:prstGeom prst="rect">
                <a:avLst/>
              </a:prstGeom>
              <a:blipFill>
                <a:blip r:embed="rId3"/>
                <a:stretch>
                  <a:fillRect t="-104938" b="-160494"/>
                </a:stretch>
              </a:blipFill>
            </p:spPr>
            <p:txBody>
              <a:bodyPr/>
              <a:lstStyle/>
              <a:p>
                <a:r>
                  <a:rPr lang="en-US">
                    <a:noFill/>
                  </a:rPr>
                  <a:t> </a:t>
                </a:r>
              </a:p>
            </p:txBody>
          </p:sp>
        </mc:Fallback>
      </mc:AlternateContent>
      <p:graphicFrame>
        <p:nvGraphicFramePr>
          <p:cNvPr id="2" name="表格 3">
            <a:extLst>
              <a:ext uri="{FF2B5EF4-FFF2-40B4-BE49-F238E27FC236}">
                <a16:creationId xmlns:a16="http://schemas.microsoft.com/office/drawing/2014/main" id="{34BF6B0B-9E3B-4D45-BBA9-A00ABE2ED10B}"/>
              </a:ext>
            </a:extLst>
          </p:cNvPr>
          <p:cNvGraphicFramePr>
            <a:graphicFrameLocks noGrp="1"/>
          </p:cNvGraphicFramePr>
          <p:nvPr/>
        </p:nvGraphicFramePr>
        <p:xfrm>
          <a:off x="1481657" y="3869498"/>
          <a:ext cx="1524170" cy="2863513"/>
        </p:xfrm>
        <a:graphic>
          <a:graphicData uri="http://schemas.openxmlformats.org/drawingml/2006/table">
            <a:tbl>
              <a:tblPr firstRow="1" bandRow="1">
                <a:tableStyleId>{2D5ABB26-0587-4C30-8999-92F81FD0307C}</a:tableStyleId>
              </a:tblPr>
              <a:tblGrid>
                <a:gridCol w="1524170">
                  <a:extLst>
                    <a:ext uri="{9D8B030D-6E8A-4147-A177-3AD203B41FA5}">
                      <a16:colId xmlns:a16="http://schemas.microsoft.com/office/drawing/2014/main" val="1010451948"/>
                    </a:ext>
                  </a:extLst>
                </a:gridCol>
              </a:tblGrid>
              <a:tr h="892657">
                <a:tc>
                  <a:txBody>
                    <a:bodyPr/>
                    <a:lstStyle/>
                    <a:p>
                      <a:pPr algn="ctr"/>
                      <a:endParaRPr lang="en-US" b="1">
                        <a:solidFill>
                          <a:schemeClr val="bg1"/>
                        </a:solidFill>
                        <a:latin typeface="Corbel" panose="020B05030202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014681871"/>
                  </a:ext>
                </a:extLst>
              </a:tr>
              <a:tr h="656952">
                <a:tc>
                  <a:txBody>
                    <a:bodyPr/>
                    <a:lstStyle/>
                    <a:p>
                      <a:pPr algn="ctr"/>
                      <a:r>
                        <a:rPr lang="en-US">
                          <a:solidFill>
                            <a:schemeClr val="tx1"/>
                          </a:solidFill>
                          <a:latin typeface="Corbel" panose="020B0503020204020204" pitchFamily="34" charset="0"/>
                        </a:rPr>
                        <a:t>transition probability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580919"/>
                  </a:ext>
                </a:extLst>
              </a:tr>
              <a:tr h="656952">
                <a:tc>
                  <a:txBody>
                    <a:bodyPr/>
                    <a:lstStyle/>
                    <a:p>
                      <a:pPr algn="ctr"/>
                      <a:r>
                        <a:rPr lang="en-US">
                          <a:solidFill>
                            <a:schemeClr val="tx1"/>
                          </a:solidFill>
                          <a:latin typeface="Corbel" panose="020B0503020204020204" pitchFamily="34" charset="0"/>
                        </a:rPr>
                        <a:t>PPR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683275"/>
                  </a:ext>
                </a:extLst>
              </a:tr>
              <a:tr h="656952">
                <a:tc>
                  <a:txBody>
                    <a:bodyPr/>
                    <a:lstStyle/>
                    <a:p>
                      <a:pPr algn="ctr"/>
                      <a:r>
                        <a:rPr lang="en-US">
                          <a:solidFill>
                            <a:schemeClr val="tx1"/>
                          </a:solidFill>
                          <a:latin typeface="Corbel" panose="020B0503020204020204" pitchFamily="34" charset="0"/>
                        </a:rPr>
                        <a:t>HKPR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064925"/>
                  </a:ext>
                </a:extLst>
              </a:tr>
            </a:tbl>
          </a:graphicData>
        </a:graphic>
      </p:graphicFrame>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43B30BB5-85B6-AE48-B574-E8EA69E5A11D}"/>
                  </a:ext>
                </a:extLst>
              </p:cNvPr>
              <p:cNvGraphicFramePr>
                <a:graphicFrameLocks noGrp="1"/>
              </p:cNvGraphicFramePr>
              <p:nvPr/>
            </p:nvGraphicFramePr>
            <p:xfrm>
              <a:off x="3211779" y="3864225"/>
              <a:ext cx="1680187" cy="2863514"/>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779399391"/>
                        </a:ext>
                      </a:extLst>
                    </a:gridCol>
                  </a:tblGrid>
                  <a:tr h="851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a:solidFill>
                                <a:schemeClr val="bg1"/>
                              </a:solidFill>
                              <a:latin typeface="Corbel" panose="020B0503020204020204" pitchFamily="34" charset="0"/>
                              <a:ea typeface="Cambria Math" panose="02040503050406030204" pitchFamily="18" charset="0"/>
                            </a:rPr>
                            <a:t>weighted sequence</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1" i="1">
                                        <a:solidFill>
                                          <a:schemeClr val="bg1"/>
                                        </a:solidFill>
                                        <a:latin typeface="Cambria Math" panose="02040503050406030204" pitchFamily="18" charset="0"/>
                                        <a:ea typeface="Cambria Math" panose="02040503050406030204" pitchFamily="18" charset="0"/>
                                      </a:rPr>
                                    </m:ctrlPr>
                                  </m:sSubPr>
                                  <m:e>
                                    <m:r>
                                      <a:rPr kumimoji="1" lang="en-US" altLang="zh-CN" sz="1800" b="1" i="1">
                                        <a:solidFill>
                                          <a:schemeClr val="bg1"/>
                                        </a:solidFill>
                                        <a:latin typeface="Cambria Math" panose="02040503050406030204" pitchFamily="18" charset="0"/>
                                        <a:ea typeface="Cambria Math" panose="02040503050406030204" pitchFamily="18" charset="0"/>
                                      </a:rPr>
                                      <m:t>𝒘</m:t>
                                    </m:r>
                                  </m:e>
                                  <m:sub>
                                    <m:r>
                                      <a:rPr kumimoji="1" lang="en-US" altLang="zh-CN" sz="1800" b="1" i="1">
                                        <a:solidFill>
                                          <a:schemeClr val="bg1"/>
                                        </a:solidFill>
                                        <a:latin typeface="Cambria Math" panose="02040503050406030204" pitchFamily="18" charset="0"/>
                                        <a:ea typeface="Cambria Math" panose="02040503050406030204" pitchFamily="18" charset="0"/>
                                      </a:rPr>
                                      <m:t>𝒊</m:t>
                                    </m:r>
                                  </m:sub>
                                </m:sSub>
                              </m:oMath>
                            </m:oMathPara>
                          </a14:m>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202969686"/>
                      </a:ext>
                    </a:extLst>
                  </a:tr>
                  <a:tr h="648802">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𝑤</m:t>
                                    </m:r>
                                  </m:e>
                                  <m:sub>
                                    <m:r>
                                      <a:rPr kumimoji="1" lang="en-US" altLang="zh-CN" sz="1800" b="0" i="1">
                                        <a:latin typeface="Cambria Math" panose="02040503050406030204" pitchFamily="18" charset="0"/>
                                        <a:ea typeface="Cambria Math" panose="02040503050406030204" pitchFamily="18" charset="0"/>
                                      </a:rPr>
                                      <m:t>𝐿</m:t>
                                    </m:r>
                                  </m:sub>
                                </m:sSub>
                                <m:r>
                                  <a:rPr kumimoji="1" lang="en-US" altLang="zh-CN" sz="1800" b="0" i="1">
                                    <a:latin typeface="Cambria Math" panose="02040503050406030204" pitchFamily="18" charset="0"/>
                                    <a:ea typeface="Cambria Math" panose="02040503050406030204" pitchFamily="18" charset="0"/>
                                  </a:rPr>
                                  <m:t>=1</m:t>
                                </m:r>
                              </m:oMath>
                            </m:oMathPara>
                          </a14:m>
                          <a:endParaRPr kumimoji="1" lang="en-US" altLang="zh-CN" sz="1800" b="0">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0" i="1">
                                        <a:latin typeface="Cambria Math" panose="02040503050406030204" pitchFamily="18" charset="0"/>
                                        <a:ea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𝑤</m:t>
                                    </m:r>
                                  </m:e>
                                  <m:sub>
                                    <m:r>
                                      <a:rPr kumimoji="1" lang="en-US" altLang="zh-CN" sz="1800" b="0" i="1">
                                        <a:latin typeface="Cambria Math" panose="02040503050406030204" pitchFamily="18" charset="0"/>
                                        <a:ea typeface="Cambria Math" panose="02040503050406030204" pitchFamily="18" charset="0"/>
                                      </a:rPr>
                                      <m:t>𝑖</m:t>
                                    </m:r>
                                  </m:sub>
                                </m:sSub>
                                <m:r>
                                  <a:rPr kumimoji="1" lang="en-US" altLang="zh-CN" sz="1800" b="0" i="1">
                                    <a:latin typeface="Cambria Math" panose="02040503050406030204" pitchFamily="18" charset="0"/>
                                    <a:ea typeface="Cambria Math" panose="02040503050406030204" pitchFamily="18" charset="0"/>
                                  </a:rPr>
                                  <m:t>=0 (</m:t>
                                </m:r>
                                <m:r>
                                  <a:rPr kumimoji="1" lang="en-US" altLang="zh-CN" sz="1800" b="0" i="1">
                                    <a:latin typeface="Cambria Math" panose="02040503050406030204" pitchFamily="18" charset="0"/>
                                    <a:ea typeface="Cambria Math" panose="02040503050406030204" pitchFamily="18" charset="0"/>
                                  </a:rPr>
                                  <m:t>𝑖</m:t>
                                </m:r>
                                <m:r>
                                  <a:rPr kumimoji="1" lang="en-US" altLang="zh-CN" sz="1800" b="0" i="1">
                                    <a:latin typeface="Cambria Math" panose="02040503050406030204" pitchFamily="18" charset="0"/>
                                    <a:ea typeface="Cambria Math" panose="02040503050406030204" pitchFamily="18" charset="0"/>
                                  </a:rPr>
                                  <m:t>≠</m:t>
                                </m:r>
                                <m:r>
                                  <a:rPr kumimoji="1" lang="en-US" altLang="zh-CN" sz="1800" b="0" i="1">
                                    <a:latin typeface="Cambria Math" panose="02040503050406030204" pitchFamily="18" charset="0"/>
                                    <a:ea typeface="Cambria Math" panose="02040503050406030204" pitchFamily="18" charset="0"/>
                                  </a:rPr>
                                  <m:t>𝐿</m:t>
                                </m:r>
                                <m:r>
                                  <a:rPr kumimoji="1" lang="en-US" altLang="zh-CN" sz="1800" b="0" i="1">
                                    <a:latin typeface="Cambria Math" panose="02040503050406030204" pitchFamily="18" charset="0"/>
                                    <a:ea typeface="Cambria Math" panose="02040503050406030204" pitchFamily="18" charset="0"/>
                                  </a:rPr>
                                  <m:t>)</m:t>
                                </m:r>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751835"/>
                      </a:ext>
                    </a:extLst>
                  </a:tr>
                  <a:tr h="648802">
                    <a:tc>
                      <a:txBody>
                        <a:bodyPr/>
                        <a:lstStyle/>
                        <a:p>
                          <a:pPr algn="ctr"/>
                          <a14:m>
                            <m:oMathPara xmlns:m="http://schemas.openxmlformats.org/officeDocument/2006/math">
                              <m:oMathParaPr>
                                <m:jc m:val="centerGroup"/>
                              </m:oMathParaPr>
                              <m:oMath xmlns:m="http://schemas.openxmlformats.org/officeDocument/2006/math">
                                <m:r>
                                  <a:rPr lang="en-US" b="0" i="1">
                                    <a:solidFill>
                                      <a:schemeClr val="tx1"/>
                                    </a:solidFill>
                                    <a:latin typeface="Cambria Math" panose="02040503050406030204" pitchFamily="18" charset="0"/>
                                  </a:rPr>
                                  <m:t>𝛼</m:t>
                                </m:r>
                                <m:sSup>
                                  <m:sSupPr>
                                    <m:ctrlPr>
                                      <a:rPr lang="en-US" b="0" i="1">
                                        <a:solidFill>
                                          <a:schemeClr val="tx1"/>
                                        </a:solidFill>
                                        <a:latin typeface="Cambria Math" panose="02040503050406030204" pitchFamily="18" charset="0"/>
                                      </a:rPr>
                                    </m:ctrlPr>
                                  </m:sSupPr>
                                  <m:e>
                                    <m:d>
                                      <m:dPr>
                                        <m:ctrlPr>
                                          <a:rPr lang="en-US" b="0" i="1">
                                            <a:solidFill>
                                              <a:schemeClr val="tx1"/>
                                            </a:solidFill>
                                            <a:latin typeface="Cambria Math" panose="02040503050406030204" pitchFamily="18" charset="0"/>
                                          </a:rPr>
                                        </m:ctrlPr>
                                      </m:dPr>
                                      <m:e>
                                        <m:r>
                                          <a:rPr lang="en-US" b="0" i="1">
                                            <a:solidFill>
                                              <a:schemeClr val="tx1"/>
                                            </a:solidFill>
                                            <a:latin typeface="Cambria Math" panose="02040503050406030204" pitchFamily="18" charset="0"/>
                                          </a:rPr>
                                          <m:t>1−</m:t>
                                        </m:r>
                                        <m:r>
                                          <a:rPr lang="en-US" b="0" i="1">
                                            <a:solidFill>
                                              <a:schemeClr val="tx1"/>
                                            </a:solidFill>
                                            <a:latin typeface="Cambria Math" panose="02040503050406030204" pitchFamily="18" charset="0"/>
                                          </a:rPr>
                                          <m:t>𝛼</m:t>
                                        </m:r>
                                      </m:e>
                                    </m:d>
                                  </m:e>
                                  <m:sup>
                                    <m:r>
                                      <a:rPr lang="en-US" b="0" i="1">
                                        <a:solidFill>
                                          <a:schemeClr val="tx1"/>
                                        </a:solidFill>
                                        <a:latin typeface="Cambria Math" panose="02040503050406030204" pitchFamily="18" charset="0"/>
                                      </a:rPr>
                                      <m:t>𝑖</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292286"/>
                      </a:ext>
                    </a:extLst>
                  </a:tr>
                  <a:tr h="648802">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ea typeface="Cambria Math" panose="02040503050406030204" pitchFamily="18" charset="0"/>
                                      </a:rPr>
                                    </m:ctrlPr>
                                  </m:sSupPr>
                                  <m:e>
                                    <m:r>
                                      <a:rPr kumimoji="1" lang="en-US" altLang="zh-CN" sz="1800" b="0" i="1">
                                        <a:latin typeface="Cambria Math" panose="02040503050406030204" pitchFamily="18" charset="0"/>
                                        <a:ea typeface="Cambria Math" panose="02040503050406030204" pitchFamily="18" charset="0"/>
                                      </a:rPr>
                                      <m:t>𝑒</m:t>
                                    </m:r>
                                  </m:e>
                                  <m:sup>
                                    <m:r>
                                      <a:rPr kumimoji="1" lang="en-US" altLang="zh-CN" sz="1800" b="0" i="1">
                                        <a:latin typeface="Cambria Math" panose="02040503050406030204" pitchFamily="18" charset="0"/>
                                        <a:ea typeface="Cambria Math" panose="02040503050406030204" pitchFamily="18" charset="0"/>
                                      </a:rPr>
                                      <m:t>−</m:t>
                                    </m:r>
                                    <m:r>
                                      <a:rPr kumimoji="1" lang="en-US" altLang="zh-CN" sz="1800" b="0" i="1">
                                        <a:latin typeface="Cambria Math" panose="02040503050406030204" pitchFamily="18" charset="0"/>
                                        <a:ea typeface="Cambria Math" panose="02040503050406030204" pitchFamily="18" charset="0"/>
                                      </a:rPr>
                                      <m:t>𝑡</m:t>
                                    </m:r>
                                  </m:sup>
                                </m:sSup>
                                <m:r>
                                  <a:rPr kumimoji="1" lang="en-US" altLang="zh-CN" sz="1800" b="0" i="1">
                                    <a:latin typeface="Cambria Math" panose="02040503050406030204" pitchFamily="18" charset="0"/>
                                    <a:ea typeface="Cambria Math" panose="02040503050406030204" pitchFamily="18" charset="0"/>
                                  </a:rPr>
                                  <m:t>⋅</m:t>
                                </m:r>
                                <m:f>
                                  <m:fPr>
                                    <m:ctrlPr>
                                      <a:rPr kumimoji="1" lang="en-US" altLang="zh-CN" sz="1800" b="0" i="1">
                                        <a:latin typeface="Cambria Math" panose="02040503050406030204" pitchFamily="18" charset="0"/>
                                        <a:ea typeface="Cambria Math" panose="02040503050406030204" pitchFamily="18" charset="0"/>
                                      </a:rPr>
                                    </m:ctrlPr>
                                  </m:fPr>
                                  <m:num>
                                    <m:sSup>
                                      <m:sSupPr>
                                        <m:ctrlPr>
                                          <a:rPr kumimoji="1" lang="en-US" altLang="zh-CN" sz="1800" b="0" i="1">
                                            <a:latin typeface="Cambria Math" panose="02040503050406030204" pitchFamily="18" charset="0"/>
                                            <a:ea typeface="Cambria Math" panose="02040503050406030204" pitchFamily="18" charset="0"/>
                                          </a:rPr>
                                        </m:ctrlPr>
                                      </m:sSupPr>
                                      <m:e>
                                        <m:r>
                                          <a:rPr kumimoji="1" lang="en-US" altLang="zh-CN" sz="1800" b="0" i="1">
                                            <a:latin typeface="Cambria Math" panose="02040503050406030204" pitchFamily="18" charset="0"/>
                                            <a:ea typeface="Cambria Math" panose="02040503050406030204" pitchFamily="18" charset="0"/>
                                          </a:rPr>
                                          <m:t>𝑡</m:t>
                                        </m:r>
                                      </m:e>
                                      <m:sup>
                                        <m:r>
                                          <a:rPr kumimoji="1" lang="en-US" altLang="zh-CN" sz="1800" b="0" i="1">
                                            <a:latin typeface="Cambria Math" panose="02040503050406030204" pitchFamily="18" charset="0"/>
                                            <a:ea typeface="Cambria Math" panose="02040503050406030204" pitchFamily="18" charset="0"/>
                                          </a:rPr>
                                          <m:t>𝑖</m:t>
                                        </m:r>
                                      </m:sup>
                                    </m:sSup>
                                  </m:num>
                                  <m:den>
                                    <m:r>
                                      <a:rPr kumimoji="1" lang="en-US" altLang="zh-CN" sz="1800" b="0" i="1">
                                        <a:latin typeface="Cambria Math" panose="02040503050406030204" pitchFamily="18" charset="0"/>
                                        <a:ea typeface="Cambria Math" panose="02040503050406030204" pitchFamily="18" charset="0"/>
                                      </a:rPr>
                                      <m:t>𝑖</m:t>
                                    </m:r>
                                    <m:r>
                                      <a:rPr kumimoji="1" lang="en-US" altLang="zh-CN" sz="1800" b="0" i="1">
                                        <a:latin typeface="Cambria Math" panose="02040503050406030204" pitchFamily="18" charset="0"/>
                                        <a:ea typeface="Cambria Math" panose="02040503050406030204" pitchFamily="18" charset="0"/>
                                      </a:rPr>
                                      <m:t>!</m:t>
                                    </m:r>
                                  </m:den>
                                </m:f>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379763"/>
                      </a:ext>
                    </a:extLst>
                  </a:tr>
                </a:tbl>
              </a:graphicData>
            </a:graphic>
          </p:graphicFrame>
        </mc:Choice>
        <mc:Fallback xmlns="">
          <p:graphicFrame>
            <p:nvGraphicFramePr>
              <p:cNvPr id="4" name="表格 3">
                <a:extLst>
                  <a:ext uri="{FF2B5EF4-FFF2-40B4-BE49-F238E27FC236}">
                    <a16:creationId xmlns:a16="http://schemas.microsoft.com/office/drawing/2014/main" id="{43B30BB5-85B6-AE48-B574-E8EA69E5A11D}"/>
                  </a:ext>
                </a:extLst>
              </p:cNvPr>
              <p:cNvGraphicFramePr>
                <a:graphicFrameLocks noGrp="1"/>
              </p:cNvGraphicFramePr>
              <p:nvPr/>
            </p:nvGraphicFramePr>
            <p:xfrm>
              <a:off x="3211779" y="3864225"/>
              <a:ext cx="1680187" cy="2863514"/>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779399391"/>
                        </a:ext>
                      </a:extLst>
                    </a:gridCol>
                  </a:tblGrid>
                  <a:tr h="91440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4167" r="-746" b="-218056"/>
                          </a:stretch>
                        </a:blipFill>
                      </a:tcPr>
                    </a:tc>
                    <a:extLst>
                      <a:ext uri="{0D108BD9-81ED-4DB2-BD59-A6C34878D82A}">
                        <a16:rowId xmlns:a16="http://schemas.microsoft.com/office/drawing/2014/main" val="4202969686"/>
                      </a:ext>
                    </a:extLst>
                  </a:tr>
                  <a:tr h="648802">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147059" r="-746" b="-207843"/>
                          </a:stretch>
                        </a:blipFill>
                      </a:tcPr>
                    </a:tc>
                    <a:extLst>
                      <a:ext uri="{0D108BD9-81ED-4DB2-BD59-A6C34878D82A}">
                        <a16:rowId xmlns:a16="http://schemas.microsoft.com/office/drawing/2014/main" val="2475751835"/>
                      </a:ext>
                    </a:extLst>
                  </a:tr>
                  <a:tr h="648802">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242308" r="-746" b="-103846"/>
                          </a:stretch>
                        </a:blipFill>
                      </a:tcPr>
                    </a:tc>
                    <a:extLst>
                      <a:ext uri="{0D108BD9-81ED-4DB2-BD59-A6C34878D82A}">
                        <a16:rowId xmlns:a16="http://schemas.microsoft.com/office/drawing/2014/main" val="2299292286"/>
                      </a:ext>
                    </a:extLst>
                  </a:tr>
                  <a:tr h="651510">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349020" r="-746" b="-5882"/>
                          </a:stretch>
                        </a:blipFill>
                      </a:tcPr>
                    </a:tc>
                    <a:extLst>
                      <a:ext uri="{0D108BD9-81ED-4DB2-BD59-A6C34878D82A}">
                        <a16:rowId xmlns:a16="http://schemas.microsoft.com/office/drawing/2014/main" val="46637976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E9242E43-6ABD-DA4A-A2C2-D4F239DC4F38}"/>
                  </a:ext>
                </a:extLst>
              </p:cNvPr>
              <p:cNvGraphicFramePr>
                <a:graphicFrameLocks noGrp="1"/>
              </p:cNvGraphicFramePr>
              <p:nvPr/>
            </p:nvGraphicFramePr>
            <p:xfrm>
              <a:off x="5097918" y="3871840"/>
              <a:ext cx="1680187" cy="2871157"/>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189239815"/>
                        </a:ext>
                      </a:extLst>
                    </a:gridCol>
                  </a:tblGrid>
                  <a:tr h="861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a:solidFill>
                                <a:schemeClr val="bg1"/>
                              </a:solidFill>
                              <a:latin typeface="Corbel" panose="020B0503020204020204" pitchFamily="34" charset="0"/>
                            </a:rPr>
                            <a:t>propagation matrix</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zh-CN" sz="1800" b="1" i="1">
                                        <a:solidFill>
                                          <a:schemeClr val="bg1"/>
                                        </a:solidFill>
                                        <a:latin typeface="Cambria Math" panose="02040503050406030204" pitchFamily="18" charset="0"/>
                                      </a:rPr>
                                    </m:ctrlPr>
                                  </m:sSupPr>
                                  <m:e>
                                    <m:sSup>
                                      <m:sSupPr>
                                        <m:ctrlPr>
                                          <a:rPr kumimoji="1" lang="en-US" altLang="zh-CN" sz="1800" b="1" i="1">
                                            <a:solidFill>
                                              <a:schemeClr val="bg1"/>
                                            </a:solidFill>
                                            <a:latin typeface="Cambria Math" panose="02040503050406030204" pitchFamily="18" charset="0"/>
                                          </a:rPr>
                                        </m:ctrlPr>
                                      </m:sSupPr>
                                      <m:e>
                                        <m:r>
                                          <a:rPr kumimoji="1" lang="en-US" altLang="zh-CN" sz="1800" b="1" i="0">
                                            <a:solidFill>
                                              <a:schemeClr val="bg1"/>
                                            </a:solidFill>
                                            <a:latin typeface="Cambria Math" panose="02040503050406030204" pitchFamily="18" charset="0"/>
                                          </a:rPr>
                                          <m:t>𝐃</m:t>
                                        </m:r>
                                      </m:e>
                                      <m:sup>
                                        <m:r>
                                          <a:rPr kumimoji="1" lang="en-US" altLang="zh-CN" sz="1800" b="1" i="0">
                                            <a:solidFill>
                                              <a:schemeClr val="bg1"/>
                                            </a:solidFill>
                                            <a:latin typeface="Cambria Math" panose="02040503050406030204" pitchFamily="18" charset="0"/>
                                          </a:rPr>
                                          <m:t>−</m:t>
                                        </m:r>
                                        <m:r>
                                          <a:rPr kumimoji="1" lang="en-US" altLang="zh-CN" sz="1800" b="1" i="0">
                                            <a:solidFill>
                                              <a:schemeClr val="bg1"/>
                                            </a:solidFill>
                                            <a:latin typeface="Cambria Math" panose="02040503050406030204" pitchFamily="18" charset="0"/>
                                          </a:rPr>
                                          <m:t>𝐚</m:t>
                                        </m:r>
                                      </m:sup>
                                    </m:sSup>
                                    <m:r>
                                      <a:rPr kumimoji="1" lang="en-US" altLang="zh-CN" sz="1800" b="1" i="1">
                                        <a:solidFill>
                                          <a:schemeClr val="bg1"/>
                                        </a:solidFill>
                                        <a:latin typeface="Cambria Math" panose="02040503050406030204" pitchFamily="18" charset="0"/>
                                      </a:rPr>
                                      <m:t>𝑨𝑫</m:t>
                                    </m:r>
                                  </m:e>
                                  <m:sup>
                                    <m:r>
                                      <a:rPr kumimoji="1" lang="en-US" altLang="zh-CN" sz="1800" b="1">
                                        <a:solidFill>
                                          <a:schemeClr val="bg1"/>
                                        </a:solidFill>
                                        <a:latin typeface="Cambria Math" panose="02040503050406030204" pitchFamily="18" charset="0"/>
                                      </a:rPr>
                                      <m:t>−</m:t>
                                    </m:r>
                                    <m:r>
                                      <a:rPr kumimoji="1" lang="en-US" altLang="zh-CN" sz="1800" b="1" i="1">
                                        <a:solidFill>
                                          <a:schemeClr val="bg1"/>
                                        </a:solidFill>
                                        <a:latin typeface="Cambria Math" panose="02040503050406030204" pitchFamily="18" charset="0"/>
                                      </a:rPr>
                                      <m:t>𝒃</m:t>
                                    </m:r>
                                  </m:sup>
                                </m:sSup>
                              </m:oMath>
                            </m:oMathPara>
                          </a14:m>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92715956"/>
                      </a:ext>
                    </a:extLst>
                  </a:tr>
                  <a:tr h="648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sSup>
                                      <m:sSupPr>
                                        <m:ctrlPr>
                                          <a:rPr kumimoji="1" lang="en-US" altLang="zh-CN" sz="1800" b="0" i="1">
                                            <a:latin typeface="Cambria Math" panose="02040503050406030204" pitchFamily="18" charset="0"/>
                                          </a:rPr>
                                        </m:ctrlPr>
                                      </m:sSupPr>
                                      <m:e>
                                        <m:r>
                                          <m:rPr>
                                            <m:sty m:val="p"/>
                                          </m:rPr>
                                          <a:rPr kumimoji="1" lang="en-US" altLang="zh-CN" sz="1800" b="0" i="0">
                                            <a:latin typeface="Cambria Math" panose="02040503050406030204" pitchFamily="18" charset="0"/>
                                          </a:rPr>
                                          <m:t>D</m:t>
                                        </m:r>
                                      </m:e>
                                      <m:sup>
                                        <m:r>
                                          <a:rPr kumimoji="1" lang="en-US" altLang="zh-CN" sz="1800" b="0" i="0">
                                            <a:latin typeface="Cambria Math" panose="02040503050406030204" pitchFamily="18" charset="0"/>
                                          </a:rPr>
                                          <m:t>−1/2</m:t>
                                        </m:r>
                                      </m:sup>
                                    </m:sSup>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1/2</m:t>
                                    </m:r>
                                  </m:sup>
                                </m:sSup>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655233"/>
                      </a:ext>
                    </a:extLst>
                  </a:tr>
                  <a:tr h="648802">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sSup>
                                      <m:sSupPr>
                                        <m:ctrlPr>
                                          <a:rPr kumimoji="1" lang="en-US" altLang="zh-CN" sz="1800" b="0" i="1">
                                            <a:latin typeface="Cambria Math" panose="02040503050406030204" pitchFamily="18" charset="0"/>
                                          </a:rPr>
                                        </m:ctrlPr>
                                      </m:sSupPr>
                                      <m:e>
                                        <m:r>
                                          <m:rPr>
                                            <m:sty m:val="p"/>
                                          </m:rPr>
                                          <a:rPr kumimoji="1" lang="en-US" altLang="zh-CN" sz="1800" b="0" i="0">
                                            <a:latin typeface="Cambria Math" panose="02040503050406030204" pitchFamily="18" charset="0"/>
                                          </a:rPr>
                                          <m:t>D</m:t>
                                        </m:r>
                                      </m:e>
                                      <m:sup>
                                        <m:r>
                                          <a:rPr kumimoji="1" lang="en-US" altLang="zh-CN" sz="1800" b="0" i="0">
                                            <a:latin typeface="Cambria Math" panose="02040503050406030204" pitchFamily="18" charset="0"/>
                                          </a:rPr>
                                          <m:t>−1/2</m:t>
                                        </m:r>
                                      </m:sup>
                                    </m:sSup>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1/2</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139676"/>
                      </a:ext>
                    </a:extLst>
                  </a:tr>
                  <a:tr h="648802">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a:latin typeface="Cambria Math" panose="02040503050406030204" pitchFamily="18" charset="0"/>
                                      </a:rPr>
                                    </m:ctrlPr>
                                  </m:sSupPr>
                                  <m:e>
                                    <m:sSup>
                                      <m:sSupPr>
                                        <m:ctrlPr>
                                          <a:rPr kumimoji="1" lang="en-US" altLang="zh-CN" sz="1800" b="0" i="1">
                                            <a:latin typeface="Cambria Math" panose="02040503050406030204" pitchFamily="18" charset="0"/>
                                          </a:rPr>
                                        </m:ctrlPr>
                                      </m:sSupPr>
                                      <m:e>
                                        <m:r>
                                          <m:rPr>
                                            <m:sty m:val="p"/>
                                          </m:rPr>
                                          <a:rPr kumimoji="1" lang="en-US" altLang="zh-CN" sz="1800" b="0" i="0">
                                            <a:latin typeface="Cambria Math" panose="02040503050406030204" pitchFamily="18" charset="0"/>
                                          </a:rPr>
                                          <m:t>D</m:t>
                                        </m:r>
                                      </m:e>
                                      <m:sup>
                                        <m:r>
                                          <a:rPr kumimoji="1" lang="en-US" altLang="zh-CN" sz="1800" b="0" i="0">
                                            <a:latin typeface="Cambria Math" panose="02040503050406030204" pitchFamily="18" charset="0"/>
                                          </a:rPr>
                                          <m:t>−1/2</m:t>
                                        </m:r>
                                      </m:sup>
                                    </m:sSup>
                                    <m:r>
                                      <m:rPr>
                                        <m:sty m:val="p"/>
                                      </m:rPr>
                                      <a:rPr kumimoji="1" lang="en-US" altLang="zh-CN" sz="1800" b="0">
                                        <a:latin typeface="Cambria Math" panose="02040503050406030204" pitchFamily="18" charset="0"/>
                                      </a:rPr>
                                      <m:t>AD</m:t>
                                    </m:r>
                                  </m:e>
                                  <m:sup>
                                    <m:r>
                                      <a:rPr kumimoji="1" lang="en-US" altLang="zh-CN" sz="1800" b="0">
                                        <a:latin typeface="Cambria Math" panose="02040503050406030204" pitchFamily="18" charset="0"/>
                                      </a:rPr>
                                      <m:t>−</m:t>
                                    </m:r>
                                    <m:r>
                                      <a:rPr kumimoji="1" lang="en-US" altLang="zh-CN" sz="1800" b="0" i="1">
                                        <a:latin typeface="Cambria Math" panose="02040503050406030204" pitchFamily="18" charset="0"/>
                                      </a:rPr>
                                      <m:t>1/2</m:t>
                                    </m:r>
                                  </m:sup>
                                </m:sSup>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958964"/>
                      </a:ext>
                    </a:extLst>
                  </a:tr>
                </a:tbl>
              </a:graphicData>
            </a:graphic>
          </p:graphicFrame>
        </mc:Choice>
        <mc:Fallback xmlns="">
          <p:graphicFrame>
            <p:nvGraphicFramePr>
              <p:cNvPr id="5" name="表格 4">
                <a:extLst>
                  <a:ext uri="{FF2B5EF4-FFF2-40B4-BE49-F238E27FC236}">
                    <a16:creationId xmlns:a16="http://schemas.microsoft.com/office/drawing/2014/main" id="{E9242E43-6ABD-DA4A-A2C2-D4F239DC4F38}"/>
                  </a:ext>
                </a:extLst>
              </p:cNvPr>
              <p:cNvGraphicFramePr>
                <a:graphicFrameLocks noGrp="1"/>
              </p:cNvGraphicFramePr>
              <p:nvPr/>
            </p:nvGraphicFramePr>
            <p:xfrm>
              <a:off x="5097918" y="3871840"/>
              <a:ext cx="1680187" cy="2871157"/>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1189239815"/>
                        </a:ext>
                      </a:extLst>
                    </a:gridCol>
                  </a:tblGrid>
                  <a:tr h="924751">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52" t="-2740" r="-752" b="-213699"/>
                          </a:stretch>
                        </a:blipFill>
                      </a:tcPr>
                    </a:tc>
                    <a:extLst>
                      <a:ext uri="{0D108BD9-81ED-4DB2-BD59-A6C34878D82A}">
                        <a16:rowId xmlns:a16="http://schemas.microsoft.com/office/drawing/2014/main" val="1892715956"/>
                      </a:ext>
                    </a:extLst>
                  </a:tr>
                  <a:tr h="648802">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52" t="-147059" r="-752" b="-205882"/>
                          </a:stretch>
                        </a:blipFill>
                      </a:tcPr>
                    </a:tc>
                    <a:extLst>
                      <a:ext uri="{0D108BD9-81ED-4DB2-BD59-A6C34878D82A}">
                        <a16:rowId xmlns:a16="http://schemas.microsoft.com/office/drawing/2014/main" val="585655233"/>
                      </a:ext>
                    </a:extLst>
                  </a:tr>
                  <a:tr h="648802">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52" t="-242308" r="-752" b="-101923"/>
                          </a:stretch>
                        </a:blipFill>
                      </a:tcPr>
                    </a:tc>
                    <a:extLst>
                      <a:ext uri="{0D108BD9-81ED-4DB2-BD59-A6C34878D82A}">
                        <a16:rowId xmlns:a16="http://schemas.microsoft.com/office/drawing/2014/main" val="1880139676"/>
                      </a:ext>
                    </a:extLst>
                  </a:tr>
                  <a:tr h="648802">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52" t="-349020" r="-752" b="-3922"/>
                          </a:stretch>
                        </a:blipFill>
                      </a:tcPr>
                    </a:tc>
                    <a:extLst>
                      <a:ext uri="{0D108BD9-81ED-4DB2-BD59-A6C34878D82A}">
                        <a16:rowId xmlns:a16="http://schemas.microsoft.com/office/drawing/2014/main" val="114795896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11F29027-76FF-B049-8042-C53BC227095D}"/>
                  </a:ext>
                </a:extLst>
              </p:cNvPr>
              <p:cNvGraphicFramePr>
                <a:graphicFrameLocks noGrp="1"/>
              </p:cNvGraphicFramePr>
              <p:nvPr/>
            </p:nvGraphicFramePr>
            <p:xfrm>
              <a:off x="6984057" y="3870955"/>
              <a:ext cx="1680187" cy="287115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4037540851"/>
                        </a:ext>
                      </a:extLst>
                    </a:gridCol>
                  </a:tblGrid>
                  <a:tr h="944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CN" sz="1800" b="1">
                            <a:solidFill>
                              <a:schemeClr val="bg1"/>
                            </a:solidFill>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8B00"/>
                        </a:solidFill>
                      </a:tcPr>
                    </a:tc>
                    <a:extLst>
                      <a:ext uri="{0D108BD9-81ED-4DB2-BD59-A6C34878D82A}">
                        <a16:rowId xmlns:a16="http://schemas.microsoft.com/office/drawing/2014/main" val="2587014300"/>
                      </a:ext>
                    </a:extLst>
                  </a:tr>
                  <a:tr h="642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a:latin typeface="Corbel" panose="020B0503020204020204" pitchFamily="34" charset="0"/>
                              <a:ea typeface="Cambria Math" panose="02040503050406030204" pitchFamily="18" charset="0"/>
                            </a:rPr>
                            <a:t>feature vector</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r>
                                      <a:rPr kumimoji="1" lang="en-US" altLang="zh-CN" sz="1800" b="0" i="1">
                                        <a:latin typeface="Cambria Math" panose="02040503050406030204" pitchFamily="18" charset="0"/>
                                        <a:ea typeface="Cambria Math" panose="02040503050406030204" pitchFamily="18" charset="0"/>
                                      </a:rPr>
                                      <m:t>𝑥</m:t>
                                    </m:r>
                                  </m:e>
                                </m:acc>
                              </m:oMath>
                            </m:oMathPara>
                          </a14:m>
                          <a:endParaRPr kumimoji="1" lang="en-US" altLang="zh-CN" sz="1800" b="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2741794"/>
                      </a:ext>
                    </a:extLst>
                  </a:tr>
                  <a:tr h="642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a:latin typeface="Corbel" panose="020B0503020204020204" pitchFamily="34" charset="0"/>
                              <a:ea typeface="Cambria Math" panose="02040503050406030204" pitchFamily="18" charset="0"/>
                            </a:rPr>
                            <a:t>feature vector</a:t>
                          </a:r>
                          <a:endParaRPr kumimoji="1" lang="en-US" altLang="zh-CN" sz="1800" b="0" i="1">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r>
                                      <a:rPr kumimoji="1" lang="en-US" altLang="zh-CN" sz="1800" b="0" i="1">
                                        <a:latin typeface="Cambria Math" panose="02040503050406030204" pitchFamily="18" charset="0"/>
                                        <a:ea typeface="Cambria Math" panose="02040503050406030204" pitchFamily="18" charset="0"/>
                                      </a:rPr>
                                      <m:t>𝑥</m:t>
                                    </m:r>
                                  </m:e>
                                </m:acc>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748859"/>
                      </a:ext>
                    </a:extLst>
                  </a:tr>
                  <a:tr h="642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a:latin typeface="Corbel" panose="020B0503020204020204" pitchFamily="34" charset="0"/>
                              <a:ea typeface="Cambria Math" panose="02040503050406030204" pitchFamily="18" charset="0"/>
                            </a:rPr>
                            <a:t>feature vector</a:t>
                          </a:r>
                          <a:endParaRPr kumimoji="1" lang="en-US" altLang="zh-CN" sz="1800" b="0" i="1">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kumimoji="1" lang="en-US" altLang="zh-CN" sz="1800" b="0" i="1">
                                        <a:latin typeface="Cambria Math" panose="02040503050406030204" pitchFamily="18" charset="0"/>
                                        <a:ea typeface="Cambria Math" panose="02040503050406030204" pitchFamily="18" charset="0"/>
                                      </a:rPr>
                                    </m:ctrlPr>
                                  </m:accPr>
                                  <m:e>
                                    <m:r>
                                      <a:rPr kumimoji="1" lang="en-US" altLang="zh-CN" sz="1800" b="0" i="1">
                                        <a:latin typeface="Cambria Math" panose="02040503050406030204" pitchFamily="18" charset="0"/>
                                        <a:ea typeface="Cambria Math" panose="02040503050406030204" pitchFamily="18" charset="0"/>
                                      </a:rPr>
                                      <m:t>𝑥</m:t>
                                    </m:r>
                                  </m:e>
                                </m:acc>
                              </m:oMath>
                            </m:oMathPara>
                          </a14:m>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9917557"/>
                      </a:ext>
                    </a:extLst>
                  </a:tr>
                </a:tbl>
              </a:graphicData>
            </a:graphic>
          </p:graphicFrame>
        </mc:Choice>
        <mc:Fallback xmlns="">
          <p:graphicFrame>
            <p:nvGraphicFramePr>
              <p:cNvPr id="6" name="表格 5">
                <a:extLst>
                  <a:ext uri="{FF2B5EF4-FFF2-40B4-BE49-F238E27FC236}">
                    <a16:creationId xmlns:a16="http://schemas.microsoft.com/office/drawing/2014/main" id="{11F29027-76FF-B049-8042-C53BC227095D}"/>
                  </a:ext>
                </a:extLst>
              </p:cNvPr>
              <p:cNvGraphicFramePr>
                <a:graphicFrameLocks noGrp="1"/>
              </p:cNvGraphicFramePr>
              <p:nvPr/>
            </p:nvGraphicFramePr>
            <p:xfrm>
              <a:off x="6984057" y="3870955"/>
              <a:ext cx="1680187" cy="2871156"/>
            </p:xfrm>
            <a:graphic>
              <a:graphicData uri="http://schemas.openxmlformats.org/drawingml/2006/table">
                <a:tbl>
                  <a:tblPr firstRow="1" bandRow="1">
                    <a:tableStyleId>{2D5ABB26-0587-4C30-8999-92F81FD0307C}</a:tableStyleId>
                  </a:tblPr>
                  <a:tblGrid>
                    <a:gridCol w="1680187">
                      <a:extLst>
                        <a:ext uri="{9D8B030D-6E8A-4147-A177-3AD203B41FA5}">
                          <a16:colId xmlns:a16="http://schemas.microsoft.com/office/drawing/2014/main" val="4037540851"/>
                        </a:ext>
                      </a:extLst>
                    </a:gridCol>
                  </a:tblGrid>
                  <a:tr h="944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CN" sz="1800" b="1">
                            <a:solidFill>
                              <a:schemeClr val="bg1"/>
                            </a:solidFill>
                            <a:ea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CN" sz="1800" b="1">
                            <a:solidFill>
                              <a:schemeClr val="bg1"/>
                            </a:solidFill>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8B00"/>
                        </a:solidFill>
                      </a:tcPr>
                    </a:tc>
                    <a:extLst>
                      <a:ext uri="{0D108BD9-81ED-4DB2-BD59-A6C34878D82A}">
                        <a16:rowId xmlns:a16="http://schemas.microsoft.com/office/drawing/2014/main" val="2587014300"/>
                      </a:ext>
                    </a:extLst>
                  </a:tr>
                  <a:tr h="642263">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152000" r="-746" b="-208000"/>
                          </a:stretch>
                        </a:blipFill>
                      </a:tcPr>
                    </a:tc>
                    <a:extLst>
                      <a:ext uri="{0D108BD9-81ED-4DB2-BD59-A6C34878D82A}">
                        <a16:rowId xmlns:a16="http://schemas.microsoft.com/office/drawing/2014/main" val="3242741794"/>
                      </a:ext>
                    </a:extLst>
                  </a:tr>
                  <a:tr h="642263">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247059" r="-746" b="-103922"/>
                          </a:stretch>
                        </a:blipFill>
                      </a:tcPr>
                    </a:tc>
                    <a:extLst>
                      <a:ext uri="{0D108BD9-81ED-4DB2-BD59-A6C34878D82A}">
                        <a16:rowId xmlns:a16="http://schemas.microsoft.com/office/drawing/2014/main" val="2575748859"/>
                      </a:ext>
                    </a:extLst>
                  </a:tr>
                  <a:tr h="642263">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347059" r="-746" b="-3922"/>
                          </a:stretch>
                        </a:blipFill>
                      </a:tcPr>
                    </a:tc>
                    <a:extLst>
                      <a:ext uri="{0D108BD9-81ED-4DB2-BD59-A6C34878D82A}">
                        <a16:rowId xmlns:a16="http://schemas.microsoft.com/office/drawing/2014/main" val="2259917557"/>
                      </a:ext>
                    </a:extLst>
                  </a:tr>
                </a:tbl>
              </a:graphicData>
            </a:graphic>
          </p:graphicFrame>
        </mc:Fallback>
      </mc:AlternateContent>
      <p:sp>
        <p:nvSpPr>
          <p:cNvPr id="7" name="矩形 6">
            <a:extLst>
              <a:ext uri="{FF2B5EF4-FFF2-40B4-BE49-F238E27FC236}">
                <a16:creationId xmlns:a16="http://schemas.microsoft.com/office/drawing/2014/main" id="{9ECDD41D-9099-3E4F-8833-0881561A15B8}"/>
              </a:ext>
            </a:extLst>
          </p:cNvPr>
          <p:cNvSpPr/>
          <p:nvPr/>
        </p:nvSpPr>
        <p:spPr>
          <a:xfrm>
            <a:off x="4189672" y="2968032"/>
            <a:ext cx="310319" cy="394216"/>
          </a:xfrm>
          <a:prstGeom prst="rect">
            <a:avLst/>
          </a:prstGeom>
          <a:noFill/>
          <a:ln w="38100">
            <a:solidFill>
              <a:srgbClr val="006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矩形 56">
            <a:extLst>
              <a:ext uri="{FF2B5EF4-FFF2-40B4-BE49-F238E27FC236}">
                <a16:creationId xmlns:a16="http://schemas.microsoft.com/office/drawing/2014/main" id="{6FFDBD25-6816-8F4B-BCB7-C005A1DE95C2}"/>
              </a:ext>
            </a:extLst>
          </p:cNvPr>
          <p:cNvSpPr/>
          <p:nvPr/>
        </p:nvSpPr>
        <p:spPr>
          <a:xfrm>
            <a:off x="4790148" y="2941068"/>
            <a:ext cx="1179196" cy="42118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矩形 57">
            <a:extLst>
              <a:ext uri="{FF2B5EF4-FFF2-40B4-BE49-F238E27FC236}">
                <a16:creationId xmlns:a16="http://schemas.microsoft.com/office/drawing/2014/main" id="{BA9CE4E7-6626-9545-9613-1412D6AE8664}"/>
              </a:ext>
            </a:extLst>
          </p:cNvPr>
          <p:cNvSpPr/>
          <p:nvPr/>
        </p:nvSpPr>
        <p:spPr>
          <a:xfrm>
            <a:off x="6307912" y="2941068"/>
            <a:ext cx="352320" cy="421180"/>
          </a:xfrm>
          <a:prstGeom prst="rect">
            <a:avLst/>
          </a:prstGeom>
          <a:noFill/>
          <a:ln w="38100">
            <a:solidFill>
              <a:srgbClr val="F2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肘形连接符 8">
            <a:extLst>
              <a:ext uri="{FF2B5EF4-FFF2-40B4-BE49-F238E27FC236}">
                <a16:creationId xmlns:a16="http://schemas.microsoft.com/office/drawing/2014/main" id="{64A7D589-C196-174D-8D58-9D9031D842E3}"/>
              </a:ext>
            </a:extLst>
          </p:cNvPr>
          <p:cNvCxnSpPr>
            <a:cxnSpLocks/>
            <a:stCxn id="7" idx="2"/>
            <a:endCxn id="4" idx="0"/>
          </p:cNvCxnSpPr>
          <p:nvPr/>
        </p:nvCxnSpPr>
        <p:spPr>
          <a:xfrm rot="5400000">
            <a:off x="3947364" y="3466756"/>
            <a:ext cx="501977" cy="292960"/>
          </a:xfrm>
          <a:prstGeom prst="bentConnector3">
            <a:avLst>
              <a:gd name="adj1" fmla="val 50000"/>
            </a:avLst>
          </a:prstGeom>
          <a:ln w="38100">
            <a:solidFill>
              <a:srgbClr val="0063AA"/>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2" name="肘形连接符 61">
            <a:extLst>
              <a:ext uri="{FF2B5EF4-FFF2-40B4-BE49-F238E27FC236}">
                <a16:creationId xmlns:a16="http://schemas.microsoft.com/office/drawing/2014/main" id="{3BDA7BB9-C97B-B045-8702-88B20712FD50}"/>
              </a:ext>
            </a:extLst>
          </p:cNvPr>
          <p:cNvCxnSpPr>
            <a:cxnSpLocks/>
            <a:stCxn id="57" idx="2"/>
            <a:endCxn id="5" idx="0"/>
          </p:cNvCxnSpPr>
          <p:nvPr/>
        </p:nvCxnSpPr>
        <p:spPr>
          <a:xfrm rot="16200000" flipH="1">
            <a:off x="5404082" y="3337911"/>
            <a:ext cx="509592" cy="558265"/>
          </a:xfrm>
          <a:prstGeom prst="bentConnector3">
            <a:avLst>
              <a:gd name="adj1" fmla="val 50000"/>
            </a:avLst>
          </a:prstGeom>
          <a:ln w="3810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65" name="肘形连接符 64">
            <a:extLst>
              <a:ext uri="{FF2B5EF4-FFF2-40B4-BE49-F238E27FC236}">
                <a16:creationId xmlns:a16="http://schemas.microsoft.com/office/drawing/2014/main" id="{559CB3BC-3618-EB46-8EE1-EFABAAF60DE6}"/>
              </a:ext>
            </a:extLst>
          </p:cNvPr>
          <p:cNvCxnSpPr>
            <a:cxnSpLocks/>
            <a:stCxn id="58" idx="2"/>
            <a:endCxn id="6" idx="0"/>
          </p:cNvCxnSpPr>
          <p:nvPr/>
        </p:nvCxnSpPr>
        <p:spPr>
          <a:xfrm rot="16200000" flipH="1">
            <a:off x="6899758" y="2946562"/>
            <a:ext cx="508707" cy="1340078"/>
          </a:xfrm>
          <a:prstGeom prst="bentConnector3">
            <a:avLst>
              <a:gd name="adj1" fmla="val 50000"/>
            </a:avLst>
          </a:prstGeom>
          <a:ln w="38100">
            <a:solidFill>
              <a:srgbClr val="F28B00"/>
            </a:solidFill>
            <a:tailEnd type="stealth" w="lg" len="med"/>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72FD0104-DA73-734F-8CBE-39079F3DCADA}"/>
              </a:ext>
            </a:extLst>
          </p:cNvPr>
          <p:cNvSpPr/>
          <p:nvPr/>
        </p:nvSpPr>
        <p:spPr>
          <a:xfrm>
            <a:off x="3900032" y="1715482"/>
            <a:ext cx="3048231" cy="893171"/>
          </a:xfrm>
          <a:prstGeom prst="rect">
            <a:avLst/>
          </a:prstGeom>
          <a:solidFill>
            <a:srgbClr val="FFE6A1">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D75459A-7253-7644-8AF6-2E27C2697848}"/>
                  </a:ext>
                </a:extLst>
              </p:cNvPr>
              <p:cNvSpPr txBox="1"/>
              <p:nvPr/>
            </p:nvSpPr>
            <p:spPr>
              <a:xfrm>
                <a:off x="992330" y="1017045"/>
                <a:ext cx="8208912" cy="1635191"/>
              </a:xfrm>
              <a:prstGeom prst="rect">
                <a:avLst/>
              </a:prstGeom>
              <a:noFill/>
            </p:spPr>
            <p:txBody>
              <a:bodyPr wrap="square" rtlCol="0">
                <a:spAutoFit/>
              </a:bodyPr>
              <a:lstStyle/>
              <a:p>
                <a:r>
                  <a:rPr kumimoji="1" lang="en-US" altLang="zh-CN" sz="2200" dirty="0">
                    <a:solidFill>
                      <a:srgbClr val="0070C0"/>
                    </a:solidFill>
                    <a:latin typeface="Candara" panose="020E0502030303020204" pitchFamily="34" charset="0"/>
                  </a:rPr>
                  <a:t>Scalable Graph Neural Networks (GNN): </a:t>
                </a:r>
                <a:r>
                  <a:rPr kumimoji="1" lang="en-US" altLang="zh-CN" sz="1800" dirty="0">
                    <a:solidFill>
                      <a:srgbClr val="0070C0"/>
                    </a:solidFill>
                    <a:latin typeface="Candara" panose="020E0502030303020204" pitchFamily="34" charset="0"/>
                  </a:rPr>
                  <a:t>[SGC,</a:t>
                </a:r>
                <a:r>
                  <a:rPr kumimoji="1" lang="zh-CN" altLang="en-US" sz="1800" dirty="0">
                    <a:solidFill>
                      <a:srgbClr val="0070C0"/>
                    </a:solidFill>
                    <a:latin typeface="Candara" panose="020E0502030303020204" pitchFamily="34" charset="0"/>
                  </a:rPr>
                  <a:t> </a:t>
                </a:r>
                <a:r>
                  <a:rPr kumimoji="1" lang="en-US" altLang="zh-CN" sz="1800" dirty="0">
                    <a:solidFill>
                      <a:srgbClr val="0070C0"/>
                    </a:solidFill>
                    <a:latin typeface="Candara" panose="020E0502030303020204" pitchFamily="34" charset="0"/>
                  </a:rPr>
                  <a:t>ICML’19] </a:t>
                </a:r>
              </a:p>
              <a:p>
                <a:pPr marL="342900" indent="-342900">
                  <a:buSzPct val="80000"/>
                  <a:buFont typeface="Wingdings" pitchFamily="2" charset="2"/>
                  <a:buChar char="l"/>
                </a:pPr>
                <a:r>
                  <a:rPr kumimoji="1" lang="en-US" altLang="zh-CN" sz="2200" b="0" dirty="0">
                    <a:latin typeface="Candara" panose="020E0502030303020204" pitchFamily="34" charset="0"/>
                  </a:rPr>
                  <a:t>decoupling the prediction and feature propagation processes</a:t>
                </a:r>
              </a:p>
              <a:p>
                <a:pPr>
                  <a:buSzPct val="80000"/>
                </a:pPr>
                <a14:m>
                  <m:oMathPara xmlns:m="http://schemas.openxmlformats.org/officeDocument/2006/math">
                    <m:oMathParaPr>
                      <m:jc m:val="centerGroup"/>
                    </m:oMathParaPr>
                    <m:oMath xmlns:m="http://schemas.openxmlformats.org/officeDocument/2006/math">
                      <m:r>
                        <a:rPr kumimoji="1" lang="en-US" altLang="zh-CN" sz="2000" b="0" i="1" dirty="0">
                          <a:latin typeface="Cambria Math" panose="02040503050406030204" pitchFamily="18" charset="0"/>
                        </a:rPr>
                        <m:t>𝑍</m:t>
                      </m:r>
                      <m:r>
                        <a:rPr kumimoji="1" lang="en-US" altLang="zh-CN" sz="2000" b="0" i="1" dirty="0">
                          <a:latin typeface="Cambria Math" panose="02040503050406030204" pitchFamily="18" charset="0"/>
                        </a:rPr>
                        <m:t>=</m:t>
                      </m:r>
                      <m:r>
                        <a:rPr kumimoji="1" lang="en-US" altLang="zh-CN" sz="2000" b="0" i="1" dirty="0">
                          <a:latin typeface="Cambria Math" panose="02040503050406030204" pitchFamily="18" charset="0"/>
                        </a:rPr>
                        <m:t>𝜎</m:t>
                      </m:r>
                      <m:d>
                        <m:dPr>
                          <m:ctrlPr>
                            <a:rPr kumimoji="1" lang="en-US" altLang="zh-CN" sz="2000" b="0" i="1" dirty="0">
                              <a:latin typeface="Cambria Math" panose="02040503050406030204" pitchFamily="18" charset="0"/>
                            </a:rPr>
                          </m:ctrlPr>
                        </m:dPr>
                        <m:e>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𝐿</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1/2</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r>
                                <m:rPr>
                                  <m:sty m:val="p"/>
                                </m:rPr>
                                <a:rPr kumimoji="1" lang="en-US" altLang="zh-CN" sz="2000" b="0">
                                  <a:latin typeface="Cambria Math" panose="02040503050406030204" pitchFamily="18" charset="0"/>
                                  <a:ea typeface="Cambria Math" panose="02040503050406030204" pitchFamily="18" charset="0"/>
                                </a:rPr>
                                <m:t>X</m:t>
                              </m:r>
                            </m:e>
                          </m:nary>
                        </m:e>
                      </m:d>
                    </m:oMath>
                  </m:oMathPara>
                </a14:m>
                <a:endParaRPr kumimoji="1" lang="en-US" altLang="zh-CN" sz="2200" b="0" dirty="0">
                  <a:latin typeface="Candara" panose="020E0502030303020204" pitchFamily="34" charset="0"/>
                </a:endParaRPr>
              </a:p>
            </p:txBody>
          </p:sp>
        </mc:Choice>
        <mc:Fallback xmlns="">
          <p:sp>
            <p:nvSpPr>
              <p:cNvPr id="15" name="文本框 14">
                <a:extLst>
                  <a:ext uri="{FF2B5EF4-FFF2-40B4-BE49-F238E27FC236}">
                    <a16:creationId xmlns:a16="http://schemas.microsoft.com/office/drawing/2014/main" id="{1D75459A-7253-7644-8AF6-2E27C2697848}"/>
                  </a:ext>
                </a:extLst>
              </p:cNvPr>
              <p:cNvSpPr txBox="1">
                <a:spLocks noRot="1" noChangeAspect="1" noMove="1" noResize="1" noEditPoints="1" noAdjustHandles="1" noChangeArrowheads="1" noChangeShapeType="1" noTextEdit="1"/>
              </p:cNvSpPr>
              <p:nvPr/>
            </p:nvSpPr>
            <p:spPr>
              <a:xfrm>
                <a:off x="992330" y="1017045"/>
                <a:ext cx="8208912" cy="1635191"/>
              </a:xfrm>
              <a:prstGeom prst="rect">
                <a:avLst/>
              </a:prstGeom>
              <a:blipFill>
                <a:blip r:embed="rId7"/>
                <a:stretch>
                  <a:fillRect l="-927" t="-17054" b="-89922"/>
                </a:stretch>
              </a:blipFill>
            </p:spPr>
            <p:txBody>
              <a:bodyPr/>
              <a:lstStyle/>
              <a:p>
                <a:r>
                  <a:rPr lang="en-US">
                    <a:noFill/>
                  </a:rPr>
                  <a:t> </a:t>
                </a:r>
              </a:p>
            </p:txBody>
          </p:sp>
        </mc:Fallback>
      </mc:AlternateContent>
      <p:sp>
        <p:nvSpPr>
          <p:cNvPr id="17" name="矩形 16">
            <a:extLst>
              <a:ext uri="{FF2B5EF4-FFF2-40B4-BE49-F238E27FC236}">
                <a16:creationId xmlns:a16="http://schemas.microsoft.com/office/drawing/2014/main" id="{92B10A0D-BADB-4945-8934-A34AA13F6068}"/>
              </a:ext>
            </a:extLst>
          </p:cNvPr>
          <p:cNvSpPr/>
          <p:nvPr/>
        </p:nvSpPr>
        <p:spPr>
          <a:xfrm>
            <a:off x="194808" y="2413390"/>
            <a:ext cx="2829870" cy="707886"/>
          </a:xfrm>
          <a:prstGeom prst="rect">
            <a:avLst/>
          </a:prstGeom>
        </p:spPr>
        <p:txBody>
          <a:bodyPr wrap="square">
            <a:spAutoFit/>
          </a:bodyPr>
          <a:lstStyle/>
          <a:p>
            <a:pPr>
              <a:buSzPct val="80000"/>
            </a:pPr>
            <a:r>
              <a:rPr kumimoji="1" lang="en-US" altLang="zh-CN" sz="2000" dirty="0">
                <a:solidFill>
                  <a:srgbClr val="C00000"/>
                </a:solidFill>
                <a:latin typeface="Candara" panose="020E0502030303020204" pitchFamily="34" charset="0"/>
              </a:rPr>
              <a:t>Generalized Graph Propagation Equation</a:t>
            </a:r>
          </a:p>
        </p:txBody>
      </p:sp>
      <p:sp>
        <p:nvSpPr>
          <p:cNvPr id="18" name="矩形 17">
            <a:extLst>
              <a:ext uri="{FF2B5EF4-FFF2-40B4-BE49-F238E27FC236}">
                <a16:creationId xmlns:a16="http://schemas.microsoft.com/office/drawing/2014/main" id="{5E38381A-D38E-4245-BF56-46F3EFA042D7}"/>
              </a:ext>
            </a:extLst>
          </p:cNvPr>
          <p:cNvSpPr/>
          <p:nvPr/>
        </p:nvSpPr>
        <p:spPr>
          <a:xfrm>
            <a:off x="1474254" y="3933056"/>
            <a:ext cx="1550424" cy="707886"/>
          </a:xfrm>
          <a:prstGeom prst="rect">
            <a:avLst/>
          </a:prstGeom>
        </p:spPr>
        <p:txBody>
          <a:bodyPr wrap="none">
            <a:spAutoFit/>
          </a:bodyPr>
          <a:lstStyle/>
          <a:p>
            <a:pPr algn="ctr"/>
            <a:r>
              <a:rPr lang="en-US" altLang="zh-CN" sz="2000">
                <a:solidFill>
                  <a:schemeClr val="bg1"/>
                </a:solidFill>
                <a:latin typeface="Corbel" panose="020B0503020204020204" pitchFamily="34" charset="0"/>
              </a:rPr>
              <a:t>propagation</a:t>
            </a:r>
          </a:p>
          <a:p>
            <a:pPr algn="ctr"/>
            <a:r>
              <a:rPr lang="en-US" altLang="zh-CN" sz="2000">
                <a:solidFill>
                  <a:schemeClr val="bg1"/>
                </a:solidFill>
                <a:latin typeface="Corbel" panose="020B0503020204020204" pitchFamily="34" charset="0"/>
              </a:rPr>
              <a:t> structure</a:t>
            </a:r>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06E3641C-01F6-4E46-AAEF-A4B9D51F6609}"/>
                  </a:ext>
                </a:extLst>
              </p:cNvPr>
              <p:cNvSpPr/>
              <p:nvPr/>
            </p:nvSpPr>
            <p:spPr>
              <a:xfrm>
                <a:off x="6996269" y="3949391"/>
                <a:ext cx="1680187" cy="707886"/>
              </a:xfrm>
              <a:prstGeom prst="rect">
                <a:avLst/>
              </a:prstGeom>
            </p:spPr>
            <p:txBody>
              <a:bodyPr wrap="square">
                <a:spAutoFit/>
              </a:bodyPr>
              <a:lstStyle/>
              <a:p>
                <a:pPr lvl="0" algn="ctr" eaLnBrk="1" fontAlgn="auto" hangingPunct="1">
                  <a:spcBef>
                    <a:spcPts val="0"/>
                  </a:spcBef>
                  <a:spcAft>
                    <a:spcPts val="0"/>
                  </a:spcAft>
                  <a:defRPr/>
                </a:pPr>
                <a:r>
                  <a:rPr kumimoji="1" lang="en-US" altLang="zh-CN" sz="2000">
                    <a:solidFill>
                      <a:schemeClr val="bg1"/>
                    </a:solidFill>
                    <a:latin typeface="Corbel" panose="020B0503020204020204" pitchFamily="34" charset="0"/>
                    <a:ea typeface="Cambria Math" panose="02040503050406030204" pitchFamily="18" charset="0"/>
                  </a:rPr>
                  <a:t>graph signal</a:t>
                </a:r>
              </a:p>
              <a:p>
                <a:pPr lvl="0" algn="ct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acc>
                        <m:accPr>
                          <m:chr m:val="⃗"/>
                          <m:ctrlPr>
                            <a:rPr kumimoji="1" lang="en-US" altLang="zh-CN" sz="2000" i="1">
                              <a:solidFill>
                                <a:schemeClr val="bg1"/>
                              </a:solidFill>
                              <a:latin typeface="Cambria Math" panose="02040503050406030204" pitchFamily="18" charset="0"/>
                              <a:ea typeface="Cambria Math" panose="02040503050406030204" pitchFamily="18" charset="0"/>
                            </a:rPr>
                          </m:ctrlPr>
                        </m:accPr>
                        <m:e>
                          <m:r>
                            <a:rPr kumimoji="1" lang="en-US" altLang="zh-CN" sz="2000" i="1">
                              <a:solidFill>
                                <a:schemeClr val="bg1"/>
                              </a:solidFill>
                              <a:latin typeface="Cambria Math" panose="02040503050406030204" pitchFamily="18" charset="0"/>
                              <a:ea typeface="Cambria Math" panose="02040503050406030204" pitchFamily="18" charset="0"/>
                            </a:rPr>
                            <m:t>𝒙</m:t>
                          </m:r>
                        </m:e>
                      </m:acc>
                    </m:oMath>
                  </m:oMathPara>
                </a14:m>
                <a:endParaRPr kumimoji="1" lang="en-US" altLang="zh-CN" sz="2000">
                  <a:solidFill>
                    <a:schemeClr val="bg1"/>
                  </a:solidFill>
                  <a:ea typeface="Cambria Math" panose="02040503050406030204" pitchFamily="18" charset="0"/>
                </a:endParaRPr>
              </a:p>
            </p:txBody>
          </p:sp>
        </mc:Choice>
        <mc:Fallback xmlns="">
          <p:sp>
            <p:nvSpPr>
              <p:cNvPr id="19" name="矩形 18">
                <a:extLst>
                  <a:ext uri="{FF2B5EF4-FFF2-40B4-BE49-F238E27FC236}">
                    <a16:creationId xmlns:a16="http://schemas.microsoft.com/office/drawing/2014/main" id="{06E3641C-01F6-4E46-AAEF-A4B9D51F6609}"/>
                  </a:ext>
                </a:extLst>
              </p:cNvPr>
              <p:cNvSpPr>
                <a:spLocks noRot="1" noChangeAspect="1" noMove="1" noResize="1" noEditPoints="1" noAdjustHandles="1" noChangeArrowheads="1" noChangeShapeType="1" noTextEdit="1"/>
              </p:cNvSpPr>
              <p:nvPr/>
            </p:nvSpPr>
            <p:spPr>
              <a:xfrm>
                <a:off x="6996269" y="3949391"/>
                <a:ext cx="1680187" cy="707886"/>
              </a:xfrm>
              <a:prstGeom prst="rect">
                <a:avLst/>
              </a:prstGeom>
              <a:blipFill>
                <a:blip r:embed="rId8"/>
                <a:stretch>
                  <a:fillRect t="-5357"/>
                </a:stretch>
              </a:blipFill>
            </p:spPr>
            <p:txBody>
              <a:bodyPr/>
              <a:lstStyle/>
              <a:p>
                <a:r>
                  <a:rPr lang="en-US">
                    <a:noFill/>
                  </a:rPr>
                  <a:t> </a:t>
                </a:r>
              </a:p>
            </p:txBody>
          </p:sp>
        </mc:Fallback>
      </mc:AlternateContent>
      <p:graphicFrame>
        <p:nvGraphicFramePr>
          <p:cNvPr id="31" name="表格 30">
            <a:extLst>
              <a:ext uri="{FF2B5EF4-FFF2-40B4-BE49-F238E27FC236}">
                <a16:creationId xmlns:a16="http://schemas.microsoft.com/office/drawing/2014/main" id="{97379B91-9F49-4D42-B32B-B972736E7F33}"/>
              </a:ext>
            </a:extLst>
          </p:cNvPr>
          <p:cNvGraphicFramePr>
            <a:graphicFrameLocks noGrp="1"/>
          </p:cNvGraphicFramePr>
          <p:nvPr/>
        </p:nvGraphicFramePr>
        <p:xfrm>
          <a:off x="172052" y="4762150"/>
          <a:ext cx="1112851" cy="1965588"/>
        </p:xfrm>
        <a:graphic>
          <a:graphicData uri="http://schemas.openxmlformats.org/drawingml/2006/table">
            <a:tbl>
              <a:tblPr firstRow="1" bandRow="1">
                <a:tableStyleId>{2D5ABB26-0587-4C30-8999-92F81FD0307C}</a:tableStyleId>
              </a:tblPr>
              <a:tblGrid>
                <a:gridCol w="1112851">
                  <a:extLst>
                    <a:ext uri="{9D8B030D-6E8A-4147-A177-3AD203B41FA5}">
                      <a16:colId xmlns:a16="http://schemas.microsoft.com/office/drawing/2014/main" val="4038179405"/>
                    </a:ext>
                  </a:extLst>
                </a:gridCol>
              </a:tblGrid>
              <a:tr h="655196">
                <a:tc>
                  <a:txBody>
                    <a:bodyPr/>
                    <a:lstStyle/>
                    <a:p>
                      <a:pPr algn="ctr"/>
                      <a:r>
                        <a:rPr lang="en-US">
                          <a:solidFill>
                            <a:schemeClr val="tx1"/>
                          </a:solidFill>
                          <a:latin typeface="Corbel" panose="020B0503020204020204" pitchFamily="34" charset="0"/>
                        </a:rPr>
                        <a:t>SGC</a:t>
                      </a:r>
                    </a:p>
                    <a:p>
                      <a:pPr algn="ctr"/>
                      <a:r>
                        <a:rPr lang="en-US" sz="1400">
                          <a:solidFill>
                            <a:srgbClr val="0070C0"/>
                          </a:solidFill>
                          <a:latin typeface="Corbel" panose="020B0503020204020204" pitchFamily="34" charset="0"/>
                        </a:rPr>
                        <a:t>[ICML’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3314709"/>
                  </a:ext>
                </a:extLst>
              </a:tr>
              <a:tr h="655196">
                <a:tc>
                  <a:txBody>
                    <a:bodyPr/>
                    <a:lstStyle/>
                    <a:p>
                      <a:pPr algn="ctr"/>
                      <a:r>
                        <a:rPr lang="en-US">
                          <a:solidFill>
                            <a:schemeClr val="tx1"/>
                          </a:solidFill>
                          <a:latin typeface="Corbel" panose="020B0503020204020204" pitchFamily="34" charset="0"/>
                        </a:rPr>
                        <a:t>APPNP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0070C0"/>
                          </a:solidFill>
                          <a:latin typeface="Corbel" panose="020B0503020204020204" pitchFamily="34" charset="0"/>
                        </a:rPr>
                        <a:t>[ICLP’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512504"/>
                  </a:ext>
                </a:extLst>
              </a:tr>
              <a:tr h="655196">
                <a:tc>
                  <a:txBody>
                    <a:bodyPr/>
                    <a:lstStyle/>
                    <a:p>
                      <a:pPr algn="ctr"/>
                      <a:r>
                        <a:rPr lang="en-US">
                          <a:solidFill>
                            <a:schemeClr val="tx1"/>
                          </a:solidFill>
                          <a:latin typeface="Corbel" panose="020B0503020204020204" pitchFamily="34" charset="0"/>
                        </a:rPr>
                        <a:t>GDC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a:solidFill>
                            <a:srgbClr val="0070C0"/>
                          </a:solidFill>
                          <a:latin typeface="Corbel" panose="020B0503020204020204" pitchFamily="34" charset="0"/>
                        </a:rPr>
                        <a:t>[NeurIPS’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3023796"/>
                  </a:ext>
                </a:extLst>
              </a:tr>
            </a:tbl>
          </a:graphicData>
        </a:graphic>
      </p:graphicFrame>
      <p:sp>
        <p:nvSpPr>
          <p:cNvPr id="32" name="右弧形箭头 31">
            <a:extLst>
              <a:ext uri="{FF2B5EF4-FFF2-40B4-BE49-F238E27FC236}">
                <a16:creationId xmlns:a16="http://schemas.microsoft.com/office/drawing/2014/main" id="{C33C8B7A-945C-5A44-9DA8-ACA3D9A29B22}"/>
              </a:ext>
            </a:extLst>
          </p:cNvPr>
          <p:cNvSpPr/>
          <p:nvPr/>
        </p:nvSpPr>
        <p:spPr>
          <a:xfrm>
            <a:off x="2778005" y="2242421"/>
            <a:ext cx="281827" cy="922719"/>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31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heel(1)">
                                      <p:cBhvr>
                                        <p:cTn id="21" dur="2000"/>
                                        <p:tgtEl>
                                          <p:spTgt spid="5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heel(1)">
                                      <p:cBhvr>
                                        <p:cTn id="24" dur="2000"/>
                                        <p:tgtEl>
                                          <p:spTgt spid="58"/>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22" presetClass="entr" presetSubtype="1"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up)">
                                      <p:cBhvr>
                                        <p:cTn id="31" dur="500"/>
                                        <p:tgtEl>
                                          <p:spTgt spid="62"/>
                                        </p:tgtEl>
                                      </p:cBhvr>
                                    </p:animEffect>
                                  </p:childTnLst>
                                </p:cTn>
                              </p:par>
                              <p:par>
                                <p:cTn id="32" presetID="22" presetClass="entr" presetSubtype="1"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up)">
                                      <p:cBhvr>
                                        <p:cTn id="34" dur="500"/>
                                        <p:tgtEl>
                                          <p:spTgt spid="65"/>
                                        </p:tgtEl>
                                      </p:cBhvr>
                                    </p:animEffect>
                                  </p:childTnLst>
                                </p:cTn>
                              </p:par>
                            </p:childTnLst>
                          </p:cTn>
                        </p:par>
                        <p:par>
                          <p:cTn id="35" fill="hold">
                            <p:stCondLst>
                              <p:cond delay="2500"/>
                            </p:stCondLst>
                            <p:childTnLst>
                              <p:par>
                                <p:cTn id="36" presetID="1"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 grpId="0" animBg="1"/>
      <p:bldP spid="57" grpId="0" animBg="1"/>
      <p:bldP spid="58" grpId="0" animBg="1"/>
      <p:bldP spid="17" grpId="0"/>
      <p:bldP spid="19"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107504" y="2247007"/>
            <a:ext cx="8928992" cy="1470025"/>
          </a:xfrm>
        </p:spPr>
        <p:txBody>
          <a:bodyPr/>
          <a:lstStyle/>
          <a:p>
            <a:pPr algn="ctr"/>
            <a:r>
              <a:rPr lang="en-US" altLang="zh-CN" sz="3600" dirty="0">
                <a:latin typeface="Candara" panose="020E0502030303020204" pitchFamily="34" charset="0"/>
              </a:rPr>
              <a:t>Is there a </a:t>
            </a:r>
            <a:r>
              <a:rPr lang="en-US" altLang="zh-CN" sz="3600" dirty="0">
                <a:solidFill>
                  <a:srgbClr val="C00000"/>
                </a:solidFill>
                <a:latin typeface="Candara" panose="020E0502030303020204" pitchFamily="34" charset="0"/>
              </a:rPr>
              <a:t>unified algorithm </a:t>
            </a:r>
            <a:r>
              <a:rPr lang="en-US" altLang="zh-CN" sz="3600" dirty="0">
                <a:latin typeface="Candara" panose="020E0502030303020204" pitchFamily="34" charset="0"/>
              </a:rPr>
              <a:t>to compute the </a:t>
            </a:r>
            <a:r>
              <a:rPr lang="en-US" altLang="zh-CN" sz="3600" dirty="0">
                <a:solidFill>
                  <a:srgbClr val="0070C0"/>
                </a:solidFill>
                <a:latin typeface="Candara" panose="020E0502030303020204" pitchFamily="34" charset="0"/>
              </a:rPr>
              <a:t>generalized graph propagation equation</a:t>
            </a:r>
            <a:r>
              <a:rPr lang="en-US" altLang="zh-CN" sz="3600" dirty="0">
                <a:latin typeface="Candara" panose="020E0502030303020204" pitchFamily="34" charset="0"/>
              </a:rPr>
              <a:t>?</a:t>
            </a:r>
            <a:endParaRPr lang="zh-CN" altLang="en-US" sz="3600" dirty="0">
              <a:latin typeface="Candara" panose="020E0502030303020204" pitchFamily="34" charset="0"/>
            </a:endParaRPr>
          </a:p>
        </p:txBody>
      </p:sp>
    </p:spTree>
    <p:extLst>
      <p:ext uri="{BB962C8B-B14F-4D97-AF65-F5344CB8AC3E}">
        <p14:creationId xmlns:p14="http://schemas.microsoft.com/office/powerpoint/2010/main" val="272886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en-US" altLang="zh-CN" dirty="0"/>
              <a:t>Graphs</a:t>
            </a:r>
            <a:r>
              <a:rPr kumimoji="1" lang="zh-CN" altLang="en-US" dirty="0"/>
              <a:t> </a:t>
            </a:r>
            <a:r>
              <a:rPr kumimoji="1" lang="en-US" altLang="zh-CN" dirty="0"/>
              <a:t>are ubiquitous</a:t>
            </a:r>
            <a:endParaRPr kumimoji="1" lang="zh-CN" altLang="en-US" dirty="0"/>
          </a:p>
        </p:txBody>
      </p:sp>
      <p:grpSp>
        <p:nvGrpSpPr>
          <p:cNvPr id="5" name="组合 4">
            <a:extLst>
              <a:ext uri="{FF2B5EF4-FFF2-40B4-BE49-F238E27FC236}">
                <a16:creationId xmlns:a16="http://schemas.microsoft.com/office/drawing/2014/main" id="{90FF9E10-47EB-3944-9150-25C5351306A3}"/>
              </a:ext>
            </a:extLst>
          </p:cNvPr>
          <p:cNvGrpSpPr/>
          <p:nvPr/>
        </p:nvGrpSpPr>
        <p:grpSpPr>
          <a:xfrm>
            <a:off x="1115616" y="1622747"/>
            <a:ext cx="4608512" cy="3678461"/>
            <a:chOff x="323528" y="1530295"/>
            <a:chExt cx="6029325" cy="4971485"/>
          </a:xfrm>
        </p:grpSpPr>
        <p:pic>
          <p:nvPicPr>
            <p:cNvPr id="6" name="Picture 2" descr="http://www.touchgraph.com/assets/images/TouchGraph%20Hashable%20SXSW.png">
              <a:extLst>
                <a:ext uri="{FF2B5EF4-FFF2-40B4-BE49-F238E27FC236}">
                  <a16:creationId xmlns:a16="http://schemas.microsoft.com/office/drawing/2014/main" id="{44FA9C2D-04F1-D54C-9E68-918394E9378F}"/>
                </a:ext>
              </a:extLst>
            </p:cNvPr>
            <p:cNvPicPr>
              <a:picLocks noChangeAspect="1" noChangeArrowheads="1"/>
            </p:cNvPicPr>
            <p:nvPr/>
          </p:nvPicPr>
          <p:blipFill>
            <a:blip r:embed="rId3" cstate="print"/>
            <a:srcRect/>
            <a:stretch>
              <a:fillRect/>
            </a:stretch>
          </p:blipFill>
          <p:spPr bwMode="auto">
            <a:xfrm>
              <a:off x="323528" y="2348880"/>
              <a:ext cx="6029325" cy="4152900"/>
            </a:xfrm>
            <a:prstGeom prst="rect">
              <a:avLst/>
            </a:prstGeom>
            <a:noFill/>
            <a:ln w="25400">
              <a:solidFill>
                <a:schemeClr val="tx2"/>
              </a:solidFill>
            </a:ln>
          </p:spPr>
        </p:pic>
        <p:sp>
          <p:nvSpPr>
            <p:cNvPr id="7" name="TextBox 11">
              <a:extLst>
                <a:ext uri="{FF2B5EF4-FFF2-40B4-BE49-F238E27FC236}">
                  <a16:creationId xmlns:a16="http://schemas.microsoft.com/office/drawing/2014/main" id="{E1F4D564-5972-0D46-8C72-B82FA2454841}"/>
                </a:ext>
              </a:extLst>
            </p:cNvPr>
            <p:cNvSpPr txBox="1"/>
            <p:nvPr/>
          </p:nvSpPr>
          <p:spPr>
            <a:xfrm>
              <a:off x="1830858" y="1530295"/>
              <a:ext cx="3674119" cy="707138"/>
            </a:xfrm>
            <a:prstGeom prst="rect">
              <a:avLst/>
            </a:prstGeom>
            <a:noFill/>
            <a:ln w="25400">
              <a:noFill/>
            </a:ln>
          </p:spPr>
          <p:txBody>
            <a:bodyPr wrap="square" rtlCol="0">
              <a:spAutoFit/>
            </a:bodyPr>
            <a:lstStyle/>
            <a:p>
              <a:r>
                <a:rPr lang="en-US" altLang="zh-CN" sz="2800" dirty="0">
                  <a:solidFill>
                    <a:srgbClr val="0070C0"/>
                  </a:solidFill>
                  <a:latin typeface="Corbel" panose="020B0503020204020204" pitchFamily="34" charset="0"/>
                  <a:ea typeface="黑体" pitchFamily="49" charset="-122"/>
                </a:rPr>
                <a:t>social networks</a:t>
              </a:r>
              <a:endParaRPr lang="zh-CN" altLang="en-US" sz="2800" dirty="0">
                <a:solidFill>
                  <a:srgbClr val="0070C0"/>
                </a:solidFill>
                <a:latin typeface="Corbel" panose="020B0503020204020204" pitchFamily="34" charset="0"/>
                <a:ea typeface="黑体" pitchFamily="49" charset="-122"/>
              </a:endParaRPr>
            </a:p>
          </p:txBody>
        </p:sp>
      </p:grpSp>
      <p:sp>
        <p:nvSpPr>
          <p:cNvPr id="10" name="文本框 9">
            <a:extLst>
              <a:ext uri="{FF2B5EF4-FFF2-40B4-BE49-F238E27FC236}">
                <a16:creationId xmlns:a16="http://schemas.microsoft.com/office/drawing/2014/main" id="{DDC28F5D-3236-8346-8287-676E405F5E0D}"/>
              </a:ext>
            </a:extLst>
          </p:cNvPr>
          <p:cNvSpPr txBox="1"/>
          <p:nvPr/>
        </p:nvSpPr>
        <p:spPr>
          <a:xfrm>
            <a:off x="5940152" y="3013501"/>
            <a:ext cx="2880320" cy="830997"/>
          </a:xfrm>
          <a:prstGeom prst="rect">
            <a:avLst/>
          </a:prstGeom>
          <a:noFill/>
        </p:spPr>
        <p:txBody>
          <a:bodyPr wrap="square" rtlCol="0">
            <a:spAutoFit/>
          </a:bodyPr>
          <a:lstStyle/>
          <a:p>
            <a:pPr marL="342900" indent="-342900">
              <a:buSzPct val="80000"/>
              <a:buFont typeface="Wingdings" pitchFamily="2" charset="2"/>
              <a:buChar char="l"/>
            </a:pPr>
            <a:r>
              <a:rPr lang="en-US" sz="2400" b="0">
                <a:latin typeface="Corbel" panose="020B0503020204020204" pitchFamily="34" charset="0"/>
              </a:rPr>
              <a:t>nodes: users</a:t>
            </a:r>
          </a:p>
          <a:p>
            <a:pPr marL="342900" indent="-342900">
              <a:buSzPct val="80000"/>
              <a:buFont typeface="Wingdings" pitchFamily="2" charset="2"/>
              <a:buChar char="l"/>
            </a:pPr>
            <a:r>
              <a:rPr lang="en-US" sz="2400" b="0">
                <a:latin typeface="Corbel" panose="020B0503020204020204" pitchFamily="34" charset="0"/>
              </a:rPr>
              <a:t>edges: friendship</a:t>
            </a:r>
          </a:p>
        </p:txBody>
      </p:sp>
    </p:spTree>
    <p:extLst>
      <p:ext uri="{BB962C8B-B14F-4D97-AF65-F5344CB8AC3E}">
        <p14:creationId xmlns:p14="http://schemas.microsoft.com/office/powerpoint/2010/main" val="329773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en-US" altLang="zh-CN" sz="3600" dirty="0"/>
              <a:t>Monte-Carlo Methods</a:t>
            </a:r>
            <a:endParaRPr lang="zh-HK" altLang="en-US" sz="3600" dirty="0"/>
          </a:p>
        </p:txBody>
      </p:sp>
      <p:grpSp>
        <p:nvGrpSpPr>
          <p:cNvPr id="70" name="Group 2">
            <a:extLst>
              <a:ext uri="{FF2B5EF4-FFF2-40B4-BE49-F238E27FC236}">
                <a16:creationId xmlns:a16="http://schemas.microsoft.com/office/drawing/2014/main" id="{0E1738DC-262B-4542-8077-A441E93D0732}"/>
              </a:ext>
            </a:extLst>
          </p:cNvPr>
          <p:cNvGrpSpPr>
            <a:grpSpLocks/>
          </p:cNvGrpSpPr>
          <p:nvPr/>
        </p:nvGrpSpPr>
        <p:grpSpPr bwMode="auto">
          <a:xfrm>
            <a:off x="179512" y="1196752"/>
            <a:ext cx="7162800" cy="5105400"/>
            <a:chOff x="1152" y="1344"/>
            <a:chExt cx="3408" cy="2064"/>
          </a:xfrm>
        </p:grpSpPr>
        <p:sp>
          <p:nvSpPr>
            <p:cNvPr id="71" name="Oval 3">
              <a:extLst>
                <a:ext uri="{FF2B5EF4-FFF2-40B4-BE49-F238E27FC236}">
                  <a16:creationId xmlns:a16="http://schemas.microsoft.com/office/drawing/2014/main" id="{96CC20AB-B9BF-E948-837F-08EF9AB111E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72" name="Oval 4">
              <a:extLst>
                <a:ext uri="{FF2B5EF4-FFF2-40B4-BE49-F238E27FC236}">
                  <a16:creationId xmlns:a16="http://schemas.microsoft.com/office/drawing/2014/main" id="{C28435B6-A4B3-EF4B-9DDF-B0A4701ED913}"/>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3" name="Oval 5">
              <a:extLst>
                <a:ext uri="{FF2B5EF4-FFF2-40B4-BE49-F238E27FC236}">
                  <a16:creationId xmlns:a16="http://schemas.microsoft.com/office/drawing/2014/main" id="{5D0B16BE-5F3E-AC44-A55E-2B0D3A4908BB}"/>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74" name="Oval 6">
              <a:extLst>
                <a:ext uri="{FF2B5EF4-FFF2-40B4-BE49-F238E27FC236}">
                  <a16:creationId xmlns:a16="http://schemas.microsoft.com/office/drawing/2014/main" id="{062BAAB5-4A29-204E-BA3B-69BC74461738}"/>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2</a:t>
              </a:r>
            </a:p>
          </p:txBody>
        </p:sp>
        <p:sp>
          <p:nvSpPr>
            <p:cNvPr id="76" name="Oval 7">
              <a:extLst>
                <a:ext uri="{FF2B5EF4-FFF2-40B4-BE49-F238E27FC236}">
                  <a16:creationId xmlns:a16="http://schemas.microsoft.com/office/drawing/2014/main" id="{3C9C3C33-C50C-D244-95E1-D5D31CD08D1D}"/>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79" name="Oval 8">
              <a:extLst>
                <a:ext uri="{FF2B5EF4-FFF2-40B4-BE49-F238E27FC236}">
                  <a16:creationId xmlns:a16="http://schemas.microsoft.com/office/drawing/2014/main" id="{1F0652EB-8EB0-E54F-A6D1-E9919E7F709A}"/>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82" name="Oval 9">
              <a:extLst>
                <a:ext uri="{FF2B5EF4-FFF2-40B4-BE49-F238E27FC236}">
                  <a16:creationId xmlns:a16="http://schemas.microsoft.com/office/drawing/2014/main" id="{54691084-459D-6C43-AB0C-892A362D7384}"/>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101" name="Oval 10">
              <a:extLst>
                <a:ext uri="{FF2B5EF4-FFF2-40B4-BE49-F238E27FC236}">
                  <a16:creationId xmlns:a16="http://schemas.microsoft.com/office/drawing/2014/main" id="{D94B1EC2-99FD-1F4A-8F4E-A064AD57F21D}"/>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103" name="Oval 11">
              <a:extLst>
                <a:ext uri="{FF2B5EF4-FFF2-40B4-BE49-F238E27FC236}">
                  <a16:creationId xmlns:a16="http://schemas.microsoft.com/office/drawing/2014/main" id="{F033954F-84E9-2F47-A639-C9E7030676CC}"/>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104" name="Oval 12">
              <a:extLst>
                <a:ext uri="{FF2B5EF4-FFF2-40B4-BE49-F238E27FC236}">
                  <a16:creationId xmlns:a16="http://schemas.microsoft.com/office/drawing/2014/main" id="{827B870A-F352-6F4A-8CF4-67725FBF0AD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106" name="Oval 13">
              <a:extLst>
                <a:ext uri="{FF2B5EF4-FFF2-40B4-BE49-F238E27FC236}">
                  <a16:creationId xmlns:a16="http://schemas.microsoft.com/office/drawing/2014/main" id="{A6245BF6-0193-0245-8D12-90A9CBA799FF}"/>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107" name="Oval 14">
              <a:extLst>
                <a:ext uri="{FF2B5EF4-FFF2-40B4-BE49-F238E27FC236}">
                  <a16:creationId xmlns:a16="http://schemas.microsoft.com/office/drawing/2014/main" id="{E733E14E-D5BE-EE47-8612-836D3FDDFEEE}"/>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p:sp>
        <p:nvSpPr>
          <p:cNvPr id="108" name="AutoShape 39">
            <a:extLst>
              <a:ext uri="{FF2B5EF4-FFF2-40B4-BE49-F238E27FC236}">
                <a16:creationId xmlns:a16="http://schemas.microsoft.com/office/drawing/2014/main" id="{00550C8A-0C0D-2841-A551-91DB213E386F}"/>
              </a:ext>
            </a:extLst>
          </p:cNvPr>
          <p:cNvSpPr>
            <a:spLocks noChangeArrowheads="1"/>
          </p:cNvSpPr>
          <p:nvPr/>
        </p:nvSpPr>
        <p:spPr bwMode="auto">
          <a:xfrm>
            <a:off x="941512"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09" name="Oval 5">
            <a:extLst>
              <a:ext uri="{FF2B5EF4-FFF2-40B4-BE49-F238E27FC236}">
                <a16:creationId xmlns:a16="http://schemas.microsoft.com/office/drawing/2014/main" id="{E7B75E8A-3630-0343-899B-D49116646876}"/>
              </a:ext>
            </a:extLst>
          </p:cNvPr>
          <p:cNvSpPr>
            <a:spLocks noChangeArrowheads="1"/>
          </p:cNvSpPr>
          <p:nvPr/>
        </p:nvSpPr>
        <p:spPr bwMode="auto">
          <a:xfrm>
            <a:off x="4126037" y="2641377"/>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0" name="AutoShape 39">
            <a:extLst>
              <a:ext uri="{FF2B5EF4-FFF2-40B4-BE49-F238E27FC236}">
                <a16:creationId xmlns:a16="http://schemas.microsoft.com/office/drawing/2014/main" id="{6377DBE9-0CE8-0D4E-BC91-B0DD62D56F2D}"/>
              </a:ext>
            </a:extLst>
          </p:cNvPr>
          <p:cNvSpPr>
            <a:spLocks noChangeArrowheads="1"/>
          </p:cNvSpPr>
          <p:nvPr/>
        </p:nvSpPr>
        <p:spPr bwMode="auto">
          <a:xfrm>
            <a:off x="941512"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11" name="AutoShape 39">
            <a:extLst>
              <a:ext uri="{FF2B5EF4-FFF2-40B4-BE49-F238E27FC236}">
                <a16:creationId xmlns:a16="http://schemas.microsoft.com/office/drawing/2014/main" id="{CF191C77-747E-5147-B253-3631D86EC95A}"/>
              </a:ext>
            </a:extLst>
          </p:cNvPr>
          <p:cNvSpPr>
            <a:spLocks noChangeArrowheads="1"/>
          </p:cNvSpPr>
          <p:nvPr/>
        </p:nvSpPr>
        <p:spPr bwMode="auto">
          <a:xfrm>
            <a:off x="941512"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13" name="Oval 5">
            <a:extLst>
              <a:ext uri="{FF2B5EF4-FFF2-40B4-BE49-F238E27FC236}">
                <a16:creationId xmlns:a16="http://schemas.microsoft.com/office/drawing/2014/main" id="{BE7696B3-4FA8-7743-817F-746FF9FDEEA1}"/>
              </a:ext>
            </a:extLst>
          </p:cNvPr>
          <p:cNvSpPr>
            <a:spLocks noChangeArrowheads="1"/>
          </p:cNvSpPr>
          <p:nvPr/>
        </p:nvSpPr>
        <p:spPr bwMode="auto">
          <a:xfrm>
            <a:off x="4124919" y="2625106"/>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4" name="Oval 5">
            <a:extLst>
              <a:ext uri="{FF2B5EF4-FFF2-40B4-BE49-F238E27FC236}">
                <a16:creationId xmlns:a16="http://schemas.microsoft.com/office/drawing/2014/main" id="{E61BC68D-9959-2741-ADB1-CD0BCDD0529D}"/>
              </a:ext>
            </a:extLst>
          </p:cNvPr>
          <p:cNvSpPr>
            <a:spLocks noChangeArrowheads="1"/>
          </p:cNvSpPr>
          <p:nvPr/>
        </p:nvSpPr>
        <p:spPr bwMode="auto">
          <a:xfrm>
            <a:off x="3613275" y="4506690"/>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5" name="AutoShape 39">
            <a:extLst>
              <a:ext uri="{FF2B5EF4-FFF2-40B4-BE49-F238E27FC236}">
                <a16:creationId xmlns:a16="http://schemas.microsoft.com/office/drawing/2014/main" id="{4E018642-06B1-9D4D-9160-BFE3B1F42E39}"/>
              </a:ext>
            </a:extLst>
          </p:cNvPr>
          <p:cNvSpPr>
            <a:spLocks noChangeArrowheads="1"/>
          </p:cNvSpPr>
          <p:nvPr/>
        </p:nvSpPr>
        <p:spPr bwMode="auto">
          <a:xfrm>
            <a:off x="941512" y="386375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17" name="Oval 5">
            <a:extLst>
              <a:ext uri="{FF2B5EF4-FFF2-40B4-BE49-F238E27FC236}">
                <a16:creationId xmlns:a16="http://schemas.microsoft.com/office/drawing/2014/main" id="{A1496279-674A-4C46-9C9A-15E28AD285F4}"/>
              </a:ext>
            </a:extLst>
          </p:cNvPr>
          <p:cNvSpPr>
            <a:spLocks noChangeArrowheads="1"/>
          </p:cNvSpPr>
          <p:nvPr/>
        </p:nvSpPr>
        <p:spPr bwMode="auto">
          <a:xfrm>
            <a:off x="1180095" y="2154123"/>
            <a:ext cx="606425" cy="593725"/>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cxnSp>
        <p:nvCxnSpPr>
          <p:cNvPr id="141" name="直线箭头连接符 140">
            <a:extLst>
              <a:ext uri="{FF2B5EF4-FFF2-40B4-BE49-F238E27FC236}">
                <a16:creationId xmlns:a16="http://schemas.microsoft.com/office/drawing/2014/main" id="{4BAB8D48-41E0-9543-92ED-8495907AC990}"/>
              </a:ext>
            </a:extLst>
          </p:cNvPr>
          <p:cNvCxnSpPr>
            <a:cxnSpLocks/>
            <a:stCxn id="72" idx="5"/>
          </p:cNvCxnSpPr>
          <p:nvPr/>
        </p:nvCxnSpPr>
        <p:spPr>
          <a:xfrm>
            <a:off x="1402366" y="4315530"/>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D5CAD9FA-2DB6-8442-98F9-3E6CB33DAECE}"/>
              </a:ext>
            </a:extLst>
          </p:cNvPr>
          <p:cNvCxnSpPr>
            <a:cxnSpLocks/>
            <a:stCxn id="72" idx="1"/>
            <a:endCxn id="71" idx="5"/>
          </p:cNvCxnSpPr>
          <p:nvPr/>
        </p:nvCxnSpPr>
        <p:spPr>
          <a:xfrm flipH="1" flipV="1">
            <a:off x="696174" y="3246958"/>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49B93720-7882-4A44-AC38-441486BC3A7B}"/>
              </a:ext>
            </a:extLst>
          </p:cNvPr>
          <p:cNvCxnSpPr>
            <a:cxnSpLocks/>
            <a:endCxn id="117" idx="2"/>
          </p:cNvCxnSpPr>
          <p:nvPr/>
        </p:nvCxnSpPr>
        <p:spPr>
          <a:xfrm flipV="1">
            <a:off x="694411" y="2450986"/>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4" name="直线箭头连接符 143">
            <a:extLst>
              <a:ext uri="{FF2B5EF4-FFF2-40B4-BE49-F238E27FC236}">
                <a16:creationId xmlns:a16="http://schemas.microsoft.com/office/drawing/2014/main" id="{57EC5097-E069-944B-9B85-C408C402F1AF}"/>
              </a:ext>
            </a:extLst>
          </p:cNvPr>
          <p:cNvCxnSpPr>
            <a:cxnSpLocks/>
            <a:stCxn id="117" idx="6"/>
            <a:endCxn id="113" idx="2"/>
          </p:cNvCxnSpPr>
          <p:nvPr/>
        </p:nvCxnSpPr>
        <p:spPr>
          <a:xfrm>
            <a:off x="1786520" y="2450986"/>
            <a:ext cx="2338399" cy="4709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46" name="直线箭头连接符 145">
            <a:extLst>
              <a:ext uri="{FF2B5EF4-FFF2-40B4-BE49-F238E27FC236}">
                <a16:creationId xmlns:a16="http://schemas.microsoft.com/office/drawing/2014/main" id="{6F439318-F59E-DB41-A00B-71500C119317}"/>
              </a:ext>
            </a:extLst>
          </p:cNvPr>
          <p:cNvCxnSpPr>
            <a:cxnSpLocks/>
            <a:endCxn id="117" idx="5"/>
          </p:cNvCxnSpPr>
          <p:nvPr/>
        </p:nvCxnSpPr>
        <p:spPr>
          <a:xfrm flipH="1" flipV="1">
            <a:off x="1697711" y="2660899"/>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0" name="直线箭头连接符 149">
            <a:extLst>
              <a:ext uri="{FF2B5EF4-FFF2-40B4-BE49-F238E27FC236}">
                <a16:creationId xmlns:a16="http://schemas.microsoft.com/office/drawing/2014/main" id="{0E698ABA-708C-C047-81AC-BE9163CEAF46}"/>
              </a:ext>
            </a:extLst>
          </p:cNvPr>
          <p:cNvCxnSpPr>
            <a:cxnSpLocks/>
            <a:stCxn id="72" idx="7"/>
          </p:cNvCxnSpPr>
          <p:nvPr/>
        </p:nvCxnSpPr>
        <p:spPr>
          <a:xfrm flipV="1">
            <a:off x="1402366" y="3571357"/>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1" name="直线箭头连接符 150">
            <a:extLst>
              <a:ext uri="{FF2B5EF4-FFF2-40B4-BE49-F238E27FC236}">
                <a16:creationId xmlns:a16="http://schemas.microsoft.com/office/drawing/2014/main" id="{76D3DB09-B4DD-B64F-AB26-76366CEDF44D}"/>
              </a:ext>
            </a:extLst>
          </p:cNvPr>
          <p:cNvCxnSpPr>
            <a:cxnSpLocks/>
            <a:endCxn id="79" idx="2"/>
          </p:cNvCxnSpPr>
          <p:nvPr/>
        </p:nvCxnSpPr>
        <p:spPr>
          <a:xfrm flipV="1">
            <a:off x="2903662" y="4818025"/>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A7041281-7EBC-C642-BE90-BA7AEF932F4C}"/>
              </a:ext>
            </a:extLst>
          </p:cNvPr>
          <p:cNvCxnSpPr>
            <a:cxnSpLocks/>
            <a:stCxn id="76" idx="5"/>
            <a:endCxn id="82" idx="1"/>
          </p:cNvCxnSpPr>
          <p:nvPr/>
        </p:nvCxnSpPr>
        <p:spPr>
          <a:xfrm>
            <a:off x="2814749" y="5265372"/>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4" name="直线箭头连接符 153">
            <a:extLst>
              <a:ext uri="{FF2B5EF4-FFF2-40B4-BE49-F238E27FC236}">
                <a16:creationId xmlns:a16="http://schemas.microsoft.com/office/drawing/2014/main" id="{27E0AC86-FCD2-8E4A-A536-07C746F92C8D}"/>
              </a:ext>
            </a:extLst>
          </p:cNvPr>
          <p:cNvCxnSpPr>
            <a:cxnSpLocks/>
            <a:stCxn id="82" idx="0"/>
            <a:endCxn id="114" idx="4"/>
          </p:cNvCxnSpPr>
          <p:nvPr/>
        </p:nvCxnSpPr>
        <p:spPr>
          <a:xfrm flipV="1">
            <a:off x="3548635" y="5100415"/>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87ACC241-E858-0F4D-BFF5-77E87F6C3CE9}"/>
              </a:ext>
            </a:extLst>
          </p:cNvPr>
          <p:cNvCxnSpPr>
            <a:cxnSpLocks/>
            <a:stCxn id="113" idx="5"/>
            <a:endCxn id="106" idx="2"/>
          </p:cNvCxnSpPr>
          <p:nvPr/>
        </p:nvCxnSpPr>
        <p:spPr>
          <a:xfrm>
            <a:off x="4642535" y="3131882"/>
            <a:ext cx="782971" cy="14264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77403410-71AB-5345-B6DA-24F270609366}"/>
              </a:ext>
            </a:extLst>
          </p:cNvPr>
          <p:cNvCxnSpPr>
            <a:cxnSpLocks/>
          </p:cNvCxnSpPr>
          <p:nvPr/>
        </p:nvCxnSpPr>
        <p:spPr>
          <a:xfrm flipV="1">
            <a:off x="5942228" y="2405203"/>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535DDB4D-9176-164F-88AC-B48B704C9F4F}"/>
              </a:ext>
            </a:extLst>
          </p:cNvPr>
          <p:cNvCxnSpPr>
            <a:cxnSpLocks/>
            <a:endCxn id="103" idx="4"/>
          </p:cNvCxnSpPr>
          <p:nvPr/>
        </p:nvCxnSpPr>
        <p:spPr>
          <a:xfrm flipV="1">
            <a:off x="5727825" y="1790403"/>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B4E069EA-2396-8C49-81B8-491A6D25426F}"/>
              </a:ext>
            </a:extLst>
          </p:cNvPr>
          <p:cNvCxnSpPr>
            <a:cxnSpLocks/>
            <a:stCxn id="101" idx="6"/>
          </p:cNvCxnSpPr>
          <p:nvPr/>
        </p:nvCxnSpPr>
        <p:spPr>
          <a:xfrm flipV="1">
            <a:off x="4618430" y="1493615"/>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B0D39946-06D6-B944-A9A3-78CEF287E7C2}"/>
              </a:ext>
            </a:extLst>
          </p:cNvPr>
          <p:cNvCxnSpPr>
            <a:cxnSpLocks/>
            <a:stCxn id="113" idx="0"/>
            <a:endCxn id="101" idx="4"/>
          </p:cNvCxnSpPr>
          <p:nvPr/>
        </p:nvCxnSpPr>
        <p:spPr>
          <a:xfrm flipH="1" flipV="1">
            <a:off x="4315777" y="2027863"/>
            <a:ext cx="112355" cy="5972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C663E114-4134-FC47-B3E0-253D172C866D}"/>
              </a:ext>
            </a:extLst>
          </p:cNvPr>
          <p:cNvCxnSpPr>
            <a:cxnSpLocks/>
            <a:endCxn id="76" idx="7"/>
          </p:cNvCxnSpPr>
          <p:nvPr/>
        </p:nvCxnSpPr>
        <p:spPr>
          <a:xfrm flipH="1">
            <a:off x="2814749" y="3124390"/>
            <a:ext cx="1358120" cy="172120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1E0368AB-86E4-CD40-BB40-ADE9B0372769}"/>
              </a:ext>
            </a:extLst>
          </p:cNvPr>
          <p:cNvCxnSpPr>
            <a:cxnSpLocks/>
            <a:stCxn id="73" idx="2"/>
          </p:cNvCxnSpPr>
          <p:nvPr/>
        </p:nvCxnSpPr>
        <p:spPr>
          <a:xfrm flipH="1" flipV="1">
            <a:off x="783015" y="3122390"/>
            <a:ext cx="1111534" cy="27087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BC90D183-BCE4-7E49-A9CD-92CE3F867603}"/>
              </a:ext>
            </a:extLst>
          </p:cNvPr>
          <p:cNvCxnSpPr>
            <a:cxnSpLocks/>
            <a:stCxn id="107" idx="1"/>
            <a:endCxn id="103" idx="6"/>
          </p:cNvCxnSpPr>
          <p:nvPr/>
        </p:nvCxnSpPr>
        <p:spPr>
          <a:xfrm flipH="1" flipV="1">
            <a:off x="6030813" y="1493578"/>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D49EB7BE-79DB-9949-AA61-C997F488D5B4}"/>
                  </a:ext>
                </a:extLst>
              </p:cNvPr>
              <p:cNvSpPr txBox="1"/>
              <p:nvPr/>
            </p:nvSpPr>
            <p:spPr>
              <a:xfrm>
                <a:off x="4762446" y="4242074"/>
                <a:ext cx="4983207" cy="1566134"/>
              </a:xfrm>
              <a:prstGeom prst="rect">
                <a:avLst/>
              </a:prstGeom>
              <a:noFill/>
            </p:spPr>
            <p:txBody>
              <a:bodyPr wrap="square" rtlCol="0">
                <a:spAutoFit/>
              </a:bodyPr>
              <a:lstStyle/>
              <a:p>
                <a:pPr marL="342900" indent="-342900" algn="just">
                  <a:lnSpc>
                    <a:spcPct val="120000"/>
                  </a:lnSpc>
                  <a:buFont typeface="Wingdings" pitchFamily="2" charset="2"/>
                  <a:buChar char="Ø"/>
                </a:pPr>
                <a:r>
                  <a:rPr kumimoji="1" lang="en-US" altLang="zh-CN" sz="2000" b="0" i="1" dirty="0">
                    <a:latin typeface="Corbel" panose="020B0503020204020204" pitchFamily="34" charset="0"/>
                    <a:ea typeface="Cambria Math" panose="02040503050406030204" pitchFamily="18" charset="0"/>
                  </a:rPr>
                  <a:t>Require too many random walks</a:t>
                </a:r>
              </a:p>
              <a:p>
                <a:pPr marL="342900" indent="-342900" algn="just">
                  <a:lnSpc>
                    <a:spcPct val="120000"/>
                  </a:lnSpc>
                  <a:buFont typeface="Wingdings" pitchFamily="2" charset="2"/>
                  <a:buChar char="Ø"/>
                </a:pPr>
                <a:r>
                  <a:rPr kumimoji="1" lang="en-US" altLang="zh-CN" sz="2000" b="0" i="1" dirty="0">
                    <a:latin typeface="Corbel" panose="020B0503020204020204" pitchFamily="34" charset="0"/>
                    <a:ea typeface="Cambria Math" panose="02040503050406030204" pitchFamily="18" charset="0"/>
                  </a:rPr>
                  <a:t>Cannot deal with a+b</a:t>
                </a:r>
                <a14:m>
                  <m:oMath xmlns:m="http://schemas.openxmlformats.org/officeDocument/2006/math">
                    <m:r>
                      <a:rPr kumimoji="1" lang="en-US" altLang="zh-CN" sz="2000" b="0" i="1" dirty="0">
                        <a:latin typeface="Cambria Math" panose="02040503050406030204" pitchFamily="18" charset="0"/>
                        <a:ea typeface="Cambria Math" panose="02040503050406030204" pitchFamily="18" charset="0"/>
                      </a:rPr>
                      <m:t>≠</m:t>
                    </m:r>
                  </m:oMath>
                </a14:m>
                <a:r>
                  <a:rPr kumimoji="1" lang="en-US" altLang="zh-CN" sz="2000" b="0" i="1" dirty="0">
                    <a:latin typeface="Corbel" panose="020B0503020204020204" pitchFamily="34" charset="0"/>
                    <a:ea typeface="Cambria Math" panose="02040503050406030204" pitchFamily="18" charset="0"/>
                  </a:rPr>
                  <a:t>1</a:t>
                </a:r>
              </a:p>
              <a:p>
                <a:pPr marL="800100" lvl="1" indent="-342900" algn="just">
                  <a:lnSpc>
                    <a:spcPct val="120000"/>
                  </a:lnSpc>
                  <a:buFont typeface="Arial" panose="020B0604020202020204" pitchFamily="34" charset="0"/>
                  <a:buChar char="•"/>
                </a:pPr>
                <a:r>
                  <a:rPr kumimoji="1" lang="en-US" altLang="zh-CN" sz="2000" b="0" i="1" dirty="0">
                    <a:latin typeface="Corbel" panose="020B0503020204020204" pitchFamily="34" charset="0"/>
                    <a:ea typeface="Cambria Math" panose="02040503050406030204" pitchFamily="18" charset="0"/>
                  </a:rPr>
                  <a:t>Katz:  </a:t>
                </a: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p>
                          <m:sSupPr>
                            <m:ctrlPr>
                              <a:rPr kumimoji="1" lang="en-US" altLang="zh-CN" sz="2000" b="0" i="1">
                                <a:latin typeface="Cambria Math" panose="02040503050406030204" pitchFamily="18" charset="0"/>
                                <a:ea typeface="Cambria Math" panose="02040503050406030204" pitchFamily="18" charset="0"/>
                              </a:rPr>
                            </m:ctrlPr>
                          </m:sSupPr>
                          <m:e>
                            <m:r>
                              <a:rPr kumimoji="1" lang="en-US" altLang="zh-CN" sz="2000" b="0" i="1">
                                <a:latin typeface="Cambria Math" panose="02040503050406030204" pitchFamily="18" charset="0"/>
                                <a:ea typeface="Cambria Math" panose="02040503050406030204" pitchFamily="18" charset="0"/>
                              </a:rPr>
                              <m:t>𝛽</m:t>
                            </m:r>
                          </m:e>
                          <m:sup>
                            <m:r>
                              <a:rPr kumimoji="1" lang="en-US" altLang="zh-CN" sz="2000" b="0" i="1">
                                <a:latin typeface="Cambria Math" panose="02040503050406030204" pitchFamily="18" charset="0"/>
                                <a:ea typeface="Cambria Math" panose="02040503050406030204" pitchFamily="18" charset="0"/>
                              </a:rPr>
                              <m:t>𝑖</m:t>
                            </m:r>
                          </m:sup>
                        </m:sSup>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𝐴</m:t>
                            </m:r>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sSub>
                          <m:sSubPr>
                            <m:ctrlPr>
                              <a:rPr kumimoji="1" lang="en-US" altLang="zh-CN" sz="2000" b="0" i="1">
                                <a:latin typeface="Cambria Math" panose="02040503050406030204" pitchFamily="18" charset="0"/>
                                <a:ea typeface="Cambria Math" panose="02040503050406030204" pitchFamily="18" charset="0"/>
                              </a:rPr>
                            </m:ctrlPr>
                          </m:sSubPr>
                          <m:e>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e>
                          <m:sub>
                            <m:r>
                              <a:rPr kumimoji="1" lang="en-US" altLang="zh-CN" sz="2000" b="0" i="1">
                                <a:latin typeface="Cambria Math" panose="02040503050406030204" pitchFamily="18" charset="0"/>
                                <a:ea typeface="Cambria Math" panose="02040503050406030204" pitchFamily="18" charset="0"/>
                              </a:rPr>
                              <m:t>𝑠</m:t>
                            </m:r>
                          </m:sub>
                        </m:sSub>
                      </m:e>
                    </m:nary>
                  </m:oMath>
                </a14:m>
                <a:endParaRPr kumimoji="1" lang="en-US" altLang="zh-CN" sz="2000" b="0" i="1" dirty="0">
                  <a:latin typeface="Corbel" panose="020B0503020204020204" pitchFamily="34" charset="0"/>
                  <a:ea typeface="Cambria Math" panose="02040503050406030204" pitchFamily="18" charset="0"/>
                </a:endParaRPr>
              </a:p>
              <a:p>
                <a:pPr marL="342900" indent="-342900" algn="just">
                  <a:lnSpc>
                    <a:spcPct val="120000"/>
                  </a:lnSpc>
                  <a:buFont typeface="Wingdings" pitchFamily="2" charset="2"/>
                  <a:buChar char="Ø"/>
                </a:pPr>
                <a:endParaRPr kumimoji="1" lang="en-US" altLang="zh-CN" sz="2000" b="0" i="1" dirty="0">
                  <a:latin typeface="Corbel" panose="020B0503020204020204" pitchFamily="34" charset="0"/>
                  <a:ea typeface="Cambria Math" panose="02040503050406030204" pitchFamily="18" charset="0"/>
                </a:endParaRPr>
              </a:p>
            </p:txBody>
          </p:sp>
        </mc:Choice>
        <mc:Fallback xmlns="">
          <p:sp>
            <p:nvSpPr>
              <p:cNvPr id="66" name="文本框 65">
                <a:extLst>
                  <a:ext uri="{FF2B5EF4-FFF2-40B4-BE49-F238E27FC236}">
                    <a16:creationId xmlns:a16="http://schemas.microsoft.com/office/drawing/2014/main" id="{D49EB7BE-79DB-9949-AA61-C997F488D5B4}"/>
                  </a:ext>
                </a:extLst>
              </p:cNvPr>
              <p:cNvSpPr txBox="1">
                <a:spLocks noRot="1" noChangeAspect="1" noMove="1" noResize="1" noEditPoints="1" noAdjustHandles="1" noChangeArrowheads="1" noChangeShapeType="1" noTextEdit="1"/>
              </p:cNvSpPr>
              <p:nvPr/>
            </p:nvSpPr>
            <p:spPr>
              <a:xfrm>
                <a:off x="4762446" y="4242074"/>
                <a:ext cx="4983207" cy="1566134"/>
              </a:xfrm>
              <a:prstGeom prst="rect">
                <a:avLst/>
              </a:prstGeom>
              <a:blipFill>
                <a:blip r:embed="rId3"/>
                <a:stretch>
                  <a:fillRect l="-761" b="-20968"/>
                </a:stretch>
              </a:blipFill>
            </p:spPr>
            <p:txBody>
              <a:bodyPr/>
              <a:lstStyle/>
              <a:p>
                <a:r>
                  <a:rPr lang="en-US">
                    <a:noFill/>
                  </a:rPr>
                  <a:t> </a:t>
                </a:r>
              </a:p>
            </p:txBody>
          </p:sp>
        </mc:Fallback>
      </mc:AlternateContent>
    </p:spTree>
    <p:extLst>
      <p:ext uri="{BB962C8B-B14F-4D97-AF65-F5344CB8AC3E}">
        <p14:creationId xmlns:p14="http://schemas.microsoft.com/office/powerpoint/2010/main" val="56800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7.40741E-7 C 0.05434 -0.02801 0.10851 -0.05579 0.11302 -0.09745 C 0.11736 -0.13912 -0.01372 -0.23773 0.02673 -0.25023 C 0.06701 -0.26273 0.27708 -0.19421 0.35521 -0.17245 " pathEditMode="relative" rAng="0" ptsTypes="AAAA">
                                      <p:cBhvr>
                                        <p:cTn id="6" dur="1500" fill="hold"/>
                                        <p:tgtEl>
                                          <p:spTgt spid="108"/>
                                        </p:tgtEl>
                                        <p:attrNameLst>
                                          <p:attrName>ppt_x</p:attrName>
                                          <p:attrName>ppt_y</p:attrName>
                                        </p:attrNameLst>
                                      </p:cBhvr>
                                      <p:rCtr x="17760" y="-12593"/>
                                    </p:animMotion>
                                  </p:childTnLst>
                                </p:cTn>
                              </p:par>
                            </p:childTnLst>
                          </p:cTn>
                        </p:par>
                        <p:par>
                          <p:cTn id="7" fill="hold">
                            <p:stCondLst>
                              <p:cond delay="1500"/>
                            </p:stCondLst>
                            <p:childTnLst>
                              <p:par>
                                <p:cTn id="8" presetID="10" presetClass="exit" presetSubtype="0" fill="hold" grpId="1" nodeType="afterEffect">
                                  <p:stCondLst>
                                    <p:cond delay="200"/>
                                  </p:stCondLst>
                                  <p:childTnLst>
                                    <p:animEffect transition="out" filter="fade">
                                      <p:cBhvr>
                                        <p:cTn id="9" dur="100"/>
                                        <p:tgtEl>
                                          <p:spTgt spid="108"/>
                                        </p:tgtEl>
                                      </p:cBhvr>
                                    </p:animEffect>
                                    <p:set>
                                      <p:cBhvr>
                                        <p:cTn id="10" dur="1" fill="hold">
                                          <p:stCondLst>
                                            <p:cond delay="99"/>
                                          </p:stCondLst>
                                        </p:cTn>
                                        <p:tgtEl>
                                          <p:spTgt spid="108"/>
                                        </p:tgtEl>
                                        <p:attrNameLst>
                                          <p:attrName>style.visibility</p:attrName>
                                        </p:attrNameLst>
                                      </p:cBhvr>
                                      <p:to>
                                        <p:strVal val="hidden"/>
                                      </p:to>
                                    </p:set>
                                  </p:childTnLst>
                                </p:cTn>
                              </p:par>
                              <p:par>
                                <p:cTn id="11" presetID="5" presetClass="entr" presetSubtype="10" fill="hold" grpId="0" nodeType="withEffect">
                                  <p:stCondLst>
                                    <p:cond delay="500"/>
                                  </p:stCondLst>
                                  <p:childTnLst>
                                    <p:set>
                                      <p:cBhvr>
                                        <p:cTn id="12" dur="1" fill="hold">
                                          <p:stCondLst>
                                            <p:cond delay="0"/>
                                          </p:stCondLst>
                                        </p:cTn>
                                        <p:tgtEl>
                                          <p:spTgt spid="109"/>
                                        </p:tgtEl>
                                        <p:attrNameLst>
                                          <p:attrName>style.visibility</p:attrName>
                                        </p:attrNameLst>
                                      </p:cBhvr>
                                      <p:to>
                                        <p:strVal val="visible"/>
                                      </p:to>
                                    </p:set>
                                    <p:animEffect transition="in" filter="checkerboard(across)">
                                      <p:cBhvr>
                                        <p:cTn id="13" dur="500"/>
                                        <p:tgtEl>
                                          <p:spTgt spid="109"/>
                                        </p:tgtEl>
                                      </p:cBhvr>
                                    </p:animEffect>
                                  </p:childTnLst>
                                </p:cTn>
                              </p:par>
                            </p:childTnLst>
                          </p:cTn>
                        </p:par>
                        <p:par>
                          <p:cTn id="14" fill="hold">
                            <p:stCondLst>
                              <p:cond delay="2500"/>
                            </p:stCondLst>
                            <p:childTnLst>
                              <p:par>
                                <p:cTn id="15" presetID="5" presetClass="entr" presetSubtype="10" fill="hold" grpId="0" nodeType="afterEffect">
                                  <p:stCondLst>
                                    <p:cond delay="500"/>
                                  </p:stCondLst>
                                  <p:childTnLst>
                                    <p:set>
                                      <p:cBhvr>
                                        <p:cTn id="16" dur="1" fill="hold">
                                          <p:stCondLst>
                                            <p:cond delay="0"/>
                                          </p:stCondLst>
                                        </p:cTn>
                                        <p:tgtEl>
                                          <p:spTgt spid="110"/>
                                        </p:tgtEl>
                                        <p:attrNameLst>
                                          <p:attrName>style.visibility</p:attrName>
                                        </p:attrNameLst>
                                      </p:cBhvr>
                                      <p:to>
                                        <p:strVal val="visible"/>
                                      </p:to>
                                    </p:set>
                                    <p:animEffect transition="in" filter="checkerboard(across)">
                                      <p:cBhvr>
                                        <p:cTn id="17" dur="100"/>
                                        <p:tgtEl>
                                          <p:spTgt spid="110"/>
                                        </p:tgtEl>
                                      </p:cBhvr>
                                    </p:animEffect>
                                  </p:childTnLst>
                                </p:cTn>
                              </p:par>
                            </p:childTnLst>
                          </p:cTn>
                        </p:par>
                        <p:par>
                          <p:cTn id="18" fill="hold">
                            <p:stCondLst>
                              <p:cond delay="3100"/>
                            </p:stCondLst>
                            <p:childTnLst>
                              <p:par>
                                <p:cTn id="19" presetID="0" presetClass="path" presetSubtype="0" accel="50000" decel="50000" fill="hold" grpId="2" nodeType="afterEffect">
                                  <p:stCondLst>
                                    <p:cond delay="0"/>
                                  </p:stCondLst>
                                  <p:childTnLst>
                                    <p:animMotion origin="layout" path="M 1.94444E-6 7.40741E-7 C 0.04913 0.0868 0.09791 0.17361 0.15607 0.14444 C 0.21406 0.11528 0.31788 -0.09282 0.34757 -0.17523 " pathEditMode="relative" rAng="0" ptsTypes="AAA">
                                      <p:cBhvr>
                                        <p:cTn id="20" dur="1500" fill="hold"/>
                                        <p:tgtEl>
                                          <p:spTgt spid="110"/>
                                        </p:tgtEl>
                                        <p:attrNameLst>
                                          <p:attrName>ppt_x</p:attrName>
                                          <p:attrName>ppt_y</p:attrName>
                                        </p:attrNameLst>
                                      </p:cBhvr>
                                      <p:rCtr x="17378" y="-1273"/>
                                    </p:animMotion>
                                  </p:childTnLst>
                                </p:cTn>
                              </p:par>
                            </p:childTnLst>
                          </p:cTn>
                        </p:par>
                        <p:par>
                          <p:cTn id="21" fill="hold">
                            <p:stCondLst>
                              <p:cond delay="4600"/>
                            </p:stCondLst>
                            <p:childTnLst>
                              <p:par>
                                <p:cTn id="22" presetID="10" presetClass="exit" presetSubtype="0" fill="hold" grpId="1" nodeType="afterEffect">
                                  <p:stCondLst>
                                    <p:cond delay="100"/>
                                  </p:stCondLst>
                                  <p:childTnLst>
                                    <p:animEffect transition="out" filter="fade">
                                      <p:cBhvr>
                                        <p:cTn id="23" dur="100"/>
                                        <p:tgtEl>
                                          <p:spTgt spid="110"/>
                                        </p:tgtEl>
                                      </p:cBhvr>
                                    </p:animEffect>
                                    <p:set>
                                      <p:cBhvr>
                                        <p:cTn id="24" dur="1" fill="hold">
                                          <p:stCondLst>
                                            <p:cond delay="99"/>
                                          </p:stCondLst>
                                        </p:cTn>
                                        <p:tgtEl>
                                          <p:spTgt spid="110"/>
                                        </p:tgtEl>
                                        <p:attrNameLst>
                                          <p:attrName>style.visibility</p:attrName>
                                        </p:attrNameLst>
                                      </p:cBhvr>
                                      <p:to>
                                        <p:strVal val="hidden"/>
                                      </p:to>
                                    </p:set>
                                  </p:childTnLst>
                                </p:cTn>
                              </p:par>
                            </p:childTnLst>
                          </p:cTn>
                        </p:par>
                        <p:par>
                          <p:cTn id="25" fill="hold">
                            <p:stCondLst>
                              <p:cond delay="4800"/>
                            </p:stCondLst>
                            <p:childTnLst>
                              <p:par>
                                <p:cTn id="26" presetID="5" presetClass="entr" presetSubtype="10" fill="hold" grpId="0" nodeType="afterEffect">
                                  <p:stCondLst>
                                    <p:cond delay="500"/>
                                  </p:stCondLst>
                                  <p:childTnLst>
                                    <p:set>
                                      <p:cBhvr>
                                        <p:cTn id="27" dur="1" fill="hold">
                                          <p:stCondLst>
                                            <p:cond delay="0"/>
                                          </p:stCondLst>
                                        </p:cTn>
                                        <p:tgtEl>
                                          <p:spTgt spid="113"/>
                                        </p:tgtEl>
                                        <p:attrNameLst>
                                          <p:attrName>style.visibility</p:attrName>
                                        </p:attrNameLst>
                                      </p:cBhvr>
                                      <p:to>
                                        <p:strVal val="visible"/>
                                      </p:to>
                                    </p:set>
                                    <p:animEffect transition="in" filter="checkerboard(across)">
                                      <p:cBhvr>
                                        <p:cTn id="28" dur="500"/>
                                        <p:tgtEl>
                                          <p:spTgt spid="113"/>
                                        </p:tgtEl>
                                      </p:cBhvr>
                                    </p:animEffect>
                                  </p:childTnLst>
                                </p:cTn>
                              </p:par>
                            </p:childTnLst>
                          </p:cTn>
                        </p:par>
                        <p:par>
                          <p:cTn id="29" fill="hold">
                            <p:stCondLst>
                              <p:cond delay="5800"/>
                            </p:stCondLst>
                            <p:childTnLst>
                              <p:par>
                                <p:cTn id="30" presetID="5" presetClass="entr" presetSubtype="10" fill="hold" grpId="0" nodeType="afterEffect">
                                  <p:stCondLst>
                                    <p:cond delay="500"/>
                                  </p:stCondLst>
                                  <p:childTnLst>
                                    <p:set>
                                      <p:cBhvr>
                                        <p:cTn id="31" dur="1" fill="hold">
                                          <p:stCondLst>
                                            <p:cond delay="0"/>
                                          </p:stCondLst>
                                        </p:cTn>
                                        <p:tgtEl>
                                          <p:spTgt spid="111"/>
                                        </p:tgtEl>
                                        <p:attrNameLst>
                                          <p:attrName>style.visibility</p:attrName>
                                        </p:attrNameLst>
                                      </p:cBhvr>
                                      <p:to>
                                        <p:strVal val="visible"/>
                                      </p:to>
                                    </p:set>
                                    <p:animEffect transition="in" filter="checkerboard(across)">
                                      <p:cBhvr>
                                        <p:cTn id="32" dur="100"/>
                                        <p:tgtEl>
                                          <p:spTgt spid="111"/>
                                        </p:tgtEl>
                                      </p:cBhvr>
                                    </p:animEffect>
                                  </p:childTnLst>
                                </p:cTn>
                              </p:par>
                            </p:childTnLst>
                          </p:cTn>
                        </p:par>
                        <p:par>
                          <p:cTn id="33" fill="hold">
                            <p:stCondLst>
                              <p:cond delay="6400"/>
                            </p:stCondLst>
                            <p:childTnLst>
                              <p:par>
                                <p:cTn id="34" presetID="0" presetClass="path" presetSubtype="0" accel="50000" decel="50000" fill="hold" grpId="2" nodeType="afterEffect">
                                  <p:stCondLst>
                                    <p:cond delay="0"/>
                                  </p:stCondLst>
                                  <p:childTnLst>
                                    <p:animMotion origin="layout" path="M 1.94444E-6 7.40741E-7 C -0.04393 -0.05417 -0.08768 -0.1081 -0.08334 -0.14884 C -0.07899 -0.18958 -0.04566 -0.24097 0.02656 -0.24445 C 0.09878 -0.24792 0.32934 -0.23611 0.35 -0.16991 C 0.37066 -0.1037 0.15937 0.10648 0.15 0.15231 C 0.14062 0.19815 0.21736 0.15139 0.2941 0.10463 " pathEditMode="relative" rAng="0" ptsTypes="AAAAAA">
                                      <p:cBhvr>
                                        <p:cTn id="35" dur="2500" fill="hold"/>
                                        <p:tgtEl>
                                          <p:spTgt spid="111"/>
                                        </p:tgtEl>
                                        <p:attrNameLst>
                                          <p:attrName>ppt_x</p:attrName>
                                          <p:attrName>ppt_y</p:attrName>
                                        </p:attrNameLst>
                                      </p:cBhvr>
                                      <p:rCtr x="13385" y="-3704"/>
                                    </p:animMotion>
                                  </p:childTnLst>
                                </p:cTn>
                              </p:par>
                            </p:childTnLst>
                          </p:cTn>
                        </p:par>
                        <p:par>
                          <p:cTn id="36" fill="hold">
                            <p:stCondLst>
                              <p:cond delay="8900"/>
                            </p:stCondLst>
                            <p:childTnLst>
                              <p:par>
                                <p:cTn id="37" presetID="10" presetClass="exit" presetSubtype="0" fill="hold" grpId="1" nodeType="afterEffect">
                                  <p:stCondLst>
                                    <p:cond delay="500"/>
                                  </p:stCondLst>
                                  <p:childTnLst>
                                    <p:animEffect transition="out" filter="fade">
                                      <p:cBhvr>
                                        <p:cTn id="38" dur="100"/>
                                        <p:tgtEl>
                                          <p:spTgt spid="111"/>
                                        </p:tgtEl>
                                      </p:cBhvr>
                                    </p:animEffect>
                                    <p:set>
                                      <p:cBhvr>
                                        <p:cTn id="39" dur="1" fill="hold">
                                          <p:stCondLst>
                                            <p:cond delay="99"/>
                                          </p:stCondLst>
                                        </p:cTn>
                                        <p:tgtEl>
                                          <p:spTgt spid="111"/>
                                        </p:tgtEl>
                                        <p:attrNameLst>
                                          <p:attrName>style.visibility</p:attrName>
                                        </p:attrNameLst>
                                      </p:cBhvr>
                                      <p:to>
                                        <p:strVal val="hidden"/>
                                      </p:to>
                                    </p:set>
                                  </p:childTnLst>
                                </p:cTn>
                              </p:par>
                            </p:childTnLst>
                          </p:cTn>
                        </p:par>
                        <p:par>
                          <p:cTn id="40" fill="hold">
                            <p:stCondLst>
                              <p:cond delay="9500"/>
                            </p:stCondLst>
                            <p:childTnLst>
                              <p:par>
                                <p:cTn id="41" presetID="5" presetClass="entr" presetSubtype="10" fill="hold" grpId="0" nodeType="afterEffect">
                                  <p:stCondLst>
                                    <p:cond delay="500"/>
                                  </p:stCondLst>
                                  <p:childTnLst>
                                    <p:set>
                                      <p:cBhvr>
                                        <p:cTn id="42" dur="1" fill="hold">
                                          <p:stCondLst>
                                            <p:cond delay="0"/>
                                          </p:stCondLst>
                                        </p:cTn>
                                        <p:tgtEl>
                                          <p:spTgt spid="114"/>
                                        </p:tgtEl>
                                        <p:attrNameLst>
                                          <p:attrName>style.visibility</p:attrName>
                                        </p:attrNameLst>
                                      </p:cBhvr>
                                      <p:to>
                                        <p:strVal val="visible"/>
                                      </p:to>
                                    </p:set>
                                    <p:animEffect transition="in" filter="checkerboard(across)">
                                      <p:cBhvr>
                                        <p:cTn id="43" dur="500"/>
                                        <p:tgtEl>
                                          <p:spTgt spid="114"/>
                                        </p:tgtEl>
                                      </p:cBhvr>
                                    </p:animEffect>
                                  </p:childTnLst>
                                </p:cTn>
                              </p:par>
                            </p:childTnLst>
                          </p:cTn>
                        </p:par>
                        <p:par>
                          <p:cTn id="44" fill="hold">
                            <p:stCondLst>
                              <p:cond delay="10500"/>
                            </p:stCondLst>
                            <p:childTnLst>
                              <p:par>
                                <p:cTn id="45" presetID="5" presetClass="entr" presetSubtype="10" fill="hold" grpId="0" nodeType="afterEffect">
                                  <p:stCondLst>
                                    <p:cond delay="500"/>
                                  </p:stCondLst>
                                  <p:childTnLst>
                                    <p:set>
                                      <p:cBhvr>
                                        <p:cTn id="46" dur="1" fill="hold">
                                          <p:stCondLst>
                                            <p:cond delay="0"/>
                                          </p:stCondLst>
                                        </p:cTn>
                                        <p:tgtEl>
                                          <p:spTgt spid="115"/>
                                        </p:tgtEl>
                                        <p:attrNameLst>
                                          <p:attrName>style.visibility</p:attrName>
                                        </p:attrNameLst>
                                      </p:cBhvr>
                                      <p:to>
                                        <p:strVal val="visible"/>
                                      </p:to>
                                    </p:set>
                                    <p:animEffect transition="in" filter="checkerboard(across)">
                                      <p:cBhvr>
                                        <p:cTn id="47" dur="100"/>
                                        <p:tgtEl>
                                          <p:spTgt spid="115"/>
                                        </p:tgtEl>
                                      </p:cBhvr>
                                    </p:animEffect>
                                  </p:childTnLst>
                                </p:cTn>
                              </p:par>
                            </p:childTnLst>
                          </p:cTn>
                        </p:par>
                        <p:par>
                          <p:cTn id="48" fill="hold">
                            <p:stCondLst>
                              <p:cond delay="11100"/>
                            </p:stCondLst>
                            <p:childTnLst>
                              <p:par>
                                <p:cTn id="49" presetID="0" presetClass="path" presetSubtype="0" accel="50000" decel="50000" fill="hold" grpId="2" nodeType="afterEffect">
                                  <p:stCondLst>
                                    <p:cond delay="0"/>
                                  </p:stCondLst>
                                  <p:childTnLst>
                                    <p:animMotion origin="layout" path="M -0.00347 0.00301 C 0.06094 -0.02685 0.12552 -0.05625 0.11302 -0.08357 C 0.10052 -0.11111 -0.06528 -0.13519 -0.0783 -0.16366 C -0.09149 -0.18982 -0.02917 -0.21482 0.03333 -0.24097 " pathEditMode="relative" rAng="300000" ptsTypes="AAAA">
                                      <p:cBhvr>
                                        <p:cTn id="50" dur="1300" fill="hold"/>
                                        <p:tgtEl>
                                          <p:spTgt spid="115"/>
                                        </p:tgtEl>
                                        <p:attrNameLst>
                                          <p:attrName>ppt_x</p:attrName>
                                          <p:attrName>ppt_y</p:attrName>
                                        </p:attrNameLst>
                                      </p:cBhvr>
                                      <p:rCtr x="2031" y="-12176"/>
                                    </p:animMotion>
                                  </p:childTnLst>
                                </p:cTn>
                              </p:par>
                            </p:childTnLst>
                          </p:cTn>
                        </p:par>
                        <p:par>
                          <p:cTn id="51" fill="hold">
                            <p:stCondLst>
                              <p:cond delay="12400"/>
                            </p:stCondLst>
                            <p:childTnLst>
                              <p:par>
                                <p:cTn id="52" presetID="10" presetClass="exit" presetSubtype="0" fill="hold" grpId="1" nodeType="afterEffect">
                                  <p:stCondLst>
                                    <p:cond delay="500"/>
                                  </p:stCondLst>
                                  <p:childTnLst>
                                    <p:animEffect transition="out" filter="fade">
                                      <p:cBhvr>
                                        <p:cTn id="53" dur="100"/>
                                        <p:tgtEl>
                                          <p:spTgt spid="115"/>
                                        </p:tgtEl>
                                      </p:cBhvr>
                                    </p:animEffect>
                                    <p:set>
                                      <p:cBhvr>
                                        <p:cTn id="54" dur="1" fill="hold">
                                          <p:stCondLst>
                                            <p:cond delay="99"/>
                                          </p:stCondLst>
                                        </p:cTn>
                                        <p:tgtEl>
                                          <p:spTgt spid="115"/>
                                        </p:tgtEl>
                                        <p:attrNameLst>
                                          <p:attrName>style.visibility</p:attrName>
                                        </p:attrNameLst>
                                      </p:cBhvr>
                                      <p:to>
                                        <p:strVal val="hidden"/>
                                      </p:to>
                                    </p:set>
                                  </p:childTnLst>
                                </p:cTn>
                              </p:par>
                            </p:childTnLst>
                          </p:cTn>
                        </p:par>
                        <p:par>
                          <p:cTn id="55" fill="hold">
                            <p:stCondLst>
                              <p:cond delay="13000"/>
                            </p:stCondLst>
                            <p:childTnLst>
                              <p:par>
                                <p:cTn id="56" presetID="5" presetClass="entr" presetSubtype="10" fill="hold" grpId="0" nodeType="afterEffect">
                                  <p:stCondLst>
                                    <p:cond delay="500"/>
                                  </p:stCondLst>
                                  <p:childTnLst>
                                    <p:set>
                                      <p:cBhvr>
                                        <p:cTn id="57" dur="1" fill="hold">
                                          <p:stCondLst>
                                            <p:cond delay="0"/>
                                          </p:stCondLst>
                                        </p:cTn>
                                        <p:tgtEl>
                                          <p:spTgt spid="117"/>
                                        </p:tgtEl>
                                        <p:attrNameLst>
                                          <p:attrName>style.visibility</p:attrName>
                                        </p:attrNameLst>
                                      </p:cBhvr>
                                      <p:to>
                                        <p:strVal val="visible"/>
                                      </p:to>
                                    </p:set>
                                    <p:animEffect transition="in" filter="checkerboard(across)">
                                      <p:cBhvr>
                                        <p:cTn id="58"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109" grpId="0" animBg="1"/>
      <p:bldP spid="110" grpId="0" animBg="1"/>
      <p:bldP spid="110" grpId="1" animBg="1"/>
      <p:bldP spid="110" grpId="2" animBg="1"/>
      <p:bldP spid="111" grpId="0" animBg="1"/>
      <p:bldP spid="111" grpId="1" animBg="1"/>
      <p:bldP spid="111" grpId="2" animBg="1"/>
      <p:bldP spid="113" grpId="0" animBg="1"/>
      <p:bldP spid="114" grpId="0" animBg="1"/>
      <p:bldP spid="115" grpId="0" animBg="1"/>
      <p:bldP spid="115" grpId="1" animBg="1"/>
      <p:bldP spid="115" grpId="2" animBg="1"/>
      <p:bldP spid="1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5">
            <a:extLst>
              <a:ext uri="{FF2B5EF4-FFF2-40B4-BE49-F238E27FC236}">
                <a16:creationId xmlns:a16="http://schemas.microsoft.com/office/drawing/2014/main" id="{8AC7065F-D2FC-D741-9A92-C115D33AD943}"/>
              </a:ext>
            </a:extLst>
          </p:cNvPr>
          <p:cNvSpPr>
            <a:spLocks noChangeArrowheads="1"/>
          </p:cNvSpPr>
          <p:nvPr/>
        </p:nvSpPr>
        <p:spPr bwMode="auto">
          <a:xfrm>
            <a:off x="3440245" y="4114384"/>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49" name="Oval 5">
            <a:extLst>
              <a:ext uri="{FF2B5EF4-FFF2-40B4-BE49-F238E27FC236}">
                <a16:creationId xmlns:a16="http://schemas.microsoft.com/office/drawing/2014/main" id="{B4EAC51B-EC2B-2149-AB9E-ABC5CD37A01D}"/>
              </a:ext>
            </a:extLst>
          </p:cNvPr>
          <p:cNvSpPr>
            <a:spLocks noChangeArrowheads="1"/>
          </p:cNvSpPr>
          <p:nvPr/>
        </p:nvSpPr>
        <p:spPr bwMode="auto">
          <a:xfrm>
            <a:off x="2025532" y="3810067"/>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50" name="Oval 5">
            <a:extLst>
              <a:ext uri="{FF2B5EF4-FFF2-40B4-BE49-F238E27FC236}">
                <a16:creationId xmlns:a16="http://schemas.microsoft.com/office/drawing/2014/main" id="{A4A95A4A-480C-9748-BD7D-78B057691545}"/>
              </a:ext>
            </a:extLst>
          </p:cNvPr>
          <p:cNvSpPr>
            <a:spLocks noChangeArrowheads="1"/>
          </p:cNvSpPr>
          <p:nvPr/>
        </p:nvSpPr>
        <p:spPr bwMode="auto">
          <a:xfrm>
            <a:off x="3763274" y="5455633"/>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957542" y="127898"/>
            <a:ext cx="8134944" cy="1128712"/>
          </a:xfrm>
        </p:spPr>
        <p:txBody>
          <a:bodyPr>
            <a:noAutofit/>
          </a:bodyPr>
          <a:lstStyle/>
          <a:p>
            <a:r>
              <a:rPr lang="en-US" altLang="zh-HK" sz="3200" dirty="0"/>
              <a:t>Deterministic Propagation </a:t>
            </a:r>
            <a:r>
              <a:rPr lang="en-US" altLang="zh-HK" sz="2000" dirty="0"/>
              <a:t>[FOCS’06, NeurIPS’ 15]</a:t>
            </a:r>
            <a:endParaRPr lang="zh-HK" altLang="en-US" sz="3200"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D75459A-7253-7644-8AF6-2E27C2697848}"/>
                  </a:ext>
                </a:extLst>
              </p:cNvPr>
              <p:cNvSpPr txBox="1"/>
              <p:nvPr/>
            </p:nvSpPr>
            <p:spPr>
              <a:xfrm>
                <a:off x="706567" y="980728"/>
                <a:ext cx="8413407" cy="933782"/>
              </a:xfrm>
              <a:prstGeom prst="rect">
                <a:avLst/>
              </a:prstGeom>
              <a:noFill/>
            </p:spPr>
            <p:txBody>
              <a:bodyPr wrap="square" rtlCol="0">
                <a:spAutoFit/>
              </a:bodyPr>
              <a:lstStyle/>
              <a:p>
                <a:pPr marL="342900" indent="-342900">
                  <a:lnSpc>
                    <a:spcPct val="120000"/>
                  </a:lnSpc>
                  <a:buSzPct val="80000"/>
                  <a:buFont typeface="Wingdings" pitchFamily="2" charset="2"/>
                  <a:buChar char="l"/>
                </a:pPr>
                <a:r>
                  <a:rPr kumimoji="1" lang="en-US" altLang="zh-CN" sz="2200" b="0" dirty="0">
                    <a:latin typeface="Candara" panose="020E0502030303020204" pitchFamily="34" charset="0"/>
                  </a:rPr>
                  <a:t>The graph propagation equation:  </a:t>
                </a: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m:rPr>
                                            <m:sty m:val="p"/>
                                          </m:rPr>
                                          <a:rPr kumimoji="1" lang="en-US" altLang="zh-CN" sz="2000" b="0">
                                            <a:latin typeface="Cambria Math" panose="02040503050406030204" pitchFamily="18" charset="0"/>
                                          </a:rPr>
                                          <m:t>a</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𝑏</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𝑥</m:t>
                            </m:r>
                          </m:e>
                        </m:acc>
                      </m:e>
                    </m:nary>
                  </m:oMath>
                </a14:m>
                <a:r>
                  <a:rPr kumimoji="1" lang="en-US" altLang="zh-CN" sz="2200" b="0" dirty="0">
                    <a:latin typeface="Candara" panose="020E0502030303020204" pitchFamily="34" charset="0"/>
                  </a:rPr>
                  <a:t> . </a:t>
                </a:r>
              </a:p>
              <a:p>
                <a:pPr marL="342900" indent="-342900">
                  <a:buSzPct val="80000"/>
                  <a:buFont typeface="Wingdings" pitchFamily="2" charset="2"/>
                  <a:buChar char="l"/>
                </a:pPr>
                <a:endParaRPr kumimoji="1" lang="en-US" altLang="zh-CN" sz="2200" b="0" dirty="0">
                  <a:latin typeface="Candara" panose="020E0502030303020204" pitchFamily="34" charset="0"/>
                </a:endParaRPr>
              </a:p>
            </p:txBody>
          </p:sp>
        </mc:Choice>
        <mc:Fallback xmlns="">
          <p:sp>
            <p:nvSpPr>
              <p:cNvPr id="15" name="文本框 14">
                <a:extLst>
                  <a:ext uri="{FF2B5EF4-FFF2-40B4-BE49-F238E27FC236}">
                    <a16:creationId xmlns:a16="http://schemas.microsoft.com/office/drawing/2014/main" id="{1D75459A-7253-7644-8AF6-2E27C2697848}"/>
                  </a:ext>
                </a:extLst>
              </p:cNvPr>
              <p:cNvSpPr txBox="1">
                <a:spLocks noRot="1" noChangeAspect="1" noMove="1" noResize="1" noEditPoints="1" noAdjustHandles="1" noChangeArrowheads="1" noChangeShapeType="1" noTextEdit="1"/>
              </p:cNvSpPr>
              <p:nvPr/>
            </p:nvSpPr>
            <p:spPr>
              <a:xfrm>
                <a:off x="706567" y="980728"/>
                <a:ext cx="8413407" cy="933782"/>
              </a:xfrm>
              <a:prstGeom prst="rect">
                <a:avLst/>
              </a:prstGeom>
              <a:blipFill>
                <a:blip r:embed="rId3"/>
                <a:stretch>
                  <a:fillRect l="-452" t="-37838" b="-35135"/>
                </a:stretch>
              </a:blipFill>
            </p:spPr>
            <p:txBody>
              <a:bodyPr/>
              <a:lstStyle/>
              <a:p>
                <a:r>
                  <a:rPr lang="en-US">
                    <a:noFill/>
                  </a:rPr>
                  <a:t> </a:t>
                </a:r>
              </a:p>
            </p:txBody>
          </p:sp>
        </mc:Fallback>
      </mc:AlternateContent>
      <p:sp>
        <p:nvSpPr>
          <p:cNvPr id="8" name="Oval 5">
            <a:extLst>
              <a:ext uri="{FF2B5EF4-FFF2-40B4-BE49-F238E27FC236}">
                <a16:creationId xmlns:a16="http://schemas.microsoft.com/office/drawing/2014/main" id="{1DC6D1EA-30A5-EC48-A19D-A4F2895ADF47}"/>
              </a:ext>
            </a:extLst>
          </p:cNvPr>
          <p:cNvSpPr>
            <a:spLocks noChangeArrowheads="1"/>
          </p:cNvSpPr>
          <p:nvPr/>
        </p:nvSpPr>
        <p:spPr bwMode="auto">
          <a:xfrm>
            <a:off x="2593252" y="4682203"/>
            <a:ext cx="518196" cy="513541"/>
          </a:xfrm>
          <a:prstGeom prst="ellipse">
            <a:avLst/>
          </a:prstGeom>
          <a:solidFill>
            <a:srgbClr val="FF0000">
              <a:alpha val="8977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grpSp>
        <p:nvGrpSpPr>
          <p:cNvPr id="11" name="Group 2">
            <a:extLst>
              <a:ext uri="{FF2B5EF4-FFF2-40B4-BE49-F238E27FC236}">
                <a16:creationId xmlns:a16="http://schemas.microsoft.com/office/drawing/2014/main" id="{C2E00A63-160C-784D-855D-7FD49556B387}"/>
              </a:ext>
            </a:extLst>
          </p:cNvPr>
          <p:cNvGrpSpPr>
            <a:grpSpLocks/>
          </p:cNvGrpSpPr>
          <p:nvPr/>
        </p:nvGrpSpPr>
        <p:grpSpPr bwMode="auto">
          <a:xfrm>
            <a:off x="2017287" y="2541488"/>
            <a:ext cx="5904656" cy="4199880"/>
            <a:chOff x="1152" y="1344"/>
            <a:chExt cx="3408" cy="2064"/>
          </a:xfrm>
          <a:noFill/>
        </p:grpSpPr>
        <p:sp>
          <p:nvSpPr>
            <p:cNvPr id="12" name="Oval 3">
              <a:extLst>
                <a:ext uri="{FF2B5EF4-FFF2-40B4-BE49-F238E27FC236}">
                  <a16:creationId xmlns:a16="http://schemas.microsoft.com/office/drawing/2014/main" id="{395174DF-12FF-0C44-B573-653AE65567DF}"/>
                </a:ext>
              </a:extLst>
            </p:cNvPr>
            <p:cNvSpPr>
              <a:spLocks noChangeArrowheads="1"/>
            </p:cNvSpPr>
            <p:nvPr/>
          </p:nvSpPr>
          <p:spPr bwMode="auto">
            <a:xfrm>
              <a:off x="1152" y="19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13" name="Oval 4">
              <a:extLst>
                <a:ext uri="{FF2B5EF4-FFF2-40B4-BE49-F238E27FC236}">
                  <a16:creationId xmlns:a16="http://schemas.microsoft.com/office/drawing/2014/main" id="{0A866F2B-3194-2B41-B888-E90AB6251503}"/>
                </a:ext>
              </a:extLst>
            </p:cNvPr>
            <p:cNvSpPr>
              <a:spLocks noChangeArrowheads="1"/>
            </p:cNvSpPr>
            <p:nvPr/>
          </p:nvSpPr>
          <p:spPr bwMode="auto">
            <a:xfrm>
              <a:off x="1488" y="240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4</a:t>
              </a:r>
            </a:p>
          </p:txBody>
        </p:sp>
        <p:sp>
          <p:nvSpPr>
            <p:cNvPr id="14" name="Oval 5">
              <a:extLst>
                <a:ext uri="{FF2B5EF4-FFF2-40B4-BE49-F238E27FC236}">
                  <a16:creationId xmlns:a16="http://schemas.microsoft.com/office/drawing/2014/main" id="{347D9BC1-C898-5D44-ACAD-4CAA3D154FAE}"/>
                </a:ext>
              </a:extLst>
            </p:cNvPr>
            <p:cNvSpPr>
              <a:spLocks noChangeArrowheads="1"/>
            </p:cNvSpPr>
            <p:nvPr/>
          </p:nvSpPr>
          <p:spPr bwMode="auto">
            <a:xfrm>
              <a:off x="1968" y="211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16" name="Oval 6">
              <a:extLst>
                <a:ext uri="{FF2B5EF4-FFF2-40B4-BE49-F238E27FC236}">
                  <a16:creationId xmlns:a16="http://schemas.microsoft.com/office/drawing/2014/main" id="{4C9D67F0-6015-1F48-9314-93F5CCA45F11}"/>
                </a:ext>
              </a:extLst>
            </p:cNvPr>
            <p:cNvSpPr>
              <a:spLocks noChangeArrowheads="1"/>
            </p:cNvSpPr>
            <p:nvPr/>
          </p:nvSpPr>
          <p:spPr bwMode="auto">
            <a:xfrm>
              <a:off x="1632" y="172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17" name="Oval 7">
              <a:extLst>
                <a:ext uri="{FF2B5EF4-FFF2-40B4-BE49-F238E27FC236}">
                  <a16:creationId xmlns:a16="http://schemas.microsoft.com/office/drawing/2014/main" id="{AC7DE070-29AE-3342-A402-75B9C407584D}"/>
                </a:ext>
              </a:extLst>
            </p:cNvPr>
            <p:cNvSpPr>
              <a:spLocks noChangeArrowheads="1"/>
            </p:cNvSpPr>
            <p:nvPr/>
          </p:nvSpPr>
          <p:spPr bwMode="auto">
            <a:xfrm>
              <a:off x="2160" y="278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18" name="Oval 8">
              <a:extLst>
                <a:ext uri="{FF2B5EF4-FFF2-40B4-BE49-F238E27FC236}">
                  <a16:creationId xmlns:a16="http://schemas.microsoft.com/office/drawing/2014/main" id="{301D1943-C689-9940-BC73-19C5632C6794}"/>
                </a:ext>
              </a:extLst>
            </p:cNvPr>
            <p:cNvSpPr>
              <a:spLocks noChangeArrowheads="1"/>
            </p:cNvSpPr>
            <p:nvPr/>
          </p:nvSpPr>
          <p:spPr bwMode="auto">
            <a:xfrm>
              <a:off x="2784" y="268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19" name="Oval 9">
              <a:extLst>
                <a:ext uri="{FF2B5EF4-FFF2-40B4-BE49-F238E27FC236}">
                  <a16:creationId xmlns:a16="http://schemas.microsoft.com/office/drawing/2014/main" id="{07AFB04E-78BF-AB4E-BB69-34418FBD688B}"/>
                </a:ext>
              </a:extLst>
            </p:cNvPr>
            <p:cNvSpPr>
              <a:spLocks noChangeArrowheads="1"/>
            </p:cNvSpPr>
            <p:nvPr/>
          </p:nvSpPr>
          <p:spPr bwMode="auto">
            <a:xfrm>
              <a:off x="2611" y="31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20" name="Oval 10">
              <a:extLst>
                <a:ext uri="{FF2B5EF4-FFF2-40B4-BE49-F238E27FC236}">
                  <a16:creationId xmlns:a16="http://schemas.microsoft.com/office/drawing/2014/main" id="{DCF86242-EFD4-564F-9814-A356248FCD75}"/>
                </a:ext>
              </a:extLst>
            </p:cNvPr>
            <p:cNvSpPr>
              <a:spLocks noChangeArrowheads="1"/>
            </p:cNvSpPr>
            <p:nvPr/>
          </p:nvSpPr>
          <p:spPr bwMode="auto">
            <a:xfrm>
              <a:off x="2976" y="144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21" name="Oval 11">
              <a:extLst>
                <a:ext uri="{FF2B5EF4-FFF2-40B4-BE49-F238E27FC236}">
                  <a16:creationId xmlns:a16="http://schemas.microsoft.com/office/drawing/2014/main" id="{68B8B528-1E1B-A448-B36C-36762D75351A}"/>
                </a:ext>
              </a:extLst>
            </p:cNvPr>
            <p:cNvSpPr>
              <a:spLocks noChangeArrowheads="1"/>
            </p:cNvSpPr>
            <p:nvPr/>
          </p:nvSpPr>
          <p:spPr bwMode="auto">
            <a:xfrm>
              <a:off x="3648" y="134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22" name="Oval 12">
              <a:extLst>
                <a:ext uri="{FF2B5EF4-FFF2-40B4-BE49-F238E27FC236}">
                  <a16:creationId xmlns:a16="http://schemas.microsoft.com/office/drawing/2014/main" id="{5458CFDD-3498-BD4F-8E10-2C57EEBC89A9}"/>
                </a:ext>
              </a:extLst>
            </p:cNvPr>
            <p:cNvSpPr>
              <a:spLocks noChangeArrowheads="1"/>
            </p:cNvSpPr>
            <p:nvPr/>
          </p:nvSpPr>
          <p:spPr bwMode="auto">
            <a:xfrm>
              <a:off x="3024" y="192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23" name="Oval 13">
              <a:extLst>
                <a:ext uri="{FF2B5EF4-FFF2-40B4-BE49-F238E27FC236}">
                  <a16:creationId xmlns:a16="http://schemas.microsoft.com/office/drawing/2014/main" id="{E21AE4A3-1A9A-4B4C-B5A3-60BB92FF242A}"/>
                </a:ext>
              </a:extLst>
            </p:cNvPr>
            <p:cNvSpPr>
              <a:spLocks noChangeArrowheads="1"/>
            </p:cNvSpPr>
            <p:nvPr/>
          </p:nvSpPr>
          <p:spPr bwMode="auto">
            <a:xfrm>
              <a:off x="3648" y="206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24" name="Oval 14">
              <a:extLst>
                <a:ext uri="{FF2B5EF4-FFF2-40B4-BE49-F238E27FC236}">
                  <a16:creationId xmlns:a16="http://schemas.microsoft.com/office/drawing/2014/main" id="{03FB9D21-8D17-B14E-9529-A514FC2E40BF}"/>
                </a:ext>
              </a:extLst>
            </p:cNvPr>
            <p:cNvSpPr>
              <a:spLocks noChangeArrowheads="1"/>
            </p:cNvSpPr>
            <p:nvPr/>
          </p:nvSpPr>
          <p:spPr bwMode="auto">
            <a:xfrm>
              <a:off x="4272" y="163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cxnSp>
        <p:nvCxnSpPr>
          <p:cNvPr id="25" name="直线箭头连接符 24">
            <a:extLst>
              <a:ext uri="{FF2B5EF4-FFF2-40B4-BE49-F238E27FC236}">
                <a16:creationId xmlns:a16="http://schemas.microsoft.com/office/drawing/2014/main" id="{D0BE76B5-DD20-C54E-9936-6C506DEE5BB0}"/>
              </a:ext>
            </a:extLst>
          </p:cNvPr>
          <p:cNvCxnSpPr>
            <a:cxnSpLocks/>
            <a:stCxn id="13" idx="5"/>
            <a:endCxn id="17" idx="2"/>
          </p:cNvCxnSpPr>
          <p:nvPr/>
        </p:nvCxnSpPr>
        <p:spPr>
          <a:xfrm>
            <a:off x="3025346" y="5107104"/>
            <a:ext cx="738389" cy="6087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6" name="直线箭头连接符 25">
            <a:extLst>
              <a:ext uri="{FF2B5EF4-FFF2-40B4-BE49-F238E27FC236}">
                <a16:creationId xmlns:a16="http://schemas.microsoft.com/office/drawing/2014/main" id="{8CA00ACC-585D-1043-B1D5-84BB39C8F1D8}"/>
              </a:ext>
            </a:extLst>
          </p:cNvPr>
          <p:cNvCxnSpPr>
            <a:cxnSpLocks/>
            <a:stCxn id="13" idx="1"/>
            <a:endCxn id="12" idx="5"/>
          </p:cNvCxnSpPr>
          <p:nvPr/>
        </p:nvCxnSpPr>
        <p:spPr>
          <a:xfrm flipH="1" flipV="1">
            <a:off x="2443197" y="4228059"/>
            <a:ext cx="229314" cy="5337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7" name="直线箭头连接符 26">
            <a:extLst>
              <a:ext uri="{FF2B5EF4-FFF2-40B4-BE49-F238E27FC236}">
                <a16:creationId xmlns:a16="http://schemas.microsoft.com/office/drawing/2014/main" id="{5E208BC8-4EDA-474B-B5F8-86F9968DEC61}"/>
              </a:ext>
            </a:extLst>
          </p:cNvPr>
          <p:cNvCxnSpPr>
            <a:cxnSpLocks/>
            <a:stCxn id="12" idx="7"/>
            <a:endCxn id="16" idx="2"/>
          </p:cNvCxnSpPr>
          <p:nvPr/>
        </p:nvCxnSpPr>
        <p:spPr>
          <a:xfrm flipV="1">
            <a:off x="2443197" y="3567040"/>
            <a:ext cx="405732" cy="3156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8" name="直线箭头连接符 27">
            <a:extLst>
              <a:ext uri="{FF2B5EF4-FFF2-40B4-BE49-F238E27FC236}">
                <a16:creationId xmlns:a16="http://schemas.microsoft.com/office/drawing/2014/main" id="{1EC35069-CDF0-9D4F-B8FE-671D51D4B373}"/>
              </a:ext>
            </a:extLst>
          </p:cNvPr>
          <p:cNvCxnSpPr>
            <a:cxnSpLocks/>
            <a:stCxn id="16" idx="6"/>
            <a:endCxn id="22" idx="2"/>
          </p:cNvCxnSpPr>
          <p:nvPr/>
        </p:nvCxnSpPr>
        <p:spPr>
          <a:xfrm>
            <a:off x="3347914" y="3567040"/>
            <a:ext cx="1912776" cy="3906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9" name="直线箭头连接符 28">
            <a:extLst>
              <a:ext uri="{FF2B5EF4-FFF2-40B4-BE49-F238E27FC236}">
                <a16:creationId xmlns:a16="http://schemas.microsoft.com/office/drawing/2014/main" id="{3CCEE049-C96E-584E-AB80-5C8E5D2131BB}"/>
              </a:ext>
            </a:extLst>
          </p:cNvPr>
          <p:cNvCxnSpPr>
            <a:cxnSpLocks/>
          </p:cNvCxnSpPr>
          <p:nvPr/>
        </p:nvCxnSpPr>
        <p:spPr>
          <a:xfrm flipV="1">
            <a:off x="3791668" y="4518042"/>
            <a:ext cx="8572" cy="495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0" name="直线箭头连接符 29">
            <a:extLst>
              <a:ext uri="{FF2B5EF4-FFF2-40B4-BE49-F238E27FC236}">
                <a16:creationId xmlns:a16="http://schemas.microsoft.com/office/drawing/2014/main" id="{2E8EADFC-A878-0F43-A179-1CA20C1663CF}"/>
              </a:ext>
            </a:extLst>
          </p:cNvPr>
          <p:cNvCxnSpPr>
            <a:cxnSpLocks/>
            <a:stCxn id="12" idx="6"/>
            <a:endCxn id="14" idx="2"/>
          </p:cNvCxnSpPr>
          <p:nvPr/>
        </p:nvCxnSpPr>
        <p:spPr>
          <a:xfrm>
            <a:off x="2516272" y="4055398"/>
            <a:ext cx="914806" cy="2930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1" name="直线箭头连接符 30">
            <a:extLst>
              <a:ext uri="{FF2B5EF4-FFF2-40B4-BE49-F238E27FC236}">
                <a16:creationId xmlns:a16="http://schemas.microsoft.com/office/drawing/2014/main" id="{C8FD29C1-C342-3A4B-883A-9E88CE466A77}"/>
              </a:ext>
            </a:extLst>
          </p:cNvPr>
          <p:cNvCxnSpPr>
            <a:cxnSpLocks/>
            <a:stCxn id="19" idx="0"/>
            <a:endCxn id="18" idx="3"/>
          </p:cNvCxnSpPr>
          <p:nvPr/>
        </p:nvCxnSpPr>
        <p:spPr>
          <a:xfrm flipV="1">
            <a:off x="4794624" y="5693134"/>
            <a:ext cx="123320" cy="55987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5AE38516-0304-BF4B-8FCF-A6144F483CCC}"/>
              </a:ext>
            </a:extLst>
          </p:cNvPr>
          <p:cNvCxnSpPr>
            <a:cxnSpLocks/>
            <a:stCxn id="17" idx="5"/>
            <a:endCxn id="19" idx="1"/>
          </p:cNvCxnSpPr>
          <p:nvPr/>
        </p:nvCxnSpPr>
        <p:spPr>
          <a:xfrm>
            <a:off x="4189645" y="5888477"/>
            <a:ext cx="428561" cy="4360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34C681D5-517E-C141-8F40-1E7ED6D279A9}"/>
              </a:ext>
            </a:extLst>
          </p:cNvPr>
          <p:cNvCxnSpPr>
            <a:cxnSpLocks/>
            <a:stCxn id="17" idx="6"/>
            <a:endCxn id="18" idx="2"/>
          </p:cNvCxnSpPr>
          <p:nvPr/>
        </p:nvCxnSpPr>
        <p:spPr>
          <a:xfrm flipV="1">
            <a:off x="4262720" y="5520473"/>
            <a:ext cx="582149"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80A945D3-93E0-A049-9A43-E9123FF86960}"/>
              </a:ext>
            </a:extLst>
          </p:cNvPr>
          <p:cNvCxnSpPr>
            <a:cxnSpLocks/>
            <a:stCxn id="23" idx="2"/>
            <a:endCxn id="22" idx="5"/>
          </p:cNvCxnSpPr>
          <p:nvPr/>
        </p:nvCxnSpPr>
        <p:spPr>
          <a:xfrm flipH="1" flipV="1">
            <a:off x="5686600" y="4130388"/>
            <a:ext cx="655224" cy="12035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AB33C07A-94CB-3046-A0BB-3E8698533B47}"/>
              </a:ext>
            </a:extLst>
          </p:cNvPr>
          <p:cNvCxnSpPr>
            <a:cxnSpLocks/>
            <a:stCxn id="23" idx="6"/>
            <a:endCxn id="24" idx="3"/>
          </p:cNvCxnSpPr>
          <p:nvPr/>
        </p:nvCxnSpPr>
        <p:spPr>
          <a:xfrm flipV="1">
            <a:off x="6840809" y="3544358"/>
            <a:ext cx="655224" cy="7063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0E6610F6-769D-EA4B-94C9-A6C978506126}"/>
              </a:ext>
            </a:extLst>
          </p:cNvPr>
          <p:cNvCxnSpPr>
            <a:cxnSpLocks/>
            <a:stCxn id="14" idx="3"/>
            <a:endCxn id="13" idx="6"/>
          </p:cNvCxnSpPr>
          <p:nvPr/>
        </p:nvCxnSpPr>
        <p:spPr>
          <a:xfrm flipH="1">
            <a:off x="3098421" y="4521074"/>
            <a:ext cx="405732"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92A38103-CF7B-7C41-98A4-546A1D45020D}"/>
              </a:ext>
            </a:extLst>
          </p:cNvPr>
          <p:cNvCxnSpPr>
            <a:cxnSpLocks/>
            <a:stCxn id="20" idx="6"/>
            <a:endCxn id="21" idx="2"/>
          </p:cNvCxnSpPr>
          <p:nvPr/>
        </p:nvCxnSpPr>
        <p:spPr>
          <a:xfrm flipV="1">
            <a:off x="5676510" y="2785667"/>
            <a:ext cx="665314"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DC789F32-8FCF-D44B-AEB5-8C533D9F097C}"/>
              </a:ext>
            </a:extLst>
          </p:cNvPr>
          <p:cNvCxnSpPr>
            <a:cxnSpLocks/>
            <a:stCxn id="22" idx="0"/>
            <a:endCxn id="20" idx="4"/>
          </p:cNvCxnSpPr>
          <p:nvPr/>
        </p:nvCxnSpPr>
        <p:spPr>
          <a:xfrm flipH="1" flipV="1">
            <a:off x="5427018" y="3225189"/>
            <a:ext cx="83165" cy="48835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D6C6ED92-21AB-4841-9059-5797C9075FC0}"/>
              </a:ext>
            </a:extLst>
          </p:cNvPr>
          <p:cNvCxnSpPr>
            <a:cxnSpLocks/>
            <a:stCxn id="22" idx="3"/>
            <a:endCxn id="17" idx="7"/>
          </p:cNvCxnSpPr>
          <p:nvPr/>
        </p:nvCxnSpPr>
        <p:spPr>
          <a:xfrm flipH="1">
            <a:off x="4189645" y="4130388"/>
            <a:ext cx="1144120" cy="14127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D117DBDF-BCA2-3244-A153-CB3B839643F4}"/>
              </a:ext>
            </a:extLst>
          </p:cNvPr>
          <p:cNvCxnSpPr>
            <a:cxnSpLocks/>
          </p:cNvCxnSpPr>
          <p:nvPr/>
        </p:nvCxnSpPr>
        <p:spPr>
          <a:xfrm flipV="1">
            <a:off x="3714842" y="4825754"/>
            <a:ext cx="5318" cy="44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302FE5EE-24A2-AF4D-BC74-7D13CE8DFC49}"/>
              </a:ext>
            </a:extLst>
          </p:cNvPr>
          <p:cNvCxnSpPr>
            <a:cxnSpLocks/>
            <a:stCxn id="24" idx="1"/>
            <a:endCxn id="21" idx="6"/>
          </p:cNvCxnSpPr>
          <p:nvPr/>
        </p:nvCxnSpPr>
        <p:spPr>
          <a:xfrm flipH="1" flipV="1">
            <a:off x="6840809" y="2785667"/>
            <a:ext cx="655224"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AE683C96-3254-8447-8343-9D25D56B2F5E}"/>
                  </a:ext>
                </a:extLst>
              </p:cNvPr>
              <p:cNvSpPr txBox="1"/>
              <p:nvPr/>
            </p:nvSpPr>
            <p:spPr>
              <a:xfrm>
                <a:off x="7568558" y="2541488"/>
                <a:ext cx="1736358"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400" b="1" i="1">
                              <a:solidFill>
                                <a:srgbClr val="C00000"/>
                              </a:solidFill>
                              <a:latin typeface="Cambria Math" panose="02040503050406030204" pitchFamily="18" charset="0"/>
                            </a:rPr>
                          </m:ctrlPr>
                        </m:accPr>
                        <m:e>
                          <m:r>
                            <a:rPr lang="en-US" sz="2400" b="1" i="1">
                              <a:solidFill>
                                <a:srgbClr val="C00000"/>
                              </a:solidFill>
                              <a:latin typeface="Cambria Math" panose="02040503050406030204" pitchFamily="18" charset="0"/>
                            </a:rPr>
                            <m:t>𝒙</m:t>
                          </m:r>
                        </m:e>
                      </m:acc>
                    </m:oMath>
                  </m:oMathPara>
                </a14:m>
                <a:endParaRPr lang="en-US" sz="2400">
                  <a:solidFill>
                    <a:srgbClr val="C00000"/>
                  </a:solidFill>
                  <a:latin typeface="Corbel" panose="020B0503020204020204" pitchFamily="34" charset="0"/>
                </a:endParaRPr>
              </a:p>
            </p:txBody>
          </p:sp>
        </mc:Choice>
        <mc:Fallback xmlns="">
          <p:sp>
            <p:nvSpPr>
              <p:cNvPr id="42" name="文本框 41">
                <a:extLst>
                  <a:ext uri="{FF2B5EF4-FFF2-40B4-BE49-F238E27FC236}">
                    <a16:creationId xmlns:a16="http://schemas.microsoft.com/office/drawing/2014/main" id="{AE683C96-3254-8447-8343-9D25D56B2F5E}"/>
                  </a:ext>
                </a:extLst>
              </p:cNvPr>
              <p:cNvSpPr txBox="1">
                <a:spLocks noRot="1" noChangeAspect="1" noMove="1" noResize="1" noEditPoints="1" noAdjustHandles="1" noChangeArrowheads="1" noChangeShapeType="1" noTextEdit="1"/>
              </p:cNvSpPr>
              <p:nvPr/>
            </p:nvSpPr>
            <p:spPr>
              <a:xfrm>
                <a:off x="7568558" y="2541488"/>
                <a:ext cx="1736358" cy="461665"/>
              </a:xfrm>
              <a:prstGeom prst="rect">
                <a:avLst/>
              </a:prstGeom>
              <a:blipFill>
                <a:blip r:embed="rId4"/>
                <a:stretch>
                  <a:fillRect/>
                </a:stretch>
              </a:blipFill>
            </p:spPr>
            <p:txBody>
              <a:bodyPr/>
              <a:lstStyle/>
              <a:p>
                <a:r>
                  <a:rPr lang="en-US">
                    <a:noFill/>
                  </a:rPr>
                  <a:t> </a:t>
                </a:r>
              </a:p>
            </p:txBody>
          </p:sp>
        </mc:Fallback>
      </mc:AlternateContent>
      <p:graphicFrame>
        <p:nvGraphicFramePr>
          <p:cNvPr id="46" name="表格 96">
            <a:extLst>
              <a:ext uri="{FF2B5EF4-FFF2-40B4-BE49-F238E27FC236}">
                <a16:creationId xmlns:a16="http://schemas.microsoft.com/office/drawing/2014/main" id="{53AD27B1-2FAE-BA48-A6A2-7B0387A8A352}"/>
              </a:ext>
            </a:extLst>
          </p:cNvPr>
          <p:cNvGraphicFramePr>
            <a:graphicFrameLocks noGrp="1"/>
          </p:cNvGraphicFramePr>
          <p:nvPr/>
        </p:nvGraphicFramePr>
        <p:xfrm>
          <a:off x="8140067" y="2988726"/>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967152963"/>
                  </a:ext>
                </a:extLst>
              </a:tr>
              <a:tr h="299992">
                <a:tc>
                  <a:txBody>
                    <a:bodyPr/>
                    <a:lstStyle/>
                    <a:p>
                      <a:pPr algn="ctr"/>
                      <a:r>
                        <a:rPr lang="en-US" altLang="zh-CN" sz="1400">
                          <a:latin typeface="Corbel" panose="020B0503020204020204" pitchFamily="34" charset="0"/>
                        </a:rPr>
                        <a:t>0</a:t>
                      </a:r>
                      <a:endParaRPr lang="en-US" sz="1400">
                        <a:latin typeface="Corbel" panose="020B0503020204020204" pitchFamily="34" charset="0"/>
                      </a:endParaRPr>
                    </a:p>
                  </a:txBody>
                  <a:tcPr>
                    <a:noFill/>
                  </a:tcPr>
                </a:tc>
                <a:extLst>
                  <a:ext uri="{0D108BD9-81ED-4DB2-BD59-A6C34878D82A}">
                    <a16:rowId xmlns:a16="http://schemas.microsoft.com/office/drawing/2014/main" val="3467816205"/>
                  </a:ext>
                </a:extLst>
              </a:tr>
              <a:tr h="299992">
                <a:tc>
                  <a:txBody>
                    <a:bodyPr/>
                    <a:lstStyle/>
                    <a:p>
                      <a:pPr algn="ctr"/>
                      <a:r>
                        <a:rPr lang="en-US" altLang="zh-CN" sz="1400">
                          <a:latin typeface="Corbel" panose="020B0503020204020204" pitchFamily="34" charset="0"/>
                        </a:rPr>
                        <a:t>1</a:t>
                      </a:r>
                      <a:endParaRPr lang="en-US" sz="1400">
                        <a:latin typeface="Corbel" panose="020B0503020204020204" pitchFamily="34" charset="0"/>
                      </a:endParaRPr>
                    </a:p>
                  </a:txBody>
                  <a:tcPr>
                    <a:solidFill>
                      <a:srgbClr val="FF0000">
                        <a:alpha val="73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a:t>
                      </a:r>
                    </a:p>
                  </a:txBody>
                  <a:tcPr>
                    <a:noFill/>
                  </a:tcPr>
                </a:tc>
                <a:extLst>
                  <a:ext uri="{0D108BD9-81ED-4DB2-BD59-A6C34878D82A}">
                    <a16:rowId xmlns:a16="http://schemas.microsoft.com/office/drawing/2014/main" val="277584438"/>
                  </a:ext>
                </a:extLst>
              </a:tr>
            </a:tbl>
          </a:graphicData>
        </a:graphic>
      </p:graphicFrame>
      <p:sp>
        <p:nvSpPr>
          <p:cNvPr id="47" name="左箭头 46">
            <a:extLst>
              <a:ext uri="{FF2B5EF4-FFF2-40B4-BE49-F238E27FC236}">
                <a16:creationId xmlns:a16="http://schemas.microsoft.com/office/drawing/2014/main" id="{C602B152-28EB-224B-A5E7-555A5E694AC2}"/>
              </a:ext>
            </a:extLst>
          </p:cNvPr>
          <p:cNvSpPr/>
          <p:nvPr/>
        </p:nvSpPr>
        <p:spPr>
          <a:xfrm>
            <a:off x="7069573" y="4772078"/>
            <a:ext cx="498985" cy="324729"/>
          </a:xfrm>
          <a:prstGeom prst="lef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B1EB143-D2B8-4840-A769-AA3942885D18}"/>
                  </a:ext>
                </a:extLst>
              </p:cNvPr>
              <p:cNvSpPr txBox="1"/>
              <p:nvPr/>
            </p:nvSpPr>
            <p:spPr>
              <a:xfrm>
                <a:off x="244453" y="1628800"/>
                <a:ext cx="7895614" cy="965842"/>
              </a:xfrm>
              <a:prstGeom prst="rect">
                <a:avLst/>
              </a:prstGeom>
              <a:noFill/>
            </p:spPr>
            <p:txBody>
              <a:bodyPr wrap="square" rtlCol="0">
                <a:spAutoFit/>
              </a:bodyPr>
              <a:lstStyle/>
              <a:p>
                <a:r>
                  <a:rPr lang="en-US" sz="1800">
                    <a:solidFill>
                      <a:srgbClr val="FF0000"/>
                    </a:solidFill>
                    <a:latin typeface="Corbel" panose="020B0503020204020204" pitchFamily="34" charset="0"/>
                  </a:rPr>
                  <a:t>residue </a:t>
                </a:r>
                <a14:m>
                  <m:oMath xmlns:m="http://schemas.openxmlformats.org/officeDocument/2006/math">
                    <m:sSup>
                      <m:sSupPr>
                        <m:ctrlPr>
                          <a:rPr lang="en-US" sz="1800" b="1" i="1">
                            <a:solidFill>
                              <a:srgbClr val="FF0000"/>
                            </a:solidFill>
                            <a:latin typeface="Cambria Math" panose="02040503050406030204" pitchFamily="18" charset="0"/>
                          </a:rPr>
                        </m:ctrlPr>
                      </m:sSupPr>
                      <m:e>
                        <m:acc>
                          <m:accPr>
                            <m:chr m:val="⃗"/>
                            <m:ctrlPr>
                              <a:rPr lang="en-US" sz="1800" b="1" i="1">
                                <a:solidFill>
                                  <a:srgbClr val="FF0000"/>
                                </a:solidFill>
                                <a:latin typeface="Cambria Math" panose="02040503050406030204" pitchFamily="18" charset="0"/>
                              </a:rPr>
                            </m:ctrlPr>
                          </m:accPr>
                          <m:e>
                            <m:r>
                              <a:rPr lang="en-US" sz="1800" b="1" i="1">
                                <a:solidFill>
                                  <a:srgbClr val="FF0000"/>
                                </a:solidFill>
                                <a:latin typeface="Cambria Math" panose="02040503050406030204" pitchFamily="18" charset="0"/>
                              </a:rPr>
                              <m:t>𝒓</m:t>
                            </m:r>
                          </m:e>
                        </m:acc>
                      </m:e>
                      <m:sup>
                        <m:r>
                          <a:rPr lang="en-US" sz="1800" b="1" i="1">
                            <a:solidFill>
                              <a:srgbClr val="FF0000"/>
                            </a:solidFill>
                            <a:latin typeface="Cambria Math" panose="02040503050406030204" pitchFamily="18" charset="0"/>
                          </a:rPr>
                          <m:t>𝒊</m:t>
                        </m:r>
                      </m:sup>
                    </m:sSup>
                    <m:r>
                      <a:rPr lang="en-US" sz="1800" b="1" i="1">
                        <a:solidFill>
                          <a:srgbClr val="FF0000"/>
                        </a:solidFill>
                        <a:latin typeface="Cambria Math" panose="02040503050406030204" pitchFamily="18" charset="0"/>
                      </a:rPr>
                      <m:t>(</m:t>
                    </m:r>
                    <m:r>
                      <a:rPr lang="en-US" sz="1800" b="1" i="1">
                        <a:solidFill>
                          <a:srgbClr val="FF0000"/>
                        </a:solidFill>
                        <a:latin typeface="Cambria Math" panose="02040503050406030204" pitchFamily="18" charset="0"/>
                      </a:rPr>
                      <m:t>𝒗</m:t>
                    </m:r>
                    <m:r>
                      <a:rPr lang="en-US" sz="1800" b="1" i="1">
                        <a:solidFill>
                          <a:srgbClr val="FF0000"/>
                        </a:solidFill>
                        <a:latin typeface="Cambria Math" panose="02040503050406030204" pitchFamily="18" charset="0"/>
                      </a:rPr>
                      <m:t>)</m:t>
                    </m:r>
                  </m:oMath>
                </a14:m>
                <a:r>
                  <a:rPr lang="en-US" sz="1800">
                    <a:solidFill>
                      <a:srgbClr val="FF0000"/>
                    </a:solidFill>
                    <a:latin typeface="Corbel" panose="020B0503020204020204" pitchFamily="34" charset="0"/>
                  </a:rPr>
                  <a:t>:  </a:t>
                </a:r>
                <a:r>
                  <a:rPr lang="en-US" sz="1800">
                    <a:latin typeface="Corbel" panose="020B0503020204020204" pitchFamily="34" charset="0"/>
                  </a:rPr>
                  <a:t>the probability mass transferred to node v at the </a:t>
                </a:r>
                <a14:m>
                  <m:oMath xmlns:m="http://schemas.openxmlformats.org/officeDocument/2006/math">
                    <m:r>
                      <a:rPr lang="en-US" sz="1800" b="1" i="1">
                        <a:latin typeface="Cambria Math" panose="02040503050406030204" pitchFamily="18" charset="0"/>
                      </a:rPr>
                      <m:t>𝒊</m:t>
                    </m:r>
                  </m:oMath>
                </a14:m>
                <a:r>
                  <a:rPr lang="en-US" sz="1800">
                    <a:latin typeface="Corbel" panose="020B0503020204020204" pitchFamily="34" charset="0"/>
                  </a:rPr>
                  <a:t>-th step. </a:t>
                </a:r>
              </a:p>
              <a:p>
                <a:r>
                  <a:rPr lang="en-US" sz="1800">
                    <a:solidFill>
                      <a:srgbClr val="0070C0"/>
                    </a:solidFill>
                    <a:latin typeface="Corbel" panose="020B0503020204020204" pitchFamily="34" charset="0"/>
                  </a:rPr>
                  <a:t>reserve </a:t>
                </a:r>
                <a14:m>
                  <m:oMath xmlns:m="http://schemas.openxmlformats.org/officeDocument/2006/math">
                    <m:sSup>
                      <m:sSupPr>
                        <m:ctrlPr>
                          <a:rPr lang="en-US" altLang="zh-CN" sz="1800" b="1" i="1">
                            <a:solidFill>
                              <a:srgbClr val="0070C0"/>
                            </a:solidFill>
                            <a:latin typeface="Cambria Math" panose="02040503050406030204" pitchFamily="18" charset="0"/>
                          </a:rPr>
                        </m:ctrlPr>
                      </m:sSupPr>
                      <m:e>
                        <m:acc>
                          <m:accPr>
                            <m:chr m:val="⃗"/>
                            <m:ctrlPr>
                              <a:rPr lang="en-US" altLang="zh-CN" sz="1800" i="1">
                                <a:solidFill>
                                  <a:srgbClr val="0070C0"/>
                                </a:solidFill>
                                <a:latin typeface="Cambria Math" panose="02040503050406030204" pitchFamily="18" charset="0"/>
                              </a:rPr>
                            </m:ctrlPr>
                          </m:accPr>
                          <m:e>
                            <m:r>
                              <a:rPr lang="en-US" altLang="zh-CN" sz="1800" b="1" i="1">
                                <a:solidFill>
                                  <a:srgbClr val="0070C0"/>
                                </a:solidFill>
                                <a:latin typeface="Cambria Math" panose="02040503050406030204" pitchFamily="18" charset="0"/>
                              </a:rPr>
                              <m:t>𝒒</m:t>
                            </m:r>
                          </m:e>
                        </m:acc>
                      </m:e>
                      <m:sup>
                        <m:r>
                          <a:rPr lang="en-US" altLang="zh-CN" sz="1800" b="1" i="1">
                            <a:solidFill>
                              <a:srgbClr val="0070C0"/>
                            </a:solidFill>
                            <a:latin typeface="Cambria Math" panose="02040503050406030204" pitchFamily="18" charset="0"/>
                          </a:rPr>
                          <m:t>𝒊</m:t>
                        </m:r>
                      </m:sup>
                    </m:sSup>
                    <m:r>
                      <a:rPr lang="en-US" altLang="zh-CN" sz="1800" i="1">
                        <a:solidFill>
                          <a:srgbClr val="0070C0"/>
                        </a:solidFill>
                        <a:latin typeface="Cambria Math" panose="02040503050406030204" pitchFamily="18" charset="0"/>
                      </a:rPr>
                      <m:t>(</m:t>
                    </m:r>
                    <m:r>
                      <a:rPr lang="en-US" altLang="zh-CN" sz="1800" i="1">
                        <a:solidFill>
                          <a:srgbClr val="0070C0"/>
                        </a:solidFill>
                        <a:latin typeface="Cambria Math" panose="02040503050406030204" pitchFamily="18" charset="0"/>
                      </a:rPr>
                      <m:t>𝒗</m:t>
                    </m:r>
                    <m:r>
                      <a:rPr lang="en-US" altLang="zh-CN" sz="1800" i="1">
                        <a:solidFill>
                          <a:srgbClr val="0070C0"/>
                        </a:solidFill>
                        <a:latin typeface="Cambria Math" panose="02040503050406030204" pitchFamily="18" charset="0"/>
                      </a:rPr>
                      <m:t>)</m:t>
                    </m:r>
                  </m:oMath>
                </a14:m>
                <a:r>
                  <a:rPr lang="en-US" sz="1800">
                    <a:solidFill>
                      <a:srgbClr val="0070C0"/>
                    </a:solidFill>
                    <a:latin typeface="Corbel" panose="020B0503020204020204" pitchFamily="34" charset="0"/>
                  </a:rPr>
                  <a:t>: </a:t>
                </a:r>
                <a:r>
                  <a:rPr lang="en-US" sz="1800">
                    <a:latin typeface="Corbel" panose="020B0503020204020204" pitchFamily="34" charset="0"/>
                  </a:rPr>
                  <a:t>the probability mass transferred to node v </a:t>
                </a:r>
                <a:r>
                  <a:rPr lang="en-US" altLang="zh-CN" sz="1800">
                    <a:latin typeface="Corbel" panose="020B0503020204020204" pitchFamily="34" charset="0"/>
                  </a:rPr>
                  <a:t>at the </a:t>
                </a:r>
                <a14:m>
                  <m:oMath xmlns:m="http://schemas.openxmlformats.org/officeDocument/2006/math">
                    <m:r>
                      <a:rPr lang="en-US" altLang="zh-CN" sz="1800" i="1">
                        <a:latin typeface="Cambria Math" panose="02040503050406030204" pitchFamily="18" charset="0"/>
                      </a:rPr>
                      <m:t>𝒊</m:t>
                    </m:r>
                  </m:oMath>
                </a14:m>
                <a:r>
                  <a:rPr lang="en-US" altLang="zh-CN" sz="1800">
                    <a:latin typeface="Corbel" panose="020B0503020204020204" pitchFamily="34" charset="0"/>
                  </a:rPr>
                  <a:t>-th step </a:t>
                </a:r>
                <a:r>
                  <a:rPr lang="en-US" sz="1800">
                    <a:latin typeface="Corbel" panose="020B0503020204020204" pitchFamily="34" charset="0"/>
                  </a:rPr>
                  <a:t>and stayed at v permernantly. </a:t>
                </a:r>
              </a:p>
            </p:txBody>
          </p:sp>
        </mc:Choice>
        <mc:Fallback xmlns="">
          <p:sp>
            <p:nvSpPr>
              <p:cNvPr id="2" name="文本框 1">
                <a:extLst>
                  <a:ext uri="{FF2B5EF4-FFF2-40B4-BE49-F238E27FC236}">
                    <a16:creationId xmlns:a16="http://schemas.microsoft.com/office/drawing/2014/main" id="{0B1EB143-D2B8-4840-A769-AA3942885D18}"/>
                  </a:ext>
                </a:extLst>
              </p:cNvPr>
              <p:cNvSpPr txBox="1">
                <a:spLocks noRot="1" noChangeAspect="1" noMove="1" noResize="1" noEditPoints="1" noAdjustHandles="1" noChangeArrowheads="1" noChangeShapeType="1" noTextEdit="1"/>
              </p:cNvSpPr>
              <p:nvPr/>
            </p:nvSpPr>
            <p:spPr>
              <a:xfrm>
                <a:off x="244453" y="1628800"/>
                <a:ext cx="7895614" cy="965842"/>
              </a:xfrm>
              <a:prstGeom prst="rect">
                <a:avLst/>
              </a:prstGeom>
              <a:blipFill>
                <a:blip r:embed="rId5"/>
                <a:stretch>
                  <a:fillRect l="-643" t="-1299" b="-6494"/>
                </a:stretch>
              </a:blipFill>
            </p:spPr>
            <p:txBody>
              <a:bodyPr/>
              <a:lstStyle/>
              <a:p>
                <a:r>
                  <a:rPr lang="en-US">
                    <a:noFill/>
                  </a:rPr>
                  <a:t> </a:t>
                </a:r>
              </a:p>
            </p:txBody>
          </p:sp>
        </mc:Fallback>
      </mc:AlternateContent>
      <p:cxnSp>
        <p:nvCxnSpPr>
          <p:cNvPr id="43" name="直线箭头连接符 42">
            <a:extLst>
              <a:ext uri="{FF2B5EF4-FFF2-40B4-BE49-F238E27FC236}">
                <a16:creationId xmlns:a16="http://schemas.microsoft.com/office/drawing/2014/main" id="{FB5BDF4C-FAA1-F24A-9157-EA637D6E8891}"/>
              </a:ext>
            </a:extLst>
          </p:cNvPr>
          <p:cNvCxnSpPr>
            <a:cxnSpLocks/>
          </p:cNvCxnSpPr>
          <p:nvPr/>
        </p:nvCxnSpPr>
        <p:spPr>
          <a:xfrm>
            <a:off x="3031985" y="5109439"/>
            <a:ext cx="738389" cy="608712"/>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07968DB4-43B7-344B-ADB8-C8E338CB1057}"/>
              </a:ext>
            </a:extLst>
          </p:cNvPr>
          <p:cNvCxnSpPr>
            <a:cxnSpLocks/>
          </p:cNvCxnSpPr>
          <p:nvPr/>
        </p:nvCxnSpPr>
        <p:spPr>
          <a:xfrm flipH="1" flipV="1">
            <a:off x="2449836" y="4230394"/>
            <a:ext cx="229314" cy="533723"/>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1CA63EE2-6326-9444-BBFD-1E115AC44AE5}"/>
              </a:ext>
            </a:extLst>
          </p:cNvPr>
          <p:cNvCxnSpPr>
            <a:cxnSpLocks/>
            <a:stCxn id="13" idx="6"/>
            <a:endCxn id="48" idx="3"/>
          </p:cNvCxnSpPr>
          <p:nvPr/>
        </p:nvCxnSpPr>
        <p:spPr>
          <a:xfrm flipV="1">
            <a:off x="3098421" y="4531276"/>
            <a:ext cx="415034" cy="403167"/>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B0B4ABD-5143-A04F-B8F0-BB08ED532936}"/>
                  </a:ext>
                </a:extLst>
              </p:cNvPr>
              <p:cNvSpPr txBox="1"/>
              <p:nvPr/>
            </p:nvSpPr>
            <p:spPr>
              <a:xfrm>
                <a:off x="1316647" y="4934442"/>
                <a:ext cx="1447901" cy="344133"/>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𝟎</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𝟒</m:t>
                        </m:r>
                      </m:e>
                    </m:d>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𝟏</m:t>
                    </m:r>
                  </m:oMath>
                </a14:m>
                <a:r>
                  <a:rPr lang="en-US" sz="1600">
                    <a:solidFill>
                      <a:schemeClr val="tx1"/>
                    </a:solidFill>
                  </a:rPr>
                  <a:t> </a:t>
                </a:r>
              </a:p>
            </p:txBody>
          </p:sp>
        </mc:Choice>
        <mc:Fallback xmlns="">
          <p:sp>
            <p:nvSpPr>
              <p:cNvPr id="3" name="文本框 2">
                <a:extLst>
                  <a:ext uri="{FF2B5EF4-FFF2-40B4-BE49-F238E27FC236}">
                    <a16:creationId xmlns:a16="http://schemas.microsoft.com/office/drawing/2014/main" id="{7B0B4ABD-5143-A04F-B8F0-BB08ED532936}"/>
                  </a:ext>
                </a:extLst>
              </p:cNvPr>
              <p:cNvSpPr txBox="1">
                <a:spLocks noRot="1" noChangeAspect="1" noMove="1" noResize="1" noEditPoints="1" noAdjustHandles="1" noChangeArrowheads="1" noChangeShapeType="1" noTextEdit="1"/>
              </p:cNvSpPr>
              <p:nvPr/>
            </p:nvSpPr>
            <p:spPr>
              <a:xfrm>
                <a:off x="1316647" y="4934442"/>
                <a:ext cx="1447901" cy="34413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B91802CA-35C6-B841-A85A-EF126BB5FEAF}"/>
                  </a:ext>
                </a:extLst>
              </p:cNvPr>
              <p:cNvSpPr txBox="1"/>
              <p:nvPr/>
            </p:nvSpPr>
            <p:spPr>
              <a:xfrm>
                <a:off x="1318362" y="5325893"/>
                <a:ext cx="2121883" cy="450829"/>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𝒒</m:t>
                            </m:r>
                          </m:e>
                        </m:acc>
                      </m:e>
                      <m:sup>
                        <m:r>
                          <a:rPr lang="en-US" altLang="zh-CN" sz="1600" b="1" i="1">
                            <a:solidFill>
                              <a:schemeClr val="tx1"/>
                            </a:solidFill>
                            <a:latin typeface="Cambria Math" panose="02040503050406030204" pitchFamily="18" charset="0"/>
                          </a:rPr>
                          <m:t>𝟎</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𝟒</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𝒘</m:t>
                            </m:r>
                          </m:e>
                          <m:sub>
                            <m:r>
                              <a:rPr lang="en-US" altLang="zh-CN" sz="1600" b="1" i="1">
                                <a:solidFill>
                                  <a:schemeClr val="tx1"/>
                                </a:solidFill>
                                <a:latin typeface="Cambria Math" panose="02040503050406030204" pitchFamily="18" charset="0"/>
                              </a:rPr>
                              <m:t>𝟎</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sSup>
                      <m:sSupPr>
                        <m:ctrlPr>
                          <a:rPr lang="en-US" altLang="zh-CN" sz="1600" i="1">
                            <a:latin typeface="Cambria Math" panose="02040503050406030204" pitchFamily="18" charset="0"/>
                          </a:rPr>
                        </m:ctrlPr>
                      </m:sSupPr>
                      <m:e>
                        <m:acc>
                          <m:accPr>
                            <m:chr m:val="⃗"/>
                            <m:ctrlPr>
                              <a:rPr lang="en-US" altLang="zh-CN" sz="1600" i="1">
                                <a:latin typeface="Cambria Math" panose="02040503050406030204" pitchFamily="18" charset="0"/>
                              </a:rPr>
                            </m:ctrlPr>
                          </m:accPr>
                          <m:e>
                            <m:r>
                              <a:rPr lang="en-US" altLang="zh-CN" sz="1600" b="1" i="1">
                                <a:latin typeface="Cambria Math" panose="02040503050406030204" pitchFamily="18" charset="0"/>
                              </a:rPr>
                              <m:t>𝒓</m:t>
                            </m:r>
                          </m:e>
                        </m:acc>
                      </m:e>
                      <m:sup>
                        <m:r>
                          <a:rPr lang="en-US" altLang="zh-CN" sz="1600" b="1" i="1">
                            <a:latin typeface="Cambria Math" panose="02040503050406030204" pitchFamily="18" charset="0"/>
                          </a:rPr>
                          <m:t>𝟎</m:t>
                        </m:r>
                      </m:sup>
                    </m:sSup>
                    <m:d>
                      <m:dPr>
                        <m:ctrlPr>
                          <a:rPr lang="en-US" altLang="zh-CN" sz="1600" i="1">
                            <a:latin typeface="Cambria Math" panose="02040503050406030204" pitchFamily="18" charset="0"/>
                          </a:rPr>
                        </m:ctrlPr>
                      </m:dPr>
                      <m:e>
                        <m:r>
                          <a:rPr lang="en-US" altLang="zh-CN" sz="1600" b="1" i="1">
                            <a:latin typeface="Cambria Math" panose="02040503050406030204" pitchFamily="18" charset="0"/>
                          </a:rPr>
                          <m:t>𝟒</m:t>
                        </m:r>
                      </m:e>
                    </m:d>
                  </m:oMath>
                </a14:m>
                <a:r>
                  <a:rPr lang="en-US" sz="1600">
                    <a:solidFill>
                      <a:schemeClr val="tx1"/>
                    </a:solidFill>
                  </a:rPr>
                  <a:t> </a:t>
                </a:r>
              </a:p>
            </p:txBody>
          </p:sp>
        </mc:Choice>
        <mc:Fallback xmlns="">
          <p:sp>
            <p:nvSpPr>
              <p:cNvPr id="51" name="文本框 50">
                <a:extLst>
                  <a:ext uri="{FF2B5EF4-FFF2-40B4-BE49-F238E27FC236}">
                    <a16:creationId xmlns:a16="http://schemas.microsoft.com/office/drawing/2014/main" id="{B91802CA-35C6-B841-A85A-EF126BB5FEAF}"/>
                  </a:ext>
                </a:extLst>
              </p:cNvPr>
              <p:cNvSpPr txBox="1">
                <a:spLocks noRot="1" noChangeAspect="1" noMove="1" noResize="1" noEditPoints="1" noAdjustHandles="1" noChangeArrowheads="1" noChangeShapeType="1" noTextEdit="1"/>
              </p:cNvSpPr>
              <p:nvPr/>
            </p:nvSpPr>
            <p:spPr>
              <a:xfrm>
                <a:off x="1318362" y="5325893"/>
                <a:ext cx="2121883" cy="450829"/>
              </a:xfrm>
              <a:prstGeom prst="rect">
                <a:avLst/>
              </a:prstGeom>
              <a:blipFill>
                <a:blip r:embed="rId7"/>
                <a:stretch>
                  <a:fillRect/>
                </a:stretch>
              </a:blipFill>
            </p:spPr>
            <p:txBody>
              <a:bodyPr/>
              <a:lstStyle/>
              <a:p>
                <a:r>
                  <a:rPr lang="en-US">
                    <a:noFill/>
                  </a:rPr>
                  <a:t> </a:t>
                </a:r>
              </a:p>
            </p:txBody>
          </p:sp>
        </mc:Fallback>
      </mc:AlternateContent>
      <p:sp>
        <p:nvSpPr>
          <p:cNvPr id="4" name="右弧形箭头 3">
            <a:extLst>
              <a:ext uri="{FF2B5EF4-FFF2-40B4-BE49-F238E27FC236}">
                <a16:creationId xmlns:a16="http://schemas.microsoft.com/office/drawing/2014/main" id="{BC8454ED-57A7-6A4F-836D-C2612A7C0FDF}"/>
              </a:ext>
            </a:extLst>
          </p:cNvPr>
          <p:cNvSpPr/>
          <p:nvPr/>
        </p:nvSpPr>
        <p:spPr>
          <a:xfrm>
            <a:off x="1043608" y="5107104"/>
            <a:ext cx="216024" cy="436051"/>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35F0A7F2-1415-AD42-94A1-07898BA3C838}"/>
                  </a:ext>
                </a:extLst>
              </p:cNvPr>
              <p:cNvSpPr txBox="1"/>
              <p:nvPr/>
            </p:nvSpPr>
            <p:spPr>
              <a:xfrm>
                <a:off x="939546" y="3254612"/>
                <a:ext cx="1945329" cy="533479"/>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𝟏</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𝟎</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𝟏</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2" name="文本框 51">
                <a:extLst>
                  <a:ext uri="{FF2B5EF4-FFF2-40B4-BE49-F238E27FC236}">
                    <a16:creationId xmlns:a16="http://schemas.microsoft.com/office/drawing/2014/main" id="{35F0A7F2-1415-AD42-94A1-07898BA3C838}"/>
                  </a:ext>
                </a:extLst>
              </p:cNvPr>
              <p:cNvSpPr txBox="1">
                <a:spLocks noRot="1" noChangeAspect="1" noMove="1" noResize="1" noEditPoints="1" noAdjustHandles="1" noChangeArrowheads="1" noChangeShapeType="1" noTextEdit="1"/>
              </p:cNvSpPr>
              <p:nvPr/>
            </p:nvSpPr>
            <p:spPr>
              <a:xfrm>
                <a:off x="939546" y="3254612"/>
                <a:ext cx="1945329" cy="53347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E2BC03D6-6781-964B-A4F5-9F529A56C5D7}"/>
                  </a:ext>
                </a:extLst>
              </p:cNvPr>
              <p:cNvSpPr txBox="1"/>
              <p:nvPr/>
            </p:nvSpPr>
            <p:spPr>
              <a:xfrm>
                <a:off x="3908709" y="4216920"/>
                <a:ext cx="1945329" cy="544701"/>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𝟑</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latin typeface="Cambria Math" panose="02040503050406030204" pitchFamily="18" charset="0"/>
                              </a:rPr>
                            </m:ctrlPr>
                          </m:sSupPr>
                          <m:e>
                            <m:acc>
                              <m:accPr>
                                <m:chr m:val="⃗"/>
                                <m:ctrlPr>
                                  <a:rPr lang="en-US" altLang="zh-CN" sz="1600" i="1">
                                    <a:latin typeface="Cambria Math" panose="02040503050406030204" pitchFamily="18" charset="0"/>
                                  </a:rPr>
                                </m:ctrlPr>
                              </m:accPr>
                              <m:e>
                                <m:r>
                                  <a:rPr lang="en-US" altLang="zh-CN" sz="1600" b="1" i="1">
                                    <a:latin typeface="Cambria Math" panose="02040503050406030204" pitchFamily="18" charset="0"/>
                                  </a:rPr>
                                  <m:t>𝒓</m:t>
                                </m:r>
                              </m:e>
                            </m:acc>
                          </m:e>
                          <m:sup>
                            <m:r>
                              <a:rPr lang="en-US" altLang="zh-CN" sz="1600" b="1" i="1">
                                <a:latin typeface="Cambria Math" panose="02040503050406030204" pitchFamily="18" charset="0"/>
                              </a:rPr>
                              <m:t>𝟎</m:t>
                            </m:r>
                          </m:sup>
                        </m:sSup>
                        <m:d>
                          <m:dPr>
                            <m:ctrlPr>
                              <a:rPr lang="en-US" altLang="zh-CN" sz="1600" i="1">
                                <a:latin typeface="Cambria Math" panose="02040503050406030204" pitchFamily="18" charset="0"/>
                              </a:rPr>
                            </m:ctrlPr>
                          </m:dPr>
                          <m:e>
                            <m:r>
                              <a:rPr lang="en-US" altLang="zh-CN" sz="1600" b="1" i="1">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𝟑</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3" name="文本框 52">
                <a:extLst>
                  <a:ext uri="{FF2B5EF4-FFF2-40B4-BE49-F238E27FC236}">
                    <a16:creationId xmlns:a16="http://schemas.microsoft.com/office/drawing/2014/main" id="{E2BC03D6-6781-964B-A4F5-9F529A56C5D7}"/>
                  </a:ext>
                </a:extLst>
              </p:cNvPr>
              <p:cNvSpPr txBox="1">
                <a:spLocks noRot="1" noChangeAspect="1" noMove="1" noResize="1" noEditPoints="1" noAdjustHandles="1" noChangeArrowheads="1" noChangeShapeType="1" noTextEdit="1"/>
              </p:cNvSpPr>
              <p:nvPr/>
            </p:nvSpPr>
            <p:spPr>
              <a:xfrm>
                <a:off x="3908709" y="4216920"/>
                <a:ext cx="1945329" cy="54470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161FB8ED-FC03-8241-A561-0AAB4ACECB30}"/>
                  </a:ext>
                </a:extLst>
              </p:cNvPr>
              <p:cNvSpPr txBox="1"/>
              <p:nvPr/>
            </p:nvSpPr>
            <p:spPr>
              <a:xfrm>
                <a:off x="2671552" y="6047456"/>
                <a:ext cx="1945329" cy="544701"/>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𝟓</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𝟎</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𝟓</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4" name="文本框 53">
                <a:extLst>
                  <a:ext uri="{FF2B5EF4-FFF2-40B4-BE49-F238E27FC236}">
                    <a16:creationId xmlns:a16="http://schemas.microsoft.com/office/drawing/2014/main" id="{161FB8ED-FC03-8241-A561-0AAB4ACECB30}"/>
                  </a:ext>
                </a:extLst>
              </p:cNvPr>
              <p:cNvSpPr txBox="1">
                <a:spLocks noRot="1" noChangeAspect="1" noMove="1" noResize="1" noEditPoints="1" noAdjustHandles="1" noChangeArrowheads="1" noChangeShapeType="1" noTextEdit="1"/>
              </p:cNvSpPr>
              <p:nvPr/>
            </p:nvSpPr>
            <p:spPr>
              <a:xfrm>
                <a:off x="2671552" y="6047456"/>
                <a:ext cx="1945329" cy="54470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8A768C24-0043-CC4E-A117-D460134C6848}"/>
                  </a:ext>
                </a:extLst>
              </p:cNvPr>
              <p:cNvSpPr txBox="1"/>
              <p:nvPr/>
            </p:nvSpPr>
            <p:spPr>
              <a:xfrm>
                <a:off x="1330203" y="4933301"/>
                <a:ext cx="1447901" cy="344133"/>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𝟎</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𝟒</m:t>
                        </m:r>
                      </m:e>
                    </m:d>
                    <m:r>
                      <a:rPr lang="en-US" altLang="zh-CN" sz="1600" b="1" i="1">
                        <a:solidFill>
                          <a:srgbClr val="FF0000"/>
                        </a:solidFill>
                        <a:latin typeface="Cambria Math" panose="02040503050406030204" pitchFamily="18" charset="0"/>
                      </a:rPr>
                      <m:t>=</m:t>
                    </m:r>
                    <m:r>
                      <a:rPr lang="en-US" altLang="zh-CN" sz="1600" b="1" i="1">
                        <a:solidFill>
                          <a:srgbClr val="FF0000"/>
                        </a:solidFill>
                        <a:latin typeface="Cambria Math" panose="02040503050406030204" pitchFamily="18" charset="0"/>
                      </a:rPr>
                      <m:t>𝟎</m:t>
                    </m:r>
                  </m:oMath>
                </a14:m>
                <a:r>
                  <a:rPr lang="en-US" sz="1600">
                    <a:solidFill>
                      <a:srgbClr val="FF0000"/>
                    </a:solidFill>
                  </a:rPr>
                  <a:t> </a:t>
                </a:r>
                <a:endParaRPr lang="en-US" sz="1600">
                  <a:solidFill>
                    <a:schemeClr val="tx1"/>
                  </a:solidFill>
                </a:endParaRPr>
              </a:p>
            </p:txBody>
          </p:sp>
        </mc:Choice>
        <mc:Fallback xmlns="">
          <p:sp>
            <p:nvSpPr>
              <p:cNvPr id="55" name="文本框 54">
                <a:extLst>
                  <a:ext uri="{FF2B5EF4-FFF2-40B4-BE49-F238E27FC236}">
                    <a16:creationId xmlns:a16="http://schemas.microsoft.com/office/drawing/2014/main" id="{8A768C24-0043-CC4E-A117-D460134C6848}"/>
                  </a:ext>
                </a:extLst>
              </p:cNvPr>
              <p:cNvSpPr txBox="1">
                <a:spLocks noRot="1" noChangeAspect="1" noMove="1" noResize="1" noEditPoints="1" noAdjustHandles="1" noChangeArrowheads="1" noChangeShapeType="1" noTextEdit="1"/>
              </p:cNvSpPr>
              <p:nvPr/>
            </p:nvSpPr>
            <p:spPr>
              <a:xfrm>
                <a:off x="1330203" y="4933301"/>
                <a:ext cx="1447901" cy="34413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E037C098-0220-E744-BA4E-8CBBC9C30E15}"/>
                  </a:ext>
                </a:extLst>
              </p:cNvPr>
              <p:cNvSpPr txBox="1"/>
              <p:nvPr/>
            </p:nvSpPr>
            <p:spPr>
              <a:xfrm>
                <a:off x="1066506" y="6447057"/>
                <a:ext cx="2355622" cy="307777"/>
              </a:xfrm>
              <a:prstGeom prst="rect">
                <a:avLst/>
              </a:prstGeom>
              <a:noFill/>
              <a:ln w="28575">
                <a:noFill/>
              </a:ln>
            </p:spPr>
            <p:txBody>
              <a:bodyPr wrap="square" rtlCol="0">
                <a:spAutoFit/>
              </a:bodyPr>
              <a:lstStyle/>
              <a:p>
                <a14:m>
                  <m:oMath xmlns:m="http://schemas.openxmlformats.org/officeDocument/2006/math">
                    <m:sSub>
                      <m:sSubPr>
                        <m:ctrlPr>
                          <a:rPr lang="en-US" sz="1400" i="1">
                            <a:solidFill>
                              <a:srgbClr val="0070C0"/>
                            </a:solidFill>
                            <a:latin typeface="Cambria Math" panose="02040503050406030204" pitchFamily="18" charset="0"/>
                          </a:rPr>
                        </m:ctrlPr>
                      </m:sSubPr>
                      <m:e>
                        <m:r>
                          <a:rPr lang="en-US" sz="1400" b="1" i="1">
                            <a:solidFill>
                              <a:srgbClr val="0070C0"/>
                            </a:solidFill>
                            <a:latin typeface="Cambria Math" panose="02040503050406030204" pitchFamily="18" charset="0"/>
                          </a:rPr>
                          <m:t>𝒀</m:t>
                        </m:r>
                      </m:e>
                      <m:sub>
                        <m:r>
                          <a:rPr lang="en-US" sz="1400" b="1" i="0">
                            <a:solidFill>
                              <a:srgbClr val="0070C0"/>
                            </a:solidFill>
                            <a:latin typeface="Cambria Math" panose="02040503050406030204" pitchFamily="18" charset="0"/>
                          </a:rPr>
                          <m:t>𝐢</m:t>
                        </m:r>
                      </m:sub>
                    </m:sSub>
                    <m:r>
                      <a:rPr lang="en-US" sz="1400" b="1" i="1">
                        <a:solidFill>
                          <a:srgbClr val="0070C0"/>
                        </a:solidFill>
                        <a:latin typeface="Cambria Math" panose="02040503050406030204" pitchFamily="18" charset="0"/>
                      </a:rPr>
                      <m:t>=</m:t>
                    </m:r>
                    <m:sSub>
                      <m:sSubPr>
                        <m:ctrlPr>
                          <a:rPr lang="en-US" sz="1400" i="1">
                            <a:solidFill>
                              <a:srgbClr val="0070C0"/>
                            </a:solidFill>
                            <a:latin typeface="Cambria Math" panose="02040503050406030204" pitchFamily="18" charset="0"/>
                          </a:rPr>
                        </m:ctrlPr>
                      </m:sSubPr>
                      <m:e>
                        <m:r>
                          <a:rPr lang="en-US" sz="1400" b="1" i="1">
                            <a:solidFill>
                              <a:srgbClr val="0070C0"/>
                            </a:solidFill>
                            <a:latin typeface="Cambria Math" panose="02040503050406030204" pitchFamily="18" charset="0"/>
                          </a:rPr>
                          <m:t>𝒘</m:t>
                        </m:r>
                      </m:e>
                      <m:sub>
                        <m:r>
                          <a:rPr lang="en-US" sz="1400" b="1" i="1">
                            <a:solidFill>
                              <a:srgbClr val="0070C0"/>
                            </a:solidFill>
                            <a:latin typeface="Cambria Math" panose="02040503050406030204" pitchFamily="18" charset="0"/>
                          </a:rPr>
                          <m:t>𝒊</m:t>
                        </m:r>
                      </m:sub>
                    </m:sSub>
                    <m:r>
                      <a:rPr lang="en-US" sz="1400" b="1" i="1">
                        <a:solidFill>
                          <a:srgbClr val="0070C0"/>
                        </a:solidFill>
                        <a:latin typeface="Cambria Math" panose="02040503050406030204" pitchFamily="18" charset="0"/>
                      </a:rPr>
                      <m:t>+</m:t>
                    </m:r>
                    <m:sSub>
                      <m:sSubPr>
                        <m:ctrlPr>
                          <a:rPr lang="en-US" sz="1400" i="1">
                            <a:solidFill>
                              <a:srgbClr val="0070C0"/>
                            </a:solidFill>
                            <a:latin typeface="Cambria Math" panose="02040503050406030204" pitchFamily="18" charset="0"/>
                          </a:rPr>
                        </m:ctrlPr>
                      </m:sSubPr>
                      <m:e>
                        <m:r>
                          <a:rPr lang="en-US" sz="1400" b="1" i="1">
                            <a:solidFill>
                              <a:srgbClr val="0070C0"/>
                            </a:solidFill>
                            <a:latin typeface="Cambria Math" panose="02040503050406030204" pitchFamily="18" charset="0"/>
                          </a:rPr>
                          <m:t>𝒘</m:t>
                        </m:r>
                      </m:e>
                      <m:sub>
                        <m:r>
                          <a:rPr lang="en-US" sz="1400" b="1" i="1">
                            <a:solidFill>
                              <a:srgbClr val="0070C0"/>
                            </a:solidFill>
                            <a:latin typeface="Cambria Math" panose="02040503050406030204" pitchFamily="18" charset="0"/>
                          </a:rPr>
                          <m:t>𝒊</m:t>
                        </m:r>
                        <m:r>
                          <a:rPr lang="en-US" sz="1400" b="1" i="1">
                            <a:solidFill>
                              <a:srgbClr val="0070C0"/>
                            </a:solidFill>
                            <a:latin typeface="Cambria Math" panose="02040503050406030204" pitchFamily="18" charset="0"/>
                          </a:rPr>
                          <m:t>+</m:t>
                        </m:r>
                        <m:r>
                          <a:rPr lang="en-US" sz="1400" b="1" i="1">
                            <a:solidFill>
                              <a:srgbClr val="0070C0"/>
                            </a:solidFill>
                            <a:latin typeface="Cambria Math" panose="02040503050406030204" pitchFamily="18" charset="0"/>
                          </a:rPr>
                          <m:t>𝟏</m:t>
                        </m:r>
                      </m:sub>
                    </m:sSub>
                    <m:r>
                      <a:rPr lang="en-US" sz="1400" b="1" i="1">
                        <a:solidFill>
                          <a:srgbClr val="0070C0"/>
                        </a:solidFill>
                        <a:latin typeface="Cambria Math" panose="02040503050406030204" pitchFamily="18" charset="0"/>
                      </a:rPr>
                      <m:t>+…</m:t>
                    </m:r>
                  </m:oMath>
                </a14:m>
                <a:r>
                  <a:rPr lang="en-US" sz="1400">
                    <a:solidFill>
                      <a:srgbClr val="0070C0"/>
                    </a:solidFill>
                  </a:rPr>
                  <a:t> </a:t>
                </a:r>
              </a:p>
            </p:txBody>
          </p:sp>
        </mc:Choice>
        <mc:Fallback xmlns="">
          <p:sp>
            <p:nvSpPr>
              <p:cNvPr id="9" name="文本框 8">
                <a:extLst>
                  <a:ext uri="{FF2B5EF4-FFF2-40B4-BE49-F238E27FC236}">
                    <a16:creationId xmlns:a16="http://schemas.microsoft.com/office/drawing/2014/main" id="{E037C098-0220-E744-BA4E-8CBBC9C30E15}"/>
                  </a:ext>
                </a:extLst>
              </p:cNvPr>
              <p:cNvSpPr txBox="1">
                <a:spLocks noRot="1" noChangeAspect="1" noMove="1" noResize="1" noEditPoints="1" noAdjustHandles="1" noChangeArrowheads="1" noChangeShapeType="1" noTextEdit="1"/>
              </p:cNvSpPr>
              <p:nvPr/>
            </p:nvSpPr>
            <p:spPr>
              <a:xfrm>
                <a:off x="1066506" y="6447057"/>
                <a:ext cx="2355622" cy="307777"/>
              </a:xfrm>
              <a:prstGeom prst="rect">
                <a:avLst/>
              </a:prstGeom>
              <a:blipFill>
                <a:blip r:embed="rId12"/>
                <a:stretch>
                  <a:fillRect/>
                </a:stretch>
              </a:blipFill>
              <a:ln w="28575">
                <a:noFill/>
              </a:ln>
            </p:spPr>
            <p:txBody>
              <a:bodyPr/>
              <a:lstStyle/>
              <a:p>
                <a:r>
                  <a:rPr lang="en-US">
                    <a:noFill/>
                  </a:rPr>
                  <a:t> </a:t>
                </a:r>
              </a:p>
            </p:txBody>
          </p:sp>
        </mc:Fallback>
      </mc:AlternateContent>
      <p:sp>
        <p:nvSpPr>
          <p:cNvPr id="57" name="左箭头 56">
            <a:extLst>
              <a:ext uri="{FF2B5EF4-FFF2-40B4-BE49-F238E27FC236}">
                <a16:creationId xmlns:a16="http://schemas.microsoft.com/office/drawing/2014/main" id="{4E520DB9-EA16-F748-A26F-0D61C69CC354}"/>
              </a:ext>
            </a:extLst>
          </p:cNvPr>
          <p:cNvSpPr/>
          <p:nvPr/>
        </p:nvSpPr>
        <p:spPr>
          <a:xfrm>
            <a:off x="933489" y="4318986"/>
            <a:ext cx="498985" cy="324729"/>
          </a:xfrm>
          <a:prstGeom prst="lef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表格 96">
            <a:extLst>
              <a:ext uri="{FF2B5EF4-FFF2-40B4-BE49-F238E27FC236}">
                <a16:creationId xmlns:a16="http://schemas.microsoft.com/office/drawing/2014/main" id="{D7B6A1B6-D806-7F4E-80B3-29AD0C8F9896}"/>
              </a:ext>
            </a:extLst>
          </p:cNvPr>
          <p:cNvGraphicFramePr>
            <a:graphicFrameLocks noGrp="1"/>
          </p:cNvGraphicFramePr>
          <p:nvPr>
            <p:extLst>
              <p:ext uri="{D42A27DB-BD31-4B8C-83A1-F6EECF244321}">
                <p14:modId xmlns:p14="http://schemas.microsoft.com/office/powerpoint/2010/main" val="3714131697"/>
              </p:ext>
            </p:extLst>
          </p:nvPr>
        </p:nvGraphicFramePr>
        <p:xfrm>
          <a:off x="228093" y="2985102"/>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2</a:t>
                      </a:r>
                      <a:r>
                        <a:rPr lang="en-US" sz="1400">
                          <a:latin typeface="Corbel" panose="020B0503020204020204" pitchFamily="34" charset="0"/>
                        </a:rPr>
                        <a:t>3</a:t>
                      </a:r>
                    </a:p>
                  </a:txBody>
                  <a:tcPr>
                    <a:solidFill>
                      <a:srgbClr val="FF0000">
                        <a:alpha val="73000"/>
                      </a:srgbClr>
                    </a:solidFill>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0</a:t>
                      </a:r>
                      <a:r>
                        <a:rPr lang="en-US" sz="1400">
                          <a:latin typeface="Corbel" panose="020B0503020204020204" pitchFamily="34" charset="0"/>
                        </a:rPr>
                        <a:t>1</a:t>
                      </a:r>
                    </a:p>
                  </a:txBody>
                  <a:tcPr>
                    <a:solidFill>
                      <a:srgbClr val="FF0000">
                        <a:alpha val="10000"/>
                      </a:srgbClr>
                    </a:solidFill>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1</a:t>
                      </a:r>
                      <a:endParaRPr lang="en-US" sz="1400">
                        <a:latin typeface="Corbel" panose="020B0503020204020204" pitchFamily="34" charset="0"/>
                      </a:endParaRPr>
                    </a:p>
                  </a:txBody>
                  <a:tcPr>
                    <a:solidFill>
                      <a:srgbClr val="FF0000">
                        <a:alpha val="42000"/>
                      </a:srgbClr>
                    </a:solidFill>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0.2</a:t>
                      </a:r>
                    </a:p>
                  </a:txBody>
                  <a:tcPr>
                    <a:solidFill>
                      <a:srgbClr val="FF0000">
                        <a:alpha val="60000"/>
                      </a:srgbClr>
                    </a:solidFill>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0.01</a:t>
                      </a:r>
                    </a:p>
                  </a:txBody>
                  <a:tcPr>
                    <a:solidFill>
                      <a:srgbClr val="FF0000">
                        <a:alpha val="10000"/>
                      </a:srgbClr>
                    </a:solidFill>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18</a:t>
                      </a:r>
                      <a:endParaRPr lang="en-US" sz="1400">
                        <a:latin typeface="Corbel" panose="020B0503020204020204" pitchFamily="34" charset="0"/>
                      </a:endParaRPr>
                    </a:p>
                  </a:txBody>
                  <a:tcPr>
                    <a:solidFill>
                      <a:srgbClr val="FF0000">
                        <a:alpha val="55000"/>
                      </a:srgbClr>
                    </a:solidFill>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a:t>
                      </a:r>
                    </a:p>
                  </a:txBody>
                  <a:tcPr>
                    <a:solidFill>
                      <a:srgbClr val="FF0000">
                        <a:alpha val="0"/>
                      </a:srgbClr>
                    </a:solidFill>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solidFill>
                      <a:srgbClr val="FF0000">
                        <a:alpha val="10000"/>
                      </a:srgbClr>
                    </a:solidFill>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0.1</a:t>
                      </a:r>
                    </a:p>
                  </a:txBody>
                  <a:tcPr>
                    <a:solidFill>
                      <a:srgbClr val="FF0000">
                        <a:alpha val="42000"/>
                      </a:srgbClr>
                    </a:solidFill>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a:t>
                      </a:r>
                      <a:r>
                        <a:rPr lang="en-US" altLang="zh-CN" sz="1400">
                          <a:latin typeface="Corbel" panose="020B0503020204020204" pitchFamily="34" charset="0"/>
                        </a:rPr>
                        <a:t>0</a:t>
                      </a:r>
                      <a:r>
                        <a:rPr lang="en-US" sz="1400">
                          <a:latin typeface="Corbel" panose="020B0503020204020204" pitchFamily="34" charset="0"/>
                        </a:rPr>
                        <a:t>2</a:t>
                      </a:r>
                    </a:p>
                  </a:txBody>
                  <a:tcPr>
                    <a:solidFill>
                      <a:srgbClr val="FF0000">
                        <a:alpha val="10000"/>
                      </a:srgbClr>
                    </a:solidFill>
                  </a:tcPr>
                </a:tc>
                <a:extLst>
                  <a:ext uri="{0D108BD9-81ED-4DB2-BD59-A6C34878D82A}">
                    <a16:rowId xmlns:a16="http://schemas.microsoft.com/office/drawing/2014/main" val="277584438"/>
                  </a:ext>
                </a:extLst>
              </a:tr>
            </a:tbl>
          </a:graphicData>
        </a:graphic>
      </p:graphicFrame>
      <p:cxnSp>
        <p:nvCxnSpPr>
          <p:cNvPr id="59" name="直线箭头连接符 58">
            <a:extLst>
              <a:ext uri="{FF2B5EF4-FFF2-40B4-BE49-F238E27FC236}">
                <a16:creationId xmlns:a16="http://schemas.microsoft.com/office/drawing/2014/main" id="{77530EFB-10F0-7C4F-87C9-8565B641E824}"/>
              </a:ext>
            </a:extLst>
          </p:cNvPr>
          <p:cNvCxnSpPr>
            <a:cxnSpLocks/>
            <a:stCxn id="17" idx="5"/>
            <a:endCxn id="54" idx="3"/>
          </p:cNvCxnSpPr>
          <p:nvPr/>
        </p:nvCxnSpPr>
        <p:spPr>
          <a:xfrm>
            <a:off x="4189645" y="5888477"/>
            <a:ext cx="427236" cy="431330"/>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139D00A5-5BFB-784C-A0AB-A97C0FE96C74}"/>
              </a:ext>
            </a:extLst>
          </p:cNvPr>
          <p:cNvCxnSpPr>
            <a:cxnSpLocks/>
            <a:stCxn id="17" idx="7"/>
            <a:endCxn id="22" idx="3"/>
          </p:cNvCxnSpPr>
          <p:nvPr/>
        </p:nvCxnSpPr>
        <p:spPr>
          <a:xfrm flipV="1">
            <a:off x="4189645" y="4130388"/>
            <a:ext cx="1144120" cy="1412767"/>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61" name="直线箭头连接符 60">
            <a:extLst>
              <a:ext uri="{FF2B5EF4-FFF2-40B4-BE49-F238E27FC236}">
                <a16:creationId xmlns:a16="http://schemas.microsoft.com/office/drawing/2014/main" id="{47B05796-4D21-2A4D-88BB-C1CE272E360A}"/>
              </a:ext>
            </a:extLst>
          </p:cNvPr>
          <p:cNvCxnSpPr>
            <a:cxnSpLocks/>
            <a:stCxn id="17" idx="6"/>
            <a:endCxn id="18" idx="2"/>
          </p:cNvCxnSpPr>
          <p:nvPr/>
        </p:nvCxnSpPr>
        <p:spPr>
          <a:xfrm flipV="1">
            <a:off x="4262720" y="5520473"/>
            <a:ext cx="582149" cy="195343"/>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69" name="文本框 68">
            <a:extLst>
              <a:ext uri="{FF2B5EF4-FFF2-40B4-BE49-F238E27FC236}">
                <a16:creationId xmlns:a16="http://schemas.microsoft.com/office/drawing/2014/main" id="{692E7A24-A5C8-B145-8673-F17154E3E5BA}"/>
              </a:ext>
            </a:extLst>
          </p:cNvPr>
          <p:cNvSpPr txBox="1"/>
          <p:nvPr/>
        </p:nvSpPr>
        <p:spPr>
          <a:xfrm>
            <a:off x="5854038" y="5693134"/>
            <a:ext cx="1720870" cy="584775"/>
          </a:xfrm>
          <a:prstGeom prst="rect">
            <a:avLst/>
          </a:prstGeom>
          <a:noFill/>
        </p:spPr>
        <p:txBody>
          <a:bodyPr wrap="square" rtlCol="0">
            <a:spAutoFit/>
          </a:bodyPr>
          <a:lstStyle/>
          <a:p>
            <a:r>
              <a:rPr lang="en-US">
                <a:latin typeface="Corbel" panose="020B0503020204020204" pitchFamily="34" charset="0"/>
              </a:rPr>
              <a:t>repeat</a:t>
            </a:r>
          </a:p>
        </p:txBody>
      </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4AF7ECED-B5FE-AC40-84E2-49241BB4F984}"/>
                  </a:ext>
                </a:extLst>
              </p:cNvPr>
              <p:cNvSpPr txBox="1"/>
              <p:nvPr/>
            </p:nvSpPr>
            <p:spPr>
              <a:xfrm>
                <a:off x="-324544" y="2550185"/>
                <a:ext cx="3196115" cy="400110"/>
              </a:xfrm>
              <a:prstGeom prst="rect">
                <a:avLst/>
              </a:prstGeom>
              <a:noFill/>
            </p:spPr>
            <p:txBody>
              <a:bodyPr wrap="square" rtlCol="0">
                <a:spAutoFit/>
              </a:bodyPr>
              <a:lstStyle/>
              <a:p>
                <a:pPr algn="ctr"/>
                <a:r>
                  <a:rPr lang="en-US" sz="2000">
                    <a:solidFill>
                      <a:srgbClr val="C00000"/>
                    </a:solidFill>
                    <a:latin typeface="Corbel" panose="020B0503020204020204" pitchFamily="34" charset="0"/>
                  </a:rPr>
                  <a:t>p</a:t>
                </a:r>
                <a:r>
                  <a:rPr lang="en-US" sz="2000" b="1">
                    <a:solidFill>
                      <a:srgbClr val="C00000"/>
                    </a:solidFill>
                    <a:latin typeface="Corbel" panose="020B0503020204020204" pitchFamily="34" charset="0"/>
                  </a:rPr>
                  <a:t>ropagation vector </a:t>
                </a:r>
                <a14:m>
                  <m:oMath xmlns:m="http://schemas.openxmlformats.org/officeDocument/2006/math">
                    <m:acc>
                      <m:accPr>
                        <m:chr m:val="⃗"/>
                        <m:ctrlPr>
                          <a:rPr lang="en-US" sz="2000" b="1" i="1">
                            <a:solidFill>
                              <a:srgbClr val="C00000"/>
                            </a:solidFill>
                            <a:latin typeface="Cambria Math" panose="02040503050406030204" pitchFamily="18" charset="0"/>
                          </a:rPr>
                        </m:ctrlPr>
                      </m:accPr>
                      <m:e>
                        <m:r>
                          <a:rPr lang="en-US" sz="2000" b="1" i="1">
                            <a:solidFill>
                              <a:srgbClr val="C00000"/>
                            </a:solidFill>
                            <a:latin typeface="Cambria Math" panose="02040503050406030204" pitchFamily="18" charset="0"/>
                          </a:rPr>
                          <m:t>𝝅</m:t>
                        </m:r>
                      </m:e>
                    </m:acc>
                  </m:oMath>
                </a14:m>
                <a:endParaRPr lang="en-US" sz="2000">
                  <a:solidFill>
                    <a:srgbClr val="C00000"/>
                  </a:solidFill>
                  <a:latin typeface="Corbel" panose="020B0503020204020204" pitchFamily="34" charset="0"/>
                </a:endParaRPr>
              </a:p>
            </p:txBody>
          </p:sp>
        </mc:Choice>
        <mc:Fallback xmlns="">
          <p:sp>
            <p:nvSpPr>
              <p:cNvPr id="71" name="文本框 70">
                <a:extLst>
                  <a:ext uri="{FF2B5EF4-FFF2-40B4-BE49-F238E27FC236}">
                    <a16:creationId xmlns:a16="http://schemas.microsoft.com/office/drawing/2014/main" id="{4AF7ECED-B5FE-AC40-84E2-49241BB4F984}"/>
                  </a:ext>
                </a:extLst>
              </p:cNvPr>
              <p:cNvSpPr txBox="1">
                <a:spLocks noRot="1" noChangeAspect="1" noMove="1" noResize="1" noEditPoints="1" noAdjustHandles="1" noChangeArrowheads="1" noChangeShapeType="1" noTextEdit="1"/>
              </p:cNvSpPr>
              <p:nvPr/>
            </p:nvSpPr>
            <p:spPr>
              <a:xfrm>
                <a:off x="-324544" y="2550185"/>
                <a:ext cx="3196115" cy="400110"/>
              </a:xfrm>
              <a:prstGeom prst="rect">
                <a:avLst/>
              </a:prstGeom>
              <a:blipFill>
                <a:blip r:embed="rId13"/>
                <a:stretch>
                  <a:fillRect t="-6061" b="-24242"/>
                </a:stretch>
              </a:blipFill>
            </p:spPr>
            <p:txBody>
              <a:bodyPr/>
              <a:lstStyle/>
              <a:p>
                <a:r>
                  <a:rPr lang="en-US">
                    <a:noFill/>
                  </a:rPr>
                  <a:t> </a:t>
                </a:r>
              </a:p>
            </p:txBody>
          </p:sp>
        </mc:Fallback>
      </mc:AlternateContent>
    </p:spTree>
    <p:extLst>
      <p:ext uri="{BB962C8B-B14F-4D97-AF65-F5344CB8AC3E}">
        <p14:creationId xmlns:p14="http://schemas.microsoft.com/office/powerpoint/2010/main" val="197617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right)">
                                      <p:cBhvr>
                                        <p:cTn id="11" dur="500"/>
                                        <p:tgtEl>
                                          <p:spTgt spid="47"/>
                                        </p:tgtEl>
                                      </p:cBhvr>
                                    </p:animEffect>
                                  </p:childTnLst>
                                </p:cTn>
                              </p:par>
                            </p:childTnLst>
                          </p:cTn>
                        </p:par>
                        <p:par>
                          <p:cTn id="12" fill="hold">
                            <p:stCondLst>
                              <p:cond delay="500"/>
                            </p:stCondLst>
                            <p:childTnLst>
                              <p:par>
                                <p:cTn id="13" presetID="5"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1000"/>
                                        <p:tgtEl>
                                          <p:spTgt spid="51"/>
                                        </p:tgtEl>
                                      </p:cBhvr>
                                    </p:animEffect>
                                    <p:anim calcmode="lin" valueType="num">
                                      <p:cBhvr>
                                        <p:cTn id="31" dur="1000" fill="hold"/>
                                        <p:tgtEl>
                                          <p:spTgt spid="51"/>
                                        </p:tgtEl>
                                        <p:attrNameLst>
                                          <p:attrName>ppt_x</p:attrName>
                                        </p:attrNameLst>
                                      </p:cBhvr>
                                      <p:tavLst>
                                        <p:tav tm="0">
                                          <p:val>
                                            <p:strVal val="#ppt_x"/>
                                          </p:val>
                                        </p:tav>
                                        <p:tav tm="100000">
                                          <p:val>
                                            <p:strVal val="#ppt_x"/>
                                          </p:val>
                                        </p:tav>
                                      </p:tavLst>
                                    </p:anim>
                                    <p:anim calcmode="lin" valueType="num">
                                      <p:cBhvr>
                                        <p:cTn id="32" dur="1000" fill="hold"/>
                                        <p:tgtEl>
                                          <p:spTgt spid="51"/>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4"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par>
                                <p:cTn id="43" presetID="22" presetClass="entr" presetSubtype="4"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down)">
                                      <p:cBhvr>
                                        <p:cTn id="45" dur="500"/>
                                        <p:tgtEl>
                                          <p:spTgt spid="45"/>
                                        </p:tgtEl>
                                      </p:cBhvr>
                                    </p:animEffect>
                                  </p:childTnLst>
                                </p:cTn>
                              </p:par>
                              <p:par>
                                <p:cTn id="46" presetID="22" presetClass="entr" presetSubtype="8"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4000"/>
                            </p:stCondLst>
                            <p:childTnLst>
                              <p:par>
                                <p:cTn id="50" presetID="9" presetClass="entr" presetSubtype="0" fill="hold" grpId="1"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dissolve">
                                      <p:cBhvr>
                                        <p:cTn id="52" dur="500"/>
                                        <p:tgtEl>
                                          <p:spTgt spid="49"/>
                                        </p:tgtEl>
                                      </p:cBhvr>
                                    </p:animEffect>
                                  </p:childTnLst>
                                </p:cTn>
                              </p:par>
                              <p:par>
                                <p:cTn id="53" presetID="9" presetClass="entr" presetSubtype="0" fill="hold" grpId="1"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dissolve">
                                      <p:cBhvr>
                                        <p:cTn id="55" dur="500"/>
                                        <p:tgtEl>
                                          <p:spTgt spid="48"/>
                                        </p:tgtEl>
                                      </p:cBhvr>
                                    </p:animEffect>
                                  </p:childTnLst>
                                </p:cTn>
                              </p:par>
                              <p:par>
                                <p:cTn id="56" presetID="9" presetClass="entr" presetSubtype="0" fill="hold" grpId="1"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dissolve">
                                      <p:cBhvr>
                                        <p:cTn id="58" dur="500"/>
                                        <p:tgtEl>
                                          <p:spTgt spid="50"/>
                                        </p:tgtEl>
                                      </p:cBhvr>
                                    </p:animEffect>
                                  </p:childTnLst>
                                </p:cTn>
                              </p:par>
                            </p:childTnLst>
                          </p:cTn>
                        </p:par>
                        <p:par>
                          <p:cTn id="59" fill="hold">
                            <p:stCondLst>
                              <p:cond delay="4500"/>
                            </p:stCondLst>
                            <p:childTnLst>
                              <p:par>
                                <p:cTn id="60" presetID="1" presetClass="entr" presetSubtype="0" fill="hold" grpId="1" nodeType="after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childTnLst>
                          </p:cTn>
                        </p:par>
                        <p:par>
                          <p:cTn id="62" fill="hold">
                            <p:stCondLst>
                              <p:cond delay="4500"/>
                            </p:stCondLst>
                            <p:childTnLst>
                              <p:par>
                                <p:cTn id="63" presetID="1" presetClass="entr" presetSubtype="0"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par>
                          <p:cTn id="65" fill="hold">
                            <p:stCondLst>
                              <p:cond delay="4500"/>
                            </p:stCondLst>
                            <p:childTnLst>
                              <p:par>
                                <p:cTn id="66" presetID="1" presetClass="entr" presetSubtype="0"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childTnLst>
                                </p:cTn>
                              </p:par>
                            </p:childTnLst>
                          </p:cTn>
                        </p:par>
                        <p:par>
                          <p:cTn id="68" fill="hold">
                            <p:stCondLst>
                              <p:cond delay="4500"/>
                            </p:stCondLst>
                            <p:childTnLst>
                              <p:par>
                                <p:cTn id="69" presetID="42" presetClass="exit" presetSubtype="0" fill="hold" grpId="1" nodeType="afterEffect">
                                  <p:stCondLst>
                                    <p:cond delay="0"/>
                                  </p:stCondLst>
                                  <p:childTnLst>
                                    <p:animEffect transition="out" filter="fade">
                                      <p:cBhvr>
                                        <p:cTn id="70" dur="1000"/>
                                        <p:tgtEl>
                                          <p:spTgt spid="3"/>
                                        </p:tgtEl>
                                      </p:cBhvr>
                                    </p:animEffect>
                                    <p:anim calcmode="lin" valueType="num">
                                      <p:cBhvr>
                                        <p:cTn id="71" dur="1000"/>
                                        <p:tgtEl>
                                          <p:spTgt spid="3"/>
                                        </p:tgtEl>
                                        <p:attrNameLst>
                                          <p:attrName>ppt_x</p:attrName>
                                        </p:attrNameLst>
                                      </p:cBhvr>
                                      <p:tavLst>
                                        <p:tav tm="0">
                                          <p:val>
                                            <p:strVal val="ppt_x"/>
                                          </p:val>
                                        </p:tav>
                                        <p:tav tm="100000">
                                          <p:val>
                                            <p:strVal val="ppt_x"/>
                                          </p:val>
                                        </p:tav>
                                      </p:tavLst>
                                    </p:anim>
                                    <p:anim calcmode="lin" valueType="num">
                                      <p:cBhvr>
                                        <p:cTn id="72" dur="1000"/>
                                        <p:tgtEl>
                                          <p:spTgt spid="3"/>
                                        </p:tgtEl>
                                        <p:attrNameLst>
                                          <p:attrName>ppt_y</p:attrName>
                                        </p:attrNameLst>
                                      </p:cBhvr>
                                      <p:tavLst>
                                        <p:tav tm="0">
                                          <p:val>
                                            <p:strVal val="ppt_y"/>
                                          </p:val>
                                        </p:tav>
                                        <p:tav tm="100000">
                                          <p:val>
                                            <p:strVal val="ppt_y+.1"/>
                                          </p:val>
                                        </p:tav>
                                      </p:tavLst>
                                    </p:anim>
                                    <p:set>
                                      <p:cBhvr>
                                        <p:cTn id="73" dur="1" fill="hold">
                                          <p:stCondLst>
                                            <p:cond delay="999"/>
                                          </p:stCondLst>
                                        </p:cTn>
                                        <p:tgtEl>
                                          <p:spTgt spid="3"/>
                                        </p:tgtEl>
                                        <p:attrNameLst>
                                          <p:attrName>style.visibility</p:attrName>
                                        </p:attrNameLst>
                                      </p:cBhvr>
                                      <p:to>
                                        <p:strVal val="hidden"/>
                                      </p:to>
                                    </p:se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1000"/>
                                        <p:tgtEl>
                                          <p:spTgt spid="55"/>
                                        </p:tgtEl>
                                      </p:cBhvr>
                                    </p:animEffect>
                                    <p:anim calcmode="lin" valueType="num">
                                      <p:cBhvr>
                                        <p:cTn id="78" dur="1000" fill="hold"/>
                                        <p:tgtEl>
                                          <p:spTgt spid="55"/>
                                        </p:tgtEl>
                                        <p:attrNameLst>
                                          <p:attrName>ppt_x</p:attrName>
                                        </p:attrNameLst>
                                      </p:cBhvr>
                                      <p:tavLst>
                                        <p:tav tm="0">
                                          <p:val>
                                            <p:strVal val="#ppt_x"/>
                                          </p:val>
                                        </p:tav>
                                        <p:tav tm="100000">
                                          <p:val>
                                            <p:strVal val="#ppt_x"/>
                                          </p:val>
                                        </p:tav>
                                      </p:tavLst>
                                    </p:anim>
                                    <p:anim calcmode="lin" valueType="num">
                                      <p:cBhvr>
                                        <p:cTn id="79" dur="1000" fill="hold"/>
                                        <p:tgtEl>
                                          <p:spTgt spid="55"/>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2" presetClass="entr" presetSubtype="4" fill="hold"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down)">
                                      <p:cBhvr>
                                        <p:cTn id="83" dur="500"/>
                                        <p:tgtEl>
                                          <p:spTgt spid="60"/>
                                        </p:tgtEl>
                                      </p:cBhvr>
                                    </p:animEffect>
                                  </p:childTnLst>
                                </p:cTn>
                              </p:par>
                              <p:par>
                                <p:cTn id="84" presetID="22" presetClass="entr" presetSubtype="4" fill="hold"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wipe(down)">
                                      <p:cBhvr>
                                        <p:cTn id="86" dur="500"/>
                                        <p:tgtEl>
                                          <p:spTgt spid="61"/>
                                        </p:tgtEl>
                                      </p:cBhvr>
                                    </p:animEffect>
                                  </p:childTnLst>
                                </p:cTn>
                              </p:par>
                              <p:par>
                                <p:cTn id="87" presetID="22" presetClass="entr" presetSubtype="8"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500"/>
                                        <p:tgtEl>
                                          <p:spTgt spid="59"/>
                                        </p:tgtEl>
                                      </p:cBhvr>
                                    </p:animEffect>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childTnLst>
                          </p:cTn>
                        </p:par>
                        <p:par>
                          <p:cTn id="96" fill="hold">
                            <p:stCondLst>
                              <p:cond delay="8000"/>
                            </p:stCondLst>
                            <p:childTnLst>
                              <p:par>
                                <p:cTn id="97" presetID="22" presetClass="entr" presetSubtype="2" fill="hold" grpId="0" nodeType="afterEffect">
                                  <p:stCondLst>
                                    <p:cond delay="1000"/>
                                  </p:stCondLst>
                                  <p:childTnLst>
                                    <p:set>
                                      <p:cBhvr>
                                        <p:cTn id="98" dur="1" fill="hold">
                                          <p:stCondLst>
                                            <p:cond delay="0"/>
                                          </p:stCondLst>
                                        </p:cTn>
                                        <p:tgtEl>
                                          <p:spTgt spid="57"/>
                                        </p:tgtEl>
                                        <p:attrNameLst>
                                          <p:attrName>style.visibility</p:attrName>
                                        </p:attrNameLst>
                                      </p:cBhvr>
                                      <p:to>
                                        <p:strVal val="visible"/>
                                      </p:to>
                                    </p:set>
                                    <p:animEffect transition="in" filter="wipe(right)">
                                      <p:cBhvr>
                                        <p:cTn id="99" dur="500"/>
                                        <p:tgtEl>
                                          <p:spTgt spid="57"/>
                                        </p:tgtEl>
                                      </p:cBhvr>
                                    </p:animEffect>
                                  </p:childTnLst>
                                </p:cTn>
                              </p:par>
                            </p:childTnLst>
                          </p:cTn>
                        </p:par>
                        <p:par>
                          <p:cTn id="100" fill="hold">
                            <p:stCondLst>
                              <p:cond delay="9500"/>
                            </p:stCondLst>
                            <p:childTnLst>
                              <p:par>
                                <p:cTn id="101" presetID="22" presetClass="entr" presetSubtype="2"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wipe(right)">
                                      <p:cBhvr>
                                        <p:cTn id="103" dur="500"/>
                                        <p:tgtEl>
                                          <p:spTgt spid="58"/>
                                        </p:tgtEl>
                                      </p:cBhvr>
                                    </p:animEffec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1" animBg="1"/>
      <p:bldP spid="49" grpId="1" animBg="1"/>
      <p:bldP spid="50" grpId="1" animBg="1"/>
      <p:bldP spid="8" grpId="0" animBg="1"/>
      <p:bldP spid="47" grpId="0" animBg="1"/>
      <p:bldP spid="2" grpId="0"/>
      <p:bldP spid="3" grpId="0"/>
      <p:bldP spid="3" grpId="1"/>
      <p:bldP spid="51" grpId="0"/>
      <p:bldP spid="4" grpId="0" animBg="1"/>
      <p:bldP spid="52" grpId="1"/>
      <p:bldP spid="53" grpId="0"/>
      <p:bldP spid="54" grpId="0"/>
      <p:bldP spid="55" grpId="0"/>
      <p:bldP spid="9" grpId="0"/>
      <p:bldP spid="57" grpId="0" animBg="1"/>
      <p:bldP spid="69" grpId="0"/>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t>Deterministic Propagation</a:t>
            </a:r>
            <a:endParaRPr lang="zh-HK" altLang="en-US" sz="3200"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D75459A-7253-7644-8AF6-2E27C2697848}"/>
                  </a:ext>
                </a:extLst>
              </p:cNvPr>
              <p:cNvSpPr txBox="1"/>
              <p:nvPr/>
            </p:nvSpPr>
            <p:spPr>
              <a:xfrm>
                <a:off x="706567" y="980728"/>
                <a:ext cx="8413407" cy="933782"/>
              </a:xfrm>
              <a:prstGeom prst="rect">
                <a:avLst/>
              </a:prstGeom>
              <a:noFill/>
            </p:spPr>
            <p:txBody>
              <a:bodyPr wrap="square" rtlCol="0">
                <a:spAutoFit/>
              </a:bodyPr>
              <a:lstStyle/>
              <a:p>
                <a:pPr marL="342900" indent="-342900">
                  <a:lnSpc>
                    <a:spcPct val="120000"/>
                  </a:lnSpc>
                  <a:buSzPct val="80000"/>
                  <a:buFont typeface="Wingdings" pitchFamily="2" charset="2"/>
                  <a:buChar char="l"/>
                </a:pPr>
                <a:r>
                  <a:rPr kumimoji="1" lang="en-US" altLang="zh-CN" sz="2200" b="0" dirty="0">
                    <a:latin typeface="Candara" panose="020E0502030303020204" pitchFamily="34" charset="0"/>
                  </a:rPr>
                  <a:t>The graph propagation equation:  </a:t>
                </a: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m:rPr>
                                            <m:sty m:val="p"/>
                                          </m:rPr>
                                          <a:rPr kumimoji="1" lang="en-US" altLang="zh-CN" sz="2000" b="0">
                                            <a:latin typeface="Cambria Math" panose="02040503050406030204" pitchFamily="18" charset="0"/>
                                          </a:rPr>
                                          <m:t>a</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𝑏</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𝑥</m:t>
                            </m:r>
                          </m:e>
                        </m:acc>
                      </m:e>
                    </m:nary>
                  </m:oMath>
                </a14:m>
                <a:r>
                  <a:rPr kumimoji="1" lang="en-US" altLang="zh-CN" sz="2200" b="0" dirty="0">
                    <a:latin typeface="Candara" panose="020E0502030303020204" pitchFamily="34" charset="0"/>
                  </a:rPr>
                  <a:t> . </a:t>
                </a:r>
              </a:p>
              <a:p>
                <a:pPr marL="342900" indent="-342900">
                  <a:buSzPct val="80000"/>
                  <a:buFont typeface="Wingdings" pitchFamily="2" charset="2"/>
                  <a:buChar char="l"/>
                </a:pPr>
                <a:endParaRPr kumimoji="1" lang="en-US" altLang="zh-CN" sz="2200" b="0" dirty="0">
                  <a:latin typeface="Candara" panose="020E0502030303020204" pitchFamily="34" charset="0"/>
                </a:endParaRPr>
              </a:p>
            </p:txBody>
          </p:sp>
        </mc:Choice>
        <mc:Fallback xmlns="">
          <p:sp>
            <p:nvSpPr>
              <p:cNvPr id="15" name="文本框 14">
                <a:extLst>
                  <a:ext uri="{FF2B5EF4-FFF2-40B4-BE49-F238E27FC236}">
                    <a16:creationId xmlns:a16="http://schemas.microsoft.com/office/drawing/2014/main" id="{1D75459A-7253-7644-8AF6-2E27C2697848}"/>
                  </a:ext>
                </a:extLst>
              </p:cNvPr>
              <p:cNvSpPr txBox="1">
                <a:spLocks noRot="1" noChangeAspect="1" noMove="1" noResize="1" noEditPoints="1" noAdjustHandles="1" noChangeArrowheads="1" noChangeShapeType="1" noTextEdit="1"/>
              </p:cNvSpPr>
              <p:nvPr/>
            </p:nvSpPr>
            <p:spPr>
              <a:xfrm>
                <a:off x="706567" y="980728"/>
                <a:ext cx="8413407" cy="933782"/>
              </a:xfrm>
              <a:prstGeom prst="rect">
                <a:avLst/>
              </a:prstGeom>
              <a:blipFill>
                <a:blip r:embed="rId3"/>
                <a:stretch>
                  <a:fillRect l="-452" t="-37838" b="-35135"/>
                </a:stretch>
              </a:blipFill>
            </p:spPr>
            <p:txBody>
              <a:bodyPr/>
              <a:lstStyle/>
              <a:p>
                <a:r>
                  <a:rPr lang="en-US">
                    <a:noFill/>
                  </a:rPr>
                  <a:t> </a:t>
                </a:r>
              </a:p>
            </p:txBody>
          </p:sp>
        </mc:Fallback>
      </mc:AlternateContent>
      <p:sp>
        <p:nvSpPr>
          <p:cNvPr id="62" name="椭圆 61">
            <a:extLst>
              <a:ext uri="{FF2B5EF4-FFF2-40B4-BE49-F238E27FC236}">
                <a16:creationId xmlns:a16="http://schemas.microsoft.com/office/drawing/2014/main" id="{8BD1E4C2-BE54-854A-950A-6A5DB408B656}"/>
              </a:ext>
            </a:extLst>
          </p:cNvPr>
          <p:cNvSpPr/>
          <p:nvPr/>
        </p:nvSpPr>
        <p:spPr>
          <a:xfrm>
            <a:off x="3349689" y="3070941"/>
            <a:ext cx="402859" cy="4022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sp>
        <p:nvSpPr>
          <p:cNvPr id="63" name="文本框 62">
            <a:extLst>
              <a:ext uri="{FF2B5EF4-FFF2-40B4-BE49-F238E27FC236}">
                <a16:creationId xmlns:a16="http://schemas.microsoft.com/office/drawing/2014/main" id="{8D2697D3-30F5-334A-8D92-4FFE82DA8804}"/>
              </a:ext>
            </a:extLst>
          </p:cNvPr>
          <p:cNvSpPr txBox="1"/>
          <p:nvPr/>
        </p:nvSpPr>
        <p:spPr>
          <a:xfrm rot="5400000">
            <a:off x="3328442" y="4642562"/>
            <a:ext cx="667449" cy="400110"/>
          </a:xfrm>
          <a:prstGeom prst="rect">
            <a:avLst/>
          </a:prstGeom>
          <a:noFill/>
        </p:spPr>
        <p:txBody>
          <a:bodyPr wrap="square" rtlCol="0">
            <a:spAutoFit/>
          </a:bodyPr>
          <a:lstStyle/>
          <a:p>
            <a:r>
              <a:rPr kumimoji="1" lang="en-US" altLang="zh-CN" sz="2000" dirty="0"/>
              <a:t>…</a:t>
            </a:r>
            <a:endParaRPr kumimoji="1" lang="zh-CN" altLang="en-US" sz="2000" dirty="0"/>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993280D-8D93-7C43-8137-22F322CC0D2F}"/>
                  </a:ext>
                </a:extLst>
              </p:cNvPr>
              <p:cNvSpPr txBox="1"/>
              <p:nvPr/>
            </p:nvSpPr>
            <p:spPr>
              <a:xfrm>
                <a:off x="3335221" y="1765431"/>
                <a:ext cx="48136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64" name="文本框 63">
                <a:extLst>
                  <a:ext uri="{FF2B5EF4-FFF2-40B4-BE49-F238E27FC236}">
                    <a16:creationId xmlns:a16="http://schemas.microsoft.com/office/drawing/2014/main" id="{F993280D-8D93-7C43-8137-22F322CC0D2F}"/>
                  </a:ext>
                </a:extLst>
              </p:cNvPr>
              <p:cNvSpPr txBox="1">
                <a:spLocks noRot="1" noChangeAspect="1" noMove="1" noResize="1" noEditPoints="1" noAdjustHandles="1" noChangeArrowheads="1" noChangeShapeType="1" noTextEdit="1"/>
              </p:cNvSpPr>
              <p:nvPr/>
            </p:nvSpPr>
            <p:spPr>
              <a:xfrm>
                <a:off x="3335221" y="1765431"/>
                <a:ext cx="481365"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4C20CA13-94C7-0845-89FC-CD904063ADD0}"/>
                  </a:ext>
                </a:extLst>
              </p:cNvPr>
              <p:cNvSpPr txBox="1"/>
              <p:nvPr/>
            </p:nvSpPr>
            <p:spPr>
              <a:xfrm>
                <a:off x="3356992" y="2696267"/>
                <a:ext cx="402858" cy="4022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2</m:t>
                          </m:r>
                        </m:sub>
                      </m:sSub>
                    </m:oMath>
                  </m:oMathPara>
                </a14:m>
                <a:endParaRPr kumimoji="1" lang="zh-CN" altLang="en-US" sz="2000" dirty="0"/>
              </a:p>
            </p:txBody>
          </p:sp>
        </mc:Choice>
        <mc:Fallback xmlns="">
          <p:sp>
            <p:nvSpPr>
              <p:cNvPr id="65" name="文本框 64">
                <a:extLst>
                  <a:ext uri="{FF2B5EF4-FFF2-40B4-BE49-F238E27FC236}">
                    <a16:creationId xmlns:a16="http://schemas.microsoft.com/office/drawing/2014/main" id="{4C20CA13-94C7-0845-89FC-CD904063ADD0}"/>
                  </a:ext>
                </a:extLst>
              </p:cNvPr>
              <p:cNvSpPr txBox="1">
                <a:spLocks noRot="1" noChangeAspect="1" noMove="1" noResize="1" noEditPoints="1" noAdjustHandles="1" noChangeArrowheads="1" noChangeShapeType="1" noTextEdit="1"/>
              </p:cNvSpPr>
              <p:nvPr/>
            </p:nvSpPr>
            <p:spPr>
              <a:xfrm>
                <a:off x="3356992" y="2696267"/>
                <a:ext cx="402858" cy="40224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A82945F2-5A6D-554A-80A6-C6D86CB01CEF}"/>
                  </a:ext>
                </a:extLst>
              </p:cNvPr>
              <p:cNvSpPr txBox="1"/>
              <p:nvPr/>
            </p:nvSpPr>
            <p:spPr>
              <a:xfrm>
                <a:off x="3185782" y="4947223"/>
                <a:ext cx="726977" cy="4135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𝑛</m:t>
                          </m:r>
                          <m:r>
                            <a:rPr kumimoji="1" lang="en-US" altLang="zh-CN" sz="2000" i="1">
                              <a:latin typeface="Cambria Math" panose="02040503050406030204" pitchFamily="18" charset="0"/>
                            </a:rPr>
                            <m:t>−1</m:t>
                          </m:r>
                        </m:sub>
                      </m:sSub>
                    </m:oMath>
                  </m:oMathPara>
                </a14:m>
                <a:endParaRPr kumimoji="1" lang="zh-CN" altLang="en-US" sz="2000" dirty="0"/>
              </a:p>
            </p:txBody>
          </p:sp>
        </mc:Choice>
        <mc:Fallback xmlns="">
          <p:sp>
            <p:nvSpPr>
              <p:cNvPr id="66" name="文本框 65">
                <a:extLst>
                  <a:ext uri="{FF2B5EF4-FFF2-40B4-BE49-F238E27FC236}">
                    <a16:creationId xmlns:a16="http://schemas.microsoft.com/office/drawing/2014/main" id="{A82945F2-5A6D-554A-80A6-C6D86CB01CEF}"/>
                  </a:ext>
                </a:extLst>
              </p:cNvPr>
              <p:cNvSpPr txBox="1">
                <a:spLocks noRot="1" noChangeAspect="1" noMove="1" noResize="1" noEditPoints="1" noAdjustHandles="1" noChangeArrowheads="1" noChangeShapeType="1" noTextEdit="1"/>
              </p:cNvSpPr>
              <p:nvPr/>
            </p:nvSpPr>
            <p:spPr>
              <a:xfrm>
                <a:off x="3185782" y="4947223"/>
                <a:ext cx="726977" cy="41351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7FEEA521-A2E5-3A4F-A34E-CC8045037457}"/>
                  </a:ext>
                </a:extLst>
              </p:cNvPr>
              <p:cNvSpPr txBox="1"/>
              <p:nvPr/>
            </p:nvSpPr>
            <p:spPr>
              <a:xfrm>
                <a:off x="3244725" y="5855451"/>
                <a:ext cx="62720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𝑛</m:t>
                          </m:r>
                        </m:sub>
                      </m:sSub>
                    </m:oMath>
                  </m:oMathPara>
                </a14:m>
                <a:endParaRPr kumimoji="1" lang="zh-CN" altLang="en-US" sz="2000" dirty="0"/>
              </a:p>
            </p:txBody>
          </p:sp>
        </mc:Choice>
        <mc:Fallback xmlns="">
          <p:sp>
            <p:nvSpPr>
              <p:cNvPr id="67" name="文本框 66">
                <a:extLst>
                  <a:ext uri="{FF2B5EF4-FFF2-40B4-BE49-F238E27FC236}">
                    <a16:creationId xmlns:a16="http://schemas.microsoft.com/office/drawing/2014/main" id="{7FEEA521-A2E5-3A4F-A34E-CC8045037457}"/>
                  </a:ext>
                </a:extLst>
              </p:cNvPr>
              <p:cNvSpPr txBox="1">
                <a:spLocks noRot="1" noChangeAspect="1" noMove="1" noResize="1" noEditPoints="1" noAdjustHandles="1" noChangeArrowheads="1" noChangeShapeType="1" noTextEdit="1"/>
              </p:cNvSpPr>
              <p:nvPr/>
            </p:nvSpPr>
            <p:spPr>
              <a:xfrm>
                <a:off x="3244725" y="5855451"/>
                <a:ext cx="627202"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63E1D133-7A01-FB45-ACED-78B7A0985930}"/>
                  </a:ext>
                </a:extLst>
              </p:cNvPr>
              <p:cNvSpPr txBox="1"/>
              <p:nvPr/>
            </p:nvSpPr>
            <p:spPr>
              <a:xfrm>
                <a:off x="3329043" y="3744373"/>
                <a:ext cx="48136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3</m:t>
                          </m:r>
                        </m:sub>
                      </m:sSub>
                    </m:oMath>
                  </m:oMathPara>
                </a14:m>
                <a:endParaRPr kumimoji="1" lang="zh-CN" altLang="en-US" sz="2000" dirty="0"/>
              </a:p>
            </p:txBody>
          </p:sp>
        </mc:Choice>
        <mc:Fallback xmlns="">
          <p:sp>
            <p:nvSpPr>
              <p:cNvPr id="68" name="文本框 67">
                <a:extLst>
                  <a:ext uri="{FF2B5EF4-FFF2-40B4-BE49-F238E27FC236}">
                    <a16:creationId xmlns:a16="http://schemas.microsoft.com/office/drawing/2014/main" id="{63E1D133-7A01-FB45-ACED-78B7A0985930}"/>
                  </a:ext>
                </a:extLst>
              </p:cNvPr>
              <p:cNvSpPr txBox="1">
                <a:spLocks noRot="1" noChangeAspect="1" noMove="1" noResize="1" noEditPoints="1" noAdjustHandles="1" noChangeArrowheads="1" noChangeShapeType="1" noTextEdit="1"/>
              </p:cNvSpPr>
              <p:nvPr/>
            </p:nvSpPr>
            <p:spPr>
              <a:xfrm>
                <a:off x="3329043" y="3744373"/>
                <a:ext cx="481365" cy="400110"/>
              </a:xfrm>
              <a:prstGeom prst="rect">
                <a:avLst/>
              </a:prstGeom>
              <a:blipFill>
                <a:blip r:embed="rId8"/>
                <a:stretch>
                  <a:fillRect/>
                </a:stretch>
              </a:blipFill>
            </p:spPr>
            <p:txBody>
              <a:bodyPr/>
              <a:lstStyle/>
              <a:p>
                <a:r>
                  <a:rPr lang="en-US">
                    <a:noFill/>
                  </a:rPr>
                  <a:t> </a:t>
                </a:r>
              </a:p>
            </p:txBody>
          </p:sp>
        </mc:Fallback>
      </mc:AlternateContent>
      <p:sp>
        <p:nvSpPr>
          <p:cNvPr id="70" name="椭圆 69">
            <a:extLst>
              <a:ext uri="{FF2B5EF4-FFF2-40B4-BE49-F238E27FC236}">
                <a16:creationId xmlns:a16="http://schemas.microsoft.com/office/drawing/2014/main" id="{BFDE79DD-55B8-8740-83A1-0E67F89C7972}"/>
              </a:ext>
            </a:extLst>
          </p:cNvPr>
          <p:cNvSpPr/>
          <p:nvPr/>
        </p:nvSpPr>
        <p:spPr>
          <a:xfrm>
            <a:off x="737510" y="4172111"/>
            <a:ext cx="394283" cy="369331"/>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bg1"/>
              </a:solidFill>
            </a:endParaRPr>
          </a:p>
        </p:txBody>
      </p:sp>
      <p:sp>
        <p:nvSpPr>
          <p:cNvPr id="72" name="文本框 71">
            <a:extLst>
              <a:ext uri="{FF2B5EF4-FFF2-40B4-BE49-F238E27FC236}">
                <a16:creationId xmlns:a16="http://schemas.microsoft.com/office/drawing/2014/main" id="{C5184D6C-83FE-C847-8ECC-48D22FFCF0FE}"/>
              </a:ext>
            </a:extLst>
          </p:cNvPr>
          <p:cNvSpPr txBox="1"/>
          <p:nvPr/>
        </p:nvSpPr>
        <p:spPr>
          <a:xfrm>
            <a:off x="795387" y="4108042"/>
            <a:ext cx="300261" cy="461665"/>
          </a:xfrm>
          <a:prstGeom prst="rect">
            <a:avLst/>
          </a:prstGeom>
          <a:noFill/>
        </p:spPr>
        <p:txBody>
          <a:bodyPr wrap="square" rtlCol="0">
            <a:spAutoFit/>
          </a:bodyPr>
          <a:lstStyle/>
          <a:p>
            <a:r>
              <a:rPr kumimoji="1" lang="en-US" altLang="zh-CN" sz="2400" dirty="0">
                <a:solidFill>
                  <a:schemeClr val="bg1"/>
                </a:solidFill>
              </a:rPr>
              <a:t>s</a:t>
            </a:r>
            <a:endParaRPr kumimoji="1" lang="zh-CN" altLang="en-US" sz="2400" dirty="0">
              <a:solidFill>
                <a:schemeClr val="bg1"/>
              </a:solidFill>
            </a:endParaRPr>
          </a:p>
        </p:txBody>
      </p:sp>
      <p:cxnSp>
        <p:nvCxnSpPr>
          <p:cNvPr id="73" name="直线箭头连接符 72">
            <a:extLst>
              <a:ext uri="{FF2B5EF4-FFF2-40B4-BE49-F238E27FC236}">
                <a16:creationId xmlns:a16="http://schemas.microsoft.com/office/drawing/2014/main" id="{F5CC724D-299B-7948-900B-A7CF12BB7DA2}"/>
              </a:ext>
            </a:extLst>
          </p:cNvPr>
          <p:cNvCxnSpPr>
            <a:cxnSpLocks/>
            <a:stCxn id="70" idx="6"/>
            <a:endCxn id="78" idx="2"/>
          </p:cNvCxnSpPr>
          <p:nvPr/>
        </p:nvCxnSpPr>
        <p:spPr>
          <a:xfrm flipV="1">
            <a:off x="1131793" y="2348880"/>
            <a:ext cx="2216049" cy="2007897"/>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86EA51F3-A9B5-B04F-9190-1B62CE90632D}"/>
              </a:ext>
            </a:extLst>
          </p:cNvPr>
          <p:cNvCxnSpPr>
            <a:cxnSpLocks/>
            <a:stCxn id="70" idx="6"/>
            <a:endCxn id="62" idx="2"/>
          </p:cNvCxnSpPr>
          <p:nvPr/>
        </p:nvCxnSpPr>
        <p:spPr>
          <a:xfrm flipV="1">
            <a:off x="1131793" y="3272066"/>
            <a:ext cx="2217896" cy="10847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B7A5DB09-8A41-FA42-8941-511FC6ED09BB}"/>
              </a:ext>
            </a:extLst>
          </p:cNvPr>
          <p:cNvCxnSpPr>
            <a:cxnSpLocks/>
            <a:stCxn id="70" idx="6"/>
            <a:endCxn id="79" idx="2"/>
          </p:cNvCxnSpPr>
          <p:nvPr/>
        </p:nvCxnSpPr>
        <p:spPr>
          <a:xfrm flipV="1">
            <a:off x="1131793" y="4319103"/>
            <a:ext cx="2205294" cy="37674"/>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76" name="直线箭头连接符 75">
            <a:extLst>
              <a:ext uri="{FF2B5EF4-FFF2-40B4-BE49-F238E27FC236}">
                <a16:creationId xmlns:a16="http://schemas.microsoft.com/office/drawing/2014/main" id="{FDA912F6-2694-EA4E-B8C8-ACC27BBF0306}"/>
              </a:ext>
            </a:extLst>
          </p:cNvPr>
          <p:cNvCxnSpPr>
            <a:cxnSpLocks/>
            <a:stCxn id="70" idx="6"/>
            <a:endCxn id="80" idx="2"/>
          </p:cNvCxnSpPr>
          <p:nvPr/>
        </p:nvCxnSpPr>
        <p:spPr>
          <a:xfrm>
            <a:off x="1131793" y="4356777"/>
            <a:ext cx="2203428" cy="1194239"/>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085A3F15-20F1-A344-8151-B5A0E8ACC02C}"/>
              </a:ext>
            </a:extLst>
          </p:cNvPr>
          <p:cNvCxnSpPr>
            <a:cxnSpLocks/>
            <a:stCxn id="70" idx="6"/>
            <a:endCxn id="81" idx="2"/>
          </p:cNvCxnSpPr>
          <p:nvPr/>
        </p:nvCxnSpPr>
        <p:spPr>
          <a:xfrm>
            <a:off x="1131793" y="4356777"/>
            <a:ext cx="2206543" cy="2084246"/>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椭圆 77">
            <a:extLst>
              <a:ext uri="{FF2B5EF4-FFF2-40B4-BE49-F238E27FC236}">
                <a16:creationId xmlns:a16="http://schemas.microsoft.com/office/drawing/2014/main" id="{58D40BB6-0A5C-E74C-9D4F-1F2034BB3325}"/>
              </a:ext>
            </a:extLst>
          </p:cNvPr>
          <p:cNvSpPr/>
          <p:nvPr/>
        </p:nvSpPr>
        <p:spPr>
          <a:xfrm>
            <a:off x="3347842" y="2147755"/>
            <a:ext cx="402859" cy="4022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sp>
        <p:nvSpPr>
          <p:cNvPr id="79" name="椭圆 78">
            <a:extLst>
              <a:ext uri="{FF2B5EF4-FFF2-40B4-BE49-F238E27FC236}">
                <a16:creationId xmlns:a16="http://schemas.microsoft.com/office/drawing/2014/main" id="{20CF0CD1-9A60-6246-971D-38DA5857B277}"/>
              </a:ext>
            </a:extLst>
          </p:cNvPr>
          <p:cNvSpPr/>
          <p:nvPr/>
        </p:nvSpPr>
        <p:spPr>
          <a:xfrm>
            <a:off x="3337087" y="4117978"/>
            <a:ext cx="402859" cy="4022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sp>
        <p:nvSpPr>
          <p:cNvPr id="80" name="椭圆 79">
            <a:extLst>
              <a:ext uri="{FF2B5EF4-FFF2-40B4-BE49-F238E27FC236}">
                <a16:creationId xmlns:a16="http://schemas.microsoft.com/office/drawing/2014/main" id="{C34CC2A5-DB7F-5F4C-A4FC-1E0CD2258136}"/>
              </a:ext>
            </a:extLst>
          </p:cNvPr>
          <p:cNvSpPr/>
          <p:nvPr/>
        </p:nvSpPr>
        <p:spPr>
          <a:xfrm>
            <a:off x="3335221" y="5349891"/>
            <a:ext cx="402859" cy="4022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sp>
        <p:nvSpPr>
          <p:cNvPr id="81" name="椭圆 80">
            <a:extLst>
              <a:ext uri="{FF2B5EF4-FFF2-40B4-BE49-F238E27FC236}">
                <a16:creationId xmlns:a16="http://schemas.microsoft.com/office/drawing/2014/main" id="{B272B089-0095-A24C-B3D3-C565744C9D14}"/>
              </a:ext>
            </a:extLst>
          </p:cNvPr>
          <p:cNvSpPr/>
          <p:nvPr/>
        </p:nvSpPr>
        <p:spPr>
          <a:xfrm>
            <a:off x="3338336" y="6239898"/>
            <a:ext cx="402859" cy="4022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endParaRPr>
          </a:p>
        </p:txBody>
      </p:sp>
      <p:sp>
        <p:nvSpPr>
          <p:cNvPr id="82" name="椭圆 81">
            <a:extLst>
              <a:ext uri="{FF2B5EF4-FFF2-40B4-BE49-F238E27FC236}">
                <a16:creationId xmlns:a16="http://schemas.microsoft.com/office/drawing/2014/main" id="{B5762C5D-B35E-904E-AAE5-7DA701EE6F33}"/>
              </a:ext>
            </a:extLst>
          </p:cNvPr>
          <p:cNvSpPr/>
          <p:nvPr/>
        </p:nvSpPr>
        <p:spPr>
          <a:xfrm>
            <a:off x="5994094" y="4142794"/>
            <a:ext cx="394283" cy="3693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bg1"/>
              </a:solidFill>
            </a:endParaRPr>
          </a:p>
        </p:txBody>
      </p:sp>
      <p:sp>
        <p:nvSpPr>
          <p:cNvPr id="83" name="文本框 82">
            <a:extLst>
              <a:ext uri="{FF2B5EF4-FFF2-40B4-BE49-F238E27FC236}">
                <a16:creationId xmlns:a16="http://schemas.microsoft.com/office/drawing/2014/main" id="{B4DD0339-D921-0C4F-A393-CD897BF35E9A}"/>
              </a:ext>
            </a:extLst>
          </p:cNvPr>
          <p:cNvSpPr txBox="1"/>
          <p:nvPr/>
        </p:nvSpPr>
        <p:spPr>
          <a:xfrm>
            <a:off x="6049227" y="4069584"/>
            <a:ext cx="300261" cy="461665"/>
          </a:xfrm>
          <a:prstGeom prst="rect">
            <a:avLst/>
          </a:prstGeom>
          <a:noFill/>
        </p:spPr>
        <p:txBody>
          <a:bodyPr wrap="square" rtlCol="0">
            <a:spAutoFit/>
          </a:bodyPr>
          <a:lstStyle/>
          <a:p>
            <a:r>
              <a:rPr kumimoji="1" lang="en-US" altLang="zh-CN" sz="2400" dirty="0"/>
              <a:t>t</a:t>
            </a:r>
            <a:endParaRPr kumimoji="1" lang="zh-CN" altLang="en-US" sz="2400" dirty="0"/>
          </a:p>
        </p:txBody>
      </p:sp>
      <p:cxnSp>
        <p:nvCxnSpPr>
          <p:cNvPr id="84" name="直线箭头连接符 83">
            <a:extLst>
              <a:ext uri="{FF2B5EF4-FFF2-40B4-BE49-F238E27FC236}">
                <a16:creationId xmlns:a16="http://schemas.microsoft.com/office/drawing/2014/main" id="{A62429DE-9E87-A544-B2A9-69C2282CBB2F}"/>
              </a:ext>
            </a:extLst>
          </p:cNvPr>
          <p:cNvCxnSpPr>
            <a:cxnSpLocks/>
            <a:stCxn id="79" idx="6"/>
            <a:endCxn id="82" idx="2"/>
          </p:cNvCxnSpPr>
          <p:nvPr/>
        </p:nvCxnSpPr>
        <p:spPr>
          <a:xfrm>
            <a:off x="3739946" y="4319103"/>
            <a:ext cx="2254148" cy="8357"/>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7ACF394F-810E-4E48-9CCA-6C4D2141EF3B}"/>
              </a:ext>
            </a:extLst>
          </p:cNvPr>
          <p:cNvCxnSpPr>
            <a:cxnSpLocks/>
            <a:stCxn id="78" idx="6"/>
            <a:endCxn id="82" idx="2"/>
          </p:cNvCxnSpPr>
          <p:nvPr/>
        </p:nvCxnSpPr>
        <p:spPr>
          <a:xfrm>
            <a:off x="3750701" y="2348880"/>
            <a:ext cx="2243393" cy="1978580"/>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A635E7D4-5913-BC4E-9515-F480D0C5B509}"/>
              </a:ext>
            </a:extLst>
          </p:cNvPr>
          <p:cNvCxnSpPr>
            <a:cxnSpLocks/>
            <a:endCxn id="82" idx="2"/>
          </p:cNvCxnSpPr>
          <p:nvPr/>
        </p:nvCxnSpPr>
        <p:spPr>
          <a:xfrm>
            <a:off x="3734367" y="3272065"/>
            <a:ext cx="2259727" cy="1055395"/>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87" name="直线箭头连接符 86">
            <a:extLst>
              <a:ext uri="{FF2B5EF4-FFF2-40B4-BE49-F238E27FC236}">
                <a16:creationId xmlns:a16="http://schemas.microsoft.com/office/drawing/2014/main" id="{A003808A-E1DF-494F-AA05-8B9109FB34EA}"/>
              </a:ext>
            </a:extLst>
          </p:cNvPr>
          <p:cNvCxnSpPr>
            <a:cxnSpLocks/>
            <a:endCxn id="82" idx="3"/>
          </p:cNvCxnSpPr>
          <p:nvPr/>
        </p:nvCxnSpPr>
        <p:spPr>
          <a:xfrm flipV="1">
            <a:off x="3723612" y="4458038"/>
            <a:ext cx="2328223" cy="1092977"/>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88" name="直线箭头连接符 87">
            <a:extLst>
              <a:ext uri="{FF2B5EF4-FFF2-40B4-BE49-F238E27FC236}">
                <a16:creationId xmlns:a16="http://schemas.microsoft.com/office/drawing/2014/main" id="{C13538A2-9F29-9748-A5BA-D515537BD782}"/>
              </a:ext>
            </a:extLst>
          </p:cNvPr>
          <p:cNvCxnSpPr>
            <a:cxnSpLocks/>
          </p:cNvCxnSpPr>
          <p:nvPr/>
        </p:nvCxnSpPr>
        <p:spPr>
          <a:xfrm flipV="1">
            <a:off x="3734519" y="4459727"/>
            <a:ext cx="2317316" cy="1981295"/>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sp>
        <p:nvSpPr>
          <p:cNvPr id="89" name="Oval 5">
            <a:extLst>
              <a:ext uri="{FF2B5EF4-FFF2-40B4-BE49-F238E27FC236}">
                <a16:creationId xmlns:a16="http://schemas.microsoft.com/office/drawing/2014/main" id="{880B6167-9F53-C247-9B4F-1E3246EC0160}"/>
              </a:ext>
            </a:extLst>
          </p:cNvPr>
          <p:cNvSpPr>
            <a:spLocks noChangeArrowheads="1"/>
          </p:cNvSpPr>
          <p:nvPr/>
        </p:nvSpPr>
        <p:spPr bwMode="auto">
          <a:xfrm>
            <a:off x="5996335" y="4120703"/>
            <a:ext cx="386525" cy="413511"/>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000"/>
          </a:p>
        </p:txBody>
      </p:sp>
      <p:sp>
        <p:nvSpPr>
          <p:cNvPr id="90" name="AutoShape 39">
            <a:extLst>
              <a:ext uri="{FF2B5EF4-FFF2-40B4-BE49-F238E27FC236}">
                <a16:creationId xmlns:a16="http://schemas.microsoft.com/office/drawing/2014/main" id="{B8B48D57-B49F-7943-82DB-EB83C63792BD}"/>
              </a:ext>
            </a:extLst>
          </p:cNvPr>
          <p:cNvSpPr>
            <a:spLocks noChangeArrowheads="1"/>
          </p:cNvSpPr>
          <p:nvPr/>
        </p:nvSpPr>
        <p:spPr bwMode="auto">
          <a:xfrm>
            <a:off x="702036" y="410070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742F97E-8967-664A-90AF-C6E5F46CA62A}"/>
                  </a:ext>
                </a:extLst>
              </p:cNvPr>
              <p:cNvSpPr txBox="1"/>
              <p:nvPr/>
            </p:nvSpPr>
            <p:spPr>
              <a:xfrm>
                <a:off x="4797301" y="1881728"/>
                <a:ext cx="4176464" cy="1015663"/>
              </a:xfrm>
              <a:prstGeom prst="rect">
                <a:avLst/>
              </a:prstGeom>
              <a:noFill/>
            </p:spPr>
            <p:txBody>
              <a:bodyPr wrap="square" rtlCol="0">
                <a:spAutoFit/>
              </a:bodyPr>
              <a:lstStyle/>
              <a:p>
                <a:r>
                  <a:rPr lang="en-US" sz="2000">
                    <a:latin typeface="Corbel" panose="020B0503020204020204" pitchFamily="34" charset="0"/>
                  </a:rPr>
                  <a:t>To approximate </a:t>
                </a:r>
                <a14:m>
                  <m:oMath xmlns:m="http://schemas.openxmlformats.org/officeDocument/2006/math">
                    <m:acc>
                      <m:accPr>
                        <m:chr m:val="̂"/>
                        <m:ctrlPr>
                          <a:rPr lang="en-US" sz="2000" i="1">
                            <a:latin typeface="Cambria Math" panose="02040503050406030204" pitchFamily="18" charset="0"/>
                          </a:rPr>
                        </m:ctrlPr>
                      </m:accPr>
                      <m:e>
                        <m:r>
                          <a:rPr lang="en-US" sz="2000" b="1" i="1">
                            <a:latin typeface="Cambria Math" panose="02040503050406030204" pitchFamily="18" charset="0"/>
                          </a:rPr>
                          <m:t>𝝅</m:t>
                        </m:r>
                      </m:e>
                    </m:acc>
                    <m:r>
                      <a:rPr lang="en-US" sz="2000" b="1" i="1">
                        <a:latin typeface="Cambria Math" panose="02040503050406030204" pitchFamily="18" charset="0"/>
                      </a:rPr>
                      <m:t>(</m:t>
                    </m:r>
                    <m:r>
                      <a:rPr lang="en-US" sz="2000" b="1" i="1">
                        <a:latin typeface="Cambria Math" panose="02040503050406030204" pitchFamily="18" charset="0"/>
                      </a:rPr>
                      <m:t>𝒔</m:t>
                    </m:r>
                    <m:r>
                      <a:rPr lang="en-US" sz="2000" b="1" i="1">
                        <a:latin typeface="Cambria Math" panose="02040503050406030204" pitchFamily="18" charset="0"/>
                      </a:rPr>
                      <m:t>,</m:t>
                    </m:r>
                    <m:r>
                      <a:rPr lang="en-US" sz="2000" b="1" i="1">
                        <a:latin typeface="Cambria Math" panose="02040503050406030204" pitchFamily="18" charset="0"/>
                      </a:rPr>
                      <m:t>𝒕</m:t>
                    </m:r>
                    <m:r>
                      <a:rPr lang="en-US" sz="2000" b="1" i="1">
                        <a:latin typeface="Cambria Math" panose="02040503050406030204" pitchFamily="18" charset="0"/>
                      </a:rPr>
                      <m:t>)</m:t>
                    </m:r>
                  </m:oMath>
                </a14:m>
                <a:endParaRPr lang="en-US" sz="2000">
                  <a:latin typeface="Corbel" panose="020B0503020204020204" pitchFamily="34" charset="0"/>
                </a:endParaRPr>
              </a:p>
              <a:p>
                <a:pPr marL="342900" indent="-342900">
                  <a:buFont typeface="Wingdings" pitchFamily="2" charset="2"/>
                  <a:buChar char="Ø"/>
                </a:pPr>
                <a:r>
                  <a:rPr lang="en-US" sz="2000">
                    <a:latin typeface="Corbel" panose="020B0503020204020204" pitchFamily="34" charset="0"/>
                  </a:rPr>
                  <a:t>Deterministic propagation: O(n)</a:t>
                </a:r>
              </a:p>
              <a:p>
                <a:pPr marL="342900" indent="-342900">
                  <a:buFont typeface="Wingdings" pitchFamily="2" charset="2"/>
                  <a:buChar char="Ø"/>
                </a:pPr>
                <a:r>
                  <a:rPr lang="en-US" sz="2000">
                    <a:latin typeface="Corbel" panose="020B0503020204020204" pitchFamily="34" charset="0"/>
                  </a:rPr>
                  <a:t>Random walks O(1)</a:t>
                </a:r>
              </a:p>
            </p:txBody>
          </p:sp>
        </mc:Choice>
        <mc:Fallback xmlns="">
          <p:sp>
            <p:nvSpPr>
              <p:cNvPr id="5" name="文本框 4">
                <a:extLst>
                  <a:ext uri="{FF2B5EF4-FFF2-40B4-BE49-F238E27FC236}">
                    <a16:creationId xmlns:a16="http://schemas.microsoft.com/office/drawing/2014/main" id="{A742F97E-8967-664A-90AF-C6E5F46CA62A}"/>
                  </a:ext>
                </a:extLst>
              </p:cNvPr>
              <p:cNvSpPr txBox="1">
                <a:spLocks noRot="1" noChangeAspect="1" noMove="1" noResize="1" noEditPoints="1" noAdjustHandles="1" noChangeArrowheads="1" noChangeShapeType="1" noTextEdit="1"/>
              </p:cNvSpPr>
              <p:nvPr/>
            </p:nvSpPr>
            <p:spPr>
              <a:xfrm>
                <a:off x="4797301" y="1881728"/>
                <a:ext cx="4176464" cy="1015663"/>
              </a:xfrm>
              <a:prstGeom prst="rect">
                <a:avLst/>
              </a:prstGeom>
              <a:blipFill>
                <a:blip r:embed="rId9"/>
                <a:stretch>
                  <a:fillRect l="-1515" t="-3704" b="-9877"/>
                </a:stretch>
              </a:blipFill>
            </p:spPr>
            <p:txBody>
              <a:bodyPr/>
              <a:lstStyle/>
              <a:p>
                <a:r>
                  <a:rPr lang="en-US">
                    <a:noFill/>
                  </a:rPr>
                  <a:t> </a:t>
                </a:r>
              </a:p>
            </p:txBody>
          </p:sp>
        </mc:Fallback>
      </mc:AlternateContent>
    </p:spTree>
    <p:extLst>
      <p:ext uri="{BB962C8B-B14F-4D97-AF65-F5344CB8AC3E}">
        <p14:creationId xmlns:p14="http://schemas.microsoft.com/office/powerpoint/2010/main" val="27802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77778E-6 1.11022E-16 C 0.09184 -0.07546 0.18368 -0.15093 0.27778 -0.14884 C 0.37188 -0.14699 0.56476 0.01227 0.56476 0.0125 L 0.56476 0.01227 " pathEditMode="relative" rAng="0" ptsTypes="AAAA">
                                      <p:cBhvr>
                                        <p:cTn id="10" dur="2000" fill="hold"/>
                                        <p:tgtEl>
                                          <p:spTgt spid="90"/>
                                        </p:tgtEl>
                                        <p:attrNameLst>
                                          <p:attrName>ppt_x</p:attrName>
                                          <p:attrName>ppt_y</p:attrName>
                                        </p:attrNameLst>
                                      </p:cBhvr>
                                      <p:rCtr x="28229" y="-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en-US" altLang="zh-HK" sz="3200" dirty="0"/>
              <a:t>Approximate Graph Propagation</a:t>
            </a:r>
            <a:endParaRPr lang="zh-HK" altLang="en-US" sz="3200"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D75459A-7253-7644-8AF6-2E27C2697848}"/>
                  </a:ext>
                </a:extLst>
              </p:cNvPr>
              <p:cNvSpPr txBox="1"/>
              <p:nvPr/>
            </p:nvSpPr>
            <p:spPr>
              <a:xfrm>
                <a:off x="683568" y="980728"/>
                <a:ext cx="8413407" cy="3166316"/>
              </a:xfrm>
              <a:prstGeom prst="rect">
                <a:avLst/>
              </a:prstGeom>
              <a:noFill/>
            </p:spPr>
            <p:txBody>
              <a:bodyPr wrap="square" rtlCol="0">
                <a:spAutoFit/>
              </a:bodyPr>
              <a:lstStyle/>
              <a:p>
                <a:pPr marL="342900" indent="-342900">
                  <a:lnSpc>
                    <a:spcPct val="120000"/>
                  </a:lnSpc>
                  <a:buSzPct val="80000"/>
                  <a:buFont typeface="Wingdings" pitchFamily="2" charset="2"/>
                  <a:buChar char="l"/>
                </a:pPr>
                <a:r>
                  <a:rPr kumimoji="1" lang="en-US" altLang="zh-CN" sz="2200" b="0" dirty="0">
                    <a:latin typeface="Candara" panose="020E0502030303020204" pitchFamily="34" charset="0"/>
                  </a:rPr>
                  <a:t>We propose an </a:t>
                </a:r>
                <a:r>
                  <a:rPr kumimoji="1" lang="en-US" altLang="zh-CN" sz="2200" dirty="0">
                    <a:solidFill>
                      <a:srgbClr val="C00000"/>
                    </a:solidFill>
                    <a:latin typeface="Candara" panose="020E0502030303020204" pitchFamily="34" charset="0"/>
                  </a:rPr>
                  <a:t>approximate graph propagation (AGP)</a:t>
                </a:r>
                <a:r>
                  <a:rPr kumimoji="1" lang="en-US" altLang="zh-CN" sz="2200" b="0" dirty="0">
                    <a:latin typeface="Candara" panose="020E0502030303020204" pitchFamily="34" charset="0"/>
                  </a:rPr>
                  <a:t> algorithm. </a:t>
                </a:r>
                <a:endParaRPr kumimoji="1" lang="en-US" altLang="zh-CN" sz="2200" dirty="0">
                  <a:latin typeface="Candara" panose="020E0502030303020204" pitchFamily="34" charset="0"/>
                </a:endParaRPr>
              </a:p>
              <a:p>
                <a:pPr marL="342900" indent="-342900">
                  <a:lnSpc>
                    <a:spcPct val="120000"/>
                  </a:lnSpc>
                  <a:buSzPct val="80000"/>
                  <a:buFont typeface="Wingdings" pitchFamily="2" charset="2"/>
                  <a:buChar char="l"/>
                </a:pPr>
                <a:r>
                  <a:rPr kumimoji="1" lang="en-US" altLang="zh-CN" sz="2200" dirty="0">
                    <a:latin typeface="Candara" panose="020E0502030303020204" pitchFamily="34" charset="0"/>
                  </a:rPr>
                  <a:t>AGP</a:t>
                </a:r>
                <a:r>
                  <a:rPr kumimoji="1" lang="en-US" altLang="zh-CN" sz="2200" b="0" dirty="0">
                    <a:latin typeface="Candara" panose="020E0502030303020204" pitchFamily="34" charset="0"/>
                  </a:rPr>
                  <a:t> is a </a:t>
                </a:r>
                <a:r>
                  <a:rPr kumimoji="1" lang="en-US" altLang="zh-CN" sz="2200" dirty="0">
                    <a:solidFill>
                      <a:srgbClr val="0063AA"/>
                    </a:solidFill>
                    <a:latin typeface="Candara" panose="020E0502030303020204" pitchFamily="34" charset="0"/>
                  </a:rPr>
                  <a:t>unified algorithm </a:t>
                </a:r>
                <a:r>
                  <a:rPr kumimoji="1" lang="en-US" altLang="zh-CN" sz="2200" b="0" dirty="0">
                    <a:latin typeface="Candara" panose="020E0502030303020204" pitchFamily="34" charset="0"/>
                  </a:rPr>
                  <a:t>to compute the generalized graph propagation equation: </a:t>
                </a:r>
              </a:p>
              <a:p>
                <a:pPr>
                  <a:buSzPct val="80000"/>
                </a:pPr>
                <a14:m>
                  <m:oMathPara xmlns:m="http://schemas.openxmlformats.org/officeDocument/2006/math">
                    <m:oMathParaPr>
                      <m:jc m:val="centerGroup"/>
                    </m:oMathParaPr>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m:rPr>
                                              <m:sty m:val="p"/>
                                            </m:rPr>
                                            <a:rPr kumimoji="1" lang="en-US" altLang="zh-CN" sz="2000" b="0">
                                              <a:latin typeface="Cambria Math" panose="02040503050406030204" pitchFamily="18" charset="0"/>
                                            </a:rPr>
                                            <m:t>a</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𝑏</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𝑥</m:t>
                              </m:r>
                            </m:e>
                          </m:acc>
                        </m:e>
                      </m:nary>
                    </m:oMath>
                  </m:oMathPara>
                </a14:m>
                <a:endParaRPr kumimoji="1" lang="en-US" altLang="zh-CN" sz="2200" b="0" dirty="0">
                  <a:latin typeface="Candara" panose="020E0502030303020204" pitchFamily="34" charset="0"/>
                </a:endParaRPr>
              </a:p>
              <a:p>
                <a:pPr marL="342900" indent="-342900">
                  <a:buSzPct val="80000"/>
                  <a:buFont typeface="Wingdings" pitchFamily="2" charset="2"/>
                  <a:buChar char="l"/>
                </a:pPr>
                <a:r>
                  <a:rPr kumimoji="1" lang="en-US" altLang="zh-CN" sz="2200" b="0" dirty="0">
                    <a:latin typeface="Candara" panose="020E0502030303020204" pitchFamily="34" charset="0"/>
                  </a:rPr>
                  <a:t>AGP </a:t>
                </a:r>
                <a:r>
                  <a:rPr kumimoji="1" lang="en-US" altLang="zh-CN" sz="2200" dirty="0">
                    <a:latin typeface="Candara" panose="020E0502030303020204" pitchFamily="34" charset="0"/>
                  </a:rPr>
                  <a:t>combines the strengths of random walks and deterministic propagation</a:t>
                </a:r>
                <a:r>
                  <a:rPr kumimoji="1" lang="en-US" altLang="zh-CN" sz="2200" b="0" dirty="0">
                    <a:latin typeface="Candara" panose="020E0502030303020204" pitchFamily="34" charset="0"/>
                  </a:rPr>
                  <a:t> and achieves </a:t>
                </a:r>
                <a:r>
                  <a:rPr kumimoji="1" lang="en-US" altLang="zh-CN" sz="2200" dirty="0">
                    <a:solidFill>
                      <a:srgbClr val="C00000"/>
                    </a:solidFill>
                    <a:latin typeface="Candara" panose="020E0502030303020204" pitchFamily="34" charset="0"/>
                  </a:rPr>
                  <a:t>near optimal time complexity</a:t>
                </a:r>
                <a:r>
                  <a:rPr kumimoji="1" lang="en-US" altLang="zh-CN" sz="2200" dirty="0">
                    <a:latin typeface="Candara" panose="020E0502030303020204" pitchFamily="34" charset="0"/>
                  </a:rPr>
                  <a:t>. </a:t>
                </a:r>
                <a:endParaRPr kumimoji="1" lang="en-US" altLang="zh-CN" sz="2200" b="0" dirty="0">
                  <a:latin typeface="Candara" panose="020E0502030303020204" pitchFamily="34" charset="0"/>
                </a:endParaRPr>
              </a:p>
              <a:p>
                <a:pPr marL="342900" indent="-342900">
                  <a:buSzPct val="80000"/>
                  <a:buFont typeface="Wingdings" pitchFamily="2" charset="2"/>
                  <a:buChar char="l"/>
                </a:pPr>
                <a:endParaRPr kumimoji="1" lang="en-US" altLang="zh-CN" sz="2200" b="0" dirty="0">
                  <a:latin typeface="Candara" panose="020E0502030303020204" pitchFamily="34" charset="0"/>
                </a:endParaRPr>
              </a:p>
            </p:txBody>
          </p:sp>
        </mc:Choice>
        <mc:Fallback xmlns="">
          <p:sp>
            <p:nvSpPr>
              <p:cNvPr id="15" name="文本框 14">
                <a:extLst>
                  <a:ext uri="{FF2B5EF4-FFF2-40B4-BE49-F238E27FC236}">
                    <a16:creationId xmlns:a16="http://schemas.microsoft.com/office/drawing/2014/main" id="{1D75459A-7253-7644-8AF6-2E27C2697848}"/>
                  </a:ext>
                </a:extLst>
              </p:cNvPr>
              <p:cNvSpPr txBox="1">
                <a:spLocks noRot="1" noChangeAspect="1" noMove="1" noResize="1" noEditPoints="1" noAdjustHandles="1" noChangeArrowheads="1" noChangeShapeType="1" noTextEdit="1"/>
              </p:cNvSpPr>
              <p:nvPr/>
            </p:nvSpPr>
            <p:spPr>
              <a:xfrm>
                <a:off x="683568" y="980728"/>
                <a:ext cx="8413407" cy="3166316"/>
              </a:xfrm>
              <a:prstGeom prst="rect">
                <a:avLst/>
              </a:prstGeom>
              <a:blipFill>
                <a:blip r:embed="rId3"/>
                <a:stretch>
                  <a:fillRect l="-452" b="-14000"/>
                </a:stretch>
              </a:blipFill>
            </p:spPr>
            <p:txBody>
              <a:bodyPr/>
              <a:lstStyle/>
              <a:p>
                <a:r>
                  <a:rPr lang="en-US">
                    <a:noFill/>
                  </a:rPr>
                  <a:t> </a:t>
                </a:r>
              </a:p>
            </p:txBody>
          </p:sp>
        </mc:Fallback>
      </mc:AlternateContent>
      <p:graphicFrame>
        <p:nvGraphicFramePr>
          <p:cNvPr id="26" name="表格 3">
            <a:extLst>
              <a:ext uri="{FF2B5EF4-FFF2-40B4-BE49-F238E27FC236}">
                <a16:creationId xmlns:a16="http://schemas.microsoft.com/office/drawing/2014/main" id="{5CA8858A-5FA0-3C4A-8A99-3087AC0D103E}"/>
              </a:ext>
            </a:extLst>
          </p:cNvPr>
          <p:cNvGraphicFramePr>
            <a:graphicFrameLocks noGrp="1"/>
          </p:cNvGraphicFramePr>
          <p:nvPr>
            <p:extLst>
              <p:ext uri="{D42A27DB-BD31-4B8C-83A1-F6EECF244321}">
                <p14:modId xmlns:p14="http://schemas.microsoft.com/office/powerpoint/2010/main" val="823224737"/>
              </p:ext>
            </p:extLst>
          </p:nvPr>
        </p:nvGraphicFramePr>
        <p:xfrm>
          <a:off x="1395759" y="4519907"/>
          <a:ext cx="2385542" cy="2156778"/>
        </p:xfrm>
        <a:graphic>
          <a:graphicData uri="http://schemas.openxmlformats.org/drawingml/2006/table">
            <a:tbl>
              <a:tblPr firstRow="1" bandRow="1">
                <a:tableStyleId>{2D5ABB26-0587-4C30-8999-92F81FD0307C}</a:tableStyleId>
              </a:tblPr>
              <a:tblGrid>
                <a:gridCol w="1305422">
                  <a:extLst>
                    <a:ext uri="{9D8B030D-6E8A-4147-A177-3AD203B41FA5}">
                      <a16:colId xmlns:a16="http://schemas.microsoft.com/office/drawing/2014/main" val="1010451948"/>
                    </a:ext>
                  </a:extLst>
                </a:gridCol>
                <a:gridCol w="1080120">
                  <a:extLst>
                    <a:ext uri="{9D8B030D-6E8A-4147-A177-3AD203B41FA5}">
                      <a16:colId xmlns:a16="http://schemas.microsoft.com/office/drawing/2014/main" val="2594918135"/>
                    </a:ext>
                  </a:extLst>
                </a:gridCol>
              </a:tblGrid>
              <a:tr h="139486">
                <a:tc>
                  <a:txBody>
                    <a:bodyPr/>
                    <a:lstStyle/>
                    <a:p>
                      <a:pPr algn="ctr"/>
                      <a:r>
                        <a:rPr lang="en-US">
                          <a:solidFill>
                            <a:schemeClr val="tx1"/>
                          </a:solidFill>
                          <a:latin typeface="Corbel" panose="020B0503020204020204" pitchFamily="34" charset="0"/>
                        </a:rPr>
                        <a:t>transition probability</a:t>
                      </a:r>
                    </a:p>
                  </a:txBody>
                  <a:tcPr anchor="ctr"/>
                </a:tc>
                <a:tc>
                  <a:txBody>
                    <a:bodyPr/>
                    <a:lstStyle/>
                    <a:p>
                      <a:pPr algn="ctr"/>
                      <a:r>
                        <a:rPr lang="en-US">
                          <a:solidFill>
                            <a:schemeClr val="tx1"/>
                          </a:solidFill>
                          <a:latin typeface="Corbel" panose="020B0503020204020204" pitchFamily="34" charset="0"/>
                        </a:rPr>
                        <a:t>SGC</a:t>
                      </a:r>
                    </a:p>
                  </a:txBody>
                  <a:tcPr anchor="ctr"/>
                </a:tc>
                <a:extLst>
                  <a:ext uri="{0D108BD9-81ED-4DB2-BD59-A6C34878D82A}">
                    <a16:rowId xmlns:a16="http://schemas.microsoft.com/office/drawing/2014/main" val="3968580919"/>
                  </a:ext>
                </a:extLst>
              </a:tr>
              <a:tr h="505566">
                <a:tc>
                  <a:txBody>
                    <a:bodyPr/>
                    <a:lstStyle/>
                    <a:p>
                      <a:pPr algn="ctr"/>
                      <a:r>
                        <a:rPr lang="en-US">
                          <a:solidFill>
                            <a:schemeClr val="tx1"/>
                          </a:solidFill>
                          <a:latin typeface="Corbel" panose="020B0503020204020204" pitchFamily="34" charset="0"/>
                        </a:rPr>
                        <a:t>PPR</a:t>
                      </a:r>
                    </a:p>
                  </a:txBody>
                  <a:tcPr anchor="ctr"/>
                </a:tc>
                <a:tc>
                  <a:txBody>
                    <a:bodyPr/>
                    <a:lstStyle/>
                    <a:p>
                      <a:pPr algn="ctr"/>
                      <a:r>
                        <a:rPr lang="en-US">
                          <a:solidFill>
                            <a:schemeClr val="tx1"/>
                          </a:solidFill>
                          <a:latin typeface="Corbel" panose="020B0503020204020204" pitchFamily="34" charset="0"/>
                        </a:rPr>
                        <a:t>APPNP</a:t>
                      </a:r>
                    </a:p>
                  </a:txBody>
                  <a:tcPr anchor="ctr"/>
                </a:tc>
                <a:extLst>
                  <a:ext uri="{0D108BD9-81ED-4DB2-BD59-A6C34878D82A}">
                    <a16:rowId xmlns:a16="http://schemas.microsoft.com/office/drawing/2014/main" val="2527683275"/>
                  </a:ext>
                </a:extLst>
              </a:tr>
              <a:tr h="505566">
                <a:tc>
                  <a:txBody>
                    <a:bodyPr/>
                    <a:lstStyle/>
                    <a:p>
                      <a:pPr algn="ctr"/>
                      <a:r>
                        <a:rPr lang="en-US">
                          <a:solidFill>
                            <a:schemeClr val="tx1"/>
                          </a:solidFill>
                          <a:latin typeface="Corbel" panose="020B0503020204020204" pitchFamily="34" charset="0"/>
                        </a:rPr>
                        <a:t>HKPR</a:t>
                      </a:r>
                    </a:p>
                  </a:txBody>
                  <a:tcPr anchor="ctr"/>
                </a:tc>
                <a:tc>
                  <a:txBody>
                    <a:bodyPr/>
                    <a:lstStyle/>
                    <a:p>
                      <a:pPr algn="ctr"/>
                      <a:r>
                        <a:rPr lang="en-US">
                          <a:solidFill>
                            <a:schemeClr val="tx1"/>
                          </a:solidFill>
                          <a:latin typeface="Corbel" panose="020B0503020204020204" pitchFamily="34" charset="0"/>
                        </a:rPr>
                        <a:t>GDC</a:t>
                      </a:r>
                    </a:p>
                  </a:txBody>
                  <a:tcPr anchor="ctr"/>
                </a:tc>
                <a:extLst>
                  <a:ext uri="{0D108BD9-81ED-4DB2-BD59-A6C34878D82A}">
                    <a16:rowId xmlns:a16="http://schemas.microsoft.com/office/drawing/2014/main" val="1025064925"/>
                  </a:ext>
                </a:extLst>
              </a:tr>
              <a:tr h="505566">
                <a:tc>
                  <a:txBody>
                    <a:bodyPr/>
                    <a:lstStyle/>
                    <a:p>
                      <a:pPr algn="ctr"/>
                      <a:r>
                        <a:rPr lang="en-US">
                          <a:solidFill>
                            <a:schemeClr val="tx1"/>
                          </a:solidFill>
                          <a:latin typeface="Corbel" panose="020B0503020204020204" pitchFamily="34" charset="0"/>
                        </a:rPr>
                        <a:t>Katz</a:t>
                      </a:r>
                    </a:p>
                  </a:txBody>
                  <a:tcPr anchor="ctr"/>
                </a:tc>
                <a:tc>
                  <a:txBody>
                    <a:bodyPr/>
                    <a:lstStyle/>
                    <a:p>
                      <a:pPr algn="ctr"/>
                      <a:r>
                        <a:rPr lang="en-US">
                          <a:solidFill>
                            <a:schemeClr val="tx1"/>
                          </a:solidFill>
                          <a:latin typeface="Corbel" panose="020B0503020204020204" pitchFamily="34" charset="0"/>
                        </a:rPr>
                        <a:t>…</a:t>
                      </a:r>
                    </a:p>
                  </a:txBody>
                  <a:tcPr anchor="ctr"/>
                </a:tc>
                <a:extLst>
                  <a:ext uri="{0D108BD9-81ED-4DB2-BD59-A6C34878D82A}">
                    <a16:rowId xmlns:a16="http://schemas.microsoft.com/office/drawing/2014/main" val="2966743185"/>
                  </a:ext>
                </a:extLst>
              </a:tr>
            </a:tbl>
          </a:graphicData>
        </a:graphic>
      </p:graphicFrame>
      <p:sp>
        <p:nvSpPr>
          <p:cNvPr id="13" name="矩形 12">
            <a:extLst>
              <a:ext uri="{FF2B5EF4-FFF2-40B4-BE49-F238E27FC236}">
                <a16:creationId xmlns:a16="http://schemas.microsoft.com/office/drawing/2014/main" id="{A4675D57-79AF-6348-A64C-C4061D2E4625}"/>
              </a:ext>
            </a:extLst>
          </p:cNvPr>
          <p:cNvSpPr/>
          <p:nvPr/>
        </p:nvSpPr>
        <p:spPr>
          <a:xfrm>
            <a:off x="1070094" y="3945250"/>
            <a:ext cx="3076867" cy="2756167"/>
          </a:xfrm>
          <a:prstGeom prst="rect">
            <a:avLst/>
          </a:prstGeom>
          <a:noFill/>
          <a:ln w="38100">
            <a:solidFill>
              <a:srgbClr val="0063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文本框 15">
            <a:extLst>
              <a:ext uri="{FF2B5EF4-FFF2-40B4-BE49-F238E27FC236}">
                <a16:creationId xmlns:a16="http://schemas.microsoft.com/office/drawing/2014/main" id="{2A19000F-A436-DE4D-A59C-8A23A370B0C5}"/>
              </a:ext>
            </a:extLst>
          </p:cNvPr>
          <p:cNvSpPr txBox="1"/>
          <p:nvPr/>
        </p:nvSpPr>
        <p:spPr>
          <a:xfrm>
            <a:off x="1050097" y="3945250"/>
            <a:ext cx="3076867" cy="707886"/>
          </a:xfrm>
          <a:prstGeom prst="rect">
            <a:avLst/>
          </a:prstGeom>
          <a:noFill/>
        </p:spPr>
        <p:txBody>
          <a:bodyPr wrap="square" rtlCol="0">
            <a:spAutoFit/>
          </a:bodyPr>
          <a:lstStyle/>
          <a:p>
            <a:pPr algn="ctr"/>
            <a:r>
              <a:rPr lang="en-US" sz="2000">
                <a:solidFill>
                  <a:srgbClr val="0063AA"/>
                </a:solidFill>
                <a:latin typeface="Corbel" panose="020B0503020204020204" pitchFamily="34" charset="0"/>
              </a:rPr>
              <a:t>Various proximity metrics and GNN models</a:t>
            </a:r>
          </a:p>
        </p:txBody>
      </p:sp>
      <p:sp>
        <p:nvSpPr>
          <p:cNvPr id="33" name="矩形 32">
            <a:extLst>
              <a:ext uri="{FF2B5EF4-FFF2-40B4-BE49-F238E27FC236}">
                <a16:creationId xmlns:a16="http://schemas.microsoft.com/office/drawing/2014/main" id="{55DCC814-EF97-DF4A-831D-4A717BE773C0}"/>
              </a:ext>
            </a:extLst>
          </p:cNvPr>
          <p:cNvSpPr/>
          <p:nvPr/>
        </p:nvSpPr>
        <p:spPr>
          <a:xfrm>
            <a:off x="5292341" y="3945249"/>
            <a:ext cx="2788315" cy="2731435"/>
          </a:xfrm>
          <a:prstGeom prst="rect">
            <a:avLst/>
          </a:prstGeom>
          <a:noFill/>
          <a:ln w="38100">
            <a:solidFill>
              <a:srgbClr val="F96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文本框 33">
            <a:extLst>
              <a:ext uri="{FF2B5EF4-FFF2-40B4-BE49-F238E27FC236}">
                <a16:creationId xmlns:a16="http://schemas.microsoft.com/office/drawing/2014/main" id="{E955533F-5B55-A94F-B773-17C555CF9E22}"/>
              </a:ext>
            </a:extLst>
          </p:cNvPr>
          <p:cNvSpPr txBox="1"/>
          <p:nvPr/>
        </p:nvSpPr>
        <p:spPr>
          <a:xfrm>
            <a:off x="5148064" y="4017258"/>
            <a:ext cx="3076867" cy="707886"/>
          </a:xfrm>
          <a:prstGeom prst="rect">
            <a:avLst/>
          </a:prstGeom>
          <a:noFill/>
        </p:spPr>
        <p:txBody>
          <a:bodyPr wrap="square" rtlCol="0">
            <a:spAutoFit/>
          </a:bodyPr>
          <a:lstStyle/>
          <a:p>
            <a:pPr algn="ctr"/>
            <a:r>
              <a:rPr lang="en-US" sz="2000">
                <a:solidFill>
                  <a:srgbClr val="F96542"/>
                </a:solidFill>
                <a:latin typeface="Corbel" panose="020B0503020204020204" pitchFamily="34" charset="0"/>
              </a:rPr>
              <a:t>One unified graph propagation algorithm</a:t>
            </a:r>
          </a:p>
        </p:txBody>
      </p:sp>
      <p:sp>
        <p:nvSpPr>
          <p:cNvPr id="20" name="文本框 19">
            <a:extLst>
              <a:ext uri="{FF2B5EF4-FFF2-40B4-BE49-F238E27FC236}">
                <a16:creationId xmlns:a16="http://schemas.microsoft.com/office/drawing/2014/main" id="{F0CA1225-689E-BE49-8A65-9A21A222B50B}"/>
              </a:ext>
            </a:extLst>
          </p:cNvPr>
          <p:cNvSpPr txBox="1"/>
          <p:nvPr/>
        </p:nvSpPr>
        <p:spPr>
          <a:xfrm>
            <a:off x="6238687" y="4795902"/>
            <a:ext cx="1440160" cy="584775"/>
          </a:xfrm>
          <a:prstGeom prst="rect">
            <a:avLst/>
          </a:prstGeom>
          <a:noFill/>
        </p:spPr>
        <p:txBody>
          <a:bodyPr wrap="square" rtlCol="0">
            <a:spAutoFit/>
          </a:bodyPr>
          <a:lstStyle/>
          <a:p>
            <a:r>
              <a:rPr lang="en-US">
                <a:latin typeface="Corbel" panose="020B0503020204020204" pitchFamily="34" charset="0"/>
              </a:rPr>
              <a:t>AGP</a:t>
            </a:r>
          </a:p>
        </p:txBody>
      </p:sp>
      <p:sp>
        <p:nvSpPr>
          <p:cNvPr id="35" name="文本框 34">
            <a:extLst>
              <a:ext uri="{FF2B5EF4-FFF2-40B4-BE49-F238E27FC236}">
                <a16:creationId xmlns:a16="http://schemas.microsoft.com/office/drawing/2014/main" id="{6A406E8D-95F0-6141-BB41-B48A1011B47A}"/>
              </a:ext>
            </a:extLst>
          </p:cNvPr>
          <p:cNvSpPr txBox="1"/>
          <p:nvPr/>
        </p:nvSpPr>
        <p:spPr>
          <a:xfrm>
            <a:off x="5135628" y="5805264"/>
            <a:ext cx="3076867" cy="707886"/>
          </a:xfrm>
          <a:prstGeom prst="rect">
            <a:avLst/>
          </a:prstGeom>
          <a:noFill/>
        </p:spPr>
        <p:txBody>
          <a:bodyPr wrap="square" rtlCol="0">
            <a:spAutoFit/>
          </a:bodyPr>
          <a:lstStyle/>
          <a:p>
            <a:pPr algn="ctr"/>
            <a:r>
              <a:rPr lang="en-US" sz="2000">
                <a:solidFill>
                  <a:srgbClr val="FF0000"/>
                </a:solidFill>
                <a:latin typeface="Corbel" panose="020B0503020204020204" pitchFamily="34" charset="0"/>
              </a:rPr>
              <a:t>near optimal time complexity</a:t>
            </a:r>
          </a:p>
        </p:txBody>
      </p:sp>
      <p:sp>
        <p:nvSpPr>
          <p:cNvPr id="21" name="左箭头 20">
            <a:extLst>
              <a:ext uri="{FF2B5EF4-FFF2-40B4-BE49-F238E27FC236}">
                <a16:creationId xmlns:a16="http://schemas.microsoft.com/office/drawing/2014/main" id="{4C26BB57-619E-5C47-B34E-AC7378DDAD88}"/>
              </a:ext>
            </a:extLst>
          </p:cNvPr>
          <p:cNvSpPr/>
          <p:nvPr/>
        </p:nvSpPr>
        <p:spPr>
          <a:xfrm>
            <a:off x="4369674" y="4991801"/>
            <a:ext cx="635636" cy="42894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3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0"/>
                            </p:stCondLst>
                            <p:childTnLst>
                              <p:par>
                                <p:cTn id="14" presetID="22" presetClass="entr" presetSubtype="2"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500"/>
                                        <p:tgtEl>
                                          <p:spTgt spid="21"/>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33" grpId="0" animBg="1"/>
      <p:bldP spid="34" grpId="0"/>
      <p:bldP spid="20" grpId="0"/>
      <p:bldP spid="35"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5">
            <a:extLst>
              <a:ext uri="{FF2B5EF4-FFF2-40B4-BE49-F238E27FC236}">
                <a16:creationId xmlns:a16="http://schemas.microsoft.com/office/drawing/2014/main" id="{8AC7065F-D2FC-D741-9A92-C115D33AD943}"/>
              </a:ext>
            </a:extLst>
          </p:cNvPr>
          <p:cNvSpPr>
            <a:spLocks noChangeArrowheads="1"/>
          </p:cNvSpPr>
          <p:nvPr/>
        </p:nvSpPr>
        <p:spPr bwMode="auto">
          <a:xfrm>
            <a:off x="3440245" y="4114384"/>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49" name="Oval 5">
            <a:extLst>
              <a:ext uri="{FF2B5EF4-FFF2-40B4-BE49-F238E27FC236}">
                <a16:creationId xmlns:a16="http://schemas.microsoft.com/office/drawing/2014/main" id="{B4EAC51B-EC2B-2149-AB9E-ABC5CD37A01D}"/>
              </a:ext>
            </a:extLst>
          </p:cNvPr>
          <p:cNvSpPr>
            <a:spLocks noChangeArrowheads="1"/>
          </p:cNvSpPr>
          <p:nvPr/>
        </p:nvSpPr>
        <p:spPr bwMode="auto">
          <a:xfrm>
            <a:off x="2025532" y="3810067"/>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50" name="Oval 5">
            <a:extLst>
              <a:ext uri="{FF2B5EF4-FFF2-40B4-BE49-F238E27FC236}">
                <a16:creationId xmlns:a16="http://schemas.microsoft.com/office/drawing/2014/main" id="{A4A95A4A-480C-9748-BD7D-78B057691545}"/>
              </a:ext>
            </a:extLst>
          </p:cNvPr>
          <p:cNvSpPr>
            <a:spLocks noChangeArrowheads="1"/>
          </p:cNvSpPr>
          <p:nvPr/>
        </p:nvSpPr>
        <p:spPr bwMode="auto">
          <a:xfrm>
            <a:off x="3763274" y="5455633"/>
            <a:ext cx="499907" cy="488419"/>
          </a:xfrm>
          <a:prstGeom prst="ellipse">
            <a:avLst/>
          </a:prstGeom>
          <a:solidFill>
            <a:srgbClr val="FF0000">
              <a:alpha val="42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en-US" altLang="zh-HK" sz="3200" dirty="0"/>
              <a:t>Approximate Graph Propagation</a:t>
            </a:r>
            <a:endParaRPr lang="zh-HK" altLang="en-US" sz="3200" dirty="0"/>
          </a:p>
        </p:txBody>
      </p:sp>
      <p:sp>
        <p:nvSpPr>
          <p:cNvPr id="8" name="Oval 5">
            <a:extLst>
              <a:ext uri="{FF2B5EF4-FFF2-40B4-BE49-F238E27FC236}">
                <a16:creationId xmlns:a16="http://schemas.microsoft.com/office/drawing/2014/main" id="{1DC6D1EA-30A5-EC48-A19D-A4F2895ADF47}"/>
              </a:ext>
            </a:extLst>
          </p:cNvPr>
          <p:cNvSpPr>
            <a:spLocks noChangeArrowheads="1"/>
          </p:cNvSpPr>
          <p:nvPr/>
        </p:nvSpPr>
        <p:spPr bwMode="auto">
          <a:xfrm>
            <a:off x="2593252" y="4682203"/>
            <a:ext cx="518196" cy="513541"/>
          </a:xfrm>
          <a:prstGeom prst="ellipse">
            <a:avLst/>
          </a:prstGeom>
          <a:solidFill>
            <a:srgbClr val="FF0000">
              <a:alpha val="8977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grpSp>
        <p:nvGrpSpPr>
          <p:cNvPr id="11" name="Group 2">
            <a:extLst>
              <a:ext uri="{FF2B5EF4-FFF2-40B4-BE49-F238E27FC236}">
                <a16:creationId xmlns:a16="http://schemas.microsoft.com/office/drawing/2014/main" id="{C2E00A63-160C-784D-855D-7FD49556B387}"/>
              </a:ext>
            </a:extLst>
          </p:cNvPr>
          <p:cNvGrpSpPr>
            <a:grpSpLocks/>
          </p:cNvGrpSpPr>
          <p:nvPr/>
        </p:nvGrpSpPr>
        <p:grpSpPr bwMode="auto">
          <a:xfrm>
            <a:off x="2017287" y="2541488"/>
            <a:ext cx="5904656" cy="4199880"/>
            <a:chOff x="1152" y="1344"/>
            <a:chExt cx="3408" cy="2064"/>
          </a:xfrm>
          <a:noFill/>
        </p:grpSpPr>
        <p:sp>
          <p:nvSpPr>
            <p:cNvPr id="12" name="Oval 3">
              <a:extLst>
                <a:ext uri="{FF2B5EF4-FFF2-40B4-BE49-F238E27FC236}">
                  <a16:creationId xmlns:a16="http://schemas.microsoft.com/office/drawing/2014/main" id="{395174DF-12FF-0C44-B573-653AE65567DF}"/>
                </a:ext>
              </a:extLst>
            </p:cNvPr>
            <p:cNvSpPr>
              <a:spLocks noChangeArrowheads="1"/>
            </p:cNvSpPr>
            <p:nvPr/>
          </p:nvSpPr>
          <p:spPr bwMode="auto">
            <a:xfrm>
              <a:off x="1152" y="19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a:t>
              </a:r>
            </a:p>
          </p:txBody>
        </p:sp>
        <p:sp>
          <p:nvSpPr>
            <p:cNvPr id="13" name="Oval 4">
              <a:extLst>
                <a:ext uri="{FF2B5EF4-FFF2-40B4-BE49-F238E27FC236}">
                  <a16:creationId xmlns:a16="http://schemas.microsoft.com/office/drawing/2014/main" id="{0A866F2B-3194-2B41-B888-E90AB6251503}"/>
                </a:ext>
              </a:extLst>
            </p:cNvPr>
            <p:cNvSpPr>
              <a:spLocks noChangeArrowheads="1"/>
            </p:cNvSpPr>
            <p:nvPr/>
          </p:nvSpPr>
          <p:spPr bwMode="auto">
            <a:xfrm>
              <a:off x="1488" y="240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4</a:t>
              </a:r>
            </a:p>
          </p:txBody>
        </p:sp>
        <p:sp>
          <p:nvSpPr>
            <p:cNvPr id="14" name="Oval 5">
              <a:extLst>
                <a:ext uri="{FF2B5EF4-FFF2-40B4-BE49-F238E27FC236}">
                  <a16:creationId xmlns:a16="http://schemas.microsoft.com/office/drawing/2014/main" id="{347D9BC1-C898-5D44-ACAD-4CAA3D154FAE}"/>
                </a:ext>
              </a:extLst>
            </p:cNvPr>
            <p:cNvSpPr>
              <a:spLocks noChangeArrowheads="1"/>
            </p:cNvSpPr>
            <p:nvPr/>
          </p:nvSpPr>
          <p:spPr bwMode="auto">
            <a:xfrm>
              <a:off x="1968" y="211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3</a:t>
              </a:r>
            </a:p>
          </p:txBody>
        </p:sp>
        <p:sp>
          <p:nvSpPr>
            <p:cNvPr id="16" name="Oval 6">
              <a:extLst>
                <a:ext uri="{FF2B5EF4-FFF2-40B4-BE49-F238E27FC236}">
                  <a16:creationId xmlns:a16="http://schemas.microsoft.com/office/drawing/2014/main" id="{4C9D67F0-6015-1F48-9314-93F5CCA45F11}"/>
                </a:ext>
              </a:extLst>
            </p:cNvPr>
            <p:cNvSpPr>
              <a:spLocks noChangeArrowheads="1"/>
            </p:cNvSpPr>
            <p:nvPr/>
          </p:nvSpPr>
          <p:spPr bwMode="auto">
            <a:xfrm>
              <a:off x="1632" y="172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2</a:t>
              </a:r>
            </a:p>
          </p:txBody>
        </p:sp>
        <p:sp>
          <p:nvSpPr>
            <p:cNvPr id="17" name="Oval 7">
              <a:extLst>
                <a:ext uri="{FF2B5EF4-FFF2-40B4-BE49-F238E27FC236}">
                  <a16:creationId xmlns:a16="http://schemas.microsoft.com/office/drawing/2014/main" id="{AC7DE070-29AE-3342-A402-75B9C407584D}"/>
                </a:ext>
              </a:extLst>
            </p:cNvPr>
            <p:cNvSpPr>
              <a:spLocks noChangeArrowheads="1"/>
            </p:cNvSpPr>
            <p:nvPr/>
          </p:nvSpPr>
          <p:spPr bwMode="auto">
            <a:xfrm>
              <a:off x="2160" y="278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5</a:t>
              </a:r>
            </a:p>
          </p:txBody>
        </p:sp>
        <p:sp>
          <p:nvSpPr>
            <p:cNvPr id="18" name="Oval 8">
              <a:extLst>
                <a:ext uri="{FF2B5EF4-FFF2-40B4-BE49-F238E27FC236}">
                  <a16:creationId xmlns:a16="http://schemas.microsoft.com/office/drawing/2014/main" id="{301D1943-C689-9940-BC73-19C5632C6794}"/>
                </a:ext>
              </a:extLst>
            </p:cNvPr>
            <p:cNvSpPr>
              <a:spLocks noChangeArrowheads="1"/>
            </p:cNvSpPr>
            <p:nvPr/>
          </p:nvSpPr>
          <p:spPr bwMode="auto">
            <a:xfrm>
              <a:off x="2784" y="268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6</a:t>
              </a:r>
            </a:p>
          </p:txBody>
        </p:sp>
        <p:sp>
          <p:nvSpPr>
            <p:cNvPr id="19" name="Oval 9">
              <a:extLst>
                <a:ext uri="{FF2B5EF4-FFF2-40B4-BE49-F238E27FC236}">
                  <a16:creationId xmlns:a16="http://schemas.microsoft.com/office/drawing/2014/main" id="{07AFB04E-78BF-AB4E-BB69-34418FBD688B}"/>
                </a:ext>
              </a:extLst>
            </p:cNvPr>
            <p:cNvSpPr>
              <a:spLocks noChangeArrowheads="1"/>
            </p:cNvSpPr>
            <p:nvPr/>
          </p:nvSpPr>
          <p:spPr bwMode="auto">
            <a:xfrm>
              <a:off x="2611" y="3168"/>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dirty="0">
                  <a:ea typeface="宋体" panose="02010600030101010101" pitchFamily="2" charset="-122"/>
                </a:rPr>
                <a:t>7</a:t>
              </a:r>
            </a:p>
          </p:txBody>
        </p:sp>
        <p:sp>
          <p:nvSpPr>
            <p:cNvPr id="20" name="Oval 10">
              <a:extLst>
                <a:ext uri="{FF2B5EF4-FFF2-40B4-BE49-F238E27FC236}">
                  <a16:creationId xmlns:a16="http://schemas.microsoft.com/office/drawing/2014/main" id="{DCF86242-EFD4-564F-9814-A356248FCD75}"/>
                </a:ext>
              </a:extLst>
            </p:cNvPr>
            <p:cNvSpPr>
              <a:spLocks noChangeArrowheads="1"/>
            </p:cNvSpPr>
            <p:nvPr/>
          </p:nvSpPr>
          <p:spPr bwMode="auto">
            <a:xfrm>
              <a:off x="2976" y="144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9</a:t>
              </a:r>
            </a:p>
          </p:txBody>
        </p:sp>
        <p:sp>
          <p:nvSpPr>
            <p:cNvPr id="21" name="Oval 11">
              <a:extLst>
                <a:ext uri="{FF2B5EF4-FFF2-40B4-BE49-F238E27FC236}">
                  <a16:creationId xmlns:a16="http://schemas.microsoft.com/office/drawing/2014/main" id="{68B8B528-1E1B-A448-B36C-36762D75351A}"/>
                </a:ext>
              </a:extLst>
            </p:cNvPr>
            <p:cNvSpPr>
              <a:spLocks noChangeArrowheads="1"/>
            </p:cNvSpPr>
            <p:nvPr/>
          </p:nvSpPr>
          <p:spPr bwMode="auto">
            <a:xfrm>
              <a:off x="3648" y="134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10</a:t>
              </a:r>
            </a:p>
          </p:txBody>
        </p:sp>
        <p:sp>
          <p:nvSpPr>
            <p:cNvPr id="22" name="Oval 12">
              <a:extLst>
                <a:ext uri="{FF2B5EF4-FFF2-40B4-BE49-F238E27FC236}">
                  <a16:creationId xmlns:a16="http://schemas.microsoft.com/office/drawing/2014/main" id="{5458CFDD-3498-BD4F-8E10-2C57EEBC89A9}"/>
                </a:ext>
              </a:extLst>
            </p:cNvPr>
            <p:cNvSpPr>
              <a:spLocks noChangeArrowheads="1"/>
            </p:cNvSpPr>
            <p:nvPr/>
          </p:nvSpPr>
          <p:spPr bwMode="auto">
            <a:xfrm>
              <a:off x="3024" y="1920"/>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8</a:t>
              </a:r>
            </a:p>
          </p:txBody>
        </p:sp>
        <p:sp>
          <p:nvSpPr>
            <p:cNvPr id="23" name="Oval 13">
              <a:extLst>
                <a:ext uri="{FF2B5EF4-FFF2-40B4-BE49-F238E27FC236}">
                  <a16:creationId xmlns:a16="http://schemas.microsoft.com/office/drawing/2014/main" id="{E21AE4A3-1A9A-4B4C-B5A3-60BB92FF242A}"/>
                </a:ext>
              </a:extLst>
            </p:cNvPr>
            <p:cNvSpPr>
              <a:spLocks noChangeArrowheads="1"/>
            </p:cNvSpPr>
            <p:nvPr/>
          </p:nvSpPr>
          <p:spPr bwMode="auto">
            <a:xfrm>
              <a:off x="3648" y="2064"/>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11</a:t>
              </a:r>
            </a:p>
          </p:txBody>
        </p:sp>
        <p:sp>
          <p:nvSpPr>
            <p:cNvPr id="24" name="Oval 14">
              <a:extLst>
                <a:ext uri="{FF2B5EF4-FFF2-40B4-BE49-F238E27FC236}">
                  <a16:creationId xmlns:a16="http://schemas.microsoft.com/office/drawing/2014/main" id="{03FB9D21-8D17-B14E-9529-A514FC2E40BF}"/>
                </a:ext>
              </a:extLst>
            </p:cNvPr>
            <p:cNvSpPr>
              <a:spLocks noChangeArrowheads="1"/>
            </p:cNvSpPr>
            <p:nvPr/>
          </p:nvSpPr>
          <p:spPr bwMode="auto">
            <a:xfrm>
              <a:off x="4272" y="1632"/>
              <a:ext cx="288" cy="240"/>
            </a:xfrm>
            <a:prstGeom prst="ellipse">
              <a:avLst/>
            </a:prstGeom>
            <a:grp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400">
                  <a:ea typeface="宋体" panose="02010600030101010101" pitchFamily="2" charset="-122"/>
                </a:rPr>
                <a:t>12</a:t>
              </a:r>
            </a:p>
          </p:txBody>
        </p:sp>
      </p:grpSp>
      <p:cxnSp>
        <p:nvCxnSpPr>
          <p:cNvPr id="25" name="直线箭头连接符 24">
            <a:extLst>
              <a:ext uri="{FF2B5EF4-FFF2-40B4-BE49-F238E27FC236}">
                <a16:creationId xmlns:a16="http://schemas.microsoft.com/office/drawing/2014/main" id="{D0BE76B5-DD20-C54E-9936-6C506DEE5BB0}"/>
              </a:ext>
            </a:extLst>
          </p:cNvPr>
          <p:cNvCxnSpPr>
            <a:cxnSpLocks/>
            <a:stCxn id="13" idx="5"/>
            <a:endCxn id="17" idx="2"/>
          </p:cNvCxnSpPr>
          <p:nvPr/>
        </p:nvCxnSpPr>
        <p:spPr>
          <a:xfrm>
            <a:off x="3025346" y="5107104"/>
            <a:ext cx="738389" cy="6087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6" name="直线箭头连接符 25">
            <a:extLst>
              <a:ext uri="{FF2B5EF4-FFF2-40B4-BE49-F238E27FC236}">
                <a16:creationId xmlns:a16="http://schemas.microsoft.com/office/drawing/2014/main" id="{8CA00ACC-585D-1043-B1D5-84BB39C8F1D8}"/>
              </a:ext>
            </a:extLst>
          </p:cNvPr>
          <p:cNvCxnSpPr>
            <a:cxnSpLocks/>
            <a:stCxn id="13" idx="1"/>
            <a:endCxn id="12" idx="5"/>
          </p:cNvCxnSpPr>
          <p:nvPr/>
        </p:nvCxnSpPr>
        <p:spPr>
          <a:xfrm flipH="1" flipV="1">
            <a:off x="2443197" y="4228059"/>
            <a:ext cx="229314" cy="5337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7" name="直线箭头连接符 26">
            <a:extLst>
              <a:ext uri="{FF2B5EF4-FFF2-40B4-BE49-F238E27FC236}">
                <a16:creationId xmlns:a16="http://schemas.microsoft.com/office/drawing/2014/main" id="{5E208BC8-4EDA-474B-B5F8-86F9968DEC61}"/>
              </a:ext>
            </a:extLst>
          </p:cNvPr>
          <p:cNvCxnSpPr>
            <a:cxnSpLocks/>
            <a:stCxn id="12" idx="7"/>
            <a:endCxn id="16" idx="2"/>
          </p:cNvCxnSpPr>
          <p:nvPr/>
        </p:nvCxnSpPr>
        <p:spPr>
          <a:xfrm flipV="1">
            <a:off x="2443197" y="3567040"/>
            <a:ext cx="405732" cy="3156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8" name="直线箭头连接符 27">
            <a:extLst>
              <a:ext uri="{FF2B5EF4-FFF2-40B4-BE49-F238E27FC236}">
                <a16:creationId xmlns:a16="http://schemas.microsoft.com/office/drawing/2014/main" id="{1EC35069-CDF0-9D4F-B8FE-671D51D4B373}"/>
              </a:ext>
            </a:extLst>
          </p:cNvPr>
          <p:cNvCxnSpPr>
            <a:cxnSpLocks/>
            <a:stCxn id="16" idx="6"/>
            <a:endCxn id="22" idx="2"/>
          </p:cNvCxnSpPr>
          <p:nvPr/>
        </p:nvCxnSpPr>
        <p:spPr>
          <a:xfrm>
            <a:off x="3347914" y="3567040"/>
            <a:ext cx="1912776" cy="3906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29" name="直线箭头连接符 28">
            <a:extLst>
              <a:ext uri="{FF2B5EF4-FFF2-40B4-BE49-F238E27FC236}">
                <a16:creationId xmlns:a16="http://schemas.microsoft.com/office/drawing/2014/main" id="{3CCEE049-C96E-584E-AB80-5C8E5D2131BB}"/>
              </a:ext>
            </a:extLst>
          </p:cNvPr>
          <p:cNvCxnSpPr>
            <a:cxnSpLocks/>
          </p:cNvCxnSpPr>
          <p:nvPr/>
        </p:nvCxnSpPr>
        <p:spPr>
          <a:xfrm flipV="1">
            <a:off x="3791668" y="4518042"/>
            <a:ext cx="8572" cy="495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0" name="直线箭头连接符 29">
            <a:extLst>
              <a:ext uri="{FF2B5EF4-FFF2-40B4-BE49-F238E27FC236}">
                <a16:creationId xmlns:a16="http://schemas.microsoft.com/office/drawing/2014/main" id="{2E8EADFC-A878-0F43-A179-1CA20C1663CF}"/>
              </a:ext>
            </a:extLst>
          </p:cNvPr>
          <p:cNvCxnSpPr>
            <a:cxnSpLocks/>
            <a:stCxn id="12" idx="6"/>
            <a:endCxn id="14" idx="2"/>
          </p:cNvCxnSpPr>
          <p:nvPr/>
        </p:nvCxnSpPr>
        <p:spPr>
          <a:xfrm>
            <a:off x="2516272" y="4055398"/>
            <a:ext cx="914806" cy="2930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1" name="直线箭头连接符 30">
            <a:extLst>
              <a:ext uri="{FF2B5EF4-FFF2-40B4-BE49-F238E27FC236}">
                <a16:creationId xmlns:a16="http://schemas.microsoft.com/office/drawing/2014/main" id="{C8FD29C1-C342-3A4B-883A-9E88CE466A77}"/>
              </a:ext>
            </a:extLst>
          </p:cNvPr>
          <p:cNvCxnSpPr>
            <a:cxnSpLocks/>
            <a:stCxn id="19" idx="0"/>
            <a:endCxn id="18" idx="3"/>
          </p:cNvCxnSpPr>
          <p:nvPr/>
        </p:nvCxnSpPr>
        <p:spPr>
          <a:xfrm flipV="1">
            <a:off x="4794624" y="5693134"/>
            <a:ext cx="123320" cy="55987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5AE38516-0304-BF4B-8FCF-A6144F483CCC}"/>
              </a:ext>
            </a:extLst>
          </p:cNvPr>
          <p:cNvCxnSpPr>
            <a:cxnSpLocks/>
            <a:stCxn id="17" idx="5"/>
            <a:endCxn id="19" idx="1"/>
          </p:cNvCxnSpPr>
          <p:nvPr/>
        </p:nvCxnSpPr>
        <p:spPr>
          <a:xfrm>
            <a:off x="4189645" y="5888477"/>
            <a:ext cx="428561" cy="4360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34C681D5-517E-C141-8F40-1E7ED6D279A9}"/>
              </a:ext>
            </a:extLst>
          </p:cNvPr>
          <p:cNvCxnSpPr>
            <a:cxnSpLocks/>
            <a:stCxn id="17" idx="6"/>
            <a:endCxn id="18" idx="2"/>
          </p:cNvCxnSpPr>
          <p:nvPr/>
        </p:nvCxnSpPr>
        <p:spPr>
          <a:xfrm flipV="1">
            <a:off x="4262720" y="5520473"/>
            <a:ext cx="582149"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80A945D3-93E0-A049-9A43-E9123FF86960}"/>
              </a:ext>
            </a:extLst>
          </p:cNvPr>
          <p:cNvCxnSpPr>
            <a:cxnSpLocks/>
            <a:stCxn id="23" idx="2"/>
            <a:endCxn id="22" idx="5"/>
          </p:cNvCxnSpPr>
          <p:nvPr/>
        </p:nvCxnSpPr>
        <p:spPr>
          <a:xfrm flipH="1" flipV="1">
            <a:off x="5686600" y="4130388"/>
            <a:ext cx="655224" cy="12035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AB33C07A-94CB-3046-A0BB-3E8698533B47}"/>
              </a:ext>
            </a:extLst>
          </p:cNvPr>
          <p:cNvCxnSpPr>
            <a:cxnSpLocks/>
            <a:stCxn id="23" idx="6"/>
            <a:endCxn id="24" idx="3"/>
          </p:cNvCxnSpPr>
          <p:nvPr/>
        </p:nvCxnSpPr>
        <p:spPr>
          <a:xfrm flipV="1">
            <a:off x="6840809" y="3544358"/>
            <a:ext cx="655224" cy="7063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0E6610F6-769D-EA4B-94C9-A6C978506126}"/>
              </a:ext>
            </a:extLst>
          </p:cNvPr>
          <p:cNvCxnSpPr>
            <a:cxnSpLocks/>
            <a:stCxn id="14" idx="3"/>
            <a:endCxn id="13" idx="6"/>
          </p:cNvCxnSpPr>
          <p:nvPr/>
        </p:nvCxnSpPr>
        <p:spPr>
          <a:xfrm flipH="1">
            <a:off x="3098421" y="4521074"/>
            <a:ext cx="405732"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92A38103-CF7B-7C41-98A4-546A1D45020D}"/>
              </a:ext>
            </a:extLst>
          </p:cNvPr>
          <p:cNvCxnSpPr>
            <a:cxnSpLocks/>
            <a:stCxn id="20" idx="6"/>
            <a:endCxn id="21" idx="2"/>
          </p:cNvCxnSpPr>
          <p:nvPr/>
        </p:nvCxnSpPr>
        <p:spPr>
          <a:xfrm flipV="1">
            <a:off x="5676510" y="2785667"/>
            <a:ext cx="665314" cy="1953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DC789F32-8FCF-D44B-AEB5-8C533D9F097C}"/>
              </a:ext>
            </a:extLst>
          </p:cNvPr>
          <p:cNvCxnSpPr>
            <a:cxnSpLocks/>
            <a:stCxn id="22" idx="0"/>
            <a:endCxn id="20" idx="4"/>
          </p:cNvCxnSpPr>
          <p:nvPr/>
        </p:nvCxnSpPr>
        <p:spPr>
          <a:xfrm flipH="1" flipV="1">
            <a:off x="5427018" y="3225189"/>
            <a:ext cx="83165" cy="48835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D6C6ED92-21AB-4841-9059-5797C9075FC0}"/>
              </a:ext>
            </a:extLst>
          </p:cNvPr>
          <p:cNvCxnSpPr>
            <a:cxnSpLocks/>
            <a:stCxn id="22" idx="3"/>
            <a:endCxn id="17" idx="7"/>
          </p:cNvCxnSpPr>
          <p:nvPr/>
        </p:nvCxnSpPr>
        <p:spPr>
          <a:xfrm flipH="1">
            <a:off x="4189645" y="4130388"/>
            <a:ext cx="1144120" cy="14127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D117DBDF-BCA2-3244-A153-CB3B839643F4}"/>
              </a:ext>
            </a:extLst>
          </p:cNvPr>
          <p:cNvCxnSpPr>
            <a:cxnSpLocks/>
          </p:cNvCxnSpPr>
          <p:nvPr/>
        </p:nvCxnSpPr>
        <p:spPr>
          <a:xfrm flipV="1">
            <a:off x="3714842" y="4825754"/>
            <a:ext cx="5318" cy="44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302FE5EE-24A2-AF4D-BC74-7D13CE8DFC49}"/>
              </a:ext>
            </a:extLst>
          </p:cNvPr>
          <p:cNvCxnSpPr>
            <a:cxnSpLocks/>
            <a:stCxn id="24" idx="1"/>
            <a:endCxn id="21" idx="6"/>
          </p:cNvCxnSpPr>
          <p:nvPr/>
        </p:nvCxnSpPr>
        <p:spPr>
          <a:xfrm flipH="1" flipV="1">
            <a:off x="6840809" y="2785667"/>
            <a:ext cx="655224" cy="413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FB5BDF4C-FAA1-F24A-9157-EA637D6E8891}"/>
              </a:ext>
            </a:extLst>
          </p:cNvPr>
          <p:cNvCxnSpPr>
            <a:cxnSpLocks/>
          </p:cNvCxnSpPr>
          <p:nvPr/>
        </p:nvCxnSpPr>
        <p:spPr>
          <a:xfrm>
            <a:off x="3031985" y="5109439"/>
            <a:ext cx="738389" cy="608712"/>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07968DB4-43B7-344B-ADB8-C8E338CB1057}"/>
              </a:ext>
            </a:extLst>
          </p:cNvPr>
          <p:cNvCxnSpPr>
            <a:cxnSpLocks/>
          </p:cNvCxnSpPr>
          <p:nvPr/>
        </p:nvCxnSpPr>
        <p:spPr>
          <a:xfrm flipH="1" flipV="1">
            <a:off x="2449836" y="4230394"/>
            <a:ext cx="229314" cy="533723"/>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1CA63EE2-6326-9444-BBFD-1E115AC44AE5}"/>
              </a:ext>
            </a:extLst>
          </p:cNvPr>
          <p:cNvCxnSpPr>
            <a:cxnSpLocks/>
            <a:stCxn id="13" idx="6"/>
            <a:endCxn id="48" idx="3"/>
          </p:cNvCxnSpPr>
          <p:nvPr/>
        </p:nvCxnSpPr>
        <p:spPr>
          <a:xfrm flipV="1">
            <a:off x="3098421" y="4531276"/>
            <a:ext cx="415034" cy="403167"/>
          </a:xfrm>
          <a:prstGeom prst="straightConnector1">
            <a:avLst/>
          </a:prstGeom>
          <a:ln w="44450">
            <a:solidFill>
              <a:srgbClr val="C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1560834-B6B9-C847-9BC8-F8D3D6D19EFB}"/>
                  </a:ext>
                </a:extLst>
              </p:cNvPr>
              <p:cNvSpPr txBox="1"/>
              <p:nvPr/>
            </p:nvSpPr>
            <p:spPr>
              <a:xfrm>
                <a:off x="1043609" y="1556792"/>
                <a:ext cx="7488832" cy="1103444"/>
              </a:xfrm>
              <a:prstGeom prst="rect">
                <a:avLst/>
              </a:prstGeom>
              <a:noFill/>
            </p:spPr>
            <p:txBody>
              <a:bodyPr wrap="square" rtlCol="0">
                <a:spAutoFit/>
              </a:bodyPr>
              <a:lstStyle/>
              <a:p>
                <a:r>
                  <a:rPr lang="en-US" sz="2000">
                    <a:latin typeface="Corbel" panose="020B0503020204020204" pitchFamily="34" charset="0"/>
                  </a:rPr>
                  <a:t>The probability mass transferred from </a:t>
                </a:r>
                <a14:m>
                  <m:oMath xmlns:m="http://schemas.openxmlformats.org/officeDocument/2006/math">
                    <m:r>
                      <a:rPr lang="en-US" sz="2000" b="1" i="1">
                        <a:latin typeface="Cambria Math" panose="02040503050406030204" pitchFamily="18" charset="0"/>
                      </a:rPr>
                      <m:t>𝒖</m:t>
                    </m:r>
                  </m:oMath>
                </a14:m>
                <a:r>
                  <a:rPr lang="en-US" sz="2000">
                    <a:latin typeface="Corbel" panose="020B0503020204020204" pitchFamily="34" charset="0"/>
                  </a:rPr>
                  <a:t> to </a:t>
                </a:r>
                <a14:m>
                  <m:oMath xmlns:m="http://schemas.openxmlformats.org/officeDocument/2006/math">
                    <m:r>
                      <a:rPr lang="en-US" sz="2000" b="1" i="1">
                        <a:latin typeface="Cambria Math" panose="02040503050406030204" pitchFamily="18" charset="0"/>
                      </a:rPr>
                      <m:t>𝒗</m:t>
                    </m:r>
                  </m:oMath>
                </a14:m>
                <a:r>
                  <a:rPr lang="en-US" sz="2000">
                    <a:latin typeface="Corbel" panose="020B0503020204020204" pitchFamily="34" charset="0"/>
                  </a:rPr>
                  <a:t> at the </a:t>
                </a:r>
                <a14:m>
                  <m:oMath xmlns:m="http://schemas.openxmlformats.org/officeDocument/2006/math">
                    <m:r>
                      <a:rPr lang="en-US" sz="2000" b="1" i="1">
                        <a:latin typeface="Cambria Math" panose="02040503050406030204" pitchFamily="18" charset="0"/>
                      </a:rPr>
                      <m:t>𝒊</m:t>
                    </m:r>
                  </m:oMath>
                </a14:m>
                <a:r>
                  <a:rPr lang="en-US" sz="2000">
                    <a:latin typeface="Corbel" panose="020B0503020204020204" pitchFamily="34" charset="0"/>
                  </a:rPr>
                  <a:t>-th step is:</a:t>
                </a:r>
              </a:p>
              <a:p>
                <a:pPr/>
                <a14:m>
                  <m:oMathPara xmlns:m="http://schemas.openxmlformats.org/officeDocument/2006/math">
                    <m:oMathParaPr>
                      <m:jc m:val="centerGroup"/>
                    </m:oMathParaPr>
                    <m:oMath xmlns:m="http://schemas.openxmlformats.org/officeDocument/2006/math">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𝒀</m:t>
                              </m:r>
                            </m:e>
                            <m:sub>
                              <m:r>
                                <a:rPr lang="en-US" altLang="zh-CN" sz="2000" b="1" i="1">
                                  <a:latin typeface="Cambria Math" panose="02040503050406030204" pitchFamily="18" charset="0"/>
                                </a:rPr>
                                <m:t>𝒊</m:t>
                              </m:r>
                              <m:r>
                                <a:rPr lang="en-US" altLang="zh-CN" sz="2000" b="1" i="1">
                                  <a:latin typeface="Cambria Math" panose="02040503050406030204" pitchFamily="18" charset="0"/>
                                </a:rPr>
                                <m:t>+</m:t>
                              </m:r>
                              <m:r>
                                <a:rPr lang="en-US" altLang="zh-CN" sz="2000" b="1" i="1">
                                  <a:latin typeface="Cambria Math" panose="02040503050406030204" pitchFamily="18" charset="0"/>
                                </a:rPr>
                                <m:t>𝟏</m:t>
                              </m:r>
                            </m:sub>
                          </m:sSub>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𝒀</m:t>
                              </m:r>
                            </m:e>
                            <m:sub>
                              <m:r>
                                <a:rPr lang="en-US" altLang="zh-CN" sz="2000" b="1" i="1">
                                  <a:latin typeface="Cambria Math" panose="02040503050406030204" pitchFamily="18" charset="0"/>
                                </a:rPr>
                                <m:t>𝒊</m:t>
                              </m:r>
                            </m:sub>
                          </m:sSub>
                        </m:den>
                      </m:f>
                      <m:r>
                        <a:rPr lang="en-US" altLang="zh-CN" sz="2000" i="1">
                          <a:latin typeface="Cambria Math" panose="02040503050406030204" pitchFamily="18" charset="0"/>
                        </a:rPr>
                        <m:t>⋅</m:t>
                      </m:r>
                      <m:f>
                        <m:fPr>
                          <m:ctrlPr>
                            <a:rPr lang="en-US" altLang="zh-CN" sz="2000" i="1">
                              <a:solidFill>
                                <a:schemeClr val="tx1"/>
                              </a:solidFill>
                              <a:latin typeface="Cambria Math" panose="02040503050406030204" pitchFamily="18" charset="0"/>
                            </a:rPr>
                          </m:ctrlPr>
                        </m:fPr>
                        <m:num>
                          <m:sSup>
                            <m:sSupPr>
                              <m:ctrlPr>
                                <a:rPr lang="en-US" altLang="zh-CN" sz="2000" i="1">
                                  <a:solidFill>
                                    <a:schemeClr val="tx1"/>
                                  </a:solidFill>
                                  <a:latin typeface="Cambria Math" panose="02040503050406030204" pitchFamily="18" charset="0"/>
                                </a:rPr>
                              </m:ctrlPr>
                            </m:sSupPr>
                            <m:e>
                              <m:acc>
                                <m:accPr>
                                  <m:chr m:val="⃗"/>
                                  <m:ctrlPr>
                                    <a:rPr lang="en-US" altLang="zh-CN" sz="2000" i="1">
                                      <a:solidFill>
                                        <a:schemeClr val="tx1"/>
                                      </a:solidFill>
                                      <a:latin typeface="Cambria Math" panose="02040503050406030204" pitchFamily="18" charset="0"/>
                                    </a:rPr>
                                  </m:ctrlPr>
                                </m:accPr>
                                <m:e>
                                  <m:r>
                                    <a:rPr lang="en-US" altLang="zh-CN" sz="2000" i="1">
                                      <a:solidFill>
                                        <a:schemeClr val="tx1"/>
                                      </a:solidFill>
                                      <a:latin typeface="Cambria Math" panose="02040503050406030204" pitchFamily="18" charset="0"/>
                                    </a:rPr>
                                    <m:t>𝒓</m:t>
                                  </m:r>
                                </m:e>
                              </m:acc>
                            </m:e>
                            <m:sup>
                              <m:r>
                                <a:rPr lang="en-US" altLang="zh-CN" sz="2000" b="1" i="1">
                                  <a:solidFill>
                                    <a:schemeClr val="tx1"/>
                                  </a:solidFill>
                                  <a:latin typeface="Cambria Math" panose="02040503050406030204" pitchFamily="18" charset="0"/>
                                </a:rPr>
                                <m:t>𝒊</m:t>
                              </m:r>
                            </m:sup>
                          </m:sSup>
                          <m:d>
                            <m:dPr>
                              <m:ctrlPr>
                                <a:rPr lang="en-US" altLang="zh-CN" sz="2000" i="1">
                                  <a:solidFill>
                                    <a:schemeClr val="tx1"/>
                                  </a:solidFill>
                                  <a:latin typeface="Cambria Math" panose="02040503050406030204" pitchFamily="18" charset="0"/>
                                </a:rPr>
                              </m:ctrlPr>
                            </m:dPr>
                            <m:e>
                              <m:r>
                                <a:rPr lang="en-US" altLang="zh-CN" sz="2000" b="1" i="1">
                                  <a:solidFill>
                                    <a:schemeClr val="tx1"/>
                                  </a:solidFill>
                                  <a:latin typeface="Cambria Math" panose="02040503050406030204" pitchFamily="18" charset="0"/>
                                </a:rPr>
                                <m:t>𝒖</m:t>
                              </m:r>
                            </m:e>
                          </m:d>
                        </m:num>
                        <m:den>
                          <m:sSubSup>
                            <m:sSubSupPr>
                              <m:ctrlPr>
                                <a:rPr lang="en-US" altLang="zh-CN" sz="2000" i="1">
                                  <a:solidFill>
                                    <a:schemeClr val="tx1"/>
                                  </a:solidFill>
                                  <a:latin typeface="Cambria Math" panose="02040503050406030204" pitchFamily="18" charset="0"/>
                                </a:rPr>
                              </m:ctrlPr>
                            </m:sSubSupPr>
                            <m:e>
                              <m:sSubSup>
                                <m:sSubSupPr>
                                  <m:ctrlPr>
                                    <a:rPr lang="en-US" altLang="zh-CN" sz="2000" i="1">
                                      <a:solidFill>
                                        <a:schemeClr val="tx1"/>
                                      </a:solidFill>
                                      <a:latin typeface="Cambria Math" panose="02040503050406030204" pitchFamily="18" charset="0"/>
                                    </a:rPr>
                                  </m:ctrlPr>
                                </m:sSubSupPr>
                                <m:e>
                                  <m:r>
                                    <a:rPr lang="en-US" altLang="zh-CN" sz="2000" i="1">
                                      <a:solidFill>
                                        <a:schemeClr val="tx1"/>
                                      </a:solidFill>
                                      <a:latin typeface="Cambria Math" panose="02040503050406030204" pitchFamily="18" charset="0"/>
                                    </a:rPr>
                                    <m:t>𝒅</m:t>
                                  </m:r>
                                </m:e>
                                <m:sub>
                                  <m:r>
                                    <a:rPr lang="en-US" altLang="zh-CN" sz="2000" b="1" i="1">
                                      <a:solidFill>
                                        <a:schemeClr val="tx1"/>
                                      </a:solidFill>
                                      <a:latin typeface="Cambria Math" panose="02040503050406030204" pitchFamily="18" charset="0"/>
                                    </a:rPr>
                                    <m:t>𝒗</m:t>
                                  </m:r>
                                </m:sub>
                                <m:sup>
                                  <m:r>
                                    <a:rPr lang="en-US" altLang="zh-CN" sz="2000" i="1">
                                      <a:solidFill>
                                        <a:schemeClr val="tx1"/>
                                      </a:solidFill>
                                      <a:latin typeface="Cambria Math" panose="02040503050406030204" pitchFamily="18" charset="0"/>
                                    </a:rPr>
                                    <m:t>𝒂</m:t>
                                  </m:r>
                                </m:sup>
                              </m:sSubSup>
                              <m:r>
                                <a:rPr lang="en-US" altLang="zh-CN" sz="2000" i="1">
                                  <a:solidFill>
                                    <a:schemeClr val="tx1"/>
                                  </a:solidFill>
                                  <a:latin typeface="Cambria Math" panose="02040503050406030204" pitchFamily="18" charset="0"/>
                                </a:rPr>
                                <m:t>⋅</m:t>
                              </m:r>
                              <m:r>
                                <a:rPr lang="en-US" altLang="zh-CN" sz="2000" i="1">
                                  <a:solidFill>
                                    <a:schemeClr val="tx1"/>
                                  </a:solidFill>
                                  <a:latin typeface="Cambria Math" panose="02040503050406030204" pitchFamily="18" charset="0"/>
                                </a:rPr>
                                <m:t>𝒅</m:t>
                              </m:r>
                            </m:e>
                            <m:sub>
                              <m:r>
                                <a:rPr lang="en-US" altLang="zh-CN" sz="2000" b="1" i="1">
                                  <a:solidFill>
                                    <a:schemeClr val="tx1"/>
                                  </a:solidFill>
                                  <a:latin typeface="Cambria Math" panose="02040503050406030204" pitchFamily="18" charset="0"/>
                                </a:rPr>
                                <m:t>𝒖</m:t>
                              </m:r>
                            </m:sub>
                            <m:sup>
                              <m:r>
                                <a:rPr lang="en-US" altLang="zh-CN" sz="2000" i="1">
                                  <a:solidFill>
                                    <a:schemeClr val="tx1"/>
                                  </a:solidFill>
                                  <a:latin typeface="Cambria Math" panose="02040503050406030204" pitchFamily="18" charset="0"/>
                                </a:rPr>
                                <m:t>𝒃</m:t>
                              </m:r>
                            </m:sup>
                          </m:sSubSup>
                        </m:den>
                      </m:f>
                    </m:oMath>
                  </m:oMathPara>
                </a14:m>
                <a:endParaRPr lang="en-US" sz="2000">
                  <a:latin typeface="Corbel" panose="020B0503020204020204" pitchFamily="34" charset="0"/>
                </a:endParaRPr>
              </a:p>
            </p:txBody>
          </p:sp>
        </mc:Choice>
        <mc:Fallback xmlns="">
          <p:sp>
            <p:nvSpPr>
              <p:cNvPr id="5" name="文本框 4">
                <a:extLst>
                  <a:ext uri="{FF2B5EF4-FFF2-40B4-BE49-F238E27FC236}">
                    <a16:creationId xmlns:a16="http://schemas.microsoft.com/office/drawing/2014/main" id="{C1560834-B6B9-C847-9BC8-F8D3D6D19EFB}"/>
                  </a:ext>
                </a:extLst>
              </p:cNvPr>
              <p:cNvSpPr txBox="1">
                <a:spLocks noRot="1" noChangeAspect="1" noMove="1" noResize="1" noEditPoints="1" noAdjustHandles="1" noChangeArrowheads="1" noChangeShapeType="1" noTextEdit="1"/>
              </p:cNvSpPr>
              <p:nvPr/>
            </p:nvSpPr>
            <p:spPr>
              <a:xfrm>
                <a:off x="1043609" y="1556792"/>
                <a:ext cx="7488832" cy="1103444"/>
              </a:xfrm>
              <a:prstGeom prst="rect">
                <a:avLst/>
              </a:prstGeom>
              <a:blipFill>
                <a:blip r:embed="rId3"/>
                <a:stretch>
                  <a:fillRect l="-847" t="-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8C1B6224-24ED-334F-9D73-F6835A4D250F}"/>
                  </a:ext>
                </a:extLst>
              </p:cNvPr>
              <p:cNvSpPr txBox="1"/>
              <p:nvPr/>
            </p:nvSpPr>
            <p:spPr>
              <a:xfrm>
                <a:off x="939546" y="3254612"/>
                <a:ext cx="1945329" cy="533479"/>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𝟏</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latin typeface="Cambria Math" panose="02040503050406030204" pitchFamily="18" charset="0"/>
                              </a:rPr>
                            </m:ctrlPr>
                          </m:sSupPr>
                          <m:e>
                            <m:acc>
                              <m:accPr>
                                <m:chr m:val="⃗"/>
                                <m:ctrlPr>
                                  <a:rPr lang="en-US" altLang="zh-CN" sz="1600" i="1">
                                    <a:latin typeface="Cambria Math" panose="02040503050406030204" pitchFamily="18" charset="0"/>
                                  </a:rPr>
                                </m:ctrlPr>
                              </m:accPr>
                              <m:e>
                                <m:r>
                                  <a:rPr lang="en-US" altLang="zh-CN" sz="1600" b="1" i="1">
                                    <a:latin typeface="Cambria Math" panose="02040503050406030204" pitchFamily="18" charset="0"/>
                                  </a:rPr>
                                  <m:t>𝒓</m:t>
                                </m:r>
                              </m:e>
                            </m:acc>
                          </m:e>
                          <m:sup>
                            <m:r>
                              <a:rPr lang="en-US" altLang="zh-CN" sz="1600" b="1" i="1">
                                <a:latin typeface="Cambria Math" panose="02040503050406030204" pitchFamily="18" charset="0"/>
                              </a:rPr>
                              <m:t>𝟎</m:t>
                            </m:r>
                          </m:sup>
                        </m:sSup>
                        <m:d>
                          <m:dPr>
                            <m:ctrlPr>
                              <a:rPr lang="en-US" altLang="zh-CN" sz="1600" i="1">
                                <a:latin typeface="Cambria Math" panose="02040503050406030204" pitchFamily="18" charset="0"/>
                              </a:rPr>
                            </m:ctrlPr>
                          </m:dPr>
                          <m:e>
                            <m:r>
                              <a:rPr lang="en-US" altLang="zh-CN" sz="1600" b="1" i="1">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𝟏</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7" name="文本框 56">
                <a:extLst>
                  <a:ext uri="{FF2B5EF4-FFF2-40B4-BE49-F238E27FC236}">
                    <a16:creationId xmlns:a16="http://schemas.microsoft.com/office/drawing/2014/main" id="{8C1B6224-24ED-334F-9D73-F6835A4D250F}"/>
                  </a:ext>
                </a:extLst>
              </p:cNvPr>
              <p:cNvSpPr txBox="1">
                <a:spLocks noRot="1" noChangeAspect="1" noMove="1" noResize="1" noEditPoints="1" noAdjustHandles="1" noChangeArrowheads="1" noChangeShapeType="1" noTextEdit="1"/>
              </p:cNvSpPr>
              <p:nvPr/>
            </p:nvSpPr>
            <p:spPr>
              <a:xfrm>
                <a:off x="939546" y="3254612"/>
                <a:ext cx="1945329" cy="53347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B7499263-5E96-974B-B93C-46E7C1AEA159}"/>
                  </a:ext>
                </a:extLst>
              </p:cNvPr>
              <p:cNvSpPr txBox="1"/>
              <p:nvPr/>
            </p:nvSpPr>
            <p:spPr>
              <a:xfrm>
                <a:off x="3908709" y="4216920"/>
                <a:ext cx="1945329" cy="544701"/>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𝟑</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latin typeface="Cambria Math" panose="02040503050406030204" pitchFamily="18" charset="0"/>
                              </a:rPr>
                            </m:ctrlPr>
                          </m:sSupPr>
                          <m:e>
                            <m:acc>
                              <m:accPr>
                                <m:chr m:val="⃗"/>
                                <m:ctrlPr>
                                  <a:rPr lang="en-US" altLang="zh-CN" sz="1600" i="1">
                                    <a:latin typeface="Cambria Math" panose="02040503050406030204" pitchFamily="18" charset="0"/>
                                  </a:rPr>
                                </m:ctrlPr>
                              </m:accPr>
                              <m:e>
                                <m:r>
                                  <a:rPr lang="en-US" altLang="zh-CN" sz="1600" b="1" i="1">
                                    <a:latin typeface="Cambria Math" panose="02040503050406030204" pitchFamily="18" charset="0"/>
                                  </a:rPr>
                                  <m:t>𝒓</m:t>
                                </m:r>
                              </m:e>
                            </m:acc>
                          </m:e>
                          <m:sup>
                            <m:r>
                              <a:rPr lang="en-US" altLang="zh-CN" sz="1600" b="1" i="1">
                                <a:latin typeface="Cambria Math" panose="02040503050406030204" pitchFamily="18" charset="0"/>
                              </a:rPr>
                              <m:t>𝟎</m:t>
                            </m:r>
                          </m:sup>
                        </m:sSup>
                        <m:d>
                          <m:dPr>
                            <m:ctrlPr>
                              <a:rPr lang="en-US" altLang="zh-CN" sz="1600" i="1">
                                <a:latin typeface="Cambria Math" panose="02040503050406030204" pitchFamily="18" charset="0"/>
                              </a:rPr>
                            </m:ctrlPr>
                          </m:dPr>
                          <m:e>
                            <m:r>
                              <a:rPr lang="en-US" altLang="zh-CN" sz="1600" b="1" i="1">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𝟑</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8" name="文本框 57">
                <a:extLst>
                  <a:ext uri="{FF2B5EF4-FFF2-40B4-BE49-F238E27FC236}">
                    <a16:creationId xmlns:a16="http://schemas.microsoft.com/office/drawing/2014/main" id="{B7499263-5E96-974B-B93C-46E7C1AEA159}"/>
                  </a:ext>
                </a:extLst>
              </p:cNvPr>
              <p:cNvSpPr txBox="1">
                <a:spLocks noRot="1" noChangeAspect="1" noMove="1" noResize="1" noEditPoints="1" noAdjustHandles="1" noChangeArrowheads="1" noChangeShapeType="1" noTextEdit="1"/>
              </p:cNvSpPr>
              <p:nvPr/>
            </p:nvSpPr>
            <p:spPr>
              <a:xfrm>
                <a:off x="3908709" y="4216920"/>
                <a:ext cx="1945329" cy="54470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885EBE03-38DE-0E49-A08B-9422534702E0}"/>
                  </a:ext>
                </a:extLst>
              </p:cNvPr>
              <p:cNvSpPr txBox="1"/>
              <p:nvPr/>
            </p:nvSpPr>
            <p:spPr>
              <a:xfrm>
                <a:off x="2671552" y="6047456"/>
                <a:ext cx="1945329" cy="544701"/>
              </a:xfrm>
              <a:prstGeom prst="rect">
                <a:avLst/>
              </a:prstGeom>
              <a:noFill/>
            </p:spPr>
            <p:txBody>
              <a:bodyPr wrap="square" rtlCol="0">
                <a:spAutoFit/>
              </a:bodyPr>
              <a:lstStyle/>
              <a:p>
                <a14:m>
                  <m:oMath xmlns:m="http://schemas.openxmlformats.org/officeDocument/2006/math">
                    <m:sSup>
                      <m:sSupPr>
                        <m:ctrlPr>
                          <a:rPr lang="en-US" altLang="zh-CN" sz="1600" i="1">
                            <a:solidFill>
                              <a:schemeClr val="tx1"/>
                            </a:solidFill>
                            <a:latin typeface="Cambria Math" panose="02040503050406030204" pitchFamily="18" charset="0"/>
                          </a:rPr>
                        </m:ctrlPr>
                      </m:sSupPr>
                      <m:e>
                        <m:acc>
                          <m:accPr>
                            <m:chr m:val="⃗"/>
                            <m:ctrlPr>
                              <a:rPr lang="en-US" altLang="zh-CN" sz="1600" i="1">
                                <a:solidFill>
                                  <a:schemeClr val="tx1"/>
                                </a:solidFill>
                                <a:latin typeface="Cambria Math" panose="02040503050406030204" pitchFamily="18" charset="0"/>
                              </a:rPr>
                            </m:ctrlPr>
                          </m:accPr>
                          <m:e>
                            <m:r>
                              <a:rPr lang="en-US" altLang="zh-CN" sz="1600" b="1" i="1">
                                <a:solidFill>
                                  <a:schemeClr val="tx1"/>
                                </a:solidFill>
                                <a:latin typeface="Cambria Math" panose="02040503050406030204" pitchFamily="18" charset="0"/>
                              </a:rPr>
                              <m:t>𝒓</m:t>
                            </m:r>
                          </m:e>
                        </m:acc>
                      </m:e>
                      <m:sup>
                        <m:r>
                          <a:rPr lang="en-US" altLang="zh-CN" sz="1600" b="1" i="1">
                            <a:solidFill>
                              <a:schemeClr val="tx1"/>
                            </a:solidFill>
                            <a:latin typeface="Cambria Math" panose="02040503050406030204" pitchFamily="18" charset="0"/>
                          </a:rPr>
                          <m:t>𝟏</m:t>
                        </m:r>
                      </m:sup>
                    </m:sSup>
                    <m:d>
                      <m:dPr>
                        <m:ctrlPr>
                          <a:rPr lang="en-US" altLang="zh-CN" sz="1600"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𝟓</m:t>
                        </m:r>
                      </m:e>
                    </m:d>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𝟏</m:t>
                            </m:r>
                          </m:sub>
                        </m:sSub>
                      </m:num>
                      <m:den>
                        <m:sSub>
                          <m:sSubPr>
                            <m:ctrlPr>
                              <a:rPr lang="en-US" altLang="zh-CN" sz="1600" i="1">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𝒀</m:t>
                            </m:r>
                          </m:e>
                          <m:sub>
                            <m:r>
                              <a:rPr lang="en-US" altLang="zh-CN" sz="1600" b="1" i="1">
                                <a:solidFill>
                                  <a:schemeClr val="tx1"/>
                                </a:solidFill>
                                <a:latin typeface="Cambria Math" panose="02040503050406030204" pitchFamily="18" charset="0"/>
                              </a:rPr>
                              <m:t>𝟎</m:t>
                            </m:r>
                          </m:sub>
                        </m:sSub>
                      </m:den>
                    </m:f>
                    <m:r>
                      <a:rPr lang="en-US" altLang="zh-CN" sz="1600" b="1" i="1">
                        <a:solidFill>
                          <a:schemeClr val="tx1"/>
                        </a:solidFill>
                        <a:latin typeface="Cambria Math" panose="02040503050406030204" pitchFamily="18" charset="0"/>
                      </a:rPr>
                      <m:t>⋅</m:t>
                    </m:r>
                    <m:f>
                      <m:fPr>
                        <m:ctrlPr>
                          <a:rPr lang="en-US" altLang="zh-CN" sz="1600" i="1">
                            <a:solidFill>
                              <a:schemeClr val="tx1"/>
                            </a:solidFill>
                            <a:latin typeface="Cambria Math" panose="02040503050406030204" pitchFamily="18" charset="0"/>
                          </a:rPr>
                        </m:ctrlPr>
                      </m:fPr>
                      <m:num>
                        <m:sSup>
                          <m:sSupPr>
                            <m:ctrlPr>
                              <a:rPr lang="en-US" altLang="zh-CN" sz="1600" i="1">
                                <a:latin typeface="Cambria Math" panose="02040503050406030204" pitchFamily="18" charset="0"/>
                              </a:rPr>
                            </m:ctrlPr>
                          </m:sSupPr>
                          <m:e>
                            <m:acc>
                              <m:accPr>
                                <m:chr m:val="⃗"/>
                                <m:ctrlPr>
                                  <a:rPr lang="en-US" altLang="zh-CN" sz="1600" i="1">
                                    <a:latin typeface="Cambria Math" panose="02040503050406030204" pitchFamily="18" charset="0"/>
                                  </a:rPr>
                                </m:ctrlPr>
                              </m:accPr>
                              <m:e>
                                <m:r>
                                  <a:rPr lang="en-US" altLang="zh-CN" sz="1600" b="1" i="1">
                                    <a:latin typeface="Cambria Math" panose="02040503050406030204" pitchFamily="18" charset="0"/>
                                  </a:rPr>
                                  <m:t>𝒓</m:t>
                                </m:r>
                              </m:e>
                            </m:acc>
                          </m:e>
                          <m:sup>
                            <m:r>
                              <a:rPr lang="en-US" altLang="zh-CN" sz="1600" b="1" i="1">
                                <a:latin typeface="Cambria Math" panose="02040503050406030204" pitchFamily="18" charset="0"/>
                              </a:rPr>
                              <m:t>𝟎</m:t>
                            </m:r>
                          </m:sup>
                        </m:sSup>
                        <m:d>
                          <m:dPr>
                            <m:ctrlPr>
                              <a:rPr lang="en-US" altLang="zh-CN" sz="1600" i="1">
                                <a:latin typeface="Cambria Math" panose="02040503050406030204" pitchFamily="18" charset="0"/>
                              </a:rPr>
                            </m:ctrlPr>
                          </m:dPr>
                          <m:e>
                            <m:r>
                              <a:rPr lang="en-US" altLang="zh-CN" sz="1600" b="1" i="1">
                                <a:latin typeface="Cambria Math" panose="02040503050406030204" pitchFamily="18" charset="0"/>
                              </a:rPr>
                              <m:t>𝟒</m:t>
                            </m:r>
                          </m:e>
                        </m:d>
                      </m:num>
                      <m:den>
                        <m:sSubSup>
                          <m:sSubSupPr>
                            <m:ctrlPr>
                              <a:rPr lang="en-US" altLang="zh-CN" sz="1600" i="1">
                                <a:solidFill>
                                  <a:schemeClr val="tx1"/>
                                </a:solidFill>
                                <a:latin typeface="Cambria Math" panose="02040503050406030204" pitchFamily="18" charset="0"/>
                              </a:rPr>
                            </m:ctrlPr>
                          </m:sSubSupPr>
                          <m:e>
                            <m:sSubSup>
                              <m:sSubSupPr>
                                <m:ctrlPr>
                                  <a:rPr lang="en-US" altLang="zh-CN" sz="1600" i="1">
                                    <a:solidFill>
                                      <a:schemeClr val="tx1"/>
                                    </a:solidFill>
                                    <a:latin typeface="Cambria Math" panose="02040503050406030204" pitchFamily="18" charset="0"/>
                                  </a:rPr>
                                </m:ctrlPr>
                              </m:sSubSupPr>
                              <m:e>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𝟓</m:t>
                                </m:r>
                              </m:sub>
                              <m:sup>
                                <m:r>
                                  <a:rPr lang="en-US" altLang="zh-CN" sz="1600" b="1" i="1">
                                    <a:solidFill>
                                      <a:schemeClr val="tx1"/>
                                    </a:solidFill>
                                    <a:latin typeface="Cambria Math" panose="02040503050406030204" pitchFamily="18" charset="0"/>
                                  </a:rPr>
                                  <m:t>𝒂</m:t>
                                </m:r>
                              </m:sup>
                            </m:sSubSup>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𝒅</m:t>
                            </m:r>
                          </m:e>
                          <m:sub>
                            <m:r>
                              <a:rPr lang="en-US" altLang="zh-CN" sz="1600" b="1" i="1">
                                <a:solidFill>
                                  <a:schemeClr val="tx1"/>
                                </a:solidFill>
                                <a:latin typeface="Cambria Math" panose="02040503050406030204" pitchFamily="18" charset="0"/>
                              </a:rPr>
                              <m:t>𝟒</m:t>
                            </m:r>
                          </m:sub>
                          <m:sup>
                            <m:r>
                              <a:rPr lang="en-US" altLang="zh-CN" sz="1600" b="1" i="1">
                                <a:solidFill>
                                  <a:schemeClr val="tx1"/>
                                </a:solidFill>
                                <a:latin typeface="Cambria Math" panose="02040503050406030204" pitchFamily="18" charset="0"/>
                              </a:rPr>
                              <m:t>𝒃</m:t>
                            </m:r>
                          </m:sup>
                        </m:sSubSup>
                      </m:den>
                    </m:f>
                  </m:oMath>
                </a14:m>
                <a:r>
                  <a:rPr lang="en-US" sz="1600">
                    <a:solidFill>
                      <a:schemeClr val="tx1"/>
                    </a:solidFill>
                  </a:rPr>
                  <a:t> </a:t>
                </a:r>
              </a:p>
            </p:txBody>
          </p:sp>
        </mc:Choice>
        <mc:Fallback xmlns="">
          <p:sp>
            <p:nvSpPr>
              <p:cNvPr id="59" name="文本框 58">
                <a:extLst>
                  <a:ext uri="{FF2B5EF4-FFF2-40B4-BE49-F238E27FC236}">
                    <a16:creationId xmlns:a16="http://schemas.microsoft.com/office/drawing/2014/main" id="{885EBE03-38DE-0E49-A08B-9422534702E0}"/>
                  </a:ext>
                </a:extLst>
              </p:cNvPr>
              <p:cNvSpPr txBox="1">
                <a:spLocks noRot="1" noChangeAspect="1" noMove="1" noResize="1" noEditPoints="1" noAdjustHandles="1" noChangeArrowheads="1" noChangeShapeType="1" noTextEdit="1"/>
              </p:cNvSpPr>
              <p:nvPr/>
            </p:nvSpPr>
            <p:spPr>
              <a:xfrm>
                <a:off x="2671552" y="6047456"/>
                <a:ext cx="1945329" cy="5447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83BDD02E-8353-CA45-A438-D822565B4882}"/>
                  </a:ext>
                </a:extLst>
              </p:cNvPr>
              <p:cNvSpPr txBox="1"/>
              <p:nvPr/>
            </p:nvSpPr>
            <p:spPr>
              <a:xfrm>
                <a:off x="706567" y="980728"/>
                <a:ext cx="8413407" cy="551177"/>
              </a:xfrm>
              <a:prstGeom prst="rect">
                <a:avLst/>
              </a:prstGeom>
              <a:noFill/>
            </p:spPr>
            <p:txBody>
              <a:bodyPr wrap="square" rtlCol="0">
                <a:spAutoFit/>
              </a:bodyPr>
              <a:lstStyle/>
              <a:p>
                <a:pPr marL="342900" indent="-342900">
                  <a:lnSpc>
                    <a:spcPct val="120000"/>
                  </a:lnSpc>
                  <a:buSzPct val="80000"/>
                  <a:buFont typeface="Wingdings" pitchFamily="2" charset="2"/>
                  <a:buChar char="l"/>
                </a:pPr>
                <a:r>
                  <a:rPr kumimoji="1" lang="en-US" altLang="zh-CN" sz="2200" b="0" dirty="0">
                    <a:latin typeface="Candara" panose="020E0502030303020204" pitchFamily="34" charset="0"/>
                  </a:rPr>
                  <a:t>The graph propagation equation:  </a:t>
                </a: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𝑤</m:t>
                            </m:r>
                          </m:e>
                          <m:sub>
                            <m:r>
                              <a:rPr kumimoji="1" lang="en-US" altLang="zh-CN" sz="2000" b="0" i="1">
                                <a:latin typeface="Cambria Math" panose="02040503050406030204" pitchFamily="18" charset="0"/>
                                <a:ea typeface="Cambria Math" panose="02040503050406030204" pitchFamily="18" charset="0"/>
                              </a:rPr>
                              <m:t>𝑖</m:t>
                            </m:r>
                          </m:sub>
                        </m:sSub>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sSup>
                                      <m:sSupPr>
                                        <m:ctrlPr>
                                          <a:rPr kumimoji="1" lang="en-US" altLang="zh-CN" sz="2000" b="0" i="1">
                                            <a:latin typeface="Cambria Math" panose="02040503050406030204" pitchFamily="18" charset="0"/>
                                          </a:rPr>
                                        </m:ctrlPr>
                                      </m:sSupPr>
                                      <m:e>
                                        <m:r>
                                          <m:rPr>
                                            <m:sty m:val="p"/>
                                          </m:rPr>
                                          <a:rPr kumimoji="1" lang="en-US" altLang="zh-CN" sz="2000" b="0">
                                            <a:latin typeface="Cambria Math" panose="02040503050406030204" pitchFamily="18" charset="0"/>
                                          </a:rPr>
                                          <m:t>D</m:t>
                                        </m:r>
                                      </m:e>
                                      <m:sup>
                                        <m:r>
                                          <a:rPr kumimoji="1" lang="en-US" altLang="zh-CN" sz="2000" b="0">
                                            <a:latin typeface="Cambria Math" panose="02040503050406030204" pitchFamily="18" charset="0"/>
                                          </a:rPr>
                                          <m:t>−</m:t>
                                        </m:r>
                                        <m:r>
                                          <m:rPr>
                                            <m:sty m:val="p"/>
                                          </m:rPr>
                                          <a:rPr kumimoji="1" lang="en-US" altLang="zh-CN" sz="2000" b="0">
                                            <a:latin typeface="Cambria Math" panose="02040503050406030204" pitchFamily="18" charset="0"/>
                                          </a:rPr>
                                          <m:t>a</m:t>
                                        </m:r>
                                      </m:sup>
                                    </m:sSup>
                                    <m:r>
                                      <m:rPr>
                                        <m:sty m:val="p"/>
                                      </m:rPr>
                                      <a:rPr kumimoji="1" lang="en-US" altLang="zh-CN" sz="2000" b="0">
                                        <a:latin typeface="Cambria Math" panose="02040503050406030204" pitchFamily="18" charset="0"/>
                                      </a:rPr>
                                      <m:t>AD</m:t>
                                    </m:r>
                                  </m:e>
                                  <m:sup>
                                    <m:r>
                                      <a:rPr kumimoji="1" lang="en-US" altLang="zh-CN" sz="2000" b="0">
                                        <a:latin typeface="Cambria Math" panose="02040503050406030204" pitchFamily="18" charset="0"/>
                                      </a:rPr>
                                      <m:t>−</m:t>
                                    </m:r>
                                    <m:r>
                                      <a:rPr kumimoji="1" lang="en-US" altLang="zh-CN" sz="2000" b="0" i="1">
                                        <a:latin typeface="Cambria Math" panose="02040503050406030204" pitchFamily="18" charset="0"/>
                                      </a:rPr>
                                      <m:t>𝑏</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𝑥</m:t>
                            </m:r>
                          </m:e>
                        </m:acc>
                      </m:e>
                    </m:nary>
                  </m:oMath>
                </a14:m>
                <a:r>
                  <a:rPr kumimoji="1" lang="en-US" altLang="zh-CN" sz="2200" b="0" dirty="0">
                    <a:latin typeface="Candara" panose="020E0502030303020204" pitchFamily="34" charset="0"/>
                  </a:rPr>
                  <a:t> . </a:t>
                </a:r>
              </a:p>
            </p:txBody>
          </p:sp>
        </mc:Choice>
        <mc:Fallback xmlns="">
          <p:sp>
            <p:nvSpPr>
              <p:cNvPr id="61" name="文本框 60">
                <a:extLst>
                  <a:ext uri="{FF2B5EF4-FFF2-40B4-BE49-F238E27FC236}">
                    <a16:creationId xmlns:a16="http://schemas.microsoft.com/office/drawing/2014/main" id="{83BDD02E-8353-CA45-A438-D822565B4882}"/>
                  </a:ext>
                </a:extLst>
              </p:cNvPr>
              <p:cNvSpPr txBox="1">
                <a:spLocks noRot="1" noChangeAspect="1" noMove="1" noResize="1" noEditPoints="1" noAdjustHandles="1" noChangeArrowheads="1" noChangeShapeType="1" noTextEdit="1"/>
              </p:cNvSpPr>
              <p:nvPr/>
            </p:nvSpPr>
            <p:spPr>
              <a:xfrm>
                <a:off x="706567" y="980728"/>
                <a:ext cx="8413407" cy="551177"/>
              </a:xfrm>
              <a:prstGeom prst="rect">
                <a:avLst/>
              </a:prstGeom>
              <a:blipFill>
                <a:blip r:embed="rId7"/>
                <a:stretch>
                  <a:fillRect l="-452" t="-63636" b="-127273"/>
                </a:stretch>
              </a:blipFill>
            </p:spPr>
            <p:txBody>
              <a:bodyPr/>
              <a:lstStyle/>
              <a:p>
                <a:r>
                  <a:rPr lang="en-US">
                    <a:noFill/>
                  </a:rPr>
                  <a:t> </a:t>
                </a:r>
              </a:p>
            </p:txBody>
          </p:sp>
        </mc:Fallback>
      </mc:AlternateContent>
      <p:sp>
        <p:nvSpPr>
          <p:cNvPr id="6" name="椭圆 5">
            <a:extLst>
              <a:ext uri="{FF2B5EF4-FFF2-40B4-BE49-F238E27FC236}">
                <a16:creationId xmlns:a16="http://schemas.microsoft.com/office/drawing/2014/main" id="{2B1DFF71-D7C5-0848-A3F2-AC5190DDF0F0}"/>
              </a:ext>
            </a:extLst>
          </p:cNvPr>
          <p:cNvSpPr/>
          <p:nvPr/>
        </p:nvSpPr>
        <p:spPr>
          <a:xfrm>
            <a:off x="936153" y="3033987"/>
            <a:ext cx="1772651" cy="92788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椭圆 61">
            <a:extLst>
              <a:ext uri="{FF2B5EF4-FFF2-40B4-BE49-F238E27FC236}">
                <a16:creationId xmlns:a16="http://schemas.microsoft.com/office/drawing/2014/main" id="{463EBEAC-63DE-AF40-A549-25048FD196A1}"/>
              </a:ext>
            </a:extLst>
          </p:cNvPr>
          <p:cNvSpPr/>
          <p:nvPr/>
        </p:nvSpPr>
        <p:spPr>
          <a:xfrm>
            <a:off x="3913402" y="4042853"/>
            <a:ext cx="1772651" cy="92788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椭圆 62">
            <a:extLst>
              <a:ext uri="{FF2B5EF4-FFF2-40B4-BE49-F238E27FC236}">
                <a16:creationId xmlns:a16="http://schemas.microsoft.com/office/drawing/2014/main" id="{750BF134-7CF7-AF46-8AFE-6C9F9639C4B2}"/>
              </a:ext>
            </a:extLst>
          </p:cNvPr>
          <p:cNvSpPr/>
          <p:nvPr/>
        </p:nvSpPr>
        <p:spPr>
          <a:xfrm>
            <a:off x="2617827" y="5889255"/>
            <a:ext cx="1772651" cy="92788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3CFF98A6-0B93-5945-9018-F5EB5AF4E78A}"/>
              </a:ext>
            </a:extLst>
          </p:cNvPr>
          <p:cNvSpPr txBox="1"/>
          <p:nvPr/>
        </p:nvSpPr>
        <p:spPr>
          <a:xfrm>
            <a:off x="924915" y="2003582"/>
            <a:ext cx="2778385" cy="707886"/>
          </a:xfrm>
          <a:prstGeom prst="rect">
            <a:avLst/>
          </a:prstGeom>
          <a:noFill/>
        </p:spPr>
        <p:txBody>
          <a:bodyPr wrap="square" rtlCol="0">
            <a:spAutoFit/>
          </a:bodyPr>
          <a:lstStyle/>
          <a:p>
            <a:r>
              <a:rPr lang="en-US" sz="2000">
                <a:solidFill>
                  <a:srgbClr val="FF0000"/>
                </a:solidFill>
                <a:latin typeface="Corbel" panose="020B0503020204020204" pitchFamily="34" charset="0"/>
              </a:rPr>
              <a:t>larger degrees, </a:t>
            </a:r>
          </a:p>
          <a:p>
            <a:r>
              <a:rPr lang="en-US" sz="2000">
                <a:solidFill>
                  <a:srgbClr val="FF0000"/>
                </a:solidFill>
                <a:latin typeface="Corbel" panose="020B0503020204020204" pitchFamily="34" charset="0"/>
              </a:rPr>
              <a:t>smaller increment</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147F6EA4-900A-B944-B018-C5CF254A774E}"/>
                  </a:ext>
                </a:extLst>
              </p:cNvPr>
              <p:cNvSpPr/>
              <p:nvPr/>
            </p:nvSpPr>
            <p:spPr>
              <a:xfrm>
                <a:off x="4611495" y="2248457"/>
                <a:ext cx="1023677" cy="4117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i="1">
                              <a:solidFill>
                                <a:srgbClr val="FF0000"/>
                              </a:solidFill>
                              <a:latin typeface="Cambria Math" panose="02040503050406030204" pitchFamily="18" charset="0"/>
                            </a:rPr>
                          </m:ctrlPr>
                        </m:sSubSupPr>
                        <m:e>
                          <m:sSubSup>
                            <m:sSubSupPr>
                              <m:ctrlPr>
                                <a:rPr lang="en-US" altLang="zh-CN" sz="2000" i="1">
                                  <a:solidFill>
                                    <a:srgbClr val="FF0000"/>
                                  </a:solidFill>
                                  <a:latin typeface="Cambria Math" panose="02040503050406030204" pitchFamily="18" charset="0"/>
                                </a:rPr>
                              </m:ctrlPr>
                            </m:sSubSupPr>
                            <m:e>
                              <m:r>
                                <a:rPr lang="en-US" altLang="zh-CN" sz="2000" i="1">
                                  <a:solidFill>
                                    <a:srgbClr val="FF0000"/>
                                  </a:solidFill>
                                  <a:latin typeface="Cambria Math" panose="02040503050406030204" pitchFamily="18" charset="0"/>
                                </a:rPr>
                                <m:t>𝒅</m:t>
                              </m:r>
                            </m:e>
                            <m:sub>
                              <m:r>
                                <a:rPr lang="en-US" altLang="zh-CN" sz="2000" i="1">
                                  <a:solidFill>
                                    <a:srgbClr val="FF0000"/>
                                  </a:solidFill>
                                  <a:latin typeface="Cambria Math" panose="02040503050406030204" pitchFamily="18" charset="0"/>
                                </a:rPr>
                                <m:t>𝒗</m:t>
                              </m:r>
                            </m:sub>
                            <m:sup>
                              <m:r>
                                <a:rPr lang="en-US" altLang="zh-CN" sz="2000" i="1">
                                  <a:solidFill>
                                    <a:srgbClr val="FF0000"/>
                                  </a:solidFill>
                                  <a:latin typeface="Cambria Math" panose="02040503050406030204" pitchFamily="18" charset="0"/>
                                </a:rPr>
                                <m:t>𝒂</m:t>
                              </m:r>
                            </m:sup>
                          </m:sSubSup>
                          <m:r>
                            <a:rPr lang="en-US" altLang="zh-CN" sz="2000" i="1">
                              <a:solidFill>
                                <a:srgbClr val="FF0000"/>
                              </a:solidFill>
                              <a:latin typeface="Cambria Math" panose="02040503050406030204" pitchFamily="18" charset="0"/>
                            </a:rPr>
                            <m:t>⋅</m:t>
                          </m:r>
                          <m:r>
                            <a:rPr lang="en-US" altLang="zh-CN" sz="2000" i="1">
                              <a:solidFill>
                                <a:srgbClr val="FF0000"/>
                              </a:solidFill>
                              <a:latin typeface="Cambria Math" panose="02040503050406030204" pitchFamily="18" charset="0"/>
                            </a:rPr>
                            <m:t>𝒅</m:t>
                          </m:r>
                        </m:e>
                        <m:sub>
                          <m:r>
                            <a:rPr lang="en-US" altLang="zh-CN" sz="2000" i="1">
                              <a:solidFill>
                                <a:srgbClr val="FF0000"/>
                              </a:solidFill>
                              <a:latin typeface="Cambria Math" panose="02040503050406030204" pitchFamily="18" charset="0"/>
                            </a:rPr>
                            <m:t>𝒖</m:t>
                          </m:r>
                        </m:sub>
                        <m:sup>
                          <m:r>
                            <a:rPr lang="en-US" altLang="zh-CN" sz="2000" i="1">
                              <a:solidFill>
                                <a:srgbClr val="FF0000"/>
                              </a:solidFill>
                              <a:latin typeface="Cambria Math" panose="02040503050406030204" pitchFamily="18" charset="0"/>
                            </a:rPr>
                            <m:t>𝒃</m:t>
                          </m:r>
                        </m:sup>
                      </m:sSubSup>
                    </m:oMath>
                  </m:oMathPara>
                </a14:m>
                <a:endParaRPr lang="en-US" sz="2000">
                  <a:solidFill>
                    <a:srgbClr val="FF0000"/>
                  </a:solidFill>
                </a:endParaRPr>
              </a:p>
            </p:txBody>
          </p:sp>
        </mc:Choice>
        <mc:Fallback xmlns="">
          <p:sp>
            <p:nvSpPr>
              <p:cNvPr id="10" name="矩形 9">
                <a:extLst>
                  <a:ext uri="{FF2B5EF4-FFF2-40B4-BE49-F238E27FC236}">
                    <a16:creationId xmlns:a16="http://schemas.microsoft.com/office/drawing/2014/main" id="{147F6EA4-900A-B944-B018-C5CF254A774E}"/>
                  </a:ext>
                </a:extLst>
              </p:cNvPr>
              <p:cNvSpPr>
                <a:spLocks noRot="1" noChangeAspect="1" noMove="1" noResize="1" noEditPoints="1" noAdjustHandles="1" noChangeArrowheads="1" noChangeShapeType="1" noTextEdit="1"/>
              </p:cNvSpPr>
              <p:nvPr/>
            </p:nvSpPr>
            <p:spPr>
              <a:xfrm>
                <a:off x="4611495" y="2248457"/>
                <a:ext cx="1023677" cy="411779"/>
              </a:xfrm>
              <a:prstGeom prst="rect">
                <a:avLst/>
              </a:prstGeom>
              <a:blipFill>
                <a:blip r:embed="rId8"/>
                <a:stretch>
                  <a:fillRect/>
                </a:stretch>
              </a:blipFill>
            </p:spPr>
            <p:txBody>
              <a:bodyPr/>
              <a:lstStyle/>
              <a:p>
                <a:r>
                  <a:rPr lang="en-US">
                    <a:noFill/>
                  </a:rPr>
                  <a:t> </a:t>
                </a:r>
              </a:p>
            </p:txBody>
          </p:sp>
        </mc:Fallback>
      </mc:AlternateContent>
      <p:cxnSp>
        <p:nvCxnSpPr>
          <p:cNvPr id="65" name="直线连接符 64">
            <a:extLst>
              <a:ext uri="{FF2B5EF4-FFF2-40B4-BE49-F238E27FC236}">
                <a16:creationId xmlns:a16="http://schemas.microsoft.com/office/drawing/2014/main" id="{54CD606C-EB7C-8B4E-8F2C-D0854DB206DA}"/>
              </a:ext>
            </a:extLst>
          </p:cNvPr>
          <p:cNvCxnSpPr/>
          <p:nvPr/>
        </p:nvCxnSpPr>
        <p:spPr>
          <a:xfrm flipV="1">
            <a:off x="4572000" y="2675250"/>
            <a:ext cx="1034032" cy="98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肘形连接符 66">
            <a:extLst>
              <a:ext uri="{FF2B5EF4-FFF2-40B4-BE49-F238E27FC236}">
                <a16:creationId xmlns:a16="http://schemas.microsoft.com/office/drawing/2014/main" id="{C52D6B76-80A8-7545-9D40-EA991BA0C68B}"/>
              </a:ext>
            </a:extLst>
          </p:cNvPr>
          <p:cNvCxnSpPr>
            <a:stCxn id="10" idx="2"/>
            <a:endCxn id="9" idx="2"/>
          </p:cNvCxnSpPr>
          <p:nvPr/>
        </p:nvCxnSpPr>
        <p:spPr>
          <a:xfrm rot="5400000">
            <a:off x="3693105" y="1281239"/>
            <a:ext cx="51232" cy="2809226"/>
          </a:xfrm>
          <a:prstGeom prst="bentConnector3">
            <a:avLst>
              <a:gd name="adj1" fmla="val 546205"/>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45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heel(1)">
                                      <p:cBhvr>
                                        <p:cTn id="10" dur="1000"/>
                                        <p:tgtEl>
                                          <p:spTgt spid="6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heel(1)">
                                      <p:cBhvr>
                                        <p:cTn id="13" dur="1000"/>
                                        <p:tgtEl>
                                          <p:spTgt spid="63"/>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right)">
                                      <p:cBhvr>
                                        <p:cTn id="24" dur="500"/>
                                        <p:tgtEl>
                                          <p:spTgt spid="65"/>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right)">
                                      <p:cBhvr>
                                        <p:cTn id="28" dur="500"/>
                                        <p:tgtEl>
                                          <p:spTgt spid="67"/>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2" grpId="0" animBg="1"/>
      <p:bldP spid="63"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en-US" altLang="zh-HK" sz="3200" dirty="0"/>
              <a:t>Approximate Graph Propagation</a:t>
            </a:r>
            <a:endParaRPr lang="zh-HK" altLang="en-US" sz="3200"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1560834-B6B9-C847-9BC8-F8D3D6D19EFB}"/>
                  </a:ext>
                </a:extLst>
              </p:cNvPr>
              <p:cNvSpPr txBox="1"/>
              <p:nvPr/>
            </p:nvSpPr>
            <p:spPr>
              <a:xfrm>
                <a:off x="1043609" y="1196752"/>
                <a:ext cx="7488832" cy="1103444"/>
              </a:xfrm>
              <a:prstGeom prst="rect">
                <a:avLst/>
              </a:prstGeom>
              <a:noFill/>
            </p:spPr>
            <p:txBody>
              <a:bodyPr wrap="square" rtlCol="0">
                <a:spAutoFit/>
              </a:bodyPr>
              <a:lstStyle/>
              <a:p>
                <a:r>
                  <a:rPr lang="en-US" sz="2000">
                    <a:latin typeface="Corbel" panose="020B0503020204020204" pitchFamily="34" charset="0"/>
                  </a:rPr>
                  <a:t>The probability mass transferred from </a:t>
                </a:r>
                <a14:m>
                  <m:oMath xmlns:m="http://schemas.openxmlformats.org/officeDocument/2006/math">
                    <m:r>
                      <a:rPr lang="en-US" sz="2000" b="1" i="1">
                        <a:latin typeface="Cambria Math" panose="02040503050406030204" pitchFamily="18" charset="0"/>
                      </a:rPr>
                      <m:t>𝒖</m:t>
                    </m:r>
                  </m:oMath>
                </a14:m>
                <a:r>
                  <a:rPr lang="en-US" sz="2000">
                    <a:latin typeface="Corbel" panose="020B0503020204020204" pitchFamily="34" charset="0"/>
                  </a:rPr>
                  <a:t> to </a:t>
                </a:r>
                <a14:m>
                  <m:oMath xmlns:m="http://schemas.openxmlformats.org/officeDocument/2006/math">
                    <m:r>
                      <a:rPr lang="en-US" sz="2000" b="1" i="1">
                        <a:latin typeface="Cambria Math" panose="02040503050406030204" pitchFamily="18" charset="0"/>
                      </a:rPr>
                      <m:t>𝒗</m:t>
                    </m:r>
                  </m:oMath>
                </a14:m>
                <a:r>
                  <a:rPr lang="en-US" sz="2000">
                    <a:latin typeface="Corbel" panose="020B0503020204020204" pitchFamily="34" charset="0"/>
                  </a:rPr>
                  <a:t> at the </a:t>
                </a:r>
                <a14:m>
                  <m:oMath xmlns:m="http://schemas.openxmlformats.org/officeDocument/2006/math">
                    <m:r>
                      <a:rPr lang="en-US" sz="2000" b="1" i="1">
                        <a:latin typeface="Cambria Math" panose="02040503050406030204" pitchFamily="18" charset="0"/>
                      </a:rPr>
                      <m:t>𝒊</m:t>
                    </m:r>
                  </m:oMath>
                </a14:m>
                <a:r>
                  <a:rPr lang="en-US" sz="2000">
                    <a:latin typeface="Corbel" panose="020B0503020204020204" pitchFamily="34" charset="0"/>
                  </a:rPr>
                  <a:t>-th step is:</a:t>
                </a:r>
              </a:p>
              <a:p>
                <a:pPr/>
                <a14:m>
                  <m:oMathPara xmlns:m="http://schemas.openxmlformats.org/officeDocument/2006/math">
                    <m:oMathParaPr>
                      <m:jc m:val="centerGroup"/>
                    </m:oMathParaPr>
                    <m:oMath xmlns:m="http://schemas.openxmlformats.org/officeDocument/2006/math">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𝒀</m:t>
                              </m:r>
                            </m:e>
                            <m:sub>
                              <m:r>
                                <a:rPr lang="en-US" altLang="zh-CN" sz="2000" b="1" i="1">
                                  <a:latin typeface="Cambria Math" panose="02040503050406030204" pitchFamily="18" charset="0"/>
                                </a:rPr>
                                <m:t>𝒊</m:t>
                              </m:r>
                              <m:r>
                                <a:rPr lang="en-US" altLang="zh-CN" sz="2000" b="1" i="1">
                                  <a:latin typeface="Cambria Math" panose="02040503050406030204" pitchFamily="18" charset="0"/>
                                </a:rPr>
                                <m:t>+</m:t>
                              </m:r>
                              <m:r>
                                <a:rPr lang="en-US" altLang="zh-CN" sz="2000" b="1" i="1">
                                  <a:latin typeface="Cambria Math" panose="02040503050406030204" pitchFamily="18" charset="0"/>
                                </a:rPr>
                                <m:t>𝟏</m:t>
                              </m:r>
                            </m:sub>
                          </m:sSub>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𝒀</m:t>
                              </m:r>
                            </m:e>
                            <m:sub>
                              <m:r>
                                <a:rPr lang="en-US" altLang="zh-CN" sz="2000" b="1" i="1">
                                  <a:latin typeface="Cambria Math" panose="02040503050406030204" pitchFamily="18" charset="0"/>
                                </a:rPr>
                                <m:t>𝒊</m:t>
                              </m:r>
                            </m:sub>
                          </m:sSub>
                        </m:den>
                      </m:f>
                      <m:r>
                        <a:rPr lang="en-US" altLang="zh-CN" sz="2000" i="1">
                          <a:latin typeface="Cambria Math" panose="02040503050406030204" pitchFamily="18" charset="0"/>
                        </a:rPr>
                        <m:t>⋅</m:t>
                      </m:r>
                      <m:f>
                        <m:fPr>
                          <m:ctrlPr>
                            <a:rPr lang="en-US" altLang="zh-CN" sz="2000" i="1">
                              <a:solidFill>
                                <a:schemeClr val="tx1"/>
                              </a:solidFill>
                              <a:latin typeface="Cambria Math" panose="02040503050406030204" pitchFamily="18" charset="0"/>
                            </a:rPr>
                          </m:ctrlPr>
                        </m:fPr>
                        <m:num>
                          <m:sSup>
                            <m:sSupPr>
                              <m:ctrlPr>
                                <a:rPr lang="en-US" altLang="zh-CN" sz="2000" i="1">
                                  <a:solidFill>
                                    <a:schemeClr val="tx1"/>
                                  </a:solidFill>
                                  <a:latin typeface="Cambria Math" panose="02040503050406030204" pitchFamily="18" charset="0"/>
                                </a:rPr>
                              </m:ctrlPr>
                            </m:sSupPr>
                            <m:e>
                              <m:acc>
                                <m:accPr>
                                  <m:chr m:val="⃗"/>
                                  <m:ctrlPr>
                                    <a:rPr lang="en-US" altLang="zh-CN" sz="2000" i="1">
                                      <a:solidFill>
                                        <a:schemeClr val="tx1"/>
                                      </a:solidFill>
                                      <a:latin typeface="Cambria Math" panose="02040503050406030204" pitchFamily="18" charset="0"/>
                                    </a:rPr>
                                  </m:ctrlPr>
                                </m:accPr>
                                <m:e>
                                  <m:r>
                                    <a:rPr lang="en-US" altLang="zh-CN" sz="2000" i="1">
                                      <a:solidFill>
                                        <a:schemeClr val="tx1"/>
                                      </a:solidFill>
                                      <a:latin typeface="Cambria Math" panose="02040503050406030204" pitchFamily="18" charset="0"/>
                                    </a:rPr>
                                    <m:t>𝒓</m:t>
                                  </m:r>
                                </m:e>
                              </m:acc>
                            </m:e>
                            <m:sup>
                              <m:r>
                                <a:rPr lang="en-US" altLang="zh-CN" sz="2000" b="1" i="1">
                                  <a:solidFill>
                                    <a:schemeClr val="tx1"/>
                                  </a:solidFill>
                                  <a:latin typeface="Cambria Math" panose="02040503050406030204" pitchFamily="18" charset="0"/>
                                </a:rPr>
                                <m:t>𝒊</m:t>
                              </m:r>
                            </m:sup>
                          </m:sSup>
                          <m:d>
                            <m:dPr>
                              <m:ctrlPr>
                                <a:rPr lang="en-US" altLang="zh-CN" sz="2000" i="1">
                                  <a:solidFill>
                                    <a:schemeClr val="tx1"/>
                                  </a:solidFill>
                                  <a:latin typeface="Cambria Math" panose="02040503050406030204" pitchFamily="18" charset="0"/>
                                </a:rPr>
                              </m:ctrlPr>
                            </m:dPr>
                            <m:e>
                              <m:r>
                                <a:rPr lang="en-US" altLang="zh-CN" sz="2000" b="1" i="1">
                                  <a:solidFill>
                                    <a:schemeClr val="tx1"/>
                                  </a:solidFill>
                                  <a:latin typeface="Cambria Math" panose="02040503050406030204" pitchFamily="18" charset="0"/>
                                </a:rPr>
                                <m:t>𝒖</m:t>
                              </m:r>
                            </m:e>
                          </m:d>
                        </m:num>
                        <m:den>
                          <m:sSubSup>
                            <m:sSubSupPr>
                              <m:ctrlPr>
                                <a:rPr lang="en-US" altLang="zh-CN" sz="2000" i="1">
                                  <a:solidFill>
                                    <a:schemeClr val="tx1"/>
                                  </a:solidFill>
                                  <a:latin typeface="Cambria Math" panose="02040503050406030204" pitchFamily="18" charset="0"/>
                                </a:rPr>
                              </m:ctrlPr>
                            </m:sSubSupPr>
                            <m:e>
                              <m:sSubSup>
                                <m:sSubSupPr>
                                  <m:ctrlPr>
                                    <a:rPr lang="en-US" altLang="zh-CN" sz="2000" i="1">
                                      <a:solidFill>
                                        <a:schemeClr val="tx1"/>
                                      </a:solidFill>
                                      <a:latin typeface="Cambria Math" panose="02040503050406030204" pitchFamily="18" charset="0"/>
                                    </a:rPr>
                                  </m:ctrlPr>
                                </m:sSubSupPr>
                                <m:e>
                                  <m:r>
                                    <a:rPr lang="en-US" altLang="zh-CN" sz="2000" i="1">
                                      <a:solidFill>
                                        <a:schemeClr val="tx1"/>
                                      </a:solidFill>
                                      <a:latin typeface="Cambria Math" panose="02040503050406030204" pitchFamily="18" charset="0"/>
                                    </a:rPr>
                                    <m:t>𝒅</m:t>
                                  </m:r>
                                </m:e>
                                <m:sub>
                                  <m:r>
                                    <a:rPr lang="en-US" altLang="zh-CN" sz="2000" b="1" i="1">
                                      <a:solidFill>
                                        <a:schemeClr val="tx1"/>
                                      </a:solidFill>
                                      <a:latin typeface="Cambria Math" panose="02040503050406030204" pitchFamily="18" charset="0"/>
                                    </a:rPr>
                                    <m:t>𝒗</m:t>
                                  </m:r>
                                </m:sub>
                                <m:sup>
                                  <m:r>
                                    <a:rPr lang="en-US" altLang="zh-CN" sz="2000" i="1">
                                      <a:solidFill>
                                        <a:schemeClr val="tx1"/>
                                      </a:solidFill>
                                      <a:latin typeface="Cambria Math" panose="02040503050406030204" pitchFamily="18" charset="0"/>
                                    </a:rPr>
                                    <m:t>𝒂</m:t>
                                  </m:r>
                                </m:sup>
                              </m:sSubSup>
                              <m:r>
                                <a:rPr lang="en-US" altLang="zh-CN" sz="2000" i="1">
                                  <a:solidFill>
                                    <a:schemeClr val="tx1"/>
                                  </a:solidFill>
                                  <a:latin typeface="Cambria Math" panose="02040503050406030204" pitchFamily="18" charset="0"/>
                                </a:rPr>
                                <m:t>⋅</m:t>
                              </m:r>
                              <m:r>
                                <a:rPr lang="en-US" altLang="zh-CN" sz="2000" i="1">
                                  <a:solidFill>
                                    <a:schemeClr val="tx1"/>
                                  </a:solidFill>
                                  <a:latin typeface="Cambria Math" panose="02040503050406030204" pitchFamily="18" charset="0"/>
                                </a:rPr>
                                <m:t>𝒅</m:t>
                              </m:r>
                            </m:e>
                            <m:sub>
                              <m:r>
                                <a:rPr lang="en-US" altLang="zh-CN" sz="2000" b="1" i="1">
                                  <a:solidFill>
                                    <a:schemeClr val="tx1"/>
                                  </a:solidFill>
                                  <a:latin typeface="Cambria Math" panose="02040503050406030204" pitchFamily="18" charset="0"/>
                                </a:rPr>
                                <m:t>𝒖</m:t>
                              </m:r>
                            </m:sub>
                            <m:sup>
                              <m:r>
                                <a:rPr lang="en-US" altLang="zh-CN" sz="2000" i="1">
                                  <a:solidFill>
                                    <a:schemeClr val="tx1"/>
                                  </a:solidFill>
                                  <a:latin typeface="Cambria Math" panose="02040503050406030204" pitchFamily="18" charset="0"/>
                                </a:rPr>
                                <m:t>𝒃</m:t>
                              </m:r>
                            </m:sup>
                          </m:sSubSup>
                        </m:den>
                      </m:f>
                    </m:oMath>
                  </m:oMathPara>
                </a14:m>
                <a:endParaRPr lang="en-US" sz="2000">
                  <a:latin typeface="Corbel" panose="020B0503020204020204" pitchFamily="34" charset="0"/>
                </a:endParaRPr>
              </a:p>
            </p:txBody>
          </p:sp>
        </mc:Choice>
        <mc:Fallback xmlns="">
          <p:sp>
            <p:nvSpPr>
              <p:cNvPr id="5" name="文本框 4">
                <a:extLst>
                  <a:ext uri="{FF2B5EF4-FFF2-40B4-BE49-F238E27FC236}">
                    <a16:creationId xmlns:a16="http://schemas.microsoft.com/office/drawing/2014/main" id="{C1560834-B6B9-C847-9BC8-F8D3D6D19EFB}"/>
                  </a:ext>
                </a:extLst>
              </p:cNvPr>
              <p:cNvSpPr txBox="1">
                <a:spLocks noRot="1" noChangeAspect="1" noMove="1" noResize="1" noEditPoints="1" noAdjustHandles="1" noChangeArrowheads="1" noChangeShapeType="1" noTextEdit="1"/>
              </p:cNvSpPr>
              <p:nvPr/>
            </p:nvSpPr>
            <p:spPr>
              <a:xfrm>
                <a:off x="1043609" y="1196752"/>
                <a:ext cx="7488832" cy="1103444"/>
              </a:xfrm>
              <a:prstGeom prst="rect">
                <a:avLst/>
              </a:prstGeom>
              <a:blipFill>
                <a:blip r:embed="rId3"/>
                <a:stretch>
                  <a:fillRect l="-847" t="-3448"/>
                </a:stretch>
              </a:blipFill>
            </p:spPr>
            <p:txBody>
              <a:bodyPr/>
              <a:lstStyle/>
              <a:p>
                <a:r>
                  <a:rPr lang="en-US">
                    <a:noFill/>
                  </a:rPr>
                  <a:t> </a:t>
                </a:r>
              </a:p>
            </p:txBody>
          </p:sp>
        </mc:Fallback>
      </mc:AlternateContent>
      <p:sp>
        <p:nvSpPr>
          <p:cNvPr id="9" name="文本框 8">
            <a:extLst>
              <a:ext uri="{FF2B5EF4-FFF2-40B4-BE49-F238E27FC236}">
                <a16:creationId xmlns:a16="http://schemas.microsoft.com/office/drawing/2014/main" id="{3CFF98A6-0B93-5945-9018-F5EB5AF4E78A}"/>
              </a:ext>
            </a:extLst>
          </p:cNvPr>
          <p:cNvSpPr txBox="1"/>
          <p:nvPr/>
        </p:nvSpPr>
        <p:spPr>
          <a:xfrm>
            <a:off x="924915" y="1643542"/>
            <a:ext cx="2778385" cy="707886"/>
          </a:xfrm>
          <a:prstGeom prst="rect">
            <a:avLst/>
          </a:prstGeom>
          <a:noFill/>
        </p:spPr>
        <p:txBody>
          <a:bodyPr wrap="square" rtlCol="0">
            <a:spAutoFit/>
          </a:bodyPr>
          <a:lstStyle/>
          <a:p>
            <a:r>
              <a:rPr lang="en-US" sz="2000">
                <a:solidFill>
                  <a:srgbClr val="FF0000"/>
                </a:solidFill>
                <a:latin typeface="Corbel" panose="020B0503020204020204" pitchFamily="34" charset="0"/>
              </a:rPr>
              <a:t>larger degrees, </a:t>
            </a:r>
          </a:p>
          <a:p>
            <a:r>
              <a:rPr lang="en-US" sz="2000">
                <a:solidFill>
                  <a:srgbClr val="FF0000"/>
                </a:solidFill>
                <a:latin typeface="Corbel" panose="020B0503020204020204" pitchFamily="34" charset="0"/>
              </a:rPr>
              <a:t>smaller increment</a:t>
            </a:r>
          </a:p>
        </p:txBody>
      </p:sp>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F3F3250F-89CA-DB43-BEC4-56ECF5E557B5}"/>
                  </a:ext>
                </a:extLst>
              </p:cNvPr>
              <p:cNvSpPr/>
              <p:nvPr/>
            </p:nvSpPr>
            <p:spPr>
              <a:xfrm>
                <a:off x="4572000" y="3083678"/>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4572000" y="3083678"/>
                <a:ext cx="432048" cy="432048"/>
              </a:xfrm>
              <a:prstGeom prst="ellipse">
                <a:avLst/>
              </a:prstGeom>
              <a:blipFill>
                <a:blip r:embed="rId4"/>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椭圆 52">
                <a:extLst>
                  <a:ext uri="{FF2B5EF4-FFF2-40B4-BE49-F238E27FC236}">
                    <a16:creationId xmlns:a16="http://schemas.microsoft.com/office/drawing/2014/main" id="{099F0B50-381F-7346-B1E1-1012A9273195}"/>
                  </a:ext>
                </a:extLst>
              </p:cNvPr>
              <p:cNvSpPr/>
              <p:nvPr/>
            </p:nvSpPr>
            <p:spPr>
              <a:xfrm>
                <a:off x="4572000" y="3853766"/>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4572000" y="3853766"/>
                <a:ext cx="432048" cy="432048"/>
              </a:xfrm>
              <a:prstGeom prst="ellipse">
                <a:avLst/>
              </a:prstGeom>
              <a:blipFill>
                <a:blip r:embed="rId5"/>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椭圆 53">
                <a:extLst>
                  <a:ext uri="{FF2B5EF4-FFF2-40B4-BE49-F238E27FC236}">
                    <a16:creationId xmlns:a16="http://schemas.microsoft.com/office/drawing/2014/main" id="{97847D20-2203-F046-AC4F-CE26AE7BD587}"/>
                  </a:ext>
                </a:extLst>
              </p:cNvPr>
              <p:cNvSpPr/>
              <p:nvPr/>
            </p:nvSpPr>
            <p:spPr>
              <a:xfrm>
                <a:off x="4572000" y="459584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4572000" y="4595846"/>
                <a:ext cx="432048" cy="432048"/>
              </a:xfrm>
              <a:prstGeom prst="ellipse">
                <a:avLst/>
              </a:prstGeom>
              <a:blipFill>
                <a:blip r:embed="rId6"/>
                <a:stretch>
                  <a:fillRect/>
                </a:stretch>
              </a:blipFill>
              <a:ln w="12700">
                <a:solidFill>
                  <a:schemeClr val="tx1"/>
                </a:solidFill>
              </a:ln>
            </p:spPr>
            <p:txBody>
              <a:bodyPr/>
              <a:lstStyle/>
              <a:p>
                <a:r>
                  <a:rPr lang="en-US">
                    <a:noFill/>
                  </a:rPr>
                  <a:t> </a:t>
                </a:r>
              </a:p>
            </p:txBody>
          </p:sp>
        </mc:Fallback>
      </mc:AlternateContent>
      <p:cxnSp>
        <p:nvCxnSpPr>
          <p:cNvPr id="55" name="直线箭头连接符 54">
            <a:extLst>
              <a:ext uri="{FF2B5EF4-FFF2-40B4-BE49-F238E27FC236}">
                <a16:creationId xmlns:a16="http://schemas.microsoft.com/office/drawing/2014/main" id="{E6A252F1-5283-C840-809B-E0DC3BC947AC}"/>
              </a:ext>
            </a:extLst>
          </p:cNvPr>
          <p:cNvCxnSpPr>
            <a:cxnSpLocks/>
            <a:stCxn id="54" idx="6"/>
          </p:cNvCxnSpPr>
          <p:nvPr/>
        </p:nvCxnSpPr>
        <p:spPr>
          <a:xfrm flipV="1">
            <a:off x="5004048" y="4587146"/>
            <a:ext cx="368776" cy="2247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5EB6832-C1B9-2D4D-A097-1BF540B23DBD}"/>
              </a:ext>
            </a:extLst>
          </p:cNvPr>
          <p:cNvCxnSpPr>
            <a:cxnSpLocks/>
            <a:stCxn id="54" idx="6"/>
          </p:cNvCxnSpPr>
          <p:nvPr/>
        </p:nvCxnSpPr>
        <p:spPr>
          <a:xfrm>
            <a:off x="5004048" y="4811870"/>
            <a:ext cx="432048" cy="24012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5E6E6BA3-00AD-EE4C-B09D-09E370783F38}"/>
              </a:ext>
            </a:extLst>
          </p:cNvPr>
          <p:cNvCxnSpPr>
            <a:cxnSpLocks/>
            <a:stCxn id="53" idx="6"/>
          </p:cNvCxnSpPr>
          <p:nvPr/>
        </p:nvCxnSpPr>
        <p:spPr>
          <a:xfrm flipV="1">
            <a:off x="5004048" y="3852772"/>
            <a:ext cx="368776" cy="21701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784150CE-6BA5-7146-8E42-3F68BA01A8FB}"/>
                  </a:ext>
                </a:extLst>
              </p:cNvPr>
              <p:cNvSpPr/>
              <p:nvPr/>
            </p:nvSpPr>
            <p:spPr>
              <a:xfrm>
                <a:off x="4572000" y="5387934"/>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4572000" y="5387934"/>
                <a:ext cx="432048" cy="432048"/>
              </a:xfrm>
              <a:prstGeom prst="ellipse">
                <a:avLst/>
              </a:prstGeom>
              <a:blipFill>
                <a:blip r:embed="rId7"/>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725DBDC2-01C4-FC47-A522-F9B9196E828E}"/>
                  </a:ext>
                </a:extLst>
              </p:cNvPr>
              <p:cNvSpPr/>
              <p:nvPr/>
            </p:nvSpPr>
            <p:spPr>
              <a:xfrm>
                <a:off x="4572000" y="6108014"/>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4572000" y="6108014"/>
                <a:ext cx="432048" cy="432048"/>
              </a:xfrm>
              <a:prstGeom prst="ellipse">
                <a:avLst/>
              </a:prstGeom>
              <a:blipFill>
                <a:blip r:embed="rId8"/>
                <a:stretch>
                  <a:fillRect/>
                </a:stretch>
              </a:blipFill>
              <a:ln w="12700">
                <a:solidFill>
                  <a:schemeClr val="tx1"/>
                </a:solidFill>
              </a:ln>
            </p:spPr>
            <p:txBody>
              <a:bodyPr/>
              <a:lstStyle/>
              <a:p>
                <a:r>
                  <a:rPr lang="en-US">
                    <a:noFill/>
                  </a:rPr>
                  <a:t> </a:t>
                </a:r>
              </a:p>
            </p:txBody>
          </p:sp>
        </mc:Fallback>
      </mc:AlternateContent>
      <p:cxnSp>
        <p:nvCxnSpPr>
          <p:cNvPr id="68" name="直线箭头连接符 67">
            <a:extLst>
              <a:ext uri="{FF2B5EF4-FFF2-40B4-BE49-F238E27FC236}">
                <a16:creationId xmlns:a16="http://schemas.microsoft.com/office/drawing/2014/main" id="{9A03962B-19A6-D449-9338-3520882ABD58}"/>
              </a:ext>
            </a:extLst>
          </p:cNvPr>
          <p:cNvCxnSpPr>
            <a:cxnSpLocks/>
            <a:stCxn id="64" idx="6"/>
          </p:cNvCxnSpPr>
          <p:nvPr/>
        </p:nvCxnSpPr>
        <p:spPr>
          <a:xfrm>
            <a:off x="5004048" y="5603958"/>
            <a:ext cx="432048"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4B6D3994-1ADD-1441-9ECF-0B51195B6772}"/>
              </a:ext>
            </a:extLst>
          </p:cNvPr>
          <p:cNvCxnSpPr>
            <a:cxnSpLocks/>
            <a:stCxn id="64" idx="6"/>
          </p:cNvCxnSpPr>
          <p:nvPr/>
        </p:nvCxnSpPr>
        <p:spPr>
          <a:xfrm>
            <a:off x="5004048" y="5603958"/>
            <a:ext cx="432048" cy="13387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3ADD8D3B-EFD3-5242-A76D-5F1B791AA803}"/>
              </a:ext>
            </a:extLst>
          </p:cNvPr>
          <p:cNvCxnSpPr>
            <a:cxnSpLocks/>
            <a:stCxn id="64" idx="6"/>
          </p:cNvCxnSpPr>
          <p:nvPr/>
        </p:nvCxnSpPr>
        <p:spPr>
          <a:xfrm flipV="1">
            <a:off x="5004048" y="5408344"/>
            <a:ext cx="432048" cy="19561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EF224EC-9386-4C46-AFA8-E02E5BD09C49}"/>
              </a:ext>
            </a:extLst>
          </p:cNvPr>
          <p:cNvCxnSpPr>
            <a:cxnSpLocks/>
            <a:stCxn id="66" idx="6"/>
          </p:cNvCxnSpPr>
          <p:nvPr/>
        </p:nvCxnSpPr>
        <p:spPr>
          <a:xfrm flipV="1">
            <a:off x="5004048" y="6108014"/>
            <a:ext cx="576064"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95FF2414-DBC0-4B47-80E1-93A421BF5B06}"/>
              </a:ext>
            </a:extLst>
          </p:cNvPr>
          <p:cNvCxnSpPr>
            <a:cxnSpLocks/>
            <a:stCxn id="66" idx="6"/>
          </p:cNvCxnSpPr>
          <p:nvPr/>
        </p:nvCxnSpPr>
        <p:spPr>
          <a:xfrm>
            <a:off x="5004048" y="6324038"/>
            <a:ext cx="576064"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6B1D6F19-B413-3248-A145-B5C6CDB206E4}"/>
              </a:ext>
            </a:extLst>
          </p:cNvPr>
          <p:cNvCxnSpPr>
            <a:cxnSpLocks/>
            <a:stCxn id="66" idx="6"/>
          </p:cNvCxnSpPr>
          <p:nvPr/>
        </p:nvCxnSpPr>
        <p:spPr>
          <a:xfrm>
            <a:off x="5004048" y="6324038"/>
            <a:ext cx="576064"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2679955C-E59E-614A-836C-988D1A44503C}"/>
              </a:ext>
            </a:extLst>
          </p:cNvPr>
          <p:cNvCxnSpPr>
            <a:cxnSpLocks/>
            <a:stCxn id="66" idx="6"/>
          </p:cNvCxnSpPr>
          <p:nvPr/>
        </p:nvCxnSpPr>
        <p:spPr>
          <a:xfrm>
            <a:off x="5004048" y="6324038"/>
            <a:ext cx="576064" cy="4352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2641154" y="458714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3073202" y="4069790"/>
            <a:ext cx="1498798"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3073202" y="4803170"/>
            <a:ext cx="1498798"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8" name="直线箭头连接符 77">
            <a:extLst>
              <a:ext uri="{FF2B5EF4-FFF2-40B4-BE49-F238E27FC236}">
                <a16:creationId xmlns:a16="http://schemas.microsoft.com/office/drawing/2014/main" id="{FF2D6A81-66BB-E647-BF79-5ABBD04E25E1}"/>
              </a:ext>
            </a:extLst>
          </p:cNvPr>
          <p:cNvCxnSpPr>
            <a:cxnSpLocks/>
            <a:stCxn id="75" idx="6"/>
            <a:endCxn id="53" idx="2"/>
          </p:cNvCxnSpPr>
          <p:nvPr/>
        </p:nvCxnSpPr>
        <p:spPr>
          <a:xfrm flipV="1">
            <a:off x="3073202" y="4069790"/>
            <a:ext cx="1498798" cy="73338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3073202" y="3299702"/>
            <a:ext cx="1498798"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A7C9003F-3003-274B-9F22-A85C0D1C04C5}"/>
              </a:ext>
            </a:extLst>
          </p:cNvPr>
          <p:cNvCxnSpPr>
            <a:cxnSpLocks/>
            <a:stCxn id="75" idx="6"/>
            <a:endCxn id="52" idx="2"/>
          </p:cNvCxnSpPr>
          <p:nvPr/>
        </p:nvCxnSpPr>
        <p:spPr>
          <a:xfrm flipV="1">
            <a:off x="3073202" y="3299702"/>
            <a:ext cx="1498798" cy="1503468"/>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3073202" y="4803170"/>
            <a:ext cx="1498798" cy="80078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1"/>
          </p:cNvCxnSpPr>
          <p:nvPr/>
        </p:nvCxnSpPr>
        <p:spPr>
          <a:xfrm>
            <a:off x="3073202" y="4803170"/>
            <a:ext cx="1562070" cy="136811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F1E33ED2-C02B-F643-8ED9-F53A00EA4D57}"/>
                  </a:ext>
                </a:extLst>
              </p:cNvPr>
              <p:cNvSpPr txBox="1"/>
              <p:nvPr/>
            </p:nvSpPr>
            <p:spPr>
              <a:xfrm>
                <a:off x="2683843" y="4557529"/>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xmlns="">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2683843" y="4557529"/>
                <a:ext cx="346670" cy="461665"/>
              </a:xfrm>
              <a:prstGeom prst="rect">
                <a:avLst/>
              </a:prstGeom>
              <a:blipFill>
                <a:blip r:embed="rId9"/>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p:cNvCxnSpPr>
          <p:nvPr/>
        </p:nvCxnSpPr>
        <p:spPr>
          <a:xfrm flipV="1">
            <a:off x="5004048" y="3083678"/>
            <a:ext cx="368776"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p:cNvCxnSpPr>
          <p:nvPr/>
        </p:nvCxnSpPr>
        <p:spPr>
          <a:xfrm>
            <a:off x="5004048" y="4069790"/>
            <a:ext cx="368776" cy="14560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p:cNvCxnSpPr>
          <p:nvPr/>
        </p:nvCxnSpPr>
        <p:spPr>
          <a:xfrm>
            <a:off x="5004048" y="4811870"/>
            <a:ext cx="432048" cy="2590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1153E8A6-832E-F540-8B8E-227653DFDD50}"/>
              </a:ext>
            </a:extLst>
          </p:cNvPr>
          <p:cNvCxnSpPr>
            <a:cxnSpLocks/>
            <a:stCxn id="64" idx="6"/>
          </p:cNvCxnSpPr>
          <p:nvPr/>
        </p:nvCxnSpPr>
        <p:spPr>
          <a:xfrm flipV="1">
            <a:off x="5004048" y="5243918"/>
            <a:ext cx="368776" cy="36004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p:cNvCxnSpPr>
          <p:nvPr/>
        </p:nvCxnSpPr>
        <p:spPr>
          <a:xfrm flipV="1">
            <a:off x="5004048" y="5971859"/>
            <a:ext cx="576064" cy="35217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A4484BD2-17DB-AF49-8102-4DD6DAAACE25}"/>
                  </a:ext>
                </a:extLst>
              </p:cNvPr>
              <p:cNvSpPr txBox="1"/>
              <p:nvPr/>
            </p:nvSpPr>
            <p:spPr>
              <a:xfrm>
                <a:off x="5580112" y="2816414"/>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𝟐</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xmlns="">
          <p:sp>
            <p:nvSpPr>
              <p:cNvPr id="121" name="文本框 120">
                <a:extLst>
                  <a:ext uri="{FF2B5EF4-FFF2-40B4-BE49-F238E27FC236}">
                    <a16:creationId xmlns:a16="http://schemas.microsoft.com/office/drawing/2014/main" id="{A4484BD2-17DB-AF49-8102-4DD6DAAACE25}"/>
                  </a:ext>
                </a:extLst>
              </p:cNvPr>
              <p:cNvSpPr txBox="1">
                <a:spLocks noRot="1" noChangeAspect="1" noMove="1" noResize="1" noEditPoints="1" noAdjustHandles="1" noChangeArrowheads="1" noChangeShapeType="1" noTextEdit="1"/>
              </p:cNvSpPr>
              <p:nvPr/>
            </p:nvSpPr>
            <p:spPr>
              <a:xfrm>
                <a:off x="5580112" y="2816414"/>
                <a:ext cx="2448272" cy="5741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2C53D87B-5C24-2040-B28F-B843D3BD9534}"/>
                  </a:ext>
                </a:extLst>
              </p:cNvPr>
              <p:cNvSpPr txBox="1"/>
              <p:nvPr/>
            </p:nvSpPr>
            <p:spPr>
              <a:xfrm>
                <a:off x="5580112" y="3711682"/>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𝟑</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xmlns="">
          <p:sp>
            <p:nvSpPr>
              <p:cNvPr id="122" name="文本框 121">
                <a:extLst>
                  <a:ext uri="{FF2B5EF4-FFF2-40B4-BE49-F238E27FC236}">
                    <a16:creationId xmlns:a16="http://schemas.microsoft.com/office/drawing/2014/main" id="{2C53D87B-5C24-2040-B28F-B843D3BD9534}"/>
                  </a:ext>
                </a:extLst>
              </p:cNvPr>
              <p:cNvSpPr txBox="1">
                <a:spLocks noRot="1" noChangeAspect="1" noMove="1" noResize="1" noEditPoints="1" noAdjustHandles="1" noChangeArrowheads="1" noChangeShapeType="1" noTextEdit="1"/>
              </p:cNvSpPr>
              <p:nvPr/>
            </p:nvSpPr>
            <p:spPr>
              <a:xfrm>
                <a:off x="5580112" y="3711682"/>
                <a:ext cx="2448272" cy="5741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2022EECF-7EE9-B64C-AB07-86FCC9589C18}"/>
                  </a:ext>
                </a:extLst>
              </p:cNvPr>
              <p:cNvSpPr txBox="1"/>
              <p:nvPr/>
            </p:nvSpPr>
            <p:spPr>
              <a:xfrm>
                <a:off x="5580112" y="4560774"/>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𝟒</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xmlns="">
          <p:sp>
            <p:nvSpPr>
              <p:cNvPr id="123" name="文本框 122">
                <a:extLst>
                  <a:ext uri="{FF2B5EF4-FFF2-40B4-BE49-F238E27FC236}">
                    <a16:creationId xmlns:a16="http://schemas.microsoft.com/office/drawing/2014/main" id="{2022EECF-7EE9-B64C-AB07-86FCC9589C18}"/>
                  </a:ext>
                </a:extLst>
              </p:cNvPr>
              <p:cNvSpPr txBox="1">
                <a:spLocks noRot="1" noChangeAspect="1" noMove="1" noResize="1" noEditPoints="1" noAdjustHandles="1" noChangeArrowheads="1" noChangeShapeType="1" noTextEdit="1"/>
              </p:cNvSpPr>
              <p:nvPr/>
            </p:nvSpPr>
            <p:spPr>
              <a:xfrm>
                <a:off x="5580112" y="4560774"/>
                <a:ext cx="2448272" cy="5741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D8B4C5C1-E2E5-ED48-BDAD-B49D5AA11E0A}"/>
                  </a:ext>
                </a:extLst>
              </p:cNvPr>
              <p:cNvSpPr txBox="1"/>
              <p:nvPr/>
            </p:nvSpPr>
            <p:spPr>
              <a:xfrm>
                <a:off x="5610934" y="5301208"/>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xmlns="">
          <p:sp>
            <p:nvSpPr>
              <p:cNvPr id="124" name="文本框 123">
                <a:extLst>
                  <a:ext uri="{FF2B5EF4-FFF2-40B4-BE49-F238E27FC236}">
                    <a16:creationId xmlns:a16="http://schemas.microsoft.com/office/drawing/2014/main" id="{D8B4C5C1-E2E5-ED48-BDAD-B49D5AA11E0A}"/>
                  </a:ext>
                </a:extLst>
              </p:cNvPr>
              <p:cNvSpPr txBox="1">
                <a:spLocks noRot="1" noChangeAspect="1" noMove="1" noResize="1" noEditPoints="1" noAdjustHandles="1" noChangeArrowheads="1" noChangeShapeType="1" noTextEdit="1"/>
              </p:cNvSpPr>
              <p:nvPr/>
            </p:nvSpPr>
            <p:spPr>
              <a:xfrm>
                <a:off x="5610934" y="5301208"/>
                <a:ext cx="2448272" cy="5741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145AD459-F32A-0B4F-8488-D86927E1785E}"/>
                  </a:ext>
                </a:extLst>
              </p:cNvPr>
              <p:cNvSpPr txBox="1"/>
              <p:nvPr/>
            </p:nvSpPr>
            <p:spPr>
              <a:xfrm>
                <a:off x="5617750" y="6148810"/>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𝟔</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xmlns="">
          <p:sp>
            <p:nvSpPr>
              <p:cNvPr id="125" name="文本框 124">
                <a:extLst>
                  <a:ext uri="{FF2B5EF4-FFF2-40B4-BE49-F238E27FC236}">
                    <a16:creationId xmlns:a16="http://schemas.microsoft.com/office/drawing/2014/main" id="{145AD459-F32A-0B4F-8488-D86927E1785E}"/>
                  </a:ext>
                </a:extLst>
              </p:cNvPr>
              <p:cNvSpPr txBox="1">
                <a:spLocks noRot="1" noChangeAspect="1" noMove="1" noResize="1" noEditPoints="1" noAdjustHandles="1" noChangeArrowheads="1" noChangeShapeType="1" noTextEdit="1"/>
              </p:cNvSpPr>
              <p:nvPr/>
            </p:nvSpPr>
            <p:spPr>
              <a:xfrm>
                <a:off x="5617750" y="6148810"/>
                <a:ext cx="2448272" cy="5741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1F89C098-57B5-B24A-910E-BF5069924191}"/>
                  </a:ext>
                </a:extLst>
              </p:cNvPr>
              <p:cNvSpPr txBox="1"/>
              <p:nvPr/>
            </p:nvSpPr>
            <p:spPr>
              <a:xfrm>
                <a:off x="349632" y="2567452"/>
                <a:ext cx="4654416" cy="1189685"/>
              </a:xfrm>
              <a:prstGeom prst="rect">
                <a:avLst/>
              </a:prstGeom>
              <a:noFill/>
            </p:spPr>
            <p:txBody>
              <a:bodyPr wrap="square" rtlCol="0">
                <a:spAutoFit/>
              </a:bodyPr>
              <a:lstStyle/>
              <a:p>
                <a:pPr marL="342900" indent="-342900">
                  <a:buFont typeface="Wingdings" pitchFamily="2" charset="2"/>
                  <a:buChar char="Ø"/>
                </a:pPr>
                <a:r>
                  <a:rPr lang="en-US" sz="2000">
                    <a:latin typeface="Corbel" panose="020B0503020204020204" pitchFamily="34" charset="0"/>
                  </a:rPr>
                  <a:t>Sort </a:t>
                </a:r>
                <a14:m>
                  <m:oMath xmlns:m="http://schemas.openxmlformats.org/officeDocument/2006/math">
                    <m:r>
                      <a:rPr lang="en-US" sz="2000" b="1" i="1">
                        <a:latin typeface="Cambria Math" panose="02040503050406030204" pitchFamily="18" charset="0"/>
                      </a:rPr>
                      <m:t>𝒖</m:t>
                    </m:r>
                  </m:oMath>
                </a14:m>
                <a:r>
                  <a:rPr lang="en-US" sz="2000">
                    <a:latin typeface="Corbel" panose="020B0503020204020204" pitchFamily="34" charset="0"/>
                  </a:rPr>
                  <a:t>’s adjacent list </a:t>
                </a:r>
                <a:r>
                  <a:rPr lang="en-US" sz="2000">
                    <a:solidFill>
                      <a:srgbClr val="0070C0"/>
                    </a:solidFill>
                    <a:latin typeface="Corbel" panose="020B0503020204020204" pitchFamily="34" charset="0"/>
                  </a:rPr>
                  <a:t>(preprocessing)</a:t>
                </a:r>
                <a:r>
                  <a:rPr lang="en-US" sz="2000">
                    <a:latin typeface="Corbel" panose="020B0503020204020204" pitchFamily="34" charset="0"/>
                  </a:rPr>
                  <a:t>;</a:t>
                </a:r>
              </a:p>
              <a:p>
                <a:pPr marL="342900" indent="-342900">
                  <a:buFont typeface="Wingdings" pitchFamily="2" charset="2"/>
                  <a:buChar char="Ø"/>
                </a:pPr>
                <a:r>
                  <a:rPr lang="en-US" sz="2000">
                    <a:latin typeface="Corbel" panose="020B0503020204020204" pitchFamily="34" charset="0"/>
                  </a:rPr>
                  <a:t>Scan the ordered neighhbors;</a:t>
                </a:r>
              </a:p>
              <a:p>
                <a:pPr marL="342900" indent="-342900">
                  <a:buFont typeface="Wingdings" pitchFamily="2" charset="2"/>
                  <a:buChar char="Ø"/>
                </a:pPr>
                <a:r>
                  <a:rPr lang="en-US" sz="2000">
                    <a:solidFill>
                      <a:srgbClr val="FF0000"/>
                    </a:solidFill>
                    <a:latin typeface="Corbel" panose="020B0503020204020204" pitchFamily="34" charset="0"/>
                  </a:rPr>
                  <a:t>Break when </a:t>
                </a:r>
                <a:r>
                  <a:rPr lang="en-US" sz="1800">
                    <a:solidFill>
                      <a:srgbClr val="FF0000"/>
                    </a:solidFill>
                    <a:latin typeface="Corbel" panose="020B0503020204020204" pitchFamily="34" charset="0"/>
                  </a:rPr>
                  <a:t> </a:t>
                </a:r>
                <a14:m>
                  <m:oMath xmlns:m="http://schemas.openxmlformats.org/officeDocument/2006/math">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𝒀</m:t>
                            </m:r>
                          </m:e>
                          <m:sub>
                            <m:r>
                              <a:rPr lang="en-US" altLang="zh-CN" sz="1800" i="1">
                                <a:latin typeface="Cambria Math" panose="02040503050406030204" pitchFamily="18" charset="0"/>
                              </a:rPr>
                              <m:t>𝒊</m:t>
                            </m:r>
                            <m:r>
                              <a:rPr lang="en-US" altLang="zh-CN" sz="1800" i="1">
                                <a:latin typeface="Cambria Math" panose="02040503050406030204" pitchFamily="18" charset="0"/>
                              </a:rPr>
                              <m:t>+</m:t>
                            </m:r>
                            <m:r>
                              <a:rPr lang="en-US" altLang="zh-CN" sz="1800" i="1">
                                <a:latin typeface="Cambria Math" panose="02040503050406030204" pitchFamily="18" charset="0"/>
                              </a:rPr>
                              <m:t>𝟏</m:t>
                            </m:r>
                          </m:sub>
                        </m:sSub>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𝒀</m:t>
                            </m:r>
                          </m:e>
                          <m:sub>
                            <m:r>
                              <a:rPr lang="en-US" altLang="zh-CN" sz="1800" i="1">
                                <a:latin typeface="Cambria Math" panose="02040503050406030204" pitchFamily="18" charset="0"/>
                              </a:rPr>
                              <m:t>𝒊</m:t>
                            </m:r>
                          </m:sub>
                        </m:sSub>
                      </m:den>
                    </m:f>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𝒓</m:t>
                                </m:r>
                              </m:e>
                            </m:acc>
                          </m:e>
                          <m:sup>
                            <m:r>
                              <a:rPr lang="en-US" altLang="zh-CN" sz="1800"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i="1">
                                <a:latin typeface="Cambria Math" panose="02040503050406030204" pitchFamily="18" charset="0"/>
                              </a:rPr>
                              <m:t>𝒖</m:t>
                            </m:r>
                          </m:e>
                        </m:d>
                      </m:num>
                      <m:den>
                        <m:sSubSup>
                          <m:sSubSupPr>
                            <m:ctrlPr>
                              <a:rPr lang="en-US" altLang="zh-CN" sz="1800" i="1">
                                <a:latin typeface="Cambria Math" panose="02040503050406030204" pitchFamily="18" charset="0"/>
                              </a:rPr>
                            </m:ctrlPr>
                          </m:sSubSupP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𝒅</m:t>
                                </m:r>
                              </m:e>
                              <m:sub>
                                <m:r>
                                  <a:rPr lang="en-US" altLang="zh-CN" sz="1800" i="1">
                                    <a:latin typeface="Cambria Math" panose="02040503050406030204" pitchFamily="18" charset="0"/>
                                  </a:rPr>
                                  <m:t>𝒗</m:t>
                                </m:r>
                              </m:sub>
                              <m:sup>
                                <m:r>
                                  <a:rPr lang="en-US" altLang="zh-CN" sz="1800" i="1">
                                    <a:latin typeface="Cambria Math" panose="02040503050406030204" pitchFamily="18" charset="0"/>
                                  </a:rPr>
                                  <m:t>𝒂</m:t>
                                </m:r>
                              </m:sup>
                            </m:sSubSup>
                            <m:r>
                              <a:rPr lang="en-US" altLang="zh-CN" sz="1800" i="1">
                                <a:latin typeface="Cambria Math" panose="02040503050406030204" pitchFamily="18" charset="0"/>
                              </a:rPr>
                              <m:t>⋅</m:t>
                            </m:r>
                            <m:r>
                              <a:rPr lang="en-US" altLang="zh-CN" sz="1800" i="1">
                                <a:latin typeface="Cambria Math" panose="02040503050406030204" pitchFamily="18" charset="0"/>
                              </a:rPr>
                              <m:t>𝒅</m:t>
                            </m:r>
                          </m:e>
                          <m:sub>
                            <m:r>
                              <a:rPr lang="en-US" altLang="zh-CN" sz="1800" i="1">
                                <a:latin typeface="Cambria Math" panose="02040503050406030204" pitchFamily="18" charset="0"/>
                              </a:rPr>
                              <m:t>𝒖</m:t>
                            </m:r>
                          </m:sub>
                          <m:sup>
                            <m:r>
                              <a:rPr lang="en-US" altLang="zh-CN" sz="1800" i="1">
                                <a:latin typeface="Cambria Math" panose="02040503050406030204" pitchFamily="18" charset="0"/>
                              </a:rPr>
                              <m:t>𝒃</m:t>
                            </m:r>
                          </m:sup>
                        </m:sSubSup>
                      </m:den>
                    </m:f>
                    <m:r>
                      <a:rPr lang="en-US" altLang="zh-CN" sz="1800" b="1" i="0">
                        <a:latin typeface="Cambria Math" panose="02040503050406030204" pitchFamily="18" charset="0"/>
                      </a:rPr>
                      <m:t>&lt;</m:t>
                    </m:r>
                    <m:r>
                      <a:rPr lang="en-US" altLang="zh-CN" sz="1800" b="1" i="1">
                        <a:latin typeface="Cambria Math" panose="02040503050406030204" pitchFamily="18" charset="0"/>
                      </a:rPr>
                      <m:t>𝜺</m:t>
                    </m:r>
                  </m:oMath>
                </a14:m>
                <a:r>
                  <a:rPr lang="en-US" sz="1800">
                    <a:latin typeface="Corbel" panose="020B0503020204020204" pitchFamily="34" charset="0"/>
                  </a:rPr>
                  <a:t> </a:t>
                </a:r>
                <a:endParaRPr lang="en-US" sz="2000">
                  <a:latin typeface="Corbel" panose="020B0503020204020204" pitchFamily="34" charset="0"/>
                </a:endParaRPr>
              </a:p>
            </p:txBody>
          </p:sp>
        </mc:Choice>
        <mc:Fallback xmlns="">
          <p:sp>
            <p:nvSpPr>
              <p:cNvPr id="126" name="文本框 125">
                <a:extLst>
                  <a:ext uri="{FF2B5EF4-FFF2-40B4-BE49-F238E27FC236}">
                    <a16:creationId xmlns:a16="http://schemas.microsoft.com/office/drawing/2014/main" id="{1F89C098-57B5-B24A-910E-BF5069924191}"/>
                  </a:ext>
                </a:extLst>
              </p:cNvPr>
              <p:cNvSpPr txBox="1">
                <a:spLocks noRot="1" noChangeAspect="1" noMove="1" noResize="1" noEditPoints="1" noAdjustHandles="1" noChangeArrowheads="1" noChangeShapeType="1" noTextEdit="1"/>
              </p:cNvSpPr>
              <p:nvPr/>
            </p:nvSpPr>
            <p:spPr>
              <a:xfrm>
                <a:off x="349632" y="2567452"/>
                <a:ext cx="4654416" cy="1189685"/>
              </a:xfrm>
              <a:prstGeom prst="rect">
                <a:avLst/>
              </a:prstGeom>
              <a:blipFill>
                <a:blip r:embed="rId15"/>
                <a:stretch>
                  <a:fillRect l="-1087" t="-3191" b="-1064"/>
                </a:stretch>
              </a:blipFill>
            </p:spPr>
            <p:txBody>
              <a:bodyPr/>
              <a:lstStyle/>
              <a:p>
                <a:r>
                  <a:rPr lang="en-US">
                    <a:noFill/>
                  </a:rPr>
                  <a:t> </a:t>
                </a:r>
              </a:p>
            </p:txBody>
          </p:sp>
        </mc:Fallback>
      </mc:AlternateContent>
      <p:sp>
        <p:nvSpPr>
          <p:cNvPr id="127" name="文本框 126">
            <a:extLst>
              <a:ext uri="{FF2B5EF4-FFF2-40B4-BE49-F238E27FC236}">
                <a16:creationId xmlns:a16="http://schemas.microsoft.com/office/drawing/2014/main" id="{87796597-7C50-B246-93B2-5663956FE850}"/>
              </a:ext>
            </a:extLst>
          </p:cNvPr>
          <p:cNvSpPr txBox="1"/>
          <p:nvPr/>
        </p:nvSpPr>
        <p:spPr>
          <a:xfrm>
            <a:off x="248553" y="5307305"/>
            <a:ext cx="3288497" cy="707886"/>
          </a:xfrm>
          <a:prstGeom prst="rect">
            <a:avLst/>
          </a:prstGeom>
          <a:noFill/>
        </p:spPr>
        <p:txBody>
          <a:bodyPr wrap="square" rtlCol="0">
            <a:spAutoFit/>
          </a:bodyPr>
          <a:lstStyle/>
          <a:p>
            <a:r>
              <a:rPr lang="en-US" sz="2000">
                <a:solidFill>
                  <a:srgbClr val="FF0000"/>
                </a:solidFill>
                <a:latin typeface="Corbel" panose="020B0503020204020204" pitchFamily="34" charset="0"/>
              </a:rPr>
              <a:t>Can we ignore all the small probability mass? </a:t>
            </a:r>
          </a:p>
        </p:txBody>
      </p:sp>
    </p:spTree>
    <p:extLst>
      <p:ext uri="{BB962C8B-B14F-4D97-AF65-F5344CB8AC3E}">
        <p14:creationId xmlns:p14="http://schemas.microsoft.com/office/powerpoint/2010/main" val="32663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1000"/>
                                        <p:tgtEl>
                                          <p:spTgt spid="126">
                                            <p:txEl>
                                              <p:pRg st="0" end="0"/>
                                            </p:txEl>
                                          </p:spTgt>
                                        </p:tgtEl>
                                      </p:cBhvr>
                                    </p:animEffect>
                                    <p:anim calcmode="lin" valueType="num">
                                      <p:cBhvr>
                                        <p:cTn id="8" dur="10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6">
                                            <p:txEl>
                                              <p:pRg st="1" end="1"/>
                                            </p:txEl>
                                          </p:spTgt>
                                        </p:tgtEl>
                                        <p:attrNameLst>
                                          <p:attrName>style.visibility</p:attrName>
                                        </p:attrNameLst>
                                      </p:cBhvr>
                                      <p:to>
                                        <p:strVal val="visible"/>
                                      </p:to>
                                    </p:set>
                                    <p:animEffect transition="in" filter="fade">
                                      <p:cBhvr>
                                        <p:cTn id="14" dur="1000"/>
                                        <p:tgtEl>
                                          <p:spTgt spid="126">
                                            <p:txEl>
                                              <p:pRg st="1" end="1"/>
                                            </p:txEl>
                                          </p:spTgt>
                                        </p:tgtEl>
                                      </p:cBhvr>
                                    </p:animEffect>
                                    <p:anim calcmode="lin" valueType="num">
                                      <p:cBhvr>
                                        <p:cTn id="15" dur="10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6">
                                            <p:txEl>
                                              <p:pRg st="2" end="2"/>
                                            </p:txEl>
                                          </p:spTgt>
                                        </p:tgtEl>
                                        <p:attrNameLst>
                                          <p:attrName>style.visibility</p:attrName>
                                        </p:attrNameLst>
                                      </p:cBhvr>
                                      <p:to>
                                        <p:strVal val="visible"/>
                                      </p:to>
                                    </p:set>
                                    <p:animEffect transition="in" filter="fade">
                                      <p:cBhvr>
                                        <p:cTn id="21" dur="1000"/>
                                        <p:tgtEl>
                                          <p:spTgt spid="126">
                                            <p:txEl>
                                              <p:pRg st="2" end="2"/>
                                            </p:txEl>
                                          </p:spTgt>
                                        </p:tgtEl>
                                      </p:cBhvr>
                                    </p:animEffect>
                                    <p:anim calcmode="lin" valueType="num">
                                      <p:cBhvr>
                                        <p:cTn id="22" dur="10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1000"/>
                                        <p:tgtEl>
                                          <p:spTgt spid="127"/>
                                        </p:tgtEl>
                                      </p:cBhvr>
                                    </p:animEffect>
                                    <p:anim calcmode="lin" valueType="num">
                                      <p:cBhvr>
                                        <p:cTn id="29" dur="1000" fill="hold"/>
                                        <p:tgtEl>
                                          <p:spTgt spid="127"/>
                                        </p:tgtEl>
                                        <p:attrNameLst>
                                          <p:attrName>ppt_x</p:attrName>
                                        </p:attrNameLst>
                                      </p:cBhvr>
                                      <p:tavLst>
                                        <p:tav tm="0">
                                          <p:val>
                                            <p:strVal val="#ppt_x"/>
                                          </p:val>
                                        </p:tav>
                                        <p:tav tm="100000">
                                          <p:val>
                                            <p:strVal val="#ppt_x"/>
                                          </p:val>
                                        </p:tav>
                                      </p:tavLst>
                                    </p:anim>
                                    <p:anim calcmode="lin" valueType="num">
                                      <p:cBhvr>
                                        <p:cTn id="30"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en-US" altLang="zh-HK" sz="3200" dirty="0"/>
              <a:t>Approximate Graph Propagation</a:t>
            </a:r>
            <a:endParaRPr lang="zh-HK" altLang="en-US" sz="3200" dirty="0"/>
          </a:p>
        </p:txBody>
      </p:sp>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F3F3250F-89CA-DB43-BEC4-56ECF5E557B5}"/>
                  </a:ext>
                </a:extLst>
              </p:cNvPr>
              <p:cNvSpPr/>
              <p:nvPr/>
            </p:nvSpPr>
            <p:spPr>
              <a:xfrm>
                <a:off x="3622526" y="2734729"/>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3622526" y="2734729"/>
                <a:ext cx="432048" cy="432048"/>
              </a:xfrm>
              <a:prstGeom prst="ellipse">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椭圆 52">
                <a:extLst>
                  <a:ext uri="{FF2B5EF4-FFF2-40B4-BE49-F238E27FC236}">
                    <a16:creationId xmlns:a16="http://schemas.microsoft.com/office/drawing/2014/main" id="{099F0B50-381F-7346-B1E1-1012A9273195}"/>
                  </a:ext>
                </a:extLst>
              </p:cNvPr>
              <p:cNvSpPr/>
              <p:nvPr/>
            </p:nvSpPr>
            <p:spPr>
              <a:xfrm>
                <a:off x="3622526" y="3504817"/>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3622526" y="3504817"/>
                <a:ext cx="432048" cy="432048"/>
              </a:xfrm>
              <a:prstGeom prst="ellipse">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椭圆 53">
                <a:extLst>
                  <a:ext uri="{FF2B5EF4-FFF2-40B4-BE49-F238E27FC236}">
                    <a16:creationId xmlns:a16="http://schemas.microsoft.com/office/drawing/2014/main" id="{97847D20-2203-F046-AC4F-CE26AE7BD587}"/>
                  </a:ext>
                </a:extLst>
              </p:cNvPr>
              <p:cNvSpPr/>
              <p:nvPr/>
            </p:nvSpPr>
            <p:spPr>
              <a:xfrm>
                <a:off x="3622526" y="4246897"/>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3622526" y="4246897"/>
                <a:ext cx="432048" cy="432048"/>
              </a:xfrm>
              <a:prstGeom prst="ellipse">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784150CE-6BA5-7146-8E42-3F68BA01A8FB}"/>
                  </a:ext>
                </a:extLst>
              </p:cNvPr>
              <p:cNvSpPr/>
              <p:nvPr/>
            </p:nvSpPr>
            <p:spPr>
              <a:xfrm>
                <a:off x="3622526" y="537321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𝑣</m:t>
                          </m:r>
                        </m:e>
                        <m:sub>
                          <m:r>
                            <a:rPr kumimoji="1" lang="en-US" altLang="zh-CN" sz="1600" b="0" i="1" smtClean="0">
                              <a:solidFill>
                                <a:schemeClr val="tx1"/>
                              </a:solidFill>
                              <a:latin typeface="Cambria Math" panose="02040503050406030204" pitchFamily="18" charset="0"/>
                            </a:rPr>
                            <m:t>𝑛</m:t>
                          </m:r>
                          <m:r>
                            <a:rPr kumimoji="1" lang="en-US" altLang="zh-CN" sz="16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3622526" y="5373216"/>
                <a:ext cx="432048" cy="432048"/>
              </a:xfrm>
              <a:prstGeom prst="ellipse">
                <a:avLst/>
              </a:prstGeom>
              <a:blipFill>
                <a:blip r:embed="rId6"/>
                <a:stretch>
                  <a:fillRect l="-11111" r="-2778"/>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725DBDC2-01C4-FC47-A522-F9B9196E828E}"/>
                  </a:ext>
                </a:extLst>
              </p:cNvPr>
              <p:cNvSpPr/>
              <p:nvPr/>
            </p:nvSpPr>
            <p:spPr>
              <a:xfrm>
                <a:off x="3622526" y="609329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𝑛</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3622526" y="6093296"/>
                <a:ext cx="432048" cy="432048"/>
              </a:xfrm>
              <a:prstGeom prst="ellipse">
                <a:avLst/>
              </a:prstGeom>
              <a:blipFill>
                <a:blip r:embed="rId7"/>
                <a:stretch>
                  <a:fillRect/>
                </a:stretch>
              </a:blipFill>
              <a:ln w="12700">
                <a:solidFill>
                  <a:schemeClr val="tx1"/>
                </a:solidFill>
              </a:ln>
            </p:spPr>
            <p:txBody>
              <a:bodyPr/>
              <a:lstStyle/>
              <a:p>
                <a:r>
                  <a:rPr lang="en-US">
                    <a:noFill/>
                  </a:rPr>
                  <a:t> </a:t>
                </a:r>
              </a:p>
            </p:txBody>
          </p:sp>
        </mc:Fallback>
      </mc:AlternateContent>
      <p:cxnSp>
        <p:nvCxnSpPr>
          <p:cNvPr id="69" name="直线箭头连接符 68">
            <a:extLst>
              <a:ext uri="{FF2B5EF4-FFF2-40B4-BE49-F238E27FC236}">
                <a16:creationId xmlns:a16="http://schemas.microsoft.com/office/drawing/2014/main" id="{4B6D3994-1ADD-1441-9ECF-0B51195B6772}"/>
              </a:ext>
            </a:extLst>
          </p:cNvPr>
          <p:cNvCxnSpPr>
            <a:cxnSpLocks/>
            <a:stCxn id="64" idx="6"/>
            <a:endCxn id="41" idx="2"/>
          </p:cNvCxnSpPr>
          <p:nvPr/>
        </p:nvCxnSpPr>
        <p:spPr>
          <a:xfrm flipV="1">
            <a:off x="4054574" y="4454221"/>
            <a:ext cx="1508066" cy="113501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1691680"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2123728" y="3720841"/>
            <a:ext cx="1498798"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2123728" y="4454221"/>
            <a:ext cx="1498798"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2123728" y="2950753"/>
            <a:ext cx="1498798"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2123728" y="4454221"/>
            <a:ext cx="1498798" cy="113501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2"/>
          </p:cNvCxnSpPr>
          <p:nvPr/>
        </p:nvCxnSpPr>
        <p:spPr>
          <a:xfrm>
            <a:off x="2123728" y="4454221"/>
            <a:ext cx="1498798"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F1E33ED2-C02B-F643-8ED9-F53A00EA4D57}"/>
                  </a:ext>
                </a:extLst>
              </p:cNvPr>
              <p:cNvSpPr txBox="1"/>
              <p:nvPr/>
            </p:nvSpPr>
            <p:spPr>
              <a:xfrm>
                <a:off x="1734369" y="4208580"/>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xmlns="">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1734369" y="4208580"/>
                <a:ext cx="346670" cy="461665"/>
              </a:xfrm>
              <a:prstGeom prst="rect">
                <a:avLst/>
              </a:prstGeom>
              <a:blipFill>
                <a:blip r:embed="rId8"/>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a:endCxn id="41" idx="2"/>
          </p:cNvCxnSpPr>
          <p:nvPr/>
        </p:nvCxnSpPr>
        <p:spPr>
          <a:xfrm>
            <a:off x="4054574" y="2950753"/>
            <a:ext cx="1508066"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a:endCxn id="41" idx="2"/>
          </p:cNvCxnSpPr>
          <p:nvPr/>
        </p:nvCxnSpPr>
        <p:spPr>
          <a:xfrm>
            <a:off x="4054574" y="3720841"/>
            <a:ext cx="1508066"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a:endCxn id="41" idx="2"/>
          </p:cNvCxnSpPr>
          <p:nvPr/>
        </p:nvCxnSpPr>
        <p:spPr>
          <a:xfrm flipV="1">
            <a:off x="4054574" y="4454221"/>
            <a:ext cx="1508066"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a:endCxn id="41" idx="2"/>
          </p:cNvCxnSpPr>
          <p:nvPr/>
        </p:nvCxnSpPr>
        <p:spPr>
          <a:xfrm flipV="1">
            <a:off x="4054574" y="4454221"/>
            <a:ext cx="1508066"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1F89C098-57B5-B24A-910E-BF5069924191}"/>
                  </a:ext>
                </a:extLst>
              </p:cNvPr>
              <p:cNvSpPr txBox="1"/>
              <p:nvPr/>
            </p:nvSpPr>
            <p:spPr>
              <a:xfrm>
                <a:off x="789692" y="1150327"/>
                <a:ext cx="7454716" cy="1189685"/>
              </a:xfrm>
              <a:prstGeom prst="rect">
                <a:avLst/>
              </a:prstGeom>
              <a:noFill/>
            </p:spPr>
            <p:txBody>
              <a:bodyPr wrap="square" rtlCol="0">
                <a:spAutoFit/>
              </a:bodyPr>
              <a:lstStyle/>
              <a:p>
                <a:pPr marL="342900" indent="-342900">
                  <a:buFont typeface="Wingdings" pitchFamily="2" charset="2"/>
                  <a:buChar char="Ø"/>
                </a:pPr>
                <a:r>
                  <a:rPr lang="en-US" sz="2000">
                    <a:latin typeface="Corbel" panose="020B0503020204020204" pitchFamily="34" charset="0"/>
                  </a:rPr>
                  <a:t>Sort </a:t>
                </a:r>
                <a14:m>
                  <m:oMath xmlns:m="http://schemas.openxmlformats.org/officeDocument/2006/math">
                    <m:r>
                      <a:rPr lang="en-US" sz="2000" b="1" i="1">
                        <a:latin typeface="Cambria Math" panose="02040503050406030204" pitchFamily="18" charset="0"/>
                      </a:rPr>
                      <m:t>𝒖</m:t>
                    </m:r>
                  </m:oMath>
                </a14:m>
                <a:r>
                  <a:rPr lang="en-US" sz="2000">
                    <a:latin typeface="Corbel" panose="020B0503020204020204" pitchFamily="34" charset="0"/>
                  </a:rPr>
                  <a:t>’s adjacent list </a:t>
                </a:r>
                <a:r>
                  <a:rPr lang="en-US" sz="2000">
                    <a:solidFill>
                      <a:srgbClr val="0070C0"/>
                    </a:solidFill>
                    <a:latin typeface="Corbel" panose="020B0503020204020204" pitchFamily="34" charset="0"/>
                  </a:rPr>
                  <a:t>(preprocessing)</a:t>
                </a:r>
                <a:r>
                  <a:rPr lang="en-US" sz="2000">
                    <a:latin typeface="Corbel" panose="020B0503020204020204" pitchFamily="34" charset="0"/>
                  </a:rPr>
                  <a:t>;</a:t>
                </a:r>
              </a:p>
              <a:p>
                <a:pPr marL="342900" indent="-342900">
                  <a:buFont typeface="Wingdings" pitchFamily="2" charset="2"/>
                  <a:buChar char="Ø"/>
                </a:pPr>
                <a:r>
                  <a:rPr lang="en-US" sz="2000">
                    <a:latin typeface="Corbel" panose="020B0503020204020204" pitchFamily="34" charset="0"/>
                  </a:rPr>
                  <a:t>Scan the ordered neighhbors;</a:t>
                </a:r>
              </a:p>
              <a:p>
                <a:pPr marL="342900" indent="-342900">
                  <a:buFont typeface="Wingdings" pitchFamily="2" charset="2"/>
                  <a:buChar char="Ø"/>
                </a:pPr>
                <a:r>
                  <a:rPr lang="en-US" sz="2000">
                    <a:solidFill>
                      <a:srgbClr val="FF0000"/>
                    </a:solidFill>
                    <a:latin typeface="Corbel" panose="020B0503020204020204" pitchFamily="34" charset="0"/>
                  </a:rPr>
                  <a:t>Break</a:t>
                </a:r>
                <a:r>
                  <a:rPr lang="en-US" sz="2000">
                    <a:latin typeface="Corbel" panose="020B0503020204020204" pitchFamily="34" charset="0"/>
                  </a:rPr>
                  <a:t> when </a:t>
                </a:r>
                <a:r>
                  <a:rPr lang="en-US" sz="1800">
                    <a:latin typeface="Corbel" panose="020B0503020204020204" pitchFamily="34" charset="0"/>
                  </a:rPr>
                  <a:t> </a:t>
                </a:r>
                <a14:m>
                  <m:oMath xmlns:m="http://schemas.openxmlformats.org/officeDocument/2006/math">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𝒀</m:t>
                            </m:r>
                          </m:e>
                          <m:sub>
                            <m:r>
                              <a:rPr lang="en-US" altLang="zh-CN" sz="1800" i="1">
                                <a:latin typeface="Cambria Math" panose="02040503050406030204" pitchFamily="18" charset="0"/>
                              </a:rPr>
                              <m:t>𝒊</m:t>
                            </m:r>
                            <m:r>
                              <a:rPr lang="en-US" altLang="zh-CN" sz="1800" i="1">
                                <a:latin typeface="Cambria Math" panose="02040503050406030204" pitchFamily="18" charset="0"/>
                              </a:rPr>
                              <m:t>+</m:t>
                            </m:r>
                            <m:r>
                              <a:rPr lang="en-US" altLang="zh-CN" sz="1800" i="1">
                                <a:latin typeface="Cambria Math" panose="02040503050406030204" pitchFamily="18" charset="0"/>
                              </a:rPr>
                              <m:t>𝟏</m:t>
                            </m:r>
                          </m:sub>
                        </m:sSub>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𝒀</m:t>
                            </m:r>
                          </m:e>
                          <m:sub>
                            <m:r>
                              <a:rPr lang="en-US" altLang="zh-CN" sz="1800" i="1">
                                <a:latin typeface="Cambria Math" panose="02040503050406030204" pitchFamily="18" charset="0"/>
                              </a:rPr>
                              <m:t>𝒊</m:t>
                            </m:r>
                          </m:sub>
                        </m:sSub>
                      </m:den>
                    </m:f>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𝒓</m:t>
                                </m:r>
                              </m:e>
                            </m:acc>
                          </m:e>
                          <m:sup>
                            <m:r>
                              <a:rPr lang="en-US" altLang="zh-CN" sz="1800"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i="1">
                                <a:latin typeface="Cambria Math" panose="02040503050406030204" pitchFamily="18" charset="0"/>
                              </a:rPr>
                              <m:t>𝒖</m:t>
                            </m:r>
                          </m:e>
                        </m:d>
                      </m:num>
                      <m:den>
                        <m:sSubSup>
                          <m:sSubSupPr>
                            <m:ctrlPr>
                              <a:rPr lang="en-US" altLang="zh-CN" sz="1800" i="1">
                                <a:latin typeface="Cambria Math" panose="02040503050406030204" pitchFamily="18" charset="0"/>
                              </a:rPr>
                            </m:ctrlPr>
                          </m:sSubSupP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𝒅</m:t>
                                </m:r>
                              </m:e>
                              <m:sub>
                                <m:r>
                                  <a:rPr lang="en-US" altLang="zh-CN" sz="1800" i="1">
                                    <a:latin typeface="Cambria Math" panose="02040503050406030204" pitchFamily="18" charset="0"/>
                                  </a:rPr>
                                  <m:t>𝒗</m:t>
                                </m:r>
                              </m:sub>
                              <m:sup>
                                <m:r>
                                  <a:rPr lang="en-US" altLang="zh-CN" sz="1800" i="1">
                                    <a:latin typeface="Cambria Math" panose="02040503050406030204" pitchFamily="18" charset="0"/>
                                  </a:rPr>
                                  <m:t>𝒂</m:t>
                                </m:r>
                              </m:sup>
                            </m:sSubSup>
                            <m:r>
                              <a:rPr lang="en-US" altLang="zh-CN" sz="1800" i="1">
                                <a:latin typeface="Cambria Math" panose="02040503050406030204" pitchFamily="18" charset="0"/>
                              </a:rPr>
                              <m:t>⋅</m:t>
                            </m:r>
                            <m:r>
                              <a:rPr lang="en-US" altLang="zh-CN" sz="1800" i="1">
                                <a:latin typeface="Cambria Math" panose="02040503050406030204" pitchFamily="18" charset="0"/>
                              </a:rPr>
                              <m:t>𝒅</m:t>
                            </m:r>
                          </m:e>
                          <m:sub>
                            <m:r>
                              <a:rPr lang="en-US" altLang="zh-CN" sz="1800" i="1">
                                <a:latin typeface="Cambria Math" panose="02040503050406030204" pitchFamily="18" charset="0"/>
                              </a:rPr>
                              <m:t>𝒖</m:t>
                            </m:r>
                          </m:sub>
                          <m:sup>
                            <m:r>
                              <a:rPr lang="en-US" altLang="zh-CN" sz="1800" i="1">
                                <a:latin typeface="Cambria Math" panose="02040503050406030204" pitchFamily="18" charset="0"/>
                              </a:rPr>
                              <m:t>𝒃</m:t>
                            </m:r>
                          </m:sup>
                        </m:sSubSup>
                      </m:den>
                    </m:f>
                    <m:r>
                      <a:rPr lang="en-US" altLang="zh-CN" sz="1800" b="1" i="0">
                        <a:latin typeface="Cambria Math" panose="02040503050406030204" pitchFamily="18" charset="0"/>
                      </a:rPr>
                      <m:t>&lt;</m:t>
                    </m:r>
                    <m:r>
                      <a:rPr lang="en-US" altLang="zh-CN" sz="1800" b="1" i="1">
                        <a:latin typeface="Cambria Math" panose="02040503050406030204" pitchFamily="18" charset="0"/>
                      </a:rPr>
                      <m:t>𝜺</m:t>
                    </m:r>
                  </m:oMath>
                </a14:m>
                <a:r>
                  <a:rPr lang="en-US" sz="1800">
                    <a:latin typeface="Corbel" panose="020B0503020204020204" pitchFamily="34" charset="0"/>
                  </a:rPr>
                  <a:t> </a:t>
                </a:r>
                <a:endParaRPr lang="en-US" sz="2000">
                  <a:latin typeface="Corbel" panose="020B0503020204020204" pitchFamily="34" charset="0"/>
                </a:endParaRPr>
              </a:p>
            </p:txBody>
          </p:sp>
        </mc:Choice>
        <mc:Fallback xmlns="">
          <p:sp>
            <p:nvSpPr>
              <p:cNvPr id="126" name="文本框 125">
                <a:extLst>
                  <a:ext uri="{FF2B5EF4-FFF2-40B4-BE49-F238E27FC236}">
                    <a16:creationId xmlns:a16="http://schemas.microsoft.com/office/drawing/2014/main" id="{1F89C098-57B5-B24A-910E-BF5069924191}"/>
                  </a:ext>
                </a:extLst>
              </p:cNvPr>
              <p:cNvSpPr txBox="1">
                <a:spLocks noRot="1" noChangeAspect="1" noMove="1" noResize="1" noEditPoints="1" noAdjustHandles="1" noChangeArrowheads="1" noChangeShapeType="1" noTextEdit="1"/>
              </p:cNvSpPr>
              <p:nvPr/>
            </p:nvSpPr>
            <p:spPr>
              <a:xfrm>
                <a:off x="789692" y="1150327"/>
                <a:ext cx="7454716" cy="1189685"/>
              </a:xfrm>
              <a:prstGeom prst="rect">
                <a:avLst/>
              </a:prstGeom>
              <a:blipFill>
                <a:blip r:embed="rId9"/>
                <a:stretch>
                  <a:fillRect l="-681" t="-3158"/>
                </a:stretch>
              </a:blipFill>
            </p:spPr>
            <p:txBody>
              <a:bodyPr/>
              <a:lstStyle/>
              <a:p>
                <a:r>
                  <a:rPr lang="en-US">
                    <a:noFill/>
                  </a:rPr>
                  <a:t> </a:t>
                </a:r>
              </a:p>
            </p:txBody>
          </p:sp>
        </mc:Fallback>
      </mc:AlternateContent>
      <p:sp>
        <p:nvSpPr>
          <p:cNvPr id="41" name="椭圆 40">
            <a:extLst>
              <a:ext uri="{FF2B5EF4-FFF2-40B4-BE49-F238E27FC236}">
                <a16:creationId xmlns:a16="http://schemas.microsoft.com/office/drawing/2014/main" id="{863BFC8B-A924-3544-A21B-28EFC0514534}"/>
              </a:ext>
            </a:extLst>
          </p:cNvPr>
          <p:cNvSpPr/>
          <p:nvPr/>
        </p:nvSpPr>
        <p:spPr>
          <a:xfrm>
            <a:off x="5562640"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01A49C39-9467-AD45-9B2F-DBED6BAFE5DE}"/>
                  </a:ext>
                </a:extLst>
              </p:cNvPr>
              <p:cNvSpPr txBox="1"/>
              <p:nvPr/>
            </p:nvSpPr>
            <p:spPr>
              <a:xfrm>
                <a:off x="5605329" y="4179261"/>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𝑞</m:t>
                      </m:r>
                    </m:oMath>
                  </m:oMathPara>
                </a14:m>
                <a:endParaRPr lang="en-US" sz="2400" b="0"/>
              </a:p>
            </p:txBody>
          </p:sp>
        </mc:Choice>
        <mc:Fallback xmlns="">
          <p:sp>
            <p:nvSpPr>
              <p:cNvPr id="42" name="文本框 41">
                <a:extLst>
                  <a:ext uri="{FF2B5EF4-FFF2-40B4-BE49-F238E27FC236}">
                    <a16:creationId xmlns:a16="http://schemas.microsoft.com/office/drawing/2014/main" id="{01A49C39-9467-AD45-9B2F-DBED6BAFE5DE}"/>
                  </a:ext>
                </a:extLst>
              </p:cNvPr>
              <p:cNvSpPr txBox="1">
                <a:spLocks noRot="1" noChangeAspect="1" noMove="1" noResize="1" noEditPoints="1" noAdjustHandles="1" noChangeArrowheads="1" noChangeShapeType="1" noTextEdit="1"/>
              </p:cNvSpPr>
              <p:nvPr/>
            </p:nvSpPr>
            <p:spPr>
              <a:xfrm>
                <a:off x="5605329" y="4179261"/>
                <a:ext cx="346670" cy="461665"/>
              </a:xfrm>
              <a:prstGeom prst="rect">
                <a:avLst/>
              </a:prstGeom>
              <a:blipFill>
                <a:blip r:embed="rId10"/>
                <a:stretch>
                  <a:fillRect l="-3571" r="-3571" b="-10811"/>
                </a:stretch>
              </a:blipFill>
            </p:spPr>
            <p:txBody>
              <a:bodyPr/>
              <a:lstStyle/>
              <a:p>
                <a:r>
                  <a:rPr lang="en-US">
                    <a:noFill/>
                  </a:rPr>
                  <a:t> </a:t>
                </a:r>
              </a:p>
            </p:txBody>
          </p:sp>
        </mc:Fallback>
      </mc:AlternateContent>
      <p:sp>
        <p:nvSpPr>
          <p:cNvPr id="49" name="文本框 48">
            <a:extLst>
              <a:ext uri="{FF2B5EF4-FFF2-40B4-BE49-F238E27FC236}">
                <a16:creationId xmlns:a16="http://schemas.microsoft.com/office/drawing/2014/main" id="{50BB48E7-CCC4-4040-930D-394C0D30EC3A}"/>
              </a:ext>
            </a:extLst>
          </p:cNvPr>
          <p:cNvSpPr txBox="1"/>
          <p:nvPr/>
        </p:nvSpPr>
        <p:spPr>
          <a:xfrm rot="5400000">
            <a:off x="3548107" y="4896240"/>
            <a:ext cx="667449" cy="400110"/>
          </a:xfrm>
          <a:prstGeom prst="rect">
            <a:avLst/>
          </a:prstGeom>
          <a:noFill/>
        </p:spPr>
        <p:txBody>
          <a:bodyPr wrap="square" rtlCol="0">
            <a:spAutoFit/>
          </a:bodyPr>
          <a:lstStyle/>
          <a:p>
            <a:r>
              <a:rPr kumimoji="1" lang="en-US" altLang="zh-CN" sz="2000" dirty="0"/>
              <a:t>…</a:t>
            </a:r>
            <a:endParaRPr kumimoji="1" lang="zh-CN" altLang="en-US" sz="2000" dirty="0"/>
          </a:p>
        </p:txBody>
      </p:sp>
      <p:sp>
        <p:nvSpPr>
          <p:cNvPr id="50" name="矩形 49">
            <a:extLst>
              <a:ext uri="{FF2B5EF4-FFF2-40B4-BE49-F238E27FC236}">
                <a16:creationId xmlns:a16="http://schemas.microsoft.com/office/drawing/2014/main" id="{8E2B009F-D768-0243-BFE7-C8276A476093}"/>
              </a:ext>
            </a:extLst>
          </p:cNvPr>
          <p:cNvSpPr/>
          <p:nvPr/>
        </p:nvSpPr>
        <p:spPr>
          <a:xfrm>
            <a:off x="3491880" y="2636912"/>
            <a:ext cx="720080" cy="40324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5AE41478-3C1F-744D-ACC4-0A5BE13FB405}"/>
                  </a:ext>
                </a:extLst>
              </p:cNvPr>
              <p:cNvSpPr txBox="1"/>
              <p:nvPr/>
            </p:nvSpPr>
            <p:spPr>
              <a:xfrm>
                <a:off x="4517049" y="5631631"/>
                <a:ext cx="4456715" cy="1020279"/>
              </a:xfrm>
              <a:prstGeom prst="rect">
                <a:avLst/>
              </a:prstGeom>
              <a:noFill/>
            </p:spPr>
            <p:txBody>
              <a:bodyPr wrap="square" rtlCol="0">
                <a:spAutoFit/>
              </a:bodyPr>
              <a:lstStyle/>
              <a:p>
                <a:r>
                  <a:rPr lang="en-US" sz="2200">
                    <a:latin typeface="Corbel" panose="020B0503020204020204" pitchFamily="34" charset="0"/>
                  </a:rPr>
                  <a:t>the same degrees</a:t>
                </a:r>
              </a:p>
              <a:p>
                <a:r>
                  <a:rPr lang="en-US" sz="2200">
                    <a:latin typeface="Corbel" panose="020B0503020204020204" pitchFamily="34" charset="0"/>
                  </a:rPr>
                  <a:t>the same increment: </a:t>
                </a:r>
                <a14:m>
                  <m:oMath xmlns:m="http://schemas.openxmlformats.org/officeDocument/2006/math">
                    <m:f>
                      <m:fPr>
                        <m:ctrlPr>
                          <a:rPr lang="en-US" altLang="zh-CN" sz="2200" i="1">
                            <a:latin typeface="Cambria Math" panose="02040503050406030204" pitchFamily="18" charset="0"/>
                          </a:rPr>
                        </m:ctrlPr>
                      </m:fPr>
                      <m:num>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r>
                              <a:rPr lang="en-US" altLang="zh-CN" sz="2200" i="1">
                                <a:latin typeface="Cambria Math" panose="02040503050406030204" pitchFamily="18" charset="0"/>
                              </a:rPr>
                              <m:t>+</m:t>
                            </m:r>
                            <m:r>
                              <a:rPr lang="en-US" altLang="zh-CN" sz="2200" i="1">
                                <a:latin typeface="Cambria Math" panose="02040503050406030204" pitchFamily="18" charset="0"/>
                              </a:rPr>
                              <m:t>𝟏</m:t>
                            </m:r>
                          </m:sub>
                        </m:sSub>
                      </m:num>
                      <m:den>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𝒀</m:t>
                            </m:r>
                          </m:e>
                          <m:sub>
                            <m:r>
                              <a:rPr lang="en-US" altLang="zh-CN" sz="2200" i="1">
                                <a:latin typeface="Cambria Math" panose="02040503050406030204" pitchFamily="18" charset="0"/>
                              </a:rPr>
                              <m:t>𝒊</m:t>
                            </m:r>
                          </m:sub>
                        </m:sSub>
                      </m:den>
                    </m:f>
                    <m:r>
                      <a:rPr lang="en-US" altLang="zh-CN" sz="2200" i="1">
                        <a:latin typeface="Cambria Math" panose="02040503050406030204" pitchFamily="18" charset="0"/>
                      </a:rPr>
                      <m:t>⋅</m:t>
                    </m:r>
                    <m:f>
                      <m:fPr>
                        <m:ctrlPr>
                          <a:rPr lang="en-US" altLang="zh-CN" sz="2200" i="1">
                            <a:latin typeface="Cambria Math" panose="02040503050406030204" pitchFamily="18" charset="0"/>
                          </a:rPr>
                        </m:ctrlPr>
                      </m:fPr>
                      <m:num>
                        <m:sSup>
                          <m:sSupPr>
                            <m:ctrlPr>
                              <a:rPr lang="en-US" altLang="zh-CN" sz="2200" i="1">
                                <a:latin typeface="Cambria Math" panose="02040503050406030204" pitchFamily="18" charset="0"/>
                              </a:rPr>
                            </m:ctrlPr>
                          </m:sSupPr>
                          <m:e>
                            <m:acc>
                              <m:accPr>
                                <m:chr m:val="⃗"/>
                                <m:ctrlPr>
                                  <a:rPr lang="en-US" altLang="zh-CN" sz="2200" i="1">
                                    <a:latin typeface="Cambria Math" panose="02040503050406030204" pitchFamily="18" charset="0"/>
                                  </a:rPr>
                                </m:ctrlPr>
                              </m:accPr>
                              <m:e>
                                <m:r>
                                  <a:rPr lang="en-US" altLang="zh-CN" sz="2200" i="1">
                                    <a:latin typeface="Cambria Math" panose="02040503050406030204" pitchFamily="18" charset="0"/>
                                  </a:rPr>
                                  <m:t>𝒓</m:t>
                                </m:r>
                              </m:e>
                            </m:acc>
                          </m:e>
                          <m:sup>
                            <m:r>
                              <a:rPr lang="en-US" altLang="zh-CN" sz="2200" i="1">
                                <a:latin typeface="Cambria Math" panose="02040503050406030204" pitchFamily="18" charset="0"/>
                              </a:rPr>
                              <m:t>𝒊</m:t>
                            </m:r>
                          </m:sup>
                        </m:sSup>
                        <m:d>
                          <m:dPr>
                            <m:ctrlPr>
                              <a:rPr lang="en-US" altLang="zh-CN" sz="2200" i="1">
                                <a:latin typeface="Cambria Math" panose="02040503050406030204" pitchFamily="18" charset="0"/>
                              </a:rPr>
                            </m:ctrlPr>
                          </m:dPr>
                          <m:e>
                            <m:r>
                              <a:rPr lang="en-US" altLang="zh-CN" sz="2200" i="1">
                                <a:latin typeface="Cambria Math" panose="02040503050406030204" pitchFamily="18" charset="0"/>
                              </a:rPr>
                              <m:t>𝒖</m:t>
                            </m:r>
                          </m:e>
                        </m:d>
                      </m:num>
                      <m:den>
                        <m:sSubSup>
                          <m:sSubSupPr>
                            <m:ctrlPr>
                              <a:rPr lang="en-US" altLang="zh-CN" sz="2200" i="1">
                                <a:latin typeface="Cambria Math" panose="02040503050406030204" pitchFamily="18" charset="0"/>
                              </a:rPr>
                            </m:ctrlPr>
                          </m:sSubSupPr>
                          <m:e>
                            <m:sSubSup>
                              <m:sSubSupPr>
                                <m:ctrlPr>
                                  <a:rPr lang="en-US" altLang="zh-CN" sz="2200" i="1">
                                    <a:latin typeface="Cambria Math" panose="02040503050406030204" pitchFamily="18" charset="0"/>
                                  </a:rPr>
                                </m:ctrlPr>
                              </m:sSubSupPr>
                              <m:e>
                                <m:r>
                                  <a:rPr lang="en-US" altLang="zh-CN" sz="2200" i="1">
                                    <a:latin typeface="Cambria Math" panose="02040503050406030204" pitchFamily="18" charset="0"/>
                                  </a:rPr>
                                  <m:t>𝒅</m:t>
                                </m:r>
                              </m:e>
                              <m:sub>
                                <m:r>
                                  <a:rPr lang="en-US" altLang="zh-CN" sz="2200" i="1">
                                    <a:latin typeface="Cambria Math" panose="02040503050406030204" pitchFamily="18" charset="0"/>
                                  </a:rPr>
                                  <m:t>𝒗</m:t>
                                </m:r>
                              </m:sub>
                              <m:sup>
                                <m:r>
                                  <a:rPr lang="en-US" altLang="zh-CN" sz="2200" i="1">
                                    <a:latin typeface="Cambria Math" panose="02040503050406030204" pitchFamily="18" charset="0"/>
                                  </a:rPr>
                                  <m:t>𝒂</m:t>
                                </m:r>
                              </m:sup>
                            </m:sSubSup>
                            <m:r>
                              <a:rPr lang="en-US" altLang="zh-CN" sz="2200" i="1">
                                <a:latin typeface="Cambria Math" panose="02040503050406030204" pitchFamily="18" charset="0"/>
                              </a:rPr>
                              <m:t>⋅</m:t>
                            </m:r>
                            <m:r>
                              <a:rPr lang="en-US" altLang="zh-CN" sz="2200" i="1">
                                <a:latin typeface="Cambria Math" panose="02040503050406030204" pitchFamily="18" charset="0"/>
                              </a:rPr>
                              <m:t>𝒅</m:t>
                            </m:r>
                          </m:e>
                          <m:sub>
                            <m:r>
                              <a:rPr lang="en-US" altLang="zh-CN" sz="2200" i="1">
                                <a:latin typeface="Cambria Math" panose="02040503050406030204" pitchFamily="18" charset="0"/>
                              </a:rPr>
                              <m:t>𝒖</m:t>
                            </m:r>
                          </m:sub>
                          <m:sup>
                            <m:r>
                              <a:rPr lang="en-US" altLang="zh-CN" sz="2200" i="1">
                                <a:latin typeface="Cambria Math" panose="02040503050406030204" pitchFamily="18" charset="0"/>
                              </a:rPr>
                              <m:t>𝒃</m:t>
                            </m:r>
                          </m:sup>
                        </m:sSubSup>
                      </m:den>
                    </m:f>
                  </m:oMath>
                </a14:m>
                <a:r>
                  <a:rPr lang="en-US" sz="2200">
                    <a:latin typeface="Corbel" panose="020B0503020204020204" pitchFamily="34" charset="0"/>
                  </a:rPr>
                  <a:t> </a:t>
                </a:r>
              </a:p>
            </p:txBody>
          </p:sp>
        </mc:Choice>
        <mc:Fallback xmlns="">
          <p:sp>
            <p:nvSpPr>
              <p:cNvPr id="51" name="文本框 50">
                <a:extLst>
                  <a:ext uri="{FF2B5EF4-FFF2-40B4-BE49-F238E27FC236}">
                    <a16:creationId xmlns:a16="http://schemas.microsoft.com/office/drawing/2014/main" id="{5AE41478-3C1F-744D-ACC4-0A5BE13FB405}"/>
                  </a:ext>
                </a:extLst>
              </p:cNvPr>
              <p:cNvSpPr txBox="1">
                <a:spLocks noRot="1" noChangeAspect="1" noMove="1" noResize="1" noEditPoints="1" noAdjustHandles="1" noChangeArrowheads="1" noChangeShapeType="1" noTextEdit="1"/>
              </p:cNvSpPr>
              <p:nvPr/>
            </p:nvSpPr>
            <p:spPr>
              <a:xfrm>
                <a:off x="4517049" y="5631631"/>
                <a:ext cx="4456715" cy="1020279"/>
              </a:xfrm>
              <a:prstGeom prst="rect">
                <a:avLst/>
              </a:prstGeom>
              <a:blipFill>
                <a:blip r:embed="rId11"/>
                <a:stretch>
                  <a:fillRect l="-1705" t="-3704"/>
                </a:stretch>
              </a:blipFill>
            </p:spPr>
            <p:txBody>
              <a:bodyPr/>
              <a:lstStyle/>
              <a:p>
                <a:r>
                  <a:rPr lang="en-US">
                    <a:noFill/>
                  </a:rPr>
                  <a:t> </a:t>
                </a:r>
              </a:p>
            </p:txBody>
          </p:sp>
        </mc:Fallback>
      </mc:AlternateContent>
    </p:spTree>
    <p:extLst>
      <p:ext uri="{BB962C8B-B14F-4D97-AF65-F5344CB8AC3E}">
        <p14:creationId xmlns:p14="http://schemas.microsoft.com/office/powerpoint/2010/main" val="495679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en-US" altLang="zh-HK" sz="3200" dirty="0"/>
              <a:t>Approximate Graph Propagation</a:t>
            </a:r>
            <a:endParaRPr lang="zh-HK" altLang="en-US" sz="3200" dirty="0"/>
          </a:p>
        </p:txBody>
      </p:sp>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F3F3250F-89CA-DB43-BEC4-56ECF5E557B5}"/>
                  </a:ext>
                </a:extLst>
              </p:cNvPr>
              <p:cNvSpPr/>
              <p:nvPr/>
            </p:nvSpPr>
            <p:spPr>
              <a:xfrm>
                <a:off x="2487870" y="2734729"/>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2487870" y="2734729"/>
                <a:ext cx="432048" cy="432048"/>
              </a:xfrm>
              <a:prstGeom prst="ellipse">
                <a:avLst/>
              </a:prstGeom>
              <a:blipFill>
                <a:blip r:embed="rId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椭圆 52">
                <a:extLst>
                  <a:ext uri="{FF2B5EF4-FFF2-40B4-BE49-F238E27FC236}">
                    <a16:creationId xmlns:a16="http://schemas.microsoft.com/office/drawing/2014/main" id="{099F0B50-381F-7346-B1E1-1012A9273195}"/>
                  </a:ext>
                </a:extLst>
              </p:cNvPr>
              <p:cNvSpPr/>
              <p:nvPr/>
            </p:nvSpPr>
            <p:spPr>
              <a:xfrm>
                <a:off x="2487870" y="3504817"/>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2487870" y="3504817"/>
                <a:ext cx="432048" cy="432048"/>
              </a:xfrm>
              <a:prstGeom prst="ellipse">
                <a:avLst/>
              </a:prstGeom>
              <a:blipFill>
                <a:blip r:embed="rId4"/>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椭圆 53">
                <a:extLst>
                  <a:ext uri="{FF2B5EF4-FFF2-40B4-BE49-F238E27FC236}">
                    <a16:creationId xmlns:a16="http://schemas.microsoft.com/office/drawing/2014/main" id="{97847D20-2203-F046-AC4F-CE26AE7BD587}"/>
                  </a:ext>
                </a:extLst>
              </p:cNvPr>
              <p:cNvSpPr/>
              <p:nvPr/>
            </p:nvSpPr>
            <p:spPr>
              <a:xfrm>
                <a:off x="2487870" y="4246897"/>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2487870" y="4246897"/>
                <a:ext cx="432048" cy="432048"/>
              </a:xfrm>
              <a:prstGeom prst="ellipse">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784150CE-6BA5-7146-8E42-3F68BA01A8FB}"/>
                  </a:ext>
                </a:extLst>
              </p:cNvPr>
              <p:cNvSpPr/>
              <p:nvPr/>
            </p:nvSpPr>
            <p:spPr>
              <a:xfrm>
                <a:off x="2487870" y="537321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𝑣</m:t>
                          </m:r>
                        </m:e>
                        <m:sub>
                          <m:r>
                            <a:rPr kumimoji="1" lang="en-US" altLang="zh-CN" sz="1600" b="0" i="1" smtClean="0">
                              <a:solidFill>
                                <a:schemeClr val="tx1"/>
                              </a:solidFill>
                              <a:latin typeface="Cambria Math" panose="02040503050406030204" pitchFamily="18" charset="0"/>
                            </a:rPr>
                            <m:t>𝑛</m:t>
                          </m:r>
                          <m:r>
                            <a:rPr kumimoji="1" lang="en-US" altLang="zh-CN" sz="16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2487870" y="5373216"/>
                <a:ext cx="432048" cy="432048"/>
              </a:xfrm>
              <a:prstGeom prst="ellipse">
                <a:avLst/>
              </a:prstGeom>
              <a:blipFill>
                <a:blip r:embed="rId6"/>
                <a:stretch>
                  <a:fillRect l="-13889"/>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725DBDC2-01C4-FC47-A522-F9B9196E828E}"/>
                  </a:ext>
                </a:extLst>
              </p:cNvPr>
              <p:cNvSpPr/>
              <p:nvPr/>
            </p:nvSpPr>
            <p:spPr>
              <a:xfrm>
                <a:off x="2487870" y="609329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𝑛</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2487870" y="6093296"/>
                <a:ext cx="432048" cy="432048"/>
              </a:xfrm>
              <a:prstGeom prst="ellipse">
                <a:avLst/>
              </a:prstGeom>
              <a:blipFill>
                <a:blip r:embed="rId7"/>
                <a:stretch>
                  <a:fillRect/>
                </a:stretch>
              </a:blipFill>
              <a:ln w="12700">
                <a:solidFill>
                  <a:schemeClr val="tx1"/>
                </a:solidFill>
              </a:ln>
            </p:spPr>
            <p:txBody>
              <a:bodyPr/>
              <a:lstStyle/>
              <a:p>
                <a:r>
                  <a:rPr lang="en-US">
                    <a:noFill/>
                  </a:rPr>
                  <a:t> </a:t>
                </a:r>
              </a:p>
            </p:txBody>
          </p:sp>
        </mc:Fallback>
      </mc:AlternateContent>
      <p:cxnSp>
        <p:nvCxnSpPr>
          <p:cNvPr id="69" name="直线箭头连接符 68">
            <a:extLst>
              <a:ext uri="{FF2B5EF4-FFF2-40B4-BE49-F238E27FC236}">
                <a16:creationId xmlns:a16="http://schemas.microsoft.com/office/drawing/2014/main" id="{4B6D3994-1ADD-1441-9ECF-0B51195B6772}"/>
              </a:ext>
            </a:extLst>
          </p:cNvPr>
          <p:cNvCxnSpPr>
            <a:cxnSpLocks/>
            <a:stCxn id="64" idx="6"/>
            <a:endCxn id="41" idx="2"/>
          </p:cNvCxnSpPr>
          <p:nvPr/>
        </p:nvCxnSpPr>
        <p:spPr>
          <a:xfrm flipV="1">
            <a:off x="2919918" y="4454221"/>
            <a:ext cx="1508066" cy="113501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557024"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989072" y="3720841"/>
            <a:ext cx="1498798"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989072" y="4454221"/>
            <a:ext cx="1498798"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989072" y="2950753"/>
            <a:ext cx="1498798"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989072" y="4454221"/>
            <a:ext cx="1498798" cy="113501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2"/>
          </p:cNvCxnSpPr>
          <p:nvPr/>
        </p:nvCxnSpPr>
        <p:spPr>
          <a:xfrm>
            <a:off x="989072" y="4454221"/>
            <a:ext cx="1498798"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F1E33ED2-C02B-F643-8ED9-F53A00EA4D57}"/>
                  </a:ext>
                </a:extLst>
              </p:cNvPr>
              <p:cNvSpPr txBox="1"/>
              <p:nvPr/>
            </p:nvSpPr>
            <p:spPr>
              <a:xfrm>
                <a:off x="599713" y="4208580"/>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xmlns="">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599713" y="4208580"/>
                <a:ext cx="346670" cy="461665"/>
              </a:xfrm>
              <a:prstGeom prst="rect">
                <a:avLst/>
              </a:prstGeom>
              <a:blipFill>
                <a:blip r:embed="rId8"/>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a:endCxn id="41" idx="2"/>
          </p:cNvCxnSpPr>
          <p:nvPr/>
        </p:nvCxnSpPr>
        <p:spPr>
          <a:xfrm>
            <a:off x="2919918" y="2950753"/>
            <a:ext cx="1508066"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a:endCxn id="41" idx="2"/>
          </p:cNvCxnSpPr>
          <p:nvPr/>
        </p:nvCxnSpPr>
        <p:spPr>
          <a:xfrm>
            <a:off x="2919918" y="3720841"/>
            <a:ext cx="1508066"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a:endCxn id="41" idx="2"/>
          </p:cNvCxnSpPr>
          <p:nvPr/>
        </p:nvCxnSpPr>
        <p:spPr>
          <a:xfrm flipV="1">
            <a:off x="2919918" y="4454221"/>
            <a:ext cx="1508066"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a:endCxn id="41" idx="2"/>
          </p:cNvCxnSpPr>
          <p:nvPr/>
        </p:nvCxnSpPr>
        <p:spPr>
          <a:xfrm flipV="1">
            <a:off x="2919918" y="4454221"/>
            <a:ext cx="1508066"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1F89C098-57B5-B24A-910E-BF5069924191}"/>
                  </a:ext>
                </a:extLst>
              </p:cNvPr>
              <p:cNvSpPr txBox="1"/>
              <p:nvPr/>
            </p:nvSpPr>
            <p:spPr>
              <a:xfrm>
                <a:off x="789692" y="1150327"/>
                <a:ext cx="7454716" cy="1189685"/>
              </a:xfrm>
              <a:prstGeom prst="rect">
                <a:avLst/>
              </a:prstGeom>
              <a:noFill/>
            </p:spPr>
            <p:txBody>
              <a:bodyPr wrap="square" rtlCol="0">
                <a:spAutoFit/>
              </a:bodyPr>
              <a:lstStyle/>
              <a:p>
                <a:pPr marL="342900" indent="-342900">
                  <a:buFont typeface="Wingdings" pitchFamily="2" charset="2"/>
                  <a:buChar char="Ø"/>
                </a:pPr>
                <a:r>
                  <a:rPr lang="en-US" sz="2000">
                    <a:latin typeface="Corbel" panose="020B0503020204020204" pitchFamily="34" charset="0"/>
                  </a:rPr>
                  <a:t>Sort </a:t>
                </a:r>
                <a14:m>
                  <m:oMath xmlns:m="http://schemas.openxmlformats.org/officeDocument/2006/math">
                    <m:r>
                      <a:rPr lang="en-US" sz="2000" b="1" i="1">
                        <a:latin typeface="Cambria Math" panose="02040503050406030204" pitchFamily="18" charset="0"/>
                      </a:rPr>
                      <m:t>𝒖</m:t>
                    </m:r>
                  </m:oMath>
                </a14:m>
                <a:r>
                  <a:rPr lang="en-US" sz="2000">
                    <a:latin typeface="Corbel" panose="020B0503020204020204" pitchFamily="34" charset="0"/>
                  </a:rPr>
                  <a:t>’s adjacent list </a:t>
                </a:r>
                <a:r>
                  <a:rPr lang="en-US" sz="2000">
                    <a:solidFill>
                      <a:srgbClr val="0070C0"/>
                    </a:solidFill>
                    <a:latin typeface="Corbel" panose="020B0503020204020204" pitchFamily="34" charset="0"/>
                  </a:rPr>
                  <a:t>(preprocessing)</a:t>
                </a:r>
                <a:r>
                  <a:rPr lang="en-US" sz="2000">
                    <a:latin typeface="Corbel" panose="020B0503020204020204" pitchFamily="34" charset="0"/>
                  </a:rPr>
                  <a:t>;</a:t>
                </a:r>
              </a:p>
              <a:p>
                <a:pPr marL="342900" indent="-342900">
                  <a:buFont typeface="Wingdings" pitchFamily="2" charset="2"/>
                  <a:buChar char="Ø"/>
                </a:pPr>
                <a:r>
                  <a:rPr lang="en-US" sz="2000">
                    <a:latin typeface="Corbel" panose="020B0503020204020204" pitchFamily="34" charset="0"/>
                  </a:rPr>
                  <a:t>Scan the ordered neighhbors;</a:t>
                </a:r>
              </a:p>
              <a:p>
                <a:pPr marL="342900" indent="-342900">
                  <a:buFont typeface="Wingdings" pitchFamily="2" charset="2"/>
                  <a:buChar char="Ø"/>
                </a:pPr>
                <a:r>
                  <a:rPr lang="en-US" sz="2000">
                    <a:solidFill>
                      <a:srgbClr val="FF0000"/>
                    </a:solidFill>
                    <a:latin typeface="Corbel" panose="020B0503020204020204" pitchFamily="34" charset="0"/>
                  </a:rPr>
                  <a:t>Break </a:t>
                </a:r>
                <a:r>
                  <a:rPr lang="en-US" sz="2000">
                    <a:latin typeface="Corbel" panose="020B0503020204020204" pitchFamily="34" charset="0"/>
                  </a:rPr>
                  <a:t>when </a:t>
                </a:r>
                <a:r>
                  <a:rPr lang="en-US" sz="1800">
                    <a:latin typeface="Corbel" panose="020B0503020204020204" pitchFamily="34" charset="0"/>
                  </a:rPr>
                  <a:t> </a:t>
                </a:r>
                <a14:m>
                  <m:oMath xmlns:m="http://schemas.openxmlformats.org/officeDocument/2006/math">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𝒀</m:t>
                            </m:r>
                          </m:e>
                          <m:sub>
                            <m:r>
                              <a:rPr lang="en-US" altLang="zh-CN" sz="1800" i="1">
                                <a:latin typeface="Cambria Math" panose="02040503050406030204" pitchFamily="18" charset="0"/>
                              </a:rPr>
                              <m:t>𝒊</m:t>
                            </m:r>
                            <m:r>
                              <a:rPr lang="en-US" altLang="zh-CN" sz="1800" i="1">
                                <a:latin typeface="Cambria Math" panose="02040503050406030204" pitchFamily="18" charset="0"/>
                              </a:rPr>
                              <m:t>+</m:t>
                            </m:r>
                            <m:r>
                              <a:rPr lang="en-US" altLang="zh-CN" sz="1800" i="1">
                                <a:latin typeface="Cambria Math" panose="02040503050406030204" pitchFamily="18" charset="0"/>
                              </a:rPr>
                              <m:t>𝟏</m:t>
                            </m:r>
                          </m:sub>
                        </m:sSub>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𝒀</m:t>
                            </m:r>
                          </m:e>
                          <m:sub>
                            <m:r>
                              <a:rPr lang="en-US" altLang="zh-CN" sz="1800" i="1">
                                <a:latin typeface="Cambria Math" panose="02040503050406030204" pitchFamily="18" charset="0"/>
                              </a:rPr>
                              <m:t>𝒊</m:t>
                            </m:r>
                          </m:sub>
                        </m:sSub>
                      </m:den>
                    </m:f>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𝒓</m:t>
                                </m:r>
                              </m:e>
                            </m:acc>
                          </m:e>
                          <m:sup>
                            <m:r>
                              <a:rPr lang="en-US" altLang="zh-CN" sz="1800"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i="1">
                                <a:latin typeface="Cambria Math" panose="02040503050406030204" pitchFamily="18" charset="0"/>
                              </a:rPr>
                              <m:t>𝒖</m:t>
                            </m:r>
                          </m:e>
                        </m:d>
                      </m:num>
                      <m:den>
                        <m:sSubSup>
                          <m:sSubSupPr>
                            <m:ctrlPr>
                              <a:rPr lang="en-US" altLang="zh-CN" sz="1800" i="1">
                                <a:latin typeface="Cambria Math" panose="02040503050406030204" pitchFamily="18" charset="0"/>
                              </a:rPr>
                            </m:ctrlPr>
                          </m:sSubSupP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𝒅</m:t>
                                </m:r>
                              </m:e>
                              <m:sub>
                                <m:r>
                                  <a:rPr lang="en-US" altLang="zh-CN" sz="1800" i="1">
                                    <a:latin typeface="Cambria Math" panose="02040503050406030204" pitchFamily="18" charset="0"/>
                                  </a:rPr>
                                  <m:t>𝒗</m:t>
                                </m:r>
                              </m:sub>
                              <m:sup>
                                <m:r>
                                  <a:rPr lang="en-US" altLang="zh-CN" sz="1800" i="1">
                                    <a:latin typeface="Cambria Math" panose="02040503050406030204" pitchFamily="18" charset="0"/>
                                  </a:rPr>
                                  <m:t>𝒂</m:t>
                                </m:r>
                              </m:sup>
                            </m:sSubSup>
                            <m:r>
                              <a:rPr lang="en-US" altLang="zh-CN" sz="1800" i="1">
                                <a:latin typeface="Cambria Math" panose="02040503050406030204" pitchFamily="18" charset="0"/>
                              </a:rPr>
                              <m:t>⋅</m:t>
                            </m:r>
                            <m:r>
                              <a:rPr lang="en-US" altLang="zh-CN" sz="1800" i="1">
                                <a:latin typeface="Cambria Math" panose="02040503050406030204" pitchFamily="18" charset="0"/>
                              </a:rPr>
                              <m:t>𝒅</m:t>
                            </m:r>
                          </m:e>
                          <m:sub>
                            <m:r>
                              <a:rPr lang="en-US" altLang="zh-CN" sz="1800" i="1">
                                <a:latin typeface="Cambria Math" panose="02040503050406030204" pitchFamily="18" charset="0"/>
                              </a:rPr>
                              <m:t>𝒖</m:t>
                            </m:r>
                          </m:sub>
                          <m:sup>
                            <m:r>
                              <a:rPr lang="en-US" altLang="zh-CN" sz="1800" i="1">
                                <a:latin typeface="Cambria Math" panose="02040503050406030204" pitchFamily="18" charset="0"/>
                              </a:rPr>
                              <m:t>𝒃</m:t>
                            </m:r>
                          </m:sup>
                        </m:sSubSup>
                      </m:den>
                    </m:f>
                    <m:r>
                      <a:rPr lang="en-US" altLang="zh-CN" sz="1800" b="1" i="0">
                        <a:latin typeface="Cambria Math" panose="02040503050406030204" pitchFamily="18" charset="0"/>
                      </a:rPr>
                      <m:t>&lt;</m:t>
                    </m:r>
                    <m:r>
                      <a:rPr lang="en-US" altLang="zh-CN" sz="1800" b="1" i="1">
                        <a:latin typeface="Cambria Math" panose="02040503050406030204" pitchFamily="18" charset="0"/>
                      </a:rPr>
                      <m:t>𝜺</m:t>
                    </m:r>
                  </m:oMath>
                </a14:m>
                <a:r>
                  <a:rPr lang="en-US" sz="1800">
                    <a:latin typeface="Corbel" panose="020B0503020204020204" pitchFamily="34" charset="0"/>
                  </a:rPr>
                  <a:t> </a:t>
                </a:r>
                <a:endParaRPr lang="en-US" sz="2000">
                  <a:latin typeface="Corbel" panose="020B0503020204020204" pitchFamily="34" charset="0"/>
                </a:endParaRPr>
              </a:p>
            </p:txBody>
          </p:sp>
        </mc:Choice>
        <mc:Fallback xmlns="">
          <p:sp>
            <p:nvSpPr>
              <p:cNvPr id="126" name="文本框 125">
                <a:extLst>
                  <a:ext uri="{FF2B5EF4-FFF2-40B4-BE49-F238E27FC236}">
                    <a16:creationId xmlns:a16="http://schemas.microsoft.com/office/drawing/2014/main" id="{1F89C098-57B5-B24A-910E-BF5069924191}"/>
                  </a:ext>
                </a:extLst>
              </p:cNvPr>
              <p:cNvSpPr txBox="1">
                <a:spLocks noRot="1" noChangeAspect="1" noMove="1" noResize="1" noEditPoints="1" noAdjustHandles="1" noChangeArrowheads="1" noChangeShapeType="1" noTextEdit="1"/>
              </p:cNvSpPr>
              <p:nvPr/>
            </p:nvSpPr>
            <p:spPr>
              <a:xfrm>
                <a:off x="789692" y="1150327"/>
                <a:ext cx="7454716" cy="1189685"/>
              </a:xfrm>
              <a:prstGeom prst="rect">
                <a:avLst/>
              </a:prstGeom>
              <a:blipFill>
                <a:blip r:embed="rId9"/>
                <a:stretch>
                  <a:fillRect l="-681" t="-3158"/>
                </a:stretch>
              </a:blipFill>
            </p:spPr>
            <p:txBody>
              <a:bodyPr/>
              <a:lstStyle/>
              <a:p>
                <a:r>
                  <a:rPr lang="en-US">
                    <a:noFill/>
                  </a:rPr>
                  <a:t> </a:t>
                </a:r>
              </a:p>
            </p:txBody>
          </p:sp>
        </mc:Fallback>
      </mc:AlternateContent>
      <p:sp>
        <p:nvSpPr>
          <p:cNvPr id="41" name="椭圆 40">
            <a:extLst>
              <a:ext uri="{FF2B5EF4-FFF2-40B4-BE49-F238E27FC236}">
                <a16:creationId xmlns:a16="http://schemas.microsoft.com/office/drawing/2014/main" id="{863BFC8B-A924-3544-A21B-28EFC0514534}"/>
              </a:ext>
            </a:extLst>
          </p:cNvPr>
          <p:cNvSpPr/>
          <p:nvPr/>
        </p:nvSpPr>
        <p:spPr>
          <a:xfrm>
            <a:off x="4427984"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01A49C39-9467-AD45-9B2F-DBED6BAFE5DE}"/>
                  </a:ext>
                </a:extLst>
              </p:cNvPr>
              <p:cNvSpPr txBox="1"/>
              <p:nvPr/>
            </p:nvSpPr>
            <p:spPr>
              <a:xfrm>
                <a:off x="4470673" y="4179261"/>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𝑞</m:t>
                      </m:r>
                    </m:oMath>
                  </m:oMathPara>
                </a14:m>
                <a:endParaRPr lang="en-US" sz="2400" b="0"/>
              </a:p>
            </p:txBody>
          </p:sp>
        </mc:Choice>
        <mc:Fallback xmlns="">
          <p:sp>
            <p:nvSpPr>
              <p:cNvPr id="42" name="文本框 41">
                <a:extLst>
                  <a:ext uri="{FF2B5EF4-FFF2-40B4-BE49-F238E27FC236}">
                    <a16:creationId xmlns:a16="http://schemas.microsoft.com/office/drawing/2014/main" id="{01A49C39-9467-AD45-9B2F-DBED6BAFE5DE}"/>
                  </a:ext>
                </a:extLst>
              </p:cNvPr>
              <p:cNvSpPr txBox="1">
                <a:spLocks noRot="1" noChangeAspect="1" noMove="1" noResize="1" noEditPoints="1" noAdjustHandles="1" noChangeArrowheads="1" noChangeShapeType="1" noTextEdit="1"/>
              </p:cNvSpPr>
              <p:nvPr/>
            </p:nvSpPr>
            <p:spPr>
              <a:xfrm>
                <a:off x="4470673" y="4179261"/>
                <a:ext cx="346670" cy="461665"/>
              </a:xfrm>
              <a:prstGeom prst="rect">
                <a:avLst/>
              </a:prstGeom>
              <a:blipFill>
                <a:blip r:embed="rId10"/>
                <a:stretch>
                  <a:fillRect l="-3448" r="-3448" b="-10811"/>
                </a:stretch>
              </a:blipFill>
            </p:spPr>
            <p:txBody>
              <a:bodyPr/>
              <a:lstStyle/>
              <a:p>
                <a:r>
                  <a:rPr lang="en-US">
                    <a:noFill/>
                  </a:rPr>
                  <a:t> </a:t>
                </a:r>
              </a:p>
            </p:txBody>
          </p:sp>
        </mc:Fallback>
      </mc:AlternateContent>
      <p:sp>
        <p:nvSpPr>
          <p:cNvPr id="49" name="文本框 48">
            <a:extLst>
              <a:ext uri="{FF2B5EF4-FFF2-40B4-BE49-F238E27FC236}">
                <a16:creationId xmlns:a16="http://schemas.microsoft.com/office/drawing/2014/main" id="{50BB48E7-CCC4-4040-930D-394C0D30EC3A}"/>
              </a:ext>
            </a:extLst>
          </p:cNvPr>
          <p:cNvSpPr txBox="1"/>
          <p:nvPr/>
        </p:nvSpPr>
        <p:spPr>
          <a:xfrm rot="5400000">
            <a:off x="2413451" y="4896240"/>
            <a:ext cx="667449" cy="400110"/>
          </a:xfrm>
          <a:prstGeom prst="rect">
            <a:avLst/>
          </a:prstGeom>
          <a:noFill/>
        </p:spPr>
        <p:txBody>
          <a:bodyPr wrap="square" rtlCol="0">
            <a:spAutoFit/>
          </a:bodyPr>
          <a:lstStyle/>
          <a:p>
            <a:r>
              <a:rPr kumimoji="1" lang="en-US" altLang="zh-CN" sz="2000" dirty="0"/>
              <a:t>…</a:t>
            </a:r>
            <a:endParaRPr kumimoji="1" lang="zh-CN" altLang="en-US" sz="2000" dirty="0"/>
          </a:p>
        </p:txBody>
      </p:sp>
      <p:sp>
        <p:nvSpPr>
          <p:cNvPr id="25" name="文本框 24">
            <a:extLst>
              <a:ext uri="{FF2B5EF4-FFF2-40B4-BE49-F238E27FC236}">
                <a16:creationId xmlns:a16="http://schemas.microsoft.com/office/drawing/2014/main" id="{0A194074-745E-6D4E-9826-BCF5BEE2BF56}"/>
              </a:ext>
            </a:extLst>
          </p:cNvPr>
          <p:cNvSpPr txBox="1"/>
          <p:nvPr/>
        </p:nvSpPr>
        <p:spPr>
          <a:xfrm>
            <a:off x="5273893" y="2579722"/>
            <a:ext cx="3581360" cy="461665"/>
          </a:xfrm>
          <a:prstGeom prst="rect">
            <a:avLst/>
          </a:prstGeom>
          <a:noFill/>
        </p:spPr>
        <p:txBody>
          <a:bodyPr wrap="square" rtlCol="0">
            <a:spAutoFit/>
          </a:bodyPr>
          <a:lstStyle/>
          <a:p>
            <a:r>
              <a:rPr lang="en-US" sz="2400">
                <a:latin typeface="Corbel" panose="020B0503020204020204" pitchFamily="34" charset="0"/>
              </a:rPr>
              <a:t>1. Ignore all edges: </a:t>
            </a: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29E3621E-71E3-604A-949A-3112D46FC91E}"/>
                  </a:ext>
                </a:extLst>
              </p:cNvPr>
              <p:cNvSpPr/>
              <p:nvPr/>
            </p:nvSpPr>
            <p:spPr>
              <a:xfrm>
                <a:off x="5844228" y="2955212"/>
                <a:ext cx="3396138" cy="830997"/>
              </a:xfrm>
              <a:prstGeom prst="rect">
                <a:avLst/>
              </a:prstGeom>
            </p:spPr>
            <p:txBody>
              <a:bodyPr wrap="square">
                <a:spAutoFit/>
              </a:bodyPr>
              <a:lstStyle/>
              <a:p>
                <a:r>
                  <a:rPr lang="en-US" altLang="zh-CN" sz="2400">
                    <a:solidFill>
                      <a:srgbClr val="FF0000"/>
                    </a:solidFill>
                    <a:latin typeface="Corbel" panose="020B0503020204020204" pitchFamily="34" charset="0"/>
                  </a:rPr>
                  <a:t>wrong approximation</a:t>
                </a:r>
              </a:p>
              <a:p>
                <a:pPr/>
                <a14:m>
                  <m:oMathPara xmlns:m="http://schemas.openxmlformats.org/officeDocument/2006/math">
                    <m:oMathParaPr>
                      <m:jc m:val="centerGroup"/>
                    </m:oMathParaPr>
                    <m:oMath xmlns:m="http://schemas.openxmlformats.org/officeDocument/2006/math">
                      <m:acc>
                        <m:accPr>
                          <m:chr m:val="̂"/>
                          <m:ctrlPr>
                            <a:rPr lang="en-US" altLang="zh-CN" sz="2400" i="1">
                              <a:solidFill>
                                <a:srgbClr val="FF0000"/>
                              </a:solidFill>
                              <a:latin typeface="Cambria Math" panose="02040503050406030204" pitchFamily="18" charset="0"/>
                            </a:rPr>
                          </m:ctrlPr>
                        </m:accPr>
                        <m:e>
                          <m:r>
                            <a:rPr lang="en-US" altLang="zh-CN" sz="2400" b="1" i="1">
                              <a:solidFill>
                                <a:srgbClr val="FF0000"/>
                              </a:solidFill>
                              <a:latin typeface="Cambria Math" panose="02040503050406030204" pitchFamily="18" charset="0"/>
                            </a:rPr>
                            <m:t>𝝅</m:t>
                          </m:r>
                        </m:e>
                      </m:acc>
                      <m:d>
                        <m:dPr>
                          <m:ctrlPr>
                            <a:rPr lang="en-US" altLang="zh-CN" sz="2400" i="1">
                              <a:solidFill>
                                <a:srgbClr val="FF0000"/>
                              </a:solidFill>
                              <a:latin typeface="Cambria Math" panose="02040503050406030204" pitchFamily="18" charset="0"/>
                            </a:rPr>
                          </m:ctrlPr>
                        </m:dPr>
                        <m:e>
                          <m:r>
                            <a:rPr lang="en-US" altLang="zh-CN" sz="2400" b="1" i="1">
                              <a:solidFill>
                                <a:srgbClr val="FF0000"/>
                              </a:solidFill>
                              <a:latin typeface="Cambria Math" panose="02040503050406030204" pitchFamily="18" charset="0"/>
                            </a:rPr>
                            <m:t>𝒒</m:t>
                          </m:r>
                        </m:e>
                      </m:d>
                      <m:r>
                        <a:rPr lang="en-US" altLang="zh-CN" sz="2400" b="1" i="1">
                          <a:solidFill>
                            <a:srgbClr val="FF0000"/>
                          </a:solidFill>
                          <a:latin typeface="Cambria Math" panose="02040503050406030204" pitchFamily="18" charset="0"/>
                        </a:rPr>
                        <m:t>=</m:t>
                      </m:r>
                      <m:r>
                        <a:rPr lang="en-US" altLang="zh-CN" sz="2400" b="1" i="1">
                          <a:solidFill>
                            <a:srgbClr val="FF0000"/>
                          </a:solidFill>
                          <a:latin typeface="Cambria Math" panose="02040503050406030204" pitchFamily="18" charset="0"/>
                        </a:rPr>
                        <m:t>𝟎</m:t>
                      </m:r>
                    </m:oMath>
                  </m:oMathPara>
                </a14:m>
                <a:endParaRPr lang="en-US" altLang="zh-CN" sz="2400">
                  <a:solidFill>
                    <a:srgbClr val="FF0000"/>
                  </a:solidFill>
                  <a:latin typeface="Corbel" panose="020B0503020204020204" pitchFamily="34" charset="0"/>
                </a:endParaRPr>
              </a:p>
            </p:txBody>
          </p:sp>
        </mc:Choice>
        <mc:Fallback xmlns="">
          <p:sp>
            <p:nvSpPr>
              <p:cNvPr id="3" name="矩形 2">
                <a:extLst>
                  <a:ext uri="{FF2B5EF4-FFF2-40B4-BE49-F238E27FC236}">
                    <a16:creationId xmlns:a16="http://schemas.microsoft.com/office/drawing/2014/main" id="{29E3621E-71E3-604A-949A-3112D46FC91E}"/>
                  </a:ext>
                </a:extLst>
              </p:cNvPr>
              <p:cNvSpPr>
                <a:spLocks noRot="1" noChangeAspect="1" noMove="1" noResize="1" noEditPoints="1" noAdjustHandles="1" noChangeArrowheads="1" noChangeShapeType="1" noTextEdit="1"/>
              </p:cNvSpPr>
              <p:nvPr/>
            </p:nvSpPr>
            <p:spPr>
              <a:xfrm>
                <a:off x="5844228" y="2955212"/>
                <a:ext cx="3396138" cy="830997"/>
              </a:xfrm>
              <a:prstGeom prst="rect">
                <a:avLst/>
              </a:prstGeom>
              <a:blipFill>
                <a:blip r:embed="rId11"/>
                <a:stretch>
                  <a:fillRect l="-2985" t="-5970" b="-2985"/>
                </a:stretch>
              </a:blipFill>
            </p:spPr>
            <p:txBody>
              <a:bodyPr/>
              <a:lstStyle/>
              <a:p>
                <a:r>
                  <a:rPr lang="en-US">
                    <a:noFill/>
                  </a:rPr>
                  <a:t> </a:t>
                </a:r>
              </a:p>
            </p:txBody>
          </p:sp>
        </mc:Fallback>
      </mc:AlternateContent>
      <p:sp>
        <p:nvSpPr>
          <p:cNvPr id="30" name="右箭头 29">
            <a:extLst>
              <a:ext uri="{FF2B5EF4-FFF2-40B4-BE49-F238E27FC236}">
                <a16:creationId xmlns:a16="http://schemas.microsoft.com/office/drawing/2014/main" id="{88869472-10B8-6F4D-8F21-9C6A36CAD1BA}"/>
              </a:ext>
            </a:extLst>
          </p:cNvPr>
          <p:cNvSpPr/>
          <p:nvPr/>
        </p:nvSpPr>
        <p:spPr>
          <a:xfrm>
            <a:off x="5405393" y="3110504"/>
            <a:ext cx="4081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76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en-US" altLang="zh-HK" sz="3200" dirty="0"/>
              <a:t>Approximate Graph Propagation</a:t>
            </a:r>
            <a:endParaRPr lang="zh-HK" altLang="en-US" sz="3200" dirty="0"/>
          </a:p>
        </p:txBody>
      </p:sp>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F3F3250F-89CA-DB43-BEC4-56ECF5E557B5}"/>
                  </a:ext>
                </a:extLst>
              </p:cNvPr>
              <p:cNvSpPr/>
              <p:nvPr/>
            </p:nvSpPr>
            <p:spPr>
              <a:xfrm>
                <a:off x="2487870" y="2734729"/>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2487870" y="2734729"/>
                <a:ext cx="432048" cy="432048"/>
              </a:xfrm>
              <a:prstGeom prst="ellipse">
                <a:avLst/>
              </a:prstGeom>
              <a:blipFill>
                <a:blip r:embed="rId3"/>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椭圆 52">
                <a:extLst>
                  <a:ext uri="{FF2B5EF4-FFF2-40B4-BE49-F238E27FC236}">
                    <a16:creationId xmlns:a16="http://schemas.microsoft.com/office/drawing/2014/main" id="{099F0B50-381F-7346-B1E1-1012A9273195}"/>
                  </a:ext>
                </a:extLst>
              </p:cNvPr>
              <p:cNvSpPr/>
              <p:nvPr/>
            </p:nvSpPr>
            <p:spPr>
              <a:xfrm>
                <a:off x="2487870" y="3504817"/>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2487870" y="3504817"/>
                <a:ext cx="432048" cy="432048"/>
              </a:xfrm>
              <a:prstGeom prst="ellipse">
                <a:avLst/>
              </a:prstGeom>
              <a:blipFill>
                <a:blip r:embed="rId4"/>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椭圆 53">
                <a:extLst>
                  <a:ext uri="{FF2B5EF4-FFF2-40B4-BE49-F238E27FC236}">
                    <a16:creationId xmlns:a16="http://schemas.microsoft.com/office/drawing/2014/main" id="{97847D20-2203-F046-AC4F-CE26AE7BD587}"/>
                  </a:ext>
                </a:extLst>
              </p:cNvPr>
              <p:cNvSpPr/>
              <p:nvPr/>
            </p:nvSpPr>
            <p:spPr>
              <a:xfrm>
                <a:off x="2487870" y="4246897"/>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2487870" y="4246897"/>
                <a:ext cx="432048" cy="432048"/>
              </a:xfrm>
              <a:prstGeom prst="ellipse">
                <a:avLst/>
              </a:prstGeom>
              <a:blipFill>
                <a:blip r:embed="rId5"/>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784150CE-6BA5-7146-8E42-3F68BA01A8FB}"/>
                  </a:ext>
                </a:extLst>
              </p:cNvPr>
              <p:cNvSpPr/>
              <p:nvPr/>
            </p:nvSpPr>
            <p:spPr>
              <a:xfrm>
                <a:off x="2487870" y="5373216"/>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𝑣</m:t>
                          </m:r>
                        </m:e>
                        <m:sub>
                          <m:r>
                            <a:rPr kumimoji="1" lang="en-US" altLang="zh-CN" sz="1600" b="0" i="1" smtClean="0">
                              <a:solidFill>
                                <a:schemeClr val="tx1"/>
                              </a:solidFill>
                              <a:latin typeface="Cambria Math" panose="02040503050406030204" pitchFamily="18" charset="0"/>
                            </a:rPr>
                            <m:t>𝑛</m:t>
                          </m:r>
                          <m:r>
                            <a:rPr kumimoji="1" lang="en-US" altLang="zh-CN" sz="16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2487870" y="5373216"/>
                <a:ext cx="432048" cy="432048"/>
              </a:xfrm>
              <a:prstGeom prst="ellipse">
                <a:avLst/>
              </a:prstGeom>
              <a:blipFill>
                <a:blip r:embed="rId6"/>
                <a:stretch>
                  <a:fillRect l="-10526"/>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725DBDC2-01C4-FC47-A522-F9B9196E828E}"/>
                  </a:ext>
                </a:extLst>
              </p:cNvPr>
              <p:cNvSpPr/>
              <p:nvPr/>
            </p:nvSpPr>
            <p:spPr>
              <a:xfrm>
                <a:off x="2487870" y="6093296"/>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𝑛</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2487870" y="6093296"/>
                <a:ext cx="432048" cy="432048"/>
              </a:xfrm>
              <a:prstGeom prst="ellipse">
                <a:avLst/>
              </a:prstGeom>
              <a:blipFill>
                <a:blip r:embed="rId7"/>
                <a:stretch>
                  <a:fillRect/>
                </a:stretch>
              </a:blipFill>
              <a:ln w="38100">
                <a:solidFill>
                  <a:srgbClr val="C00000"/>
                </a:solidFill>
              </a:ln>
            </p:spPr>
            <p:txBody>
              <a:bodyPr/>
              <a:lstStyle/>
              <a:p>
                <a:r>
                  <a:rPr lang="en-US">
                    <a:noFill/>
                  </a:rPr>
                  <a:t> </a:t>
                </a:r>
              </a:p>
            </p:txBody>
          </p:sp>
        </mc:Fallback>
      </mc:AlternateContent>
      <p:cxnSp>
        <p:nvCxnSpPr>
          <p:cNvPr id="69" name="直线箭头连接符 68">
            <a:extLst>
              <a:ext uri="{FF2B5EF4-FFF2-40B4-BE49-F238E27FC236}">
                <a16:creationId xmlns:a16="http://schemas.microsoft.com/office/drawing/2014/main" id="{4B6D3994-1ADD-1441-9ECF-0B51195B6772}"/>
              </a:ext>
            </a:extLst>
          </p:cNvPr>
          <p:cNvCxnSpPr>
            <a:cxnSpLocks/>
            <a:stCxn id="64" idx="6"/>
            <a:endCxn id="41" idx="2"/>
          </p:cNvCxnSpPr>
          <p:nvPr/>
        </p:nvCxnSpPr>
        <p:spPr>
          <a:xfrm flipV="1">
            <a:off x="2919918" y="4454221"/>
            <a:ext cx="1508066" cy="113501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557024"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989072" y="3720841"/>
            <a:ext cx="1498798" cy="73338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989072" y="4454221"/>
            <a:ext cx="1498798" cy="870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989072" y="2950753"/>
            <a:ext cx="1498798" cy="1503468"/>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989072" y="4454221"/>
            <a:ext cx="1498798" cy="113501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2"/>
          </p:cNvCxnSpPr>
          <p:nvPr/>
        </p:nvCxnSpPr>
        <p:spPr>
          <a:xfrm>
            <a:off x="989072" y="4454221"/>
            <a:ext cx="1498798" cy="185509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F1E33ED2-C02B-F643-8ED9-F53A00EA4D57}"/>
                  </a:ext>
                </a:extLst>
              </p:cNvPr>
              <p:cNvSpPr txBox="1"/>
              <p:nvPr/>
            </p:nvSpPr>
            <p:spPr>
              <a:xfrm>
                <a:off x="599713" y="4208580"/>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xmlns="">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599713" y="4208580"/>
                <a:ext cx="346670" cy="461665"/>
              </a:xfrm>
              <a:prstGeom prst="rect">
                <a:avLst/>
              </a:prstGeom>
              <a:blipFill>
                <a:blip r:embed="rId8"/>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a:endCxn id="41" idx="2"/>
          </p:cNvCxnSpPr>
          <p:nvPr/>
        </p:nvCxnSpPr>
        <p:spPr>
          <a:xfrm>
            <a:off x="2919918" y="2950753"/>
            <a:ext cx="1508066" cy="1503468"/>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a:endCxn id="41" idx="2"/>
          </p:cNvCxnSpPr>
          <p:nvPr/>
        </p:nvCxnSpPr>
        <p:spPr>
          <a:xfrm>
            <a:off x="2919918" y="3720841"/>
            <a:ext cx="1508066" cy="73338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a:endCxn id="41" idx="2"/>
          </p:cNvCxnSpPr>
          <p:nvPr/>
        </p:nvCxnSpPr>
        <p:spPr>
          <a:xfrm flipV="1">
            <a:off x="2919918" y="4454221"/>
            <a:ext cx="1508066" cy="870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a:endCxn id="41" idx="2"/>
          </p:cNvCxnSpPr>
          <p:nvPr/>
        </p:nvCxnSpPr>
        <p:spPr>
          <a:xfrm flipV="1">
            <a:off x="2919918" y="4454221"/>
            <a:ext cx="1508066" cy="185509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1F89C098-57B5-B24A-910E-BF5069924191}"/>
                  </a:ext>
                </a:extLst>
              </p:cNvPr>
              <p:cNvSpPr txBox="1"/>
              <p:nvPr/>
            </p:nvSpPr>
            <p:spPr>
              <a:xfrm>
                <a:off x="789692" y="1150327"/>
                <a:ext cx="7454716" cy="1189685"/>
              </a:xfrm>
              <a:prstGeom prst="rect">
                <a:avLst/>
              </a:prstGeom>
              <a:noFill/>
            </p:spPr>
            <p:txBody>
              <a:bodyPr wrap="square" rtlCol="0">
                <a:spAutoFit/>
              </a:bodyPr>
              <a:lstStyle/>
              <a:p>
                <a:pPr marL="342900" indent="-342900">
                  <a:buFont typeface="Wingdings" pitchFamily="2" charset="2"/>
                  <a:buChar char="Ø"/>
                </a:pPr>
                <a:r>
                  <a:rPr lang="en-US" sz="2000">
                    <a:latin typeface="Corbel" panose="020B0503020204020204" pitchFamily="34" charset="0"/>
                  </a:rPr>
                  <a:t>Sort </a:t>
                </a:r>
                <a14:m>
                  <m:oMath xmlns:m="http://schemas.openxmlformats.org/officeDocument/2006/math">
                    <m:r>
                      <a:rPr lang="en-US" sz="2000" b="1" i="1">
                        <a:latin typeface="Cambria Math" panose="02040503050406030204" pitchFamily="18" charset="0"/>
                      </a:rPr>
                      <m:t>𝒖</m:t>
                    </m:r>
                  </m:oMath>
                </a14:m>
                <a:r>
                  <a:rPr lang="en-US" sz="2000">
                    <a:latin typeface="Corbel" panose="020B0503020204020204" pitchFamily="34" charset="0"/>
                  </a:rPr>
                  <a:t>’s adjacent list </a:t>
                </a:r>
                <a:r>
                  <a:rPr lang="en-US" sz="2000">
                    <a:solidFill>
                      <a:srgbClr val="0070C0"/>
                    </a:solidFill>
                    <a:latin typeface="Corbel" panose="020B0503020204020204" pitchFamily="34" charset="0"/>
                  </a:rPr>
                  <a:t>(preprocessing)</a:t>
                </a:r>
                <a:r>
                  <a:rPr lang="en-US" sz="2000">
                    <a:latin typeface="Corbel" panose="020B0503020204020204" pitchFamily="34" charset="0"/>
                  </a:rPr>
                  <a:t>;</a:t>
                </a:r>
              </a:p>
              <a:p>
                <a:pPr marL="342900" indent="-342900">
                  <a:buFont typeface="Wingdings" pitchFamily="2" charset="2"/>
                  <a:buChar char="Ø"/>
                </a:pPr>
                <a:r>
                  <a:rPr lang="en-US" sz="2000">
                    <a:latin typeface="Corbel" panose="020B0503020204020204" pitchFamily="34" charset="0"/>
                  </a:rPr>
                  <a:t>Scan the ordered neighhbors;</a:t>
                </a:r>
              </a:p>
              <a:p>
                <a:pPr marL="342900" indent="-342900">
                  <a:buFont typeface="Wingdings" pitchFamily="2" charset="2"/>
                  <a:buChar char="Ø"/>
                </a:pPr>
                <a:r>
                  <a:rPr lang="en-US" sz="2000">
                    <a:solidFill>
                      <a:srgbClr val="FF0000"/>
                    </a:solidFill>
                    <a:latin typeface="Corbel" panose="020B0503020204020204" pitchFamily="34" charset="0"/>
                  </a:rPr>
                  <a:t>Break</a:t>
                </a:r>
                <a:r>
                  <a:rPr lang="en-US" sz="2000">
                    <a:latin typeface="Corbel" panose="020B0503020204020204" pitchFamily="34" charset="0"/>
                  </a:rPr>
                  <a:t> when </a:t>
                </a:r>
                <a:r>
                  <a:rPr lang="en-US" sz="1800">
                    <a:latin typeface="Corbel" panose="020B0503020204020204" pitchFamily="34" charset="0"/>
                  </a:rPr>
                  <a:t> </a:t>
                </a:r>
                <a14:m>
                  <m:oMath xmlns:m="http://schemas.openxmlformats.org/officeDocument/2006/math">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𝒀</m:t>
                            </m:r>
                          </m:e>
                          <m:sub>
                            <m:r>
                              <a:rPr lang="en-US" altLang="zh-CN" sz="1800" i="1">
                                <a:latin typeface="Cambria Math" panose="02040503050406030204" pitchFamily="18" charset="0"/>
                              </a:rPr>
                              <m:t>𝒊</m:t>
                            </m:r>
                            <m:r>
                              <a:rPr lang="en-US" altLang="zh-CN" sz="1800" i="1">
                                <a:latin typeface="Cambria Math" panose="02040503050406030204" pitchFamily="18" charset="0"/>
                              </a:rPr>
                              <m:t>+</m:t>
                            </m:r>
                            <m:r>
                              <a:rPr lang="en-US" altLang="zh-CN" sz="1800" i="1">
                                <a:latin typeface="Cambria Math" panose="02040503050406030204" pitchFamily="18" charset="0"/>
                              </a:rPr>
                              <m:t>𝟏</m:t>
                            </m:r>
                          </m:sub>
                        </m:sSub>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𝒀</m:t>
                            </m:r>
                          </m:e>
                          <m:sub>
                            <m:r>
                              <a:rPr lang="en-US" altLang="zh-CN" sz="1800" i="1">
                                <a:latin typeface="Cambria Math" panose="02040503050406030204" pitchFamily="18" charset="0"/>
                              </a:rPr>
                              <m:t>𝒊</m:t>
                            </m:r>
                          </m:sub>
                        </m:sSub>
                      </m:den>
                    </m:f>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𝒓</m:t>
                                </m:r>
                              </m:e>
                            </m:acc>
                          </m:e>
                          <m:sup>
                            <m:r>
                              <a:rPr lang="en-US" altLang="zh-CN" sz="1800"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i="1">
                                <a:latin typeface="Cambria Math" panose="02040503050406030204" pitchFamily="18" charset="0"/>
                              </a:rPr>
                              <m:t>𝒖</m:t>
                            </m:r>
                          </m:e>
                        </m:d>
                      </m:num>
                      <m:den>
                        <m:sSubSup>
                          <m:sSubSupPr>
                            <m:ctrlPr>
                              <a:rPr lang="en-US" altLang="zh-CN" sz="1800" i="1">
                                <a:latin typeface="Cambria Math" panose="02040503050406030204" pitchFamily="18" charset="0"/>
                              </a:rPr>
                            </m:ctrlPr>
                          </m:sSubSupP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𝒅</m:t>
                                </m:r>
                              </m:e>
                              <m:sub>
                                <m:r>
                                  <a:rPr lang="en-US" altLang="zh-CN" sz="1800" i="1">
                                    <a:latin typeface="Cambria Math" panose="02040503050406030204" pitchFamily="18" charset="0"/>
                                  </a:rPr>
                                  <m:t>𝒗</m:t>
                                </m:r>
                              </m:sub>
                              <m:sup>
                                <m:r>
                                  <a:rPr lang="en-US" altLang="zh-CN" sz="1800" i="1">
                                    <a:latin typeface="Cambria Math" panose="02040503050406030204" pitchFamily="18" charset="0"/>
                                  </a:rPr>
                                  <m:t>𝒂</m:t>
                                </m:r>
                              </m:sup>
                            </m:sSubSup>
                            <m:r>
                              <a:rPr lang="en-US" altLang="zh-CN" sz="1800" i="1">
                                <a:latin typeface="Cambria Math" panose="02040503050406030204" pitchFamily="18" charset="0"/>
                              </a:rPr>
                              <m:t>⋅</m:t>
                            </m:r>
                            <m:r>
                              <a:rPr lang="en-US" altLang="zh-CN" sz="1800" i="1">
                                <a:latin typeface="Cambria Math" panose="02040503050406030204" pitchFamily="18" charset="0"/>
                              </a:rPr>
                              <m:t>𝒅</m:t>
                            </m:r>
                          </m:e>
                          <m:sub>
                            <m:r>
                              <a:rPr lang="en-US" altLang="zh-CN" sz="1800" i="1">
                                <a:latin typeface="Cambria Math" panose="02040503050406030204" pitchFamily="18" charset="0"/>
                              </a:rPr>
                              <m:t>𝒖</m:t>
                            </m:r>
                          </m:sub>
                          <m:sup>
                            <m:r>
                              <a:rPr lang="en-US" altLang="zh-CN" sz="1800" i="1">
                                <a:latin typeface="Cambria Math" panose="02040503050406030204" pitchFamily="18" charset="0"/>
                              </a:rPr>
                              <m:t>𝒃</m:t>
                            </m:r>
                          </m:sup>
                        </m:sSubSup>
                      </m:den>
                    </m:f>
                    <m:r>
                      <a:rPr lang="en-US" altLang="zh-CN" sz="1800" b="1" i="0">
                        <a:latin typeface="Cambria Math" panose="02040503050406030204" pitchFamily="18" charset="0"/>
                      </a:rPr>
                      <m:t>&lt;</m:t>
                    </m:r>
                    <m:r>
                      <a:rPr lang="en-US" altLang="zh-CN" sz="1800" b="1" i="1">
                        <a:latin typeface="Cambria Math" panose="02040503050406030204" pitchFamily="18" charset="0"/>
                      </a:rPr>
                      <m:t>𝜺</m:t>
                    </m:r>
                  </m:oMath>
                </a14:m>
                <a:r>
                  <a:rPr lang="en-US" sz="1800">
                    <a:latin typeface="Corbel" panose="020B0503020204020204" pitchFamily="34" charset="0"/>
                  </a:rPr>
                  <a:t> </a:t>
                </a:r>
                <a:endParaRPr lang="en-US" sz="2000">
                  <a:latin typeface="Corbel" panose="020B0503020204020204" pitchFamily="34" charset="0"/>
                </a:endParaRPr>
              </a:p>
            </p:txBody>
          </p:sp>
        </mc:Choice>
        <mc:Fallback xmlns="">
          <p:sp>
            <p:nvSpPr>
              <p:cNvPr id="126" name="文本框 125">
                <a:extLst>
                  <a:ext uri="{FF2B5EF4-FFF2-40B4-BE49-F238E27FC236}">
                    <a16:creationId xmlns:a16="http://schemas.microsoft.com/office/drawing/2014/main" id="{1F89C098-57B5-B24A-910E-BF5069924191}"/>
                  </a:ext>
                </a:extLst>
              </p:cNvPr>
              <p:cNvSpPr txBox="1">
                <a:spLocks noRot="1" noChangeAspect="1" noMove="1" noResize="1" noEditPoints="1" noAdjustHandles="1" noChangeArrowheads="1" noChangeShapeType="1" noTextEdit="1"/>
              </p:cNvSpPr>
              <p:nvPr/>
            </p:nvSpPr>
            <p:spPr>
              <a:xfrm>
                <a:off x="789692" y="1150327"/>
                <a:ext cx="7454716" cy="1189685"/>
              </a:xfrm>
              <a:prstGeom prst="rect">
                <a:avLst/>
              </a:prstGeom>
              <a:blipFill>
                <a:blip r:embed="rId9"/>
                <a:stretch>
                  <a:fillRect l="-681" t="-3158"/>
                </a:stretch>
              </a:blipFill>
            </p:spPr>
            <p:txBody>
              <a:bodyPr/>
              <a:lstStyle/>
              <a:p>
                <a:r>
                  <a:rPr lang="en-US">
                    <a:noFill/>
                  </a:rPr>
                  <a:t> </a:t>
                </a:r>
              </a:p>
            </p:txBody>
          </p:sp>
        </mc:Fallback>
      </mc:AlternateContent>
      <p:sp>
        <p:nvSpPr>
          <p:cNvPr id="41" name="椭圆 40">
            <a:extLst>
              <a:ext uri="{FF2B5EF4-FFF2-40B4-BE49-F238E27FC236}">
                <a16:creationId xmlns:a16="http://schemas.microsoft.com/office/drawing/2014/main" id="{863BFC8B-A924-3544-A21B-28EFC0514534}"/>
              </a:ext>
            </a:extLst>
          </p:cNvPr>
          <p:cNvSpPr/>
          <p:nvPr/>
        </p:nvSpPr>
        <p:spPr>
          <a:xfrm>
            <a:off x="4427984"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01A49C39-9467-AD45-9B2F-DBED6BAFE5DE}"/>
                  </a:ext>
                </a:extLst>
              </p:cNvPr>
              <p:cNvSpPr txBox="1"/>
              <p:nvPr/>
            </p:nvSpPr>
            <p:spPr>
              <a:xfrm>
                <a:off x="4470673" y="4179261"/>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𝑞</m:t>
                      </m:r>
                    </m:oMath>
                  </m:oMathPara>
                </a14:m>
                <a:endParaRPr lang="en-US" sz="2400" b="0"/>
              </a:p>
            </p:txBody>
          </p:sp>
        </mc:Choice>
        <mc:Fallback xmlns="">
          <p:sp>
            <p:nvSpPr>
              <p:cNvPr id="42" name="文本框 41">
                <a:extLst>
                  <a:ext uri="{FF2B5EF4-FFF2-40B4-BE49-F238E27FC236}">
                    <a16:creationId xmlns:a16="http://schemas.microsoft.com/office/drawing/2014/main" id="{01A49C39-9467-AD45-9B2F-DBED6BAFE5DE}"/>
                  </a:ext>
                </a:extLst>
              </p:cNvPr>
              <p:cNvSpPr txBox="1">
                <a:spLocks noRot="1" noChangeAspect="1" noMove="1" noResize="1" noEditPoints="1" noAdjustHandles="1" noChangeArrowheads="1" noChangeShapeType="1" noTextEdit="1"/>
              </p:cNvSpPr>
              <p:nvPr/>
            </p:nvSpPr>
            <p:spPr>
              <a:xfrm>
                <a:off x="4470673" y="4179261"/>
                <a:ext cx="346670" cy="461665"/>
              </a:xfrm>
              <a:prstGeom prst="rect">
                <a:avLst/>
              </a:prstGeom>
              <a:blipFill>
                <a:blip r:embed="rId10"/>
                <a:stretch>
                  <a:fillRect l="-3448" r="-3448" b="-10811"/>
                </a:stretch>
              </a:blipFill>
            </p:spPr>
            <p:txBody>
              <a:bodyPr/>
              <a:lstStyle/>
              <a:p>
                <a:r>
                  <a:rPr lang="en-US">
                    <a:noFill/>
                  </a:rPr>
                  <a:t> </a:t>
                </a:r>
              </a:p>
            </p:txBody>
          </p:sp>
        </mc:Fallback>
      </mc:AlternateContent>
      <p:sp>
        <p:nvSpPr>
          <p:cNvPr id="49" name="文本框 48">
            <a:extLst>
              <a:ext uri="{FF2B5EF4-FFF2-40B4-BE49-F238E27FC236}">
                <a16:creationId xmlns:a16="http://schemas.microsoft.com/office/drawing/2014/main" id="{50BB48E7-CCC4-4040-930D-394C0D30EC3A}"/>
              </a:ext>
            </a:extLst>
          </p:cNvPr>
          <p:cNvSpPr txBox="1"/>
          <p:nvPr/>
        </p:nvSpPr>
        <p:spPr>
          <a:xfrm rot="5400000">
            <a:off x="2413451" y="4896240"/>
            <a:ext cx="667449" cy="400110"/>
          </a:xfrm>
          <a:prstGeom prst="rect">
            <a:avLst/>
          </a:prstGeom>
          <a:noFill/>
        </p:spPr>
        <p:txBody>
          <a:bodyPr wrap="square" rtlCol="0">
            <a:spAutoFit/>
          </a:bodyPr>
          <a:lstStyle/>
          <a:p>
            <a:r>
              <a:rPr kumimoji="1" lang="en-US" altLang="zh-CN" sz="2000" dirty="0"/>
              <a:t>…</a:t>
            </a:r>
            <a:endParaRPr kumimoji="1" lang="zh-CN" altLang="en-US" sz="2000" dirty="0"/>
          </a:p>
        </p:txBody>
      </p:sp>
      <p:sp>
        <p:nvSpPr>
          <p:cNvPr id="29" name="文本框 28">
            <a:extLst>
              <a:ext uri="{FF2B5EF4-FFF2-40B4-BE49-F238E27FC236}">
                <a16:creationId xmlns:a16="http://schemas.microsoft.com/office/drawing/2014/main" id="{2AB3A416-7134-764E-93E8-5967D5FBF883}"/>
              </a:ext>
            </a:extLst>
          </p:cNvPr>
          <p:cNvSpPr txBox="1"/>
          <p:nvPr/>
        </p:nvSpPr>
        <p:spPr>
          <a:xfrm>
            <a:off x="5273893" y="2579722"/>
            <a:ext cx="3581360" cy="461665"/>
          </a:xfrm>
          <a:prstGeom prst="rect">
            <a:avLst/>
          </a:prstGeom>
          <a:noFill/>
        </p:spPr>
        <p:txBody>
          <a:bodyPr wrap="square" rtlCol="0">
            <a:spAutoFit/>
          </a:bodyPr>
          <a:lstStyle/>
          <a:p>
            <a:r>
              <a:rPr lang="en-US" sz="2400">
                <a:latin typeface="Corbel" panose="020B0503020204020204" pitchFamily="34" charset="0"/>
              </a:rPr>
              <a:t>1. Ignore all edges: </a:t>
            </a:r>
          </a:p>
        </p:txBody>
      </p:sp>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71D47F07-6A01-D14B-83CA-94D9F84C779B}"/>
                  </a:ext>
                </a:extLst>
              </p:cNvPr>
              <p:cNvSpPr/>
              <p:nvPr/>
            </p:nvSpPr>
            <p:spPr>
              <a:xfrm>
                <a:off x="5844228" y="2955212"/>
                <a:ext cx="3396138" cy="830997"/>
              </a:xfrm>
              <a:prstGeom prst="rect">
                <a:avLst/>
              </a:prstGeom>
            </p:spPr>
            <p:txBody>
              <a:bodyPr wrap="square">
                <a:spAutoFit/>
              </a:bodyPr>
              <a:lstStyle/>
              <a:p>
                <a:r>
                  <a:rPr lang="en-US" altLang="zh-CN" sz="2400">
                    <a:solidFill>
                      <a:srgbClr val="FF0000"/>
                    </a:solidFill>
                    <a:latin typeface="Corbel" panose="020B0503020204020204" pitchFamily="34" charset="0"/>
                  </a:rPr>
                  <a:t>wrong approximation</a:t>
                </a:r>
              </a:p>
              <a:p>
                <a:pPr/>
                <a14:m>
                  <m:oMathPara xmlns:m="http://schemas.openxmlformats.org/officeDocument/2006/math">
                    <m:oMathParaPr>
                      <m:jc m:val="centerGroup"/>
                    </m:oMathParaPr>
                    <m:oMath xmlns:m="http://schemas.openxmlformats.org/officeDocument/2006/math">
                      <m:acc>
                        <m:accPr>
                          <m:chr m:val="̂"/>
                          <m:ctrlPr>
                            <a:rPr lang="en-US" altLang="zh-CN" sz="2400" i="1">
                              <a:solidFill>
                                <a:srgbClr val="FF0000"/>
                              </a:solidFill>
                              <a:latin typeface="Cambria Math" panose="02040503050406030204" pitchFamily="18" charset="0"/>
                            </a:rPr>
                          </m:ctrlPr>
                        </m:accPr>
                        <m:e>
                          <m:r>
                            <a:rPr lang="en-US" altLang="zh-CN" sz="2400" b="1" i="1">
                              <a:solidFill>
                                <a:srgbClr val="FF0000"/>
                              </a:solidFill>
                              <a:latin typeface="Cambria Math" panose="02040503050406030204" pitchFamily="18" charset="0"/>
                            </a:rPr>
                            <m:t>𝝅</m:t>
                          </m:r>
                        </m:e>
                      </m:acc>
                      <m:d>
                        <m:dPr>
                          <m:ctrlPr>
                            <a:rPr lang="en-US" altLang="zh-CN" sz="2400" i="1">
                              <a:solidFill>
                                <a:srgbClr val="FF0000"/>
                              </a:solidFill>
                              <a:latin typeface="Cambria Math" panose="02040503050406030204" pitchFamily="18" charset="0"/>
                            </a:rPr>
                          </m:ctrlPr>
                        </m:dPr>
                        <m:e>
                          <m:r>
                            <a:rPr lang="en-US" altLang="zh-CN" sz="2400" b="1" i="1">
                              <a:solidFill>
                                <a:srgbClr val="FF0000"/>
                              </a:solidFill>
                              <a:latin typeface="Cambria Math" panose="02040503050406030204" pitchFamily="18" charset="0"/>
                            </a:rPr>
                            <m:t>𝒒</m:t>
                          </m:r>
                        </m:e>
                      </m:d>
                      <m:r>
                        <a:rPr lang="en-US" altLang="zh-CN" sz="2400" b="1" i="1">
                          <a:solidFill>
                            <a:srgbClr val="FF0000"/>
                          </a:solidFill>
                          <a:latin typeface="Cambria Math" panose="02040503050406030204" pitchFamily="18" charset="0"/>
                        </a:rPr>
                        <m:t>=</m:t>
                      </m:r>
                      <m:r>
                        <a:rPr lang="en-US" altLang="zh-CN" sz="2400" b="1" i="1">
                          <a:solidFill>
                            <a:srgbClr val="FF0000"/>
                          </a:solidFill>
                          <a:latin typeface="Cambria Math" panose="02040503050406030204" pitchFamily="18" charset="0"/>
                        </a:rPr>
                        <m:t>𝟎</m:t>
                      </m:r>
                    </m:oMath>
                  </m:oMathPara>
                </a14:m>
                <a:endParaRPr lang="en-US" altLang="zh-CN" sz="2400">
                  <a:solidFill>
                    <a:srgbClr val="FF0000"/>
                  </a:solidFill>
                  <a:latin typeface="Corbel" panose="020B0503020204020204" pitchFamily="34" charset="0"/>
                </a:endParaRPr>
              </a:p>
            </p:txBody>
          </p:sp>
        </mc:Choice>
        <mc:Fallback xmlns="">
          <p:sp>
            <p:nvSpPr>
              <p:cNvPr id="30" name="矩形 29">
                <a:extLst>
                  <a:ext uri="{FF2B5EF4-FFF2-40B4-BE49-F238E27FC236}">
                    <a16:creationId xmlns:a16="http://schemas.microsoft.com/office/drawing/2014/main" id="{71D47F07-6A01-D14B-83CA-94D9F84C779B}"/>
                  </a:ext>
                </a:extLst>
              </p:cNvPr>
              <p:cNvSpPr>
                <a:spLocks noRot="1" noChangeAspect="1" noMove="1" noResize="1" noEditPoints="1" noAdjustHandles="1" noChangeArrowheads="1" noChangeShapeType="1" noTextEdit="1"/>
              </p:cNvSpPr>
              <p:nvPr/>
            </p:nvSpPr>
            <p:spPr>
              <a:xfrm>
                <a:off x="5844228" y="2955212"/>
                <a:ext cx="3396138" cy="830997"/>
              </a:xfrm>
              <a:prstGeom prst="rect">
                <a:avLst/>
              </a:prstGeom>
              <a:blipFill>
                <a:blip r:embed="rId11"/>
                <a:stretch>
                  <a:fillRect l="-2985" t="-5970" b="-2985"/>
                </a:stretch>
              </a:blipFill>
            </p:spPr>
            <p:txBody>
              <a:bodyPr/>
              <a:lstStyle/>
              <a:p>
                <a:r>
                  <a:rPr lang="en-US">
                    <a:noFill/>
                  </a:rPr>
                  <a:t> </a:t>
                </a:r>
              </a:p>
            </p:txBody>
          </p:sp>
        </mc:Fallback>
      </mc:AlternateContent>
      <p:sp>
        <p:nvSpPr>
          <p:cNvPr id="31" name="右箭头 30">
            <a:extLst>
              <a:ext uri="{FF2B5EF4-FFF2-40B4-BE49-F238E27FC236}">
                <a16:creationId xmlns:a16="http://schemas.microsoft.com/office/drawing/2014/main" id="{F993E8FD-A052-134D-9000-3D333FCE5FD0}"/>
              </a:ext>
            </a:extLst>
          </p:cNvPr>
          <p:cNvSpPr/>
          <p:nvPr/>
        </p:nvSpPr>
        <p:spPr>
          <a:xfrm>
            <a:off x="5405393" y="3110504"/>
            <a:ext cx="4081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文本框 31">
            <a:extLst>
              <a:ext uri="{FF2B5EF4-FFF2-40B4-BE49-F238E27FC236}">
                <a16:creationId xmlns:a16="http://schemas.microsoft.com/office/drawing/2014/main" id="{DEEEEA13-C837-A54E-9631-FC77D744B0E0}"/>
              </a:ext>
            </a:extLst>
          </p:cNvPr>
          <p:cNvSpPr txBox="1"/>
          <p:nvPr/>
        </p:nvSpPr>
        <p:spPr>
          <a:xfrm>
            <a:off x="5273893" y="3839453"/>
            <a:ext cx="3771156" cy="461665"/>
          </a:xfrm>
          <a:prstGeom prst="rect">
            <a:avLst/>
          </a:prstGeom>
          <a:noFill/>
        </p:spPr>
        <p:txBody>
          <a:bodyPr wrap="square" rtlCol="0">
            <a:spAutoFit/>
          </a:bodyPr>
          <a:lstStyle/>
          <a:p>
            <a:r>
              <a:rPr lang="en-US" sz="2400">
                <a:latin typeface="Corbel" panose="020B0503020204020204" pitchFamily="34" charset="0"/>
              </a:rPr>
              <a:t>2. </a:t>
            </a:r>
            <a:r>
              <a:rPr lang="en-US" sz="2200">
                <a:latin typeface="Corbel" panose="020B0503020204020204" pitchFamily="34" charset="0"/>
              </a:rPr>
              <a:t>Push through each edges: </a:t>
            </a:r>
          </a:p>
        </p:txBody>
      </p:sp>
      <p:sp>
        <p:nvSpPr>
          <p:cNvPr id="33" name="矩形 32">
            <a:extLst>
              <a:ext uri="{FF2B5EF4-FFF2-40B4-BE49-F238E27FC236}">
                <a16:creationId xmlns:a16="http://schemas.microsoft.com/office/drawing/2014/main" id="{B06FFC22-2DE8-5248-9360-36CCDCC53F06}"/>
              </a:ext>
            </a:extLst>
          </p:cNvPr>
          <p:cNvSpPr/>
          <p:nvPr/>
        </p:nvSpPr>
        <p:spPr>
          <a:xfrm>
            <a:off x="5855360" y="4263479"/>
            <a:ext cx="2101601" cy="461665"/>
          </a:xfrm>
          <a:prstGeom prst="rect">
            <a:avLst/>
          </a:prstGeom>
        </p:spPr>
        <p:txBody>
          <a:bodyPr wrap="none">
            <a:spAutoFit/>
          </a:bodyPr>
          <a:lstStyle/>
          <a:p>
            <a:r>
              <a:rPr lang="en-US" altLang="zh-CN" sz="2400">
                <a:solidFill>
                  <a:srgbClr val="FF0000"/>
                </a:solidFill>
                <a:latin typeface="Corbel" panose="020B0503020204020204" pitchFamily="34" charset="0"/>
              </a:rPr>
              <a:t>large cost O(n)</a:t>
            </a:r>
          </a:p>
        </p:txBody>
      </p:sp>
      <p:sp>
        <p:nvSpPr>
          <p:cNvPr id="34" name="右箭头 33">
            <a:extLst>
              <a:ext uri="{FF2B5EF4-FFF2-40B4-BE49-F238E27FC236}">
                <a16:creationId xmlns:a16="http://schemas.microsoft.com/office/drawing/2014/main" id="{9B197361-32A5-9D4C-9BBF-92CE7DEE2865}"/>
              </a:ext>
            </a:extLst>
          </p:cNvPr>
          <p:cNvSpPr/>
          <p:nvPr/>
        </p:nvSpPr>
        <p:spPr>
          <a:xfrm>
            <a:off x="5424910" y="4403964"/>
            <a:ext cx="408132"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60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en-US" altLang="zh-HK" sz="3200" dirty="0"/>
              <a:t>Approximate Graph Propagation</a:t>
            </a:r>
            <a:endParaRPr lang="zh-HK" altLang="en-US" sz="3200" dirty="0"/>
          </a:p>
        </p:txBody>
      </p:sp>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F3F3250F-89CA-DB43-BEC4-56ECF5E557B5}"/>
                  </a:ext>
                </a:extLst>
              </p:cNvPr>
              <p:cNvSpPr/>
              <p:nvPr/>
            </p:nvSpPr>
            <p:spPr>
              <a:xfrm>
                <a:off x="2470398" y="2734729"/>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2470398" y="2734729"/>
                <a:ext cx="432048" cy="432048"/>
              </a:xfrm>
              <a:prstGeom prst="ellipse">
                <a:avLst/>
              </a:prstGeom>
              <a:blipFill>
                <a:blip r:embed="rId3"/>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椭圆 52">
                <a:extLst>
                  <a:ext uri="{FF2B5EF4-FFF2-40B4-BE49-F238E27FC236}">
                    <a16:creationId xmlns:a16="http://schemas.microsoft.com/office/drawing/2014/main" id="{099F0B50-381F-7346-B1E1-1012A9273195}"/>
                  </a:ext>
                </a:extLst>
              </p:cNvPr>
              <p:cNvSpPr/>
              <p:nvPr/>
            </p:nvSpPr>
            <p:spPr>
              <a:xfrm>
                <a:off x="2470398" y="3504817"/>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2470398" y="3504817"/>
                <a:ext cx="432048" cy="432048"/>
              </a:xfrm>
              <a:prstGeom prst="ellipse">
                <a:avLst/>
              </a:prstGeom>
              <a:blipFill>
                <a:blip r:embed="rId4"/>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椭圆 53">
                <a:extLst>
                  <a:ext uri="{FF2B5EF4-FFF2-40B4-BE49-F238E27FC236}">
                    <a16:creationId xmlns:a16="http://schemas.microsoft.com/office/drawing/2014/main" id="{97847D20-2203-F046-AC4F-CE26AE7BD587}"/>
                  </a:ext>
                </a:extLst>
              </p:cNvPr>
              <p:cNvSpPr/>
              <p:nvPr/>
            </p:nvSpPr>
            <p:spPr>
              <a:xfrm>
                <a:off x="2470398" y="4246897"/>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2470398" y="4246897"/>
                <a:ext cx="432048" cy="432048"/>
              </a:xfrm>
              <a:prstGeom prst="ellipse">
                <a:avLst/>
              </a:prstGeom>
              <a:blipFill>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784150CE-6BA5-7146-8E42-3F68BA01A8FB}"/>
                  </a:ext>
                </a:extLst>
              </p:cNvPr>
              <p:cNvSpPr/>
              <p:nvPr/>
            </p:nvSpPr>
            <p:spPr>
              <a:xfrm>
                <a:off x="2470398" y="5373216"/>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𝑣</m:t>
                          </m:r>
                        </m:e>
                        <m:sub>
                          <m:r>
                            <a:rPr kumimoji="1" lang="en-US" altLang="zh-CN" sz="1600" b="0" i="1" smtClean="0">
                              <a:solidFill>
                                <a:schemeClr val="tx1"/>
                              </a:solidFill>
                              <a:latin typeface="Cambria Math" panose="02040503050406030204" pitchFamily="18" charset="0"/>
                            </a:rPr>
                            <m:t>𝑛</m:t>
                          </m:r>
                          <m:r>
                            <a:rPr kumimoji="1" lang="en-US" altLang="zh-CN" sz="16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2470398" y="5373216"/>
                <a:ext cx="432048" cy="432048"/>
              </a:xfrm>
              <a:prstGeom prst="ellipse">
                <a:avLst/>
              </a:prstGeom>
              <a:blipFill>
                <a:blip r:embed="rId6"/>
                <a:stretch>
                  <a:fillRect l="-10811"/>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725DBDC2-01C4-FC47-A522-F9B9196E828E}"/>
                  </a:ext>
                </a:extLst>
              </p:cNvPr>
              <p:cNvSpPr/>
              <p:nvPr/>
            </p:nvSpPr>
            <p:spPr>
              <a:xfrm>
                <a:off x="2470398" y="609329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𝑛</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2470398" y="6093296"/>
                <a:ext cx="432048" cy="432048"/>
              </a:xfrm>
              <a:prstGeom prst="ellipse">
                <a:avLst/>
              </a:prstGeom>
              <a:blipFill>
                <a:blip r:embed="rId7"/>
                <a:stretch>
                  <a:fillRect/>
                </a:stretch>
              </a:blipFill>
              <a:ln w="12700">
                <a:solidFill>
                  <a:schemeClr val="tx1"/>
                </a:solidFill>
              </a:ln>
            </p:spPr>
            <p:txBody>
              <a:bodyPr/>
              <a:lstStyle/>
              <a:p>
                <a:r>
                  <a:rPr lang="en-US">
                    <a:noFill/>
                  </a:rPr>
                  <a:t> </a:t>
                </a:r>
              </a:p>
            </p:txBody>
          </p:sp>
        </mc:Fallback>
      </mc:AlternateContent>
      <p:cxnSp>
        <p:nvCxnSpPr>
          <p:cNvPr id="69" name="直线箭头连接符 68">
            <a:extLst>
              <a:ext uri="{FF2B5EF4-FFF2-40B4-BE49-F238E27FC236}">
                <a16:creationId xmlns:a16="http://schemas.microsoft.com/office/drawing/2014/main" id="{4B6D3994-1ADD-1441-9ECF-0B51195B6772}"/>
              </a:ext>
            </a:extLst>
          </p:cNvPr>
          <p:cNvCxnSpPr>
            <a:cxnSpLocks/>
            <a:stCxn id="64" idx="6"/>
            <a:endCxn id="41" idx="2"/>
          </p:cNvCxnSpPr>
          <p:nvPr/>
        </p:nvCxnSpPr>
        <p:spPr>
          <a:xfrm flipV="1">
            <a:off x="2902446" y="4454221"/>
            <a:ext cx="1508066" cy="1135019"/>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539552"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971600" y="3720841"/>
            <a:ext cx="1498798" cy="733380"/>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971600" y="4454221"/>
            <a:ext cx="1498798"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971600" y="2950753"/>
            <a:ext cx="1498798" cy="1503468"/>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971600" y="4454221"/>
            <a:ext cx="1498798" cy="1135019"/>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2"/>
          </p:cNvCxnSpPr>
          <p:nvPr/>
        </p:nvCxnSpPr>
        <p:spPr>
          <a:xfrm>
            <a:off x="971600" y="4454221"/>
            <a:ext cx="1498798"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F1E33ED2-C02B-F643-8ED9-F53A00EA4D57}"/>
                  </a:ext>
                </a:extLst>
              </p:cNvPr>
              <p:cNvSpPr txBox="1"/>
              <p:nvPr/>
            </p:nvSpPr>
            <p:spPr>
              <a:xfrm>
                <a:off x="582241" y="4208580"/>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xmlns="">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582241" y="4208580"/>
                <a:ext cx="346670" cy="461665"/>
              </a:xfrm>
              <a:prstGeom prst="rect">
                <a:avLst/>
              </a:prstGeom>
              <a:blipFill>
                <a:blip r:embed="rId8"/>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a:endCxn id="41" idx="2"/>
          </p:cNvCxnSpPr>
          <p:nvPr/>
        </p:nvCxnSpPr>
        <p:spPr>
          <a:xfrm>
            <a:off x="2902446" y="2950753"/>
            <a:ext cx="1508066" cy="1503468"/>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a:endCxn id="41" idx="2"/>
          </p:cNvCxnSpPr>
          <p:nvPr/>
        </p:nvCxnSpPr>
        <p:spPr>
          <a:xfrm>
            <a:off x="2902446" y="3720841"/>
            <a:ext cx="1508066" cy="733380"/>
          </a:xfrm>
          <a:prstGeom prst="straightConnector1">
            <a:avLst/>
          </a:prstGeom>
          <a:ln w="28575">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a:endCxn id="41" idx="2"/>
          </p:cNvCxnSpPr>
          <p:nvPr/>
        </p:nvCxnSpPr>
        <p:spPr>
          <a:xfrm flipV="1">
            <a:off x="2902446" y="4454221"/>
            <a:ext cx="1508066" cy="870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a:endCxn id="41" idx="2"/>
          </p:cNvCxnSpPr>
          <p:nvPr/>
        </p:nvCxnSpPr>
        <p:spPr>
          <a:xfrm flipV="1">
            <a:off x="2902446" y="4454221"/>
            <a:ext cx="1508066" cy="185509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1F89C098-57B5-B24A-910E-BF5069924191}"/>
                  </a:ext>
                </a:extLst>
              </p:cNvPr>
              <p:cNvSpPr txBox="1"/>
              <p:nvPr/>
            </p:nvSpPr>
            <p:spPr>
              <a:xfrm>
                <a:off x="539552" y="1150327"/>
                <a:ext cx="8712968" cy="1189685"/>
              </a:xfrm>
              <a:prstGeom prst="rect">
                <a:avLst/>
              </a:prstGeom>
              <a:noFill/>
            </p:spPr>
            <p:txBody>
              <a:bodyPr wrap="square" rtlCol="0">
                <a:spAutoFit/>
              </a:bodyPr>
              <a:lstStyle/>
              <a:p>
                <a:pPr marL="342900" indent="-342900">
                  <a:buFont typeface="Wingdings" pitchFamily="2" charset="2"/>
                  <a:buChar char="Ø"/>
                </a:pPr>
                <a:r>
                  <a:rPr lang="en-US" sz="2000">
                    <a:latin typeface="Corbel" panose="020B0503020204020204" pitchFamily="34" charset="0"/>
                  </a:rPr>
                  <a:t>Sort </a:t>
                </a:r>
                <a14:m>
                  <m:oMath xmlns:m="http://schemas.openxmlformats.org/officeDocument/2006/math">
                    <m:r>
                      <a:rPr lang="en-US" sz="2000" b="1" i="1">
                        <a:latin typeface="Cambria Math" panose="02040503050406030204" pitchFamily="18" charset="0"/>
                      </a:rPr>
                      <m:t>𝒖</m:t>
                    </m:r>
                  </m:oMath>
                </a14:m>
                <a:r>
                  <a:rPr lang="en-US" sz="2000">
                    <a:latin typeface="Corbel" panose="020B0503020204020204" pitchFamily="34" charset="0"/>
                  </a:rPr>
                  <a:t>’s adjacent list </a:t>
                </a:r>
                <a:r>
                  <a:rPr lang="en-US" sz="2000">
                    <a:solidFill>
                      <a:srgbClr val="0070C0"/>
                    </a:solidFill>
                    <a:latin typeface="Corbel" panose="020B0503020204020204" pitchFamily="34" charset="0"/>
                  </a:rPr>
                  <a:t>(preprocessing)</a:t>
                </a:r>
                <a:r>
                  <a:rPr lang="en-US" sz="2000">
                    <a:latin typeface="Corbel" panose="020B0503020204020204" pitchFamily="34" charset="0"/>
                  </a:rPr>
                  <a:t>;</a:t>
                </a:r>
              </a:p>
              <a:p>
                <a:pPr marL="342900" indent="-342900">
                  <a:buFont typeface="Wingdings" pitchFamily="2" charset="2"/>
                  <a:buChar char="Ø"/>
                </a:pPr>
                <a:r>
                  <a:rPr lang="en-US" sz="2000">
                    <a:latin typeface="Corbel" panose="020B0503020204020204" pitchFamily="34" charset="0"/>
                  </a:rPr>
                  <a:t>Scan the ordered neighhbors;</a:t>
                </a:r>
              </a:p>
              <a:p>
                <a:pPr marL="342900" indent="-342900">
                  <a:buFont typeface="Wingdings" pitchFamily="2" charset="2"/>
                  <a:buChar char="Ø"/>
                </a:pPr>
                <a:r>
                  <a:rPr lang="en-US" sz="2000">
                    <a:latin typeface="Corbel" panose="020B0503020204020204" pitchFamily="34" charset="0"/>
                  </a:rPr>
                  <a:t>When </a:t>
                </a:r>
                <a:r>
                  <a:rPr lang="en-US" sz="1800">
                    <a:latin typeface="Corbel" panose="020B0503020204020204" pitchFamily="34" charset="0"/>
                  </a:rPr>
                  <a:t> </a:t>
                </a:r>
                <a14:m>
                  <m:oMath xmlns:m="http://schemas.openxmlformats.org/officeDocument/2006/math">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𝒀</m:t>
                            </m:r>
                          </m:e>
                          <m:sub>
                            <m:r>
                              <a:rPr lang="en-US" altLang="zh-CN" sz="1800" i="1">
                                <a:latin typeface="Cambria Math" panose="02040503050406030204" pitchFamily="18" charset="0"/>
                              </a:rPr>
                              <m:t>𝒊</m:t>
                            </m:r>
                            <m:r>
                              <a:rPr lang="en-US" altLang="zh-CN" sz="1800" i="1">
                                <a:latin typeface="Cambria Math" panose="02040503050406030204" pitchFamily="18" charset="0"/>
                              </a:rPr>
                              <m:t>+</m:t>
                            </m:r>
                            <m:r>
                              <a:rPr lang="en-US" altLang="zh-CN" sz="1800" i="1">
                                <a:latin typeface="Cambria Math" panose="02040503050406030204" pitchFamily="18" charset="0"/>
                              </a:rPr>
                              <m:t>𝟏</m:t>
                            </m:r>
                          </m:sub>
                        </m:sSub>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𝒀</m:t>
                            </m:r>
                          </m:e>
                          <m:sub>
                            <m:r>
                              <a:rPr lang="en-US" altLang="zh-CN" sz="1800" i="1">
                                <a:latin typeface="Cambria Math" panose="02040503050406030204" pitchFamily="18" charset="0"/>
                              </a:rPr>
                              <m:t>𝒊</m:t>
                            </m:r>
                          </m:sub>
                        </m:sSub>
                      </m:den>
                    </m:f>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𝒓</m:t>
                                </m:r>
                              </m:e>
                            </m:acc>
                          </m:e>
                          <m:sup>
                            <m:r>
                              <a:rPr lang="en-US" altLang="zh-CN" sz="1800"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i="1">
                                <a:latin typeface="Cambria Math" panose="02040503050406030204" pitchFamily="18" charset="0"/>
                              </a:rPr>
                              <m:t>𝒖</m:t>
                            </m:r>
                          </m:e>
                        </m:d>
                      </m:num>
                      <m:den>
                        <m:sSubSup>
                          <m:sSubSupPr>
                            <m:ctrlPr>
                              <a:rPr lang="en-US" altLang="zh-CN" sz="1800" i="1">
                                <a:latin typeface="Cambria Math" panose="02040503050406030204" pitchFamily="18" charset="0"/>
                              </a:rPr>
                            </m:ctrlPr>
                          </m:sSubSupP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𝒅</m:t>
                                </m:r>
                              </m:e>
                              <m:sub>
                                <m:r>
                                  <a:rPr lang="en-US" altLang="zh-CN" sz="1800" i="1">
                                    <a:latin typeface="Cambria Math" panose="02040503050406030204" pitchFamily="18" charset="0"/>
                                  </a:rPr>
                                  <m:t>𝒗</m:t>
                                </m:r>
                              </m:sub>
                              <m:sup>
                                <m:r>
                                  <a:rPr lang="en-US" altLang="zh-CN" sz="1800" i="1">
                                    <a:latin typeface="Cambria Math" panose="02040503050406030204" pitchFamily="18" charset="0"/>
                                  </a:rPr>
                                  <m:t>𝒂</m:t>
                                </m:r>
                              </m:sup>
                            </m:sSubSup>
                            <m:r>
                              <a:rPr lang="en-US" altLang="zh-CN" sz="1800" i="1">
                                <a:latin typeface="Cambria Math" panose="02040503050406030204" pitchFamily="18" charset="0"/>
                              </a:rPr>
                              <m:t>⋅</m:t>
                            </m:r>
                            <m:r>
                              <a:rPr lang="en-US" altLang="zh-CN" sz="1800" i="1">
                                <a:latin typeface="Cambria Math" panose="02040503050406030204" pitchFamily="18" charset="0"/>
                              </a:rPr>
                              <m:t>𝒅</m:t>
                            </m:r>
                          </m:e>
                          <m:sub>
                            <m:r>
                              <a:rPr lang="en-US" altLang="zh-CN" sz="1800" i="1">
                                <a:latin typeface="Cambria Math" panose="02040503050406030204" pitchFamily="18" charset="0"/>
                              </a:rPr>
                              <m:t>𝒖</m:t>
                            </m:r>
                          </m:sub>
                          <m:sup>
                            <m:r>
                              <a:rPr lang="en-US" altLang="zh-CN" sz="1800" i="1">
                                <a:latin typeface="Cambria Math" panose="02040503050406030204" pitchFamily="18" charset="0"/>
                              </a:rPr>
                              <m:t>𝒃</m:t>
                            </m:r>
                          </m:sup>
                        </m:sSubSup>
                      </m:den>
                    </m:f>
                    <m:r>
                      <a:rPr lang="en-US" altLang="zh-CN" sz="1800" b="1" i="0">
                        <a:latin typeface="Cambria Math" panose="02040503050406030204" pitchFamily="18" charset="0"/>
                      </a:rPr>
                      <m:t>&lt;</m:t>
                    </m:r>
                    <m:r>
                      <a:rPr lang="en-US" altLang="zh-CN" sz="1800" b="1" i="1">
                        <a:latin typeface="Cambria Math" panose="02040503050406030204" pitchFamily="18" charset="0"/>
                      </a:rPr>
                      <m:t>𝜺</m:t>
                    </m:r>
                  </m:oMath>
                </a14:m>
                <a:r>
                  <a:rPr lang="en-US" sz="2000">
                    <a:latin typeface="Corbel" panose="020B0503020204020204" pitchFamily="34" charset="0"/>
                  </a:rPr>
                  <a:t>, </a:t>
                </a:r>
                <a:r>
                  <a:rPr lang="en-US" sz="2000">
                    <a:solidFill>
                      <a:srgbClr val="FF0000"/>
                    </a:solidFill>
                    <a:latin typeface="Corbel" panose="020B0503020204020204" pitchFamily="34" charset="0"/>
                  </a:rPr>
                  <a:t>sample some nodes to propagate probability mass.</a:t>
                </a:r>
              </a:p>
            </p:txBody>
          </p:sp>
        </mc:Choice>
        <mc:Fallback xmlns="">
          <p:sp>
            <p:nvSpPr>
              <p:cNvPr id="126" name="文本框 125">
                <a:extLst>
                  <a:ext uri="{FF2B5EF4-FFF2-40B4-BE49-F238E27FC236}">
                    <a16:creationId xmlns:a16="http://schemas.microsoft.com/office/drawing/2014/main" id="{1F89C098-57B5-B24A-910E-BF5069924191}"/>
                  </a:ext>
                </a:extLst>
              </p:cNvPr>
              <p:cNvSpPr txBox="1">
                <a:spLocks noRot="1" noChangeAspect="1" noMove="1" noResize="1" noEditPoints="1" noAdjustHandles="1" noChangeArrowheads="1" noChangeShapeType="1" noTextEdit="1"/>
              </p:cNvSpPr>
              <p:nvPr/>
            </p:nvSpPr>
            <p:spPr>
              <a:xfrm>
                <a:off x="539552" y="1150327"/>
                <a:ext cx="8712968" cy="1189685"/>
              </a:xfrm>
              <a:prstGeom prst="rect">
                <a:avLst/>
              </a:prstGeom>
              <a:blipFill>
                <a:blip r:embed="rId9"/>
                <a:stretch>
                  <a:fillRect l="-582" t="-3158"/>
                </a:stretch>
              </a:blipFill>
            </p:spPr>
            <p:txBody>
              <a:bodyPr/>
              <a:lstStyle/>
              <a:p>
                <a:r>
                  <a:rPr lang="en-US">
                    <a:noFill/>
                  </a:rPr>
                  <a:t> </a:t>
                </a:r>
              </a:p>
            </p:txBody>
          </p:sp>
        </mc:Fallback>
      </mc:AlternateContent>
      <p:sp>
        <p:nvSpPr>
          <p:cNvPr id="41" name="椭圆 40">
            <a:extLst>
              <a:ext uri="{FF2B5EF4-FFF2-40B4-BE49-F238E27FC236}">
                <a16:creationId xmlns:a16="http://schemas.microsoft.com/office/drawing/2014/main" id="{863BFC8B-A924-3544-A21B-28EFC0514534}"/>
              </a:ext>
            </a:extLst>
          </p:cNvPr>
          <p:cNvSpPr/>
          <p:nvPr/>
        </p:nvSpPr>
        <p:spPr>
          <a:xfrm>
            <a:off x="4410512" y="42381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01A49C39-9467-AD45-9B2F-DBED6BAFE5DE}"/>
                  </a:ext>
                </a:extLst>
              </p:cNvPr>
              <p:cNvSpPr txBox="1"/>
              <p:nvPr/>
            </p:nvSpPr>
            <p:spPr>
              <a:xfrm>
                <a:off x="4453201" y="4179261"/>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𝑞</m:t>
                      </m:r>
                    </m:oMath>
                  </m:oMathPara>
                </a14:m>
                <a:endParaRPr lang="en-US" sz="2400" b="0"/>
              </a:p>
            </p:txBody>
          </p:sp>
        </mc:Choice>
        <mc:Fallback xmlns="">
          <p:sp>
            <p:nvSpPr>
              <p:cNvPr id="42" name="文本框 41">
                <a:extLst>
                  <a:ext uri="{FF2B5EF4-FFF2-40B4-BE49-F238E27FC236}">
                    <a16:creationId xmlns:a16="http://schemas.microsoft.com/office/drawing/2014/main" id="{01A49C39-9467-AD45-9B2F-DBED6BAFE5DE}"/>
                  </a:ext>
                </a:extLst>
              </p:cNvPr>
              <p:cNvSpPr txBox="1">
                <a:spLocks noRot="1" noChangeAspect="1" noMove="1" noResize="1" noEditPoints="1" noAdjustHandles="1" noChangeArrowheads="1" noChangeShapeType="1" noTextEdit="1"/>
              </p:cNvSpPr>
              <p:nvPr/>
            </p:nvSpPr>
            <p:spPr>
              <a:xfrm>
                <a:off x="4453201" y="4179261"/>
                <a:ext cx="346670" cy="461665"/>
              </a:xfrm>
              <a:prstGeom prst="rect">
                <a:avLst/>
              </a:prstGeom>
              <a:blipFill>
                <a:blip r:embed="rId10"/>
                <a:stretch>
                  <a:fillRect l="-3571" r="-7143" b="-10811"/>
                </a:stretch>
              </a:blipFill>
            </p:spPr>
            <p:txBody>
              <a:bodyPr/>
              <a:lstStyle/>
              <a:p>
                <a:r>
                  <a:rPr lang="en-US">
                    <a:noFill/>
                  </a:rPr>
                  <a:t> </a:t>
                </a:r>
              </a:p>
            </p:txBody>
          </p:sp>
        </mc:Fallback>
      </mc:AlternateContent>
      <p:sp>
        <p:nvSpPr>
          <p:cNvPr id="49" name="文本框 48">
            <a:extLst>
              <a:ext uri="{FF2B5EF4-FFF2-40B4-BE49-F238E27FC236}">
                <a16:creationId xmlns:a16="http://schemas.microsoft.com/office/drawing/2014/main" id="{50BB48E7-CCC4-4040-930D-394C0D30EC3A}"/>
              </a:ext>
            </a:extLst>
          </p:cNvPr>
          <p:cNvSpPr txBox="1"/>
          <p:nvPr/>
        </p:nvSpPr>
        <p:spPr>
          <a:xfrm rot="5400000">
            <a:off x="2395979" y="4896240"/>
            <a:ext cx="667449" cy="400110"/>
          </a:xfrm>
          <a:prstGeom prst="rect">
            <a:avLst/>
          </a:prstGeom>
          <a:noFill/>
        </p:spPr>
        <p:txBody>
          <a:bodyPr wrap="square" rtlCol="0">
            <a:spAutoFit/>
          </a:bodyPr>
          <a:lstStyle/>
          <a:p>
            <a:r>
              <a:rPr kumimoji="1" lang="en-US" altLang="zh-CN" sz="2000" dirty="0"/>
              <a:t>…</a:t>
            </a:r>
            <a:endParaRPr kumimoji="1" lang="zh-CN" altLang="en-US" sz="2000" dirty="0"/>
          </a:p>
        </p:txBody>
      </p:sp>
      <p:sp>
        <p:nvSpPr>
          <p:cNvPr id="26" name="文本框 25">
            <a:extLst>
              <a:ext uri="{FF2B5EF4-FFF2-40B4-BE49-F238E27FC236}">
                <a16:creationId xmlns:a16="http://schemas.microsoft.com/office/drawing/2014/main" id="{41AB5CE3-66E0-A74E-9262-E039F77EF2A3}"/>
              </a:ext>
            </a:extLst>
          </p:cNvPr>
          <p:cNvSpPr txBox="1"/>
          <p:nvPr/>
        </p:nvSpPr>
        <p:spPr>
          <a:xfrm>
            <a:off x="4176464" y="5531550"/>
            <a:ext cx="5004048" cy="707886"/>
          </a:xfrm>
          <a:prstGeom prst="rect">
            <a:avLst/>
          </a:prstGeom>
          <a:noFill/>
        </p:spPr>
        <p:txBody>
          <a:bodyPr wrap="square" rtlCol="0">
            <a:spAutoFit/>
          </a:bodyPr>
          <a:lstStyle/>
          <a:p>
            <a:r>
              <a:rPr lang="en-US" sz="2000">
                <a:latin typeface="Corbel" panose="020B0503020204020204" pitchFamily="34" charset="0"/>
              </a:rPr>
              <a:t>How can we sample neighbors </a:t>
            </a:r>
            <a:r>
              <a:rPr lang="en-US" sz="2000">
                <a:solidFill>
                  <a:srgbClr val="FF0000"/>
                </a:solidFill>
                <a:latin typeface="Corbel" panose="020B0503020204020204" pitchFamily="34" charset="0"/>
              </a:rPr>
              <a:t>without </a:t>
            </a:r>
            <a:r>
              <a:rPr lang="en-US" sz="2000">
                <a:latin typeface="Corbel" panose="020B0503020204020204" pitchFamily="34" charset="0"/>
              </a:rPr>
              <a:t>checking each neighbor one by one? </a:t>
            </a: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9434F482-13BB-5941-B1B1-B45637212542}"/>
                  </a:ext>
                </a:extLst>
              </p:cNvPr>
              <p:cNvSpPr txBox="1"/>
              <p:nvPr/>
            </p:nvSpPr>
            <p:spPr>
              <a:xfrm>
                <a:off x="3995936" y="2663248"/>
                <a:ext cx="5400601" cy="935962"/>
              </a:xfrm>
              <a:prstGeom prst="rect">
                <a:avLst/>
              </a:prstGeom>
              <a:noFill/>
            </p:spPr>
            <p:txBody>
              <a:bodyPr wrap="square" rtlCol="0">
                <a:spAutoFit/>
              </a:bodyPr>
              <a:lstStyle/>
              <a:p>
                <a:r>
                  <a:rPr lang="en-US" sz="2000">
                    <a:latin typeface="Corbel" panose="020B0503020204020204" pitchFamily="34" charset="0"/>
                  </a:rPr>
                  <a:t>sample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𝒌</m:t>
                        </m:r>
                      </m:sub>
                    </m:sSub>
                  </m:oMath>
                </a14:m>
                <a:r>
                  <a:rPr lang="en-US" sz="2000">
                    <a:latin typeface="Corbel" panose="020B0503020204020204" pitchFamily="34" charset="0"/>
                  </a:rPr>
                  <a:t> with probability </a:t>
                </a:r>
                <a14:m>
                  <m:oMath xmlns:m="http://schemas.openxmlformats.org/officeDocument/2006/math">
                    <m:f>
                      <m:fPr>
                        <m:ctrlPr>
                          <a:rPr lang="en-US" altLang="zh-CN" sz="2000" i="1">
                            <a:solidFill>
                              <a:srgbClr val="0070C0"/>
                            </a:solidFill>
                            <a:latin typeface="Cambria Math" panose="02040503050406030204" pitchFamily="18" charset="0"/>
                          </a:rPr>
                        </m:ctrlPr>
                      </m:fPr>
                      <m:num>
                        <m:r>
                          <a:rPr lang="en-US" altLang="zh-CN" sz="2000" b="1" i="1">
                            <a:solidFill>
                              <a:srgbClr val="0070C0"/>
                            </a:solidFill>
                            <a:latin typeface="Cambria Math" panose="02040503050406030204" pitchFamily="18" charset="0"/>
                          </a:rPr>
                          <m:t>𝟏</m:t>
                        </m:r>
                      </m:num>
                      <m:den>
                        <m:r>
                          <a:rPr lang="en-US" altLang="zh-CN" sz="2000" b="1" i="1">
                            <a:solidFill>
                              <a:srgbClr val="0070C0"/>
                            </a:solidFill>
                            <a:latin typeface="Cambria Math" panose="02040503050406030204" pitchFamily="18" charset="0"/>
                          </a:rPr>
                          <m:t>𝜺</m:t>
                        </m:r>
                      </m:den>
                    </m:f>
                    <m:r>
                      <a:rPr lang="en-US" altLang="zh-CN" sz="2000" b="1" i="1">
                        <a:solidFill>
                          <a:srgbClr val="0070C0"/>
                        </a:solidFill>
                        <a:latin typeface="Cambria Math" panose="02040503050406030204" pitchFamily="18" charset="0"/>
                      </a:rPr>
                      <m:t>⋅</m:t>
                    </m:r>
                    <m:f>
                      <m:fPr>
                        <m:ctrlPr>
                          <a:rPr lang="en-US" altLang="zh-CN" sz="2000" i="1">
                            <a:solidFill>
                              <a:srgbClr val="0070C0"/>
                            </a:solidFill>
                            <a:latin typeface="Cambria Math" panose="02040503050406030204" pitchFamily="18" charset="0"/>
                          </a:rPr>
                        </m:ctrlPr>
                      </m:fPr>
                      <m:num>
                        <m:sSub>
                          <m:sSubPr>
                            <m:ctrlPr>
                              <a:rPr lang="en-US" altLang="zh-CN" sz="2000" i="1">
                                <a:solidFill>
                                  <a:srgbClr val="0070C0"/>
                                </a:solidFill>
                                <a:latin typeface="Cambria Math" panose="02040503050406030204" pitchFamily="18" charset="0"/>
                              </a:rPr>
                            </m:ctrlPr>
                          </m:sSubPr>
                          <m:e>
                            <m:r>
                              <a:rPr lang="en-US" altLang="zh-CN" sz="2000" i="1">
                                <a:solidFill>
                                  <a:srgbClr val="0070C0"/>
                                </a:solidFill>
                                <a:latin typeface="Cambria Math" panose="02040503050406030204" pitchFamily="18" charset="0"/>
                              </a:rPr>
                              <m:t>𝒀</m:t>
                            </m:r>
                          </m:e>
                          <m:sub>
                            <m:r>
                              <a:rPr lang="en-US" altLang="zh-CN" sz="2000" i="1">
                                <a:solidFill>
                                  <a:srgbClr val="0070C0"/>
                                </a:solidFill>
                                <a:latin typeface="Cambria Math" panose="02040503050406030204" pitchFamily="18" charset="0"/>
                              </a:rPr>
                              <m:t>𝒊</m:t>
                            </m:r>
                            <m:r>
                              <a:rPr lang="en-US" altLang="zh-CN" sz="2000" i="1">
                                <a:solidFill>
                                  <a:srgbClr val="0070C0"/>
                                </a:solidFill>
                                <a:latin typeface="Cambria Math" panose="02040503050406030204" pitchFamily="18" charset="0"/>
                              </a:rPr>
                              <m:t>+</m:t>
                            </m:r>
                            <m:r>
                              <a:rPr lang="en-US" altLang="zh-CN" sz="2000" i="1">
                                <a:solidFill>
                                  <a:srgbClr val="0070C0"/>
                                </a:solidFill>
                                <a:latin typeface="Cambria Math" panose="02040503050406030204" pitchFamily="18" charset="0"/>
                              </a:rPr>
                              <m:t>𝟏</m:t>
                            </m:r>
                          </m:sub>
                        </m:sSub>
                      </m:num>
                      <m:den>
                        <m:sSub>
                          <m:sSubPr>
                            <m:ctrlPr>
                              <a:rPr lang="en-US" altLang="zh-CN" sz="2000" i="1">
                                <a:solidFill>
                                  <a:srgbClr val="0070C0"/>
                                </a:solidFill>
                                <a:latin typeface="Cambria Math" panose="02040503050406030204" pitchFamily="18" charset="0"/>
                              </a:rPr>
                            </m:ctrlPr>
                          </m:sSubPr>
                          <m:e>
                            <m:r>
                              <a:rPr lang="en-US" altLang="zh-CN" sz="2000" i="1">
                                <a:solidFill>
                                  <a:srgbClr val="0070C0"/>
                                </a:solidFill>
                                <a:latin typeface="Cambria Math" panose="02040503050406030204" pitchFamily="18" charset="0"/>
                              </a:rPr>
                              <m:t>𝒀</m:t>
                            </m:r>
                          </m:e>
                          <m:sub>
                            <m:r>
                              <a:rPr lang="en-US" altLang="zh-CN" sz="2000" i="1">
                                <a:solidFill>
                                  <a:srgbClr val="0070C0"/>
                                </a:solidFill>
                                <a:latin typeface="Cambria Math" panose="02040503050406030204" pitchFamily="18" charset="0"/>
                              </a:rPr>
                              <m:t>𝒊</m:t>
                            </m:r>
                          </m:sub>
                        </m:sSub>
                      </m:den>
                    </m:f>
                    <m:r>
                      <a:rPr lang="en-US" altLang="zh-CN" sz="2000" i="1">
                        <a:solidFill>
                          <a:srgbClr val="0070C0"/>
                        </a:solidFill>
                        <a:latin typeface="Cambria Math" panose="02040503050406030204" pitchFamily="18" charset="0"/>
                      </a:rPr>
                      <m:t>⋅</m:t>
                    </m:r>
                    <m:f>
                      <m:fPr>
                        <m:ctrlPr>
                          <a:rPr lang="en-US" altLang="zh-CN" sz="2000" i="1">
                            <a:solidFill>
                              <a:srgbClr val="0070C0"/>
                            </a:solidFill>
                            <a:latin typeface="Cambria Math" panose="02040503050406030204" pitchFamily="18" charset="0"/>
                          </a:rPr>
                        </m:ctrlPr>
                      </m:fPr>
                      <m:num>
                        <m:sSup>
                          <m:sSupPr>
                            <m:ctrlPr>
                              <a:rPr lang="en-US" altLang="zh-CN" sz="2000" i="1">
                                <a:solidFill>
                                  <a:srgbClr val="0070C0"/>
                                </a:solidFill>
                                <a:latin typeface="Cambria Math" panose="02040503050406030204" pitchFamily="18" charset="0"/>
                              </a:rPr>
                            </m:ctrlPr>
                          </m:sSupPr>
                          <m:e>
                            <m:acc>
                              <m:accPr>
                                <m:chr m:val="⃗"/>
                                <m:ctrlPr>
                                  <a:rPr lang="en-US" altLang="zh-CN" sz="2000" i="1">
                                    <a:solidFill>
                                      <a:srgbClr val="0070C0"/>
                                    </a:solidFill>
                                    <a:latin typeface="Cambria Math" panose="02040503050406030204" pitchFamily="18" charset="0"/>
                                  </a:rPr>
                                </m:ctrlPr>
                              </m:accPr>
                              <m:e>
                                <m:r>
                                  <a:rPr lang="en-US" altLang="zh-CN" sz="2000" i="1">
                                    <a:solidFill>
                                      <a:srgbClr val="0070C0"/>
                                    </a:solidFill>
                                    <a:latin typeface="Cambria Math" panose="02040503050406030204" pitchFamily="18" charset="0"/>
                                  </a:rPr>
                                  <m:t>𝒓</m:t>
                                </m:r>
                              </m:e>
                            </m:acc>
                          </m:e>
                          <m:sup>
                            <m:r>
                              <a:rPr lang="en-US" altLang="zh-CN" sz="2000" i="1">
                                <a:solidFill>
                                  <a:srgbClr val="0070C0"/>
                                </a:solidFill>
                                <a:latin typeface="Cambria Math" panose="02040503050406030204" pitchFamily="18" charset="0"/>
                              </a:rPr>
                              <m:t>𝒊</m:t>
                            </m:r>
                          </m:sup>
                        </m:sSup>
                        <m:d>
                          <m:dPr>
                            <m:ctrlPr>
                              <a:rPr lang="en-US" altLang="zh-CN" sz="2000" i="1">
                                <a:solidFill>
                                  <a:srgbClr val="0070C0"/>
                                </a:solidFill>
                                <a:latin typeface="Cambria Math" panose="02040503050406030204" pitchFamily="18" charset="0"/>
                              </a:rPr>
                            </m:ctrlPr>
                          </m:dPr>
                          <m:e>
                            <m:r>
                              <a:rPr lang="en-US" altLang="zh-CN" sz="2000" i="1">
                                <a:solidFill>
                                  <a:srgbClr val="0070C0"/>
                                </a:solidFill>
                                <a:latin typeface="Cambria Math" panose="02040503050406030204" pitchFamily="18" charset="0"/>
                              </a:rPr>
                              <m:t>𝒖</m:t>
                            </m:r>
                          </m:e>
                        </m:d>
                      </m:num>
                      <m:den>
                        <m:sSubSup>
                          <m:sSubSupPr>
                            <m:ctrlPr>
                              <a:rPr lang="en-US" altLang="zh-CN" sz="2000" i="1">
                                <a:solidFill>
                                  <a:srgbClr val="0070C0"/>
                                </a:solidFill>
                                <a:latin typeface="Cambria Math" panose="02040503050406030204" pitchFamily="18" charset="0"/>
                              </a:rPr>
                            </m:ctrlPr>
                          </m:sSubSupPr>
                          <m:e>
                            <m:sSubSup>
                              <m:sSubSupPr>
                                <m:ctrlPr>
                                  <a:rPr lang="en-US" altLang="zh-CN" sz="2000" i="1">
                                    <a:solidFill>
                                      <a:srgbClr val="0070C0"/>
                                    </a:solidFill>
                                    <a:latin typeface="Cambria Math" panose="02040503050406030204" pitchFamily="18" charset="0"/>
                                  </a:rPr>
                                </m:ctrlPr>
                              </m:sSubSupPr>
                              <m:e>
                                <m:r>
                                  <a:rPr lang="en-US" altLang="zh-CN" sz="2000" i="1">
                                    <a:solidFill>
                                      <a:srgbClr val="0070C0"/>
                                    </a:solidFill>
                                    <a:latin typeface="Cambria Math" panose="02040503050406030204" pitchFamily="18" charset="0"/>
                                  </a:rPr>
                                  <m:t>𝒅</m:t>
                                </m:r>
                              </m:e>
                              <m:sub>
                                <m:r>
                                  <a:rPr lang="en-US" altLang="zh-CN" sz="2000" i="1">
                                    <a:solidFill>
                                      <a:srgbClr val="0070C0"/>
                                    </a:solidFill>
                                    <a:latin typeface="Cambria Math" panose="02040503050406030204" pitchFamily="18" charset="0"/>
                                  </a:rPr>
                                  <m:t>𝒗</m:t>
                                </m:r>
                              </m:sub>
                              <m:sup>
                                <m:r>
                                  <a:rPr lang="en-US" altLang="zh-CN" sz="2000" i="1">
                                    <a:solidFill>
                                      <a:srgbClr val="0070C0"/>
                                    </a:solidFill>
                                    <a:latin typeface="Cambria Math" panose="02040503050406030204" pitchFamily="18" charset="0"/>
                                  </a:rPr>
                                  <m:t>𝒂</m:t>
                                </m:r>
                              </m:sup>
                            </m:sSubSup>
                            <m:r>
                              <a:rPr lang="en-US" altLang="zh-CN" sz="2000" i="1">
                                <a:solidFill>
                                  <a:srgbClr val="0070C0"/>
                                </a:solidFill>
                                <a:latin typeface="Cambria Math" panose="02040503050406030204" pitchFamily="18" charset="0"/>
                              </a:rPr>
                              <m:t>⋅</m:t>
                            </m:r>
                            <m:r>
                              <a:rPr lang="en-US" altLang="zh-CN" sz="2000" i="1">
                                <a:solidFill>
                                  <a:srgbClr val="0070C0"/>
                                </a:solidFill>
                                <a:latin typeface="Cambria Math" panose="02040503050406030204" pitchFamily="18" charset="0"/>
                              </a:rPr>
                              <m:t>𝒅</m:t>
                            </m:r>
                          </m:e>
                          <m:sub>
                            <m:r>
                              <a:rPr lang="en-US" altLang="zh-CN" sz="2000" i="1">
                                <a:solidFill>
                                  <a:srgbClr val="0070C0"/>
                                </a:solidFill>
                                <a:latin typeface="Cambria Math" panose="02040503050406030204" pitchFamily="18" charset="0"/>
                              </a:rPr>
                              <m:t>𝒖</m:t>
                            </m:r>
                          </m:sub>
                          <m:sup>
                            <m:r>
                              <a:rPr lang="en-US" altLang="zh-CN" sz="2000" i="1">
                                <a:solidFill>
                                  <a:srgbClr val="0070C0"/>
                                </a:solidFill>
                                <a:latin typeface="Cambria Math" panose="02040503050406030204" pitchFamily="18" charset="0"/>
                              </a:rPr>
                              <m:t>𝒃</m:t>
                            </m:r>
                          </m:sup>
                        </m:sSubSup>
                      </m:den>
                    </m:f>
                  </m:oMath>
                </a14:m>
                <a:r>
                  <a:rPr lang="en-US" sz="2000">
                    <a:latin typeface="Corbel" panose="020B0503020204020204" pitchFamily="34" charset="0"/>
                  </a:rPr>
                  <a:t> .</a:t>
                </a:r>
              </a:p>
              <a:p>
                <a:r>
                  <a:rPr lang="en-US" sz="2000">
                    <a:latin typeface="Corbel" panose="020B0503020204020204" pitchFamily="34" charset="0"/>
                  </a:rPr>
                  <a:t>t</a:t>
                </a:r>
                <a:r>
                  <a:rPr lang="en-US" sz="2000" b="1">
                    <a:latin typeface="Corbel" panose="020B0503020204020204" pitchFamily="34" charset="0"/>
                  </a:rPr>
                  <a:t>ransfer </a:t>
                </a:r>
                <a14:m>
                  <m:oMath xmlns:m="http://schemas.openxmlformats.org/officeDocument/2006/math">
                    <m:r>
                      <a:rPr lang="en-US" sz="2000" b="1" i="1">
                        <a:latin typeface="Cambria Math" panose="02040503050406030204" pitchFamily="18" charset="0"/>
                      </a:rPr>
                      <m:t>𝜺</m:t>
                    </m:r>
                  </m:oMath>
                </a14:m>
                <a:r>
                  <a:rPr lang="en-US" sz="2000">
                    <a:latin typeface="Corbel" panose="020B0503020204020204" pitchFamily="34" charset="0"/>
                  </a:rPr>
                  <a:t> to the selected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𝒗</m:t>
                        </m:r>
                      </m:e>
                      <m:sub>
                        <m:r>
                          <a:rPr lang="en-US" altLang="zh-CN" sz="2000" i="1">
                            <a:latin typeface="Cambria Math" panose="02040503050406030204" pitchFamily="18" charset="0"/>
                          </a:rPr>
                          <m:t>𝒌</m:t>
                        </m:r>
                      </m:sub>
                    </m:sSub>
                    <m:r>
                      <a:rPr lang="en-US" altLang="zh-CN" sz="2000" i="1">
                        <a:latin typeface="Cambria Math" panose="02040503050406030204" pitchFamily="18" charset="0"/>
                      </a:rPr>
                      <m:t> </m:t>
                    </m:r>
                  </m:oMath>
                </a14:m>
                <a:r>
                  <a:rPr lang="en-US" sz="2000">
                    <a:latin typeface="Corbel" panose="020B0503020204020204" pitchFamily="34" charset="0"/>
                  </a:rPr>
                  <a:t>for unbiasedness</a:t>
                </a:r>
              </a:p>
            </p:txBody>
          </p:sp>
        </mc:Choice>
        <mc:Fallback xmlns="">
          <p:sp>
            <p:nvSpPr>
              <p:cNvPr id="27" name="文本框 26">
                <a:extLst>
                  <a:ext uri="{FF2B5EF4-FFF2-40B4-BE49-F238E27FC236}">
                    <a16:creationId xmlns:a16="http://schemas.microsoft.com/office/drawing/2014/main" id="{9434F482-13BB-5941-B1B1-B45637212542}"/>
                  </a:ext>
                </a:extLst>
              </p:cNvPr>
              <p:cNvSpPr txBox="1">
                <a:spLocks noRot="1" noChangeAspect="1" noMove="1" noResize="1" noEditPoints="1" noAdjustHandles="1" noChangeArrowheads="1" noChangeShapeType="1" noTextEdit="1"/>
              </p:cNvSpPr>
              <p:nvPr/>
            </p:nvSpPr>
            <p:spPr>
              <a:xfrm>
                <a:off x="3995936" y="2663248"/>
                <a:ext cx="5400601" cy="935962"/>
              </a:xfrm>
              <a:prstGeom prst="rect">
                <a:avLst/>
              </a:prstGeom>
              <a:blipFill>
                <a:blip r:embed="rId11"/>
                <a:stretch>
                  <a:fillRect l="-1174" b="-10667"/>
                </a:stretch>
              </a:blipFill>
            </p:spPr>
            <p:txBody>
              <a:bodyPr/>
              <a:lstStyle/>
              <a:p>
                <a:r>
                  <a:rPr lang="en-US">
                    <a:noFill/>
                  </a:rPr>
                  <a:t> </a:t>
                </a:r>
              </a:p>
            </p:txBody>
          </p:sp>
        </mc:Fallback>
      </mc:AlternateContent>
    </p:spTree>
    <p:extLst>
      <p:ext uri="{BB962C8B-B14F-4D97-AF65-F5344CB8AC3E}">
        <p14:creationId xmlns:p14="http://schemas.microsoft.com/office/powerpoint/2010/main" val="36893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6">
                                            <p:txEl>
                                              <p:pRg st="2" end="2"/>
                                            </p:txEl>
                                          </p:spTgt>
                                        </p:tgtEl>
                                        <p:attrNameLst>
                                          <p:attrName>style.visibility</p:attrName>
                                        </p:attrNameLst>
                                      </p:cBhvr>
                                      <p:to>
                                        <p:strVal val="visible"/>
                                      </p:to>
                                    </p:set>
                                    <p:animEffect transition="in" filter="fade">
                                      <p:cBhvr>
                                        <p:cTn id="7" dur="1000"/>
                                        <p:tgtEl>
                                          <p:spTgt spid="126">
                                            <p:txEl>
                                              <p:pRg st="2" end="2"/>
                                            </p:txEl>
                                          </p:spTgt>
                                        </p:tgtEl>
                                      </p:cBhvr>
                                    </p:animEffect>
                                    <p:anim calcmode="lin" valueType="num">
                                      <p:cBhvr>
                                        <p:cTn id="8" dur="10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en-US" altLang="zh-CN" dirty="0"/>
              <a:t>Graphs</a:t>
            </a:r>
            <a:r>
              <a:rPr kumimoji="1" lang="zh-CN" altLang="en-US" dirty="0"/>
              <a:t> </a:t>
            </a:r>
            <a:r>
              <a:rPr kumimoji="1" lang="en-US" altLang="zh-CN" dirty="0"/>
              <a:t>are ubiquitous</a:t>
            </a:r>
            <a:endParaRPr kumimoji="1" lang="zh-CN" altLang="en-US" dirty="0"/>
          </a:p>
        </p:txBody>
      </p:sp>
      <p:sp>
        <p:nvSpPr>
          <p:cNvPr id="10" name="文本框 9">
            <a:extLst>
              <a:ext uri="{FF2B5EF4-FFF2-40B4-BE49-F238E27FC236}">
                <a16:creationId xmlns:a16="http://schemas.microsoft.com/office/drawing/2014/main" id="{DDC28F5D-3236-8346-8287-676E405F5E0D}"/>
              </a:ext>
            </a:extLst>
          </p:cNvPr>
          <p:cNvSpPr txBox="1"/>
          <p:nvPr/>
        </p:nvSpPr>
        <p:spPr>
          <a:xfrm>
            <a:off x="5940152" y="3013501"/>
            <a:ext cx="2880320" cy="830997"/>
          </a:xfrm>
          <a:prstGeom prst="rect">
            <a:avLst/>
          </a:prstGeom>
          <a:noFill/>
        </p:spPr>
        <p:txBody>
          <a:bodyPr wrap="square" rtlCol="0">
            <a:spAutoFit/>
          </a:bodyPr>
          <a:lstStyle/>
          <a:p>
            <a:pPr marL="342900" indent="-342900">
              <a:buSzPct val="80000"/>
              <a:buFont typeface="Wingdings" pitchFamily="2" charset="2"/>
              <a:buChar char="l"/>
            </a:pPr>
            <a:r>
              <a:rPr lang="en-US" sz="2400" b="0">
                <a:latin typeface="Corbel" panose="020B0503020204020204" pitchFamily="34" charset="0"/>
              </a:rPr>
              <a:t>nodes: papers</a:t>
            </a:r>
          </a:p>
          <a:p>
            <a:pPr marL="342900" indent="-342900">
              <a:buSzPct val="80000"/>
              <a:buFont typeface="Wingdings" pitchFamily="2" charset="2"/>
              <a:buChar char="l"/>
            </a:pPr>
            <a:r>
              <a:rPr lang="en-US" sz="2400" b="0">
                <a:latin typeface="Corbel" panose="020B0503020204020204" pitchFamily="34" charset="0"/>
              </a:rPr>
              <a:t>edges: citations</a:t>
            </a:r>
          </a:p>
        </p:txBody>
      </p:sp>
      <p:pic>
        <p:nvPicPr>
          <p:cNvPr id="8" name="Picture 2" descr="http://eduinf.eu/wp-content/uploads/2012/03/cocitation133papers_cropped1.png">
            <a:extLst>
              <a:ext uri="{FF2B5EF4-FFF2-40B4-BE49-F238E27FC236}">
                <a16:creationId xmlns:a16="http://schemas.microsoft.com/office/drawing/2014/main" id="{1D8AE0CB-3346-5C4F-8B24-B0F780560F99}"/>
              </a:ext>
            </a:extLst>
          </p:cNvPr>
          <p:cNvPicPr>
            <a:picLocks noChangeAspect="1" noChangeArrowheads="1"/>
          </p:cNvPicPr>
          <p:nvPr/>
        </p:nvPicPr>
        <p:blipFill>
          <a:blip r:embed="rId3" cstate="print"/>
          <a:srcRect/>
          <a:stretch>
            <a:fillRect/>
          </a:stretch>
        </p:blipFill>
        <p:spPr bwMode="auto">
          <a:xfrm>
            <a:off x="1043608" y="2188314"/>
            <a:ext cx="4764850" cy="3312368"/>
          </a:xfrm>
          <a:prstGeom prst="rect">
            <a:avLst/>
          </a:prstGeom>
          <a:noFill/>
          <a:ln w="25400">
            <a:solidFill>
              <a:schemeClr val="tx2"/>
            </a:solidFill>
          </a:ln>
        </p:spPr>
      </p:pic>
      <p:sp>
        <p:nvSpPr>
          <p:cNvPr id="9" name="TextBox 13">
            <a:extLst>
              <a:ext uri="{FF2B5EF4-FFF2-40B4-BE49-F238E27FC236}">
                <a16:creationId xmlns:a16="http://schemas.microsoft.com/office/drawing/2014/main" id="{8559A84B-44F4-C042-BD23-CAB5437F1A42}"/>
              </a:ext>
            </a:extLst>
          </p:cNvPr>
          <p:cNvSpPr txBox="1"/>
          <p:nvPr/>
        </p:nvSpPr>
        <p:spPr>
          <a:xfrm>
            <a:off x="2030284" y="1581906"/>
            <a:ext cx="2901756" cy="523220"/>
          </a:xfrm>
          <a:prstGeom prst="rect">
            <a:avLst/>
          </a:prstGeom>
          <a:noFill/>
        </p:spPr>
        <p:txBody>
          <a:bodyPr wrap="none" rtlCol="0">
            <a:spAutoFit/>
          </a:bodyPr>
          <a:lstStyle/>
          <a:p>
            <a:r>
              <a:rPr lang="en-US" altLang="zh-CN" sz="2800" dirty="0">
                <a:solidFill>
                  <a:srgbClr val="0070C0"/>
                </a:solidFill>
                <a:latin typeface="Corbel" panose="020B0503020204020204" pitchFamily="34" charset="0"/>
                <a:ea typeface="黑体" pitchFamily="49" charset="-122"/>
              </a:rPr>
              <a:t>citation networks</a:t>
            </a:r>
            <a:endParaRPr lang="zh-CN" altLang="en-US" sz="2800" dirty="0">
              <a:solidFill>
                <a:srgbClr val="0070C0"/>
              </a:solidFill>
              <a:latin typeface="Corbel" panose="020B0503020204020204" pitchFamily="34" charset="0"/>
              <a:ea typeface="黑体" pitchFamily="49" charset="-122"/>
            </a:endParaRPr>
          </a:p>
        </p:txBody>
      </p:sp>
    </p:spTree>
    <p:extLst>
      <p:ext uri="{BB962C8B-B14F-4D97-AF65-F5344CB8AC3E}">
        <p14:creationId xmlns:p14="http://schemas.microsoft.com/office/powerpoint/2010/main" val="846647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en-US" altLang="zh-HK" sz="3200" dirty="0"/>
              <a:t>Approximate Graph Propagation</a:t>
            </a:r>
            <a:endParaRPr lang="zh-HK" altLang="en-US" sz="3200" dirty="0"/>
          </a:p>
        </p:txBody>
      </p:sp>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1F89C098-57B5-B24A-910E-BF5069924191}"/>
                  </a:ext>
                </a:extLst>
              </p:cNvPr>
              <p:cNvSpPr txBox="1"/>
              <p:nvPr/>
            </p:nvSpPr>
            <p:spPr>
              <a:xfrm>
                <a:off x="611560" y="1052736"/>
                <a:ext cx="8362205" cy="1228798"/>
              </a:xfrm>
              <a:prstGeom prst="rect">
                <a:avLst/>
              </a:prstGeom>
              <a:noFill/>
            </p:spPr>
            <p:txBody>
              <a:bodyPr wrap="square" rtlCol="0">
                <a:spAutoFit/>
              </a:bodyPr>
              <a:lstStyle/>
              <a:p>
                <a:r>
                  <a:rPr lang="en-US" sz="2400">
                    <a:latin typeface="Corbel" panose="020B0503020204020204" pitchFamily="34" charset="0"/>
                  </a:rPr>
                  <a:t>Subset Sampling </a:t>
                </a:r>
                <a:r>
                  <a:rPr lang="en-US" sz="2000">
                    <a:solidFill>
                      <a:srgbClr val="0063AA"/>
                    </a:solidFill>
                    <a:latin typeface="Corbel" panose="020B0503020204020204" pitchFamily="34" charset="0"/>
                  </a:rPr>
                  <a:t>[Karl et al. ICALP 2012]</a:t>
                </a:r>
                <a:r>
                  <a:rPr lang="en-US" sz="2400">
                    <a:latin typeface="Corbel" panose="020B0503020204020204" pitchFamily="34" charset="0"/>
                  </a:rPr>
                  <a:t>: </a:t>
                </a:r>
              </a:p>
              <a:p>
                <a:pPr marL="342900" indent="-342900">
                  <a:lnSpc>
                    <a:spcPct val="130000"/>
                  </a:lnSpc>
                  <a:buSzPct val="80000"/>
                  <a:buFont typeface="Wingdings" pitchFamily="2" charset="2"/>
                  <a:buChar char="l"/>
                </a:pPr>
                <a:r>
                  <a:rPr lang="en-US" sz="2000" b="0">
                    <a:latin typeface="Corbel" panose="020B0503020204020204" pitchFamily="34" charset="0"/>
                  </a:rPr>
                  <a:t>Goal: sample nodes </a:t>
                </a:r>
                <a14:m>
                  <m:oMath xmlns:m="http://schemas.openxmlformats.org/officeDocument/2006/math">
                    <m:sSub>
                      <m:sSubPr>
                        <m:ctrlPr>
                          <a:rPr lang="en-US" sz="2000" b="0" i="1">
                            <a:latin typeface="Cambria Math" panose="02040503050406030204" pitchFamily="18" charset="0"/>
                          </a:rPr>
                        </m:ctrlPr>
                      </m:sSubPr>
                      <m:e>
                        <m:r>
                          <a:rPr lang="en-US" sz="2000" b="0" i="1">
                            <a:latin typeface="Cambria Math" panose="02040503050406030204" pitchFamily="18" charset="0"/>
                          </a:rPr>
                          <m:t>𝑣</m:t>
                        </m:r>
                      </m:e>
                      <m:sub>
                        <m:r>
                          <a:rPr lang="en-US" sz="2000" b="0" i="1">
                            <a:latin typeface="Cambria Math" panose="02040503050406030204" pitchFamily="18" charset="0"/>
                          </a:rPr>
                          <m:t>1</m:t>
                        </m:r>
                      </m:sub>
                    </m:sSub>
                  </m:oMath>
                </a14:m>
                <a:r>
                  <a:rPr lang="en-US" sz="2000" b="0">
                    <a:latin typeface="Corbel" panose="020B0503020204020204" pitchFamily="34" charset="0"/>
                  </a:rPr>
                  <a:t>, </a:t>
                </a:r>
                <a14:m>
                  <m:oMath xmlns:m="http://schemas.openxmlformats.org/officeDocument/2006/math">
                    <m:sSub>
                      <m:sSubPr>
                        <m:ctrlPr>
                          <a:rPr lang="en-US" altLang="zh-CN" sz="2000" b="0" i="1">
                            <a:latin typeface="Cambria Math" panose="02040503050406030204" pitchFamily="18" charset="0"/>
                          </a:rPr>
                        </m:ctrlPr>
                      </m:sSubPr>
                      <m:e>
                        <m:r>
                          <a:rPr lang="en-US" altLang="zh-CN" sz="2000" b="0" i="1">
                            <a:latin typeface="Cambria Math" panose="02040503050406030204" pitchFamily="18" charset="0"/>
                          </a:rPr>
                          <m:t>𝑣</m:t>
                        </m:r>
                      </m:e>
                      <m:sub>
                        <m:r>
                          <a:rPr lang="en-US" altLang="zh-CN" sz="2000" b="0" i="1">
                            <a:latin typeface="Cambria Math" panose="02040503050406030204" pitchFamily="18" charset="0"/>
                          </a:rPr>
                          <m:t>2</m:t>
                        </m:r>
                      </m:sub>
                    </m:sSub>
                  </m:oMath>
                </a14:m>
                <a:r>
                  <a:rPr lang="en-US" altLang="zh-CN" sz="2000" b="0">
                    <a:latin typeface="Corbel" panose="020B0503020204020204" pitchFamily="34" charset="0"/>
                  </a:rPr>
                  <a:t>, …, </a:t>
                </a:r>
                <a14:m>
                  <m:oMath xmlns:m="http://schemas.openxmlformats.org/officeDocument/2006/math">
                    <m:sSub>
                      <m:sSubPr>
                        <m:ctrlPr>
                          <a:rPr lang="en-US" altLang="zh-CN" sz="2000" b="0" i="1">
                            <a:latin typeface="Cambria Math" panose="02040503050406030204" pitchFamily="18" charset="0"/>
                          </a:rPr>
                        </m:ctrlPr>
                      </m:sSubPr>
                      <m:e>
                        <m:r>
                          <a:rPr lang="en-US" altLang="zh-CN" sz="2000" b="0" i="1">
                            <a:latin typeface="Cambria Math" panose="02040503050406030204" pitchFamily="18" charset="0"/>
                          </a:rPr>
                          <m:t>𝑣</m:t>
                        </m:r>
                      </m:e>
                      <m:sub>
                        <m:r>
                          <a:rPr lang="en-US" altLang="zh-CN" sz="2000" b="0" i="1">
                            <a:latin typeface="Cambria Math" panose="02040503050406030204" pitchFamily="18" charset="0"/>
                          </a:rPr>
                          <m:t>𝑑</m:t>
                        </m:r>
                      </m:sub>
                    </m:sSub>
                  </m:oMath>
                </a14:m>
                <a:r>
                  <a:rPr lang="en-US" altLang="zh-CN" sz="2000" b="0">
                    <a:latin typeface="Corbel" panose="020B0503020204020204" pitchFamily="34" charset="0"/>
                  </a:rPr>
                  <a:t> with individual sampling probabilities.</a:t>
                </a:r>
              </a:p>
              <a:p>
                <a:pPr marL="342900" indent="-342900">
                  <a:lnSpc>
                    <a:spcPct val="130000"/>
                  </a:lnSpc>
                  <a:buSzPct val="80000"/>
                  <a:buFont typeface="Wingdings" pitchFamily="2" charset="2"/>
                  <a:buChar char="l"/>
                </a:pPr>
                <a:r>
                  <a:rPr lang="en-US" altLang="zh-CN" sz="2000">
                    <a:solidFill>
                      <a:srgbClr val="C00000"/>
                    </a:solidFill>
                    <a:latin typeface="Corbel" panose="020B0503020204020204" pitchFamily="34" charset="0"/>
                  </a:rPr>
                  <a:t>Sampling cost </a:t>
                </a:r>
                <a:r>
                  <a:rPr lang="en-US" altLang="zh-CN" sz="2000">
                    <a:latin typeface="Corbel" panose="020B0503020204020204" pitchFamily="34" charset="0"/>
                  </a:rPr>
                  <a:t>= </a:t>
                </a:r>
                <a14:m>
                  <m:oMath xmlns:m="http://schemas.openxmlformats.org/officeDocument/2006/math">
                    <m:r>
                      <a:rPr lang="en-US" altLang="zh-CN" sz="2000" b="1" i="1">
                        <a:latin typeface="Cambria Math" panose="02040503050406030204" pitchFamily="18" charset="0"/>
                      </a:rPr>
                      <m:t>𝑶</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𝒑</m:t>
                            </m:r>
                          </m:e>
                          <m:sub>
                            <m:r>
                              <a:rPr lang="en-US" altLang="zh-CN" sz="2000" b="1" i="1">
                                <a:latin typeface="Cambria Math" panose="02040503050406030204" pitchFamily="18" charset="0"/>
                              </a:rPr>
                              <m:t>𝟏</m:t>
                            </m:r>
                          </m:sub>
                        </m:sSub>
                        <m:r>
                          <a:rPr lang="en-US" altLang="zh-CN" sz="2000" b="1"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𝒑</m:t>
                            </m:r>
                          </m:e>
                          <m:sub>
                            <m:r>
                              <a:rPr lang="en-US" altLang="zh-CN" sz="2000" b="1" i="1">
                                <a:latin typeface="Cambria Math" panose="02040503050406030204" pitchFamily="18" charset="0"/>
                              </a:rPr>
                              <m:t>𝟐</m:t>
                            </m:r>
                          </m:sub>
                        </m:sSub>
                        <m:r>
                          <a:rPr lang="en-US" altLang="zh-CN" sz="2000" b="1"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𝒑</m:t>
                            </m:r>
                          </m:e>
                          <m:sub>
                            <m:r>
                              <a:rPr lang="en-US" altLang="zh-CN" sz="2000" b="1" i="1">
                                <a:latin typeface="Cambria Math" panose="02040503050406030204" pitchFamily="18" charset="0"/>
                              </a:rPr>
                              <m:t>𝒅</m:t>
                            </m:r>
                          </m:sub>
                        </m:sSub>
                      </m:e>
                    </m:d>
                    <m:r>
                      <a:rPr lang="en-US" altLang="zh-CN" sz="2000" b="1" i="1">
                        <a:latin typeface="Cambria Math" panose="02040503050406030204" pitchFamily="18" charset="0"/>
                      </a:rPr>
                      <m:t>=</m:t>
                    </m:r>
                    <m:r>
                      <a:rPr lang="en-US" altLang="zh-CN" sz="2000" b="1" i="1">
                        <a:solidFill>
                          <a:srgbClr val="C00000"/>
                        </a:solidFill>
                        <a:latin typeface="Cambria Math" panose="02040503050406030204" pitchFamily="18" charset="0"/>
                      </a:rPr>
                      <m:t>𝑶</m:t>
                    </m:r>
                    <m:d>
                      <m:dPr>
                        <m:ctrlPr>
                          <a:rPr lang="en-US" altLang="zh-CN" sz="2000" i="1">
                            <a:solidFill>
                              <a:srgbClr val="C00000"/>
                            </a:solidFill>
                            <a:latin typeface="Cambria Math" panose="02040503050406030204" pitchFamily="18" charset="0"/>
                          </a:rPr>
                        </m:ctrlPr>
                      </m:dPr>
                      <m:e>
                        <m:r>
                          <a:rPr lang="en-US" altLang="zh-CN" sz="2000" b="1" i="1">
                            <a:solidFill>
                              <a:srgbClr val="C00000"/>
                            </a:solidFill>
                            <a:latin typeface="Cambria Math" panose="02040503050406030204" pitchFamily="18" charset="0"/>
                          </a:rPr>
                          <m:t>𝒐𝒖𝒕𝒑𝒖𝒕</m:t>
                        </m:r>
                        <m:r>
                          <a:rPr lang="en-US" altLang="zh-CN" sz="2000" b="1" i="1">
                            <a:solidFill>
                              <a:srgbClr val="C00000"/>
                            </a:solidFill>
                            <a:latin typeface="Cambria Math" panose="02040503050406030204" pitchFamily="18" charset="0"/>
                          </a:rPr>
                          <m:t> </m:t>
                        </m:r>
                        <m:r>
                          <a:rPr lang="en-US" altLang="zh-CN" sz="2000" b="1" i="1">
                            <a:solidFill>
                              <a:srgbClr val="C00000"/>
                            </a:solidFill>
                            <a:latin typeface="Cambria Math" panose="02040503050406030204" pitchFamily="18" charset="0"/>
                          </a:rPr>
                          <m:t>𝒔𝒊𝒛𝒆</m:t>
                        </m:r>
                      </m:e>
                    </m:d>
                    <m:r>
                      <a:rPr lang="en-US" altLang="zh-CN" sz="2000" b="1" i="1">
                        <a:latin typeface="Cambria Math" panose="02040503050406030204" pitchFamily="18" charset="0"/>
                      </a:rPr>
                      <m:t>≪</m:t>
                    </m:r>
                    <m:r>
                      <a:rPr lang="en-US" altLang="zh-CN" sz="2000" b="1" i="1">
                        <a:latin typeface="Cambria Math" panose="02040503050406030204" pitchFamily="18" charset="0"/>
                      </a:rPr>
                      <m:t>𝑶</m:t>
                    </m:r>
                    <m:r>
                      <a:rPr lang="en-US" altLang="zh-CN" sz="2000" b="1" i="1">
                        <a:latin typeface="Cambria Math" panose="02040503050406030204" pitchFamily="18" charset="0"/>
                      </a:rPr>
                      <m:t>(</m:t>
                    </m:r>
                    <m:r>
                      <a:rPr lang="en-US" altLang="zh-CN" sz="2000" b="1" i="1">
                        <a:latin typeface="Cambria Math" panose="02040503050406030204" pitchFamily="18" charset="0"/>
                      </a:rPr>
                      <m:t>𝒅</m:t>
                    </m:r>
                    <m:r>
                      <a:rPr lang="en-US" altLang="zh-CN" sz="2000" b="1" i="1">
                        <a:latin typeface="Cambria Math" panose="02040503050406030204" pitchFamily="18" charset="0"/>
                      </a:rPr>
                      <m:t>)</m:t>
                    </m:r>
                  </m:oMath>
                </a14:m>
                <a:r>
                  <a:rPr lang="en-US" altLang="zh-CN" sz="2000">
                    <a:latin typeface="Corbel" panose="020B0503020204020204" pitchFamily="34" charset="0"/>
                  </a:rPr>
                  <a:t> </a:t>
                </a:r>
                <a:endParaRPr lang="en-US" sz="2000">
                  <a:latin typeface="Corbel" panose="020B0503020204020204" pitchFamily="34" charset="0"/>
                </a:endParaRPr>
              </a:p>
            </p:txBody>
          </p:sp>
        </mc:Choice>
        <mc:Fallback xmlns="">
          <p:sp>
            <p:nvSpPr>
              <p:cNvPr id="126" name="文本框 125">
                <a:extLst>
                  <a:ext uri="{FF2B5EF4-FFF2-40B4-BE49-F238E27FC236}">
                    <a16:creationId xmlns:a16="http://schemas.microsoft.com/office/drawing/2014/main" id="{1F89C098-57B5-B24A-910E-BF5069924191}"/>
                  </a:ext>
                </a:extLst>
              </p:cNvPr>
              <p:cNvSpPr txBox="1">
                <a:spLocks noRot="1" noChangeAspect="1" noMove="1" noResize="1" noEditPoints="1" noAdjustHandles="1" noChangeArrowheads="1" noChangeShapeType="1" noTextEdit="1"/>
              </p:cNvSpPr>
              <p:nvPr/>
            </p:nvSpPr>
            <p:spPr>
              <a:xfrm>
                <a:off x="611560" y="1052736"/>
                <a:ext cx="8362205" cy="1228798"/>
              </a:xfrm>
              <a:prstGeom prst="rect">
                <a:avLst/>
              </a:prstGeom>
              <a:blipFill>
                <a:blip r:embed="rId3"/>
                <a:stretch>
                  <a:fillRect l="-1214" t="-4124" b="-7216"/>
                </a:stretch>
              </a:blipFill>
            </p:spPr>
            <p:txBody>
              <a:bodyPr/>
              <a:lstStyle/>
              <a:p>
                <a:r>
                  <a:rPr lang="en-US">
                    <a:noFill/>
                  </a:rPr>
                  <a:t> </a:t>
                </a:r>
              </a:p>
            </p:txBody>
          </p:sp>
        </mc:Fallback>
      </mc:AlternateContent>
      <p:sp>
        <p:nvSpPr>
          <p:cNvPr id="2" name="椭圆 1">
            <a:extLst>
              <a:ext uri="{FF2B5EF4-FFF2-40B4-BE49-F238E27FC236}">
                <a16:creationId xmlns:a16="http://schemas.microsoft.com/office/drawing/2014/main" id="{0A2F3DB5-C278-A44D-993F-CD1447D9F66F}"/>
              </a:ext>
            </a:extLst>
          </p:cNvPr>
          <p:cNvSpPr/>
          <p:nvPr/>
        </p:nvSpPr>
        <p:spPr>
          <a:xfrm>
            <a:off x="1403648" y="5262950"/>
            <a:ext cx="432048" cy="461664"/>
          </a:xfrm>
          <a:prstGeom prst="ellipse">
            <a:avLst/>
          </a:prstGeom>
          <a:solidFill>
            <a:srgbClr val="7030A0">
              <a:alpha val="2801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椭圆 27">
            <a:extLst>
              <a:ext uri="{FF2B5EF4-FFF2-40B4-BE49-F238E27FC236}">
                <a16:creationId xmlns:a16="http://schemas.microsoft.com/office/drawing/2014/main" id="{9D6E7291-AAA5-BA48-95B9-1C171E531CC3}"/>
              </a:ext>
            </a:extLst>
          </p:cNvPr>
          <p:cNvSpPr/>
          <p:nvPr/>
        </p:nvSpPr>
        <p:spPr>
          <a:xfrm>
            <a:off x="2267744" y="5262950"/>
            <a:ext cx="432048" cy="461664"/>
          </a:xfrm>
          <a:prstGeom prst="ellipse">
            <a:avLst/>
          </a:prstGeom>
          <a:solidFill>
            <a:srgbClr val="7030A0">
              <a:alpha val="7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椭圆 28">
            <a:extLst>
              <a:ext uri="{FF2B5EF4-FFF2-40B4-BE49-F238E27FC236}">
                <a16:creationId xmlns:a16="http://schemas.microsoft.com/office/drawing/2014/main" id="{B393B751-C3C2-5846-90DE-9966BBE7C7E8}"/>
              </a:ext>
            </a:extLst>
          </p:cNvPr>
          <p:cNvSpPr/>
          <p:nvPr/>
        </p:nvSpPr>
        <p:spPr>
          <a:xfrm>
            <a:off x="3203848" y="5270372"/>
            <a:ext cx="432048" cy="461664"/>
          </a:xfrm>
          <a:prstGeom prst="ellipse">
            <a:avLst/>
          </a:prstGeom>
          <a:solidFill>
            <a:srgbClr val="7030A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椭圆 29">
            <a:extLst>
              <a:ext uri="{FF2B5EF4-FFF2-40B4-BE49-F238E27FC236}">
                <a16:creationId xmlns:a16="http://schemas.microsoft.com/office/drawing/2014/main" id="{7227C3F4-21F1-6C43-83FB-3153B6001E9D}"/>
              </a:ext>
            </a:extLst>
          </p:cNvPr>
          <p:cNvSpPr/>
          <p:nvPr/>
        </p:nvSpPr>
        <p:spPr>
          <a:xfrm>
            <a:off x="4211960" y="5262950"/>
            <a:ext cx="432048" cy="461664"/>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椭圆 30">
            <a:extLst>
              <a:ext uri="{FF2B5EF4-FFF2-40B4-BE49-F238E27FC236}">
                <a16:creationId xmlns:a16="http://schemas.microsoft.com/office/drawing/2014/main" id="{84F93017-3D97-AF4A-A38D-8A0A5E8D4CDD}"/>
              </a:ext>
            </a:extLst>
          </p:cNvPr>
          <p:cNvSpPr/>
          <p:nvPr/>
        </p:nvSpPr>
        <p:spPr>
          <a:xfrm>
            <a:off x="6660232" y="5262950"/>
            <a:ext cx="432048" cy="461664"/>
          </a:xfrm>
          <a:prstGeom prst="ellipse">
            <a:avLst/>
          </a:prstGeom>
          <a:solidFill>
            <a:srgbClr val="7030A0">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椭圆 31">
            <a:extLst>
              <a:ext uri="{FF2B5EF4-FFF2-40B4-BE49-F238E27FC236}">
                <a16:creationId xmlns:a16="http://schemas.microsoft.com/office/drawing/2014/main" id="{BC8A8AF8-7E45-3B43-B026-867DF13EE8E5}"/>
              </a:ext>
            </a:extLst>
          </p:cNvPr>
          <p:cNvSpPr/>
          <p:nvPr/>
        </p:nvSpPr>
        <p:spPr>
          <a:xfrm>
            <a:off x="7740352" y="5262950"/>
            <a:ext cx="432048" cy="461664"/>
          </a:xfrm>
          <a:prstGeom prst="ellipse">
            <a:avLst/>
          </a:prstGeom>
          <a:solidFill>
            <a:srgbClr val="7030A0">
              <a:alpha val="2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948A531-A06B-5B44-84C3-5279B99DD850}"/>
                  </a:ext>
                </a:extLst>
              </p:cNvPr>
              <p:cNvSpPr txBox="1"/>
              <p:nvPr/>
            </p:nvSpPr>
            <p:spPr>
              <a:xfrm>
                <a:off x="1432357"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𝟏</m:t>
                          </m:r>
                        </m:sub>
                      </m:sSub>
                    </m:oMath>
                  </m:oMathPara>
                </a14:m>
                <a:endParaRPr lang="en-US" sz="2000"/>
              </a:p>
            </p:txBody>
          </p:sp>
        </mc:Choice>
        <mc:Fallback xmlns="">
          <p:sp>
            <p:nvSpPr>
              <p:cNvPr id="3" name="文本框 2">
                <a:extLst>
                  <a:ext uri="{FF2B5EF4-FFF2-40B4-BE49-F238E27FC236}">
                    <a16:creationId xmlns:a16="http://schemas.microsoft.com/office/drawing/2014/main" id="{3948A531-A06B-5B44-84C3-5279B99DD850}"/>
                  </a:ext>
                </a:extLst>
              </p:cNvPr>
              <p:cNvSpPr txBox="1">
                <a:spLocks noRot="1" noChangeAspect="1" noMove="1" noResize="1" noEditPoints="1" noAdjustHandles="1" noChangeArrowheads="1" noChangeShapeType="1" noTextEdit="1"/>
              </p:cNvSpPr>
              <p:nvPr/>
            </p:nvSpPr>
            <p:spPr>
              <a:xfrm>
                <a:off x="1432357" y="5732036"/>
                <a:ext cx="360040" cy="400110"/>
              </a:xfrm>
              <a:prstGeom prst="rect">
                <a:avLst/>
              </a:prstGeom>
              <a:blipFill>
                <a:blip r:embed="rId4"/>
                <a:stretch>
                  <a:fillRect r="-13333"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CB9F98D3-0B87-3541-BA15-43E36C76407B}"/>
                  </a:ext>
                </a:extLst>
              </p:cNvPr>
              <p:cNvSpPr txBox="1"/>
              <p:nvPr/>
            </p:nvSpPr>
            <p:spPr>
              <a:xfrm>
                <a:off x="2303748"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𝟐</m:t>
                          </m:r>
                        </m:sub>
                      </m:sSub>
                    </m:oMath>
                  </m:oMathPara>
                </a14:m>
                <a:endParaRPr lang="en-US" sz="2000"/>
              </a:p>
            </p:txBody>
          </p:sp>
        </mc:Choice>
        <mc:Fallback xmlns="">
          <p:sp>
            <p:nvSpPr>
              <p:cNvPr id="33" name="文本框 32">
                <a:extLst>
                  <a:ext uri="{FF2B5EF4-FFF2-40B4-BE49-F238E27FC236}">
                    <a16:creationId xmlns:a16="http://schemas.microsoft.com/office/drawing/2014/main" id="{CB9F98D3-0B87-3541-BA15-43E36C76407B}"/>
                  </a:ext>
                </a:extLst>
              </p:cNvPr>
              <p:cNvSpPr txBox="1">
                <a:spLocks noRot="1" noChangeAspect="1" noMove="1" noResize="1" noEditPoints="1" noAdjustHandles="1" noChangeArrowheads="1" noChangeShapeType="1" noTextEdit="1"/>
              </p:cNvSpPr>
              <p:nvPr/>
            </p:nvSpPr>
            <p:spPr>
              <a:xfrm>
                <a:off x="2303748" y="5732036"/>
                <a:ext cx="360040" cy="400110"/>
              </a:xfrm>
              <a:prstGeom prst="rect">
                <a:avLst/>
              </a:prstGeom>
              <a:blipFill>
                <a:blip r:embed="rId5"/>
                <a:stretch>
                  <a:fillRect r="-17241"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E32BCC72-D0C5-FC4B-82E8-39ACF4A4447E}"/>
                  </a:ext>
                </a:extLst>
              </p:cNvPr>
              <p:cNvSpPr txBox="1"/>
              <p:nvPr/>
            </p:nvSpPr>
            <p:spPr>
              <a:xfrm>
                <a:off x="3239852"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𝟑</m:t>
                          </m:r>
                        </m:sub>
                      </m:sSub>
                    </m:oMath>
                  </m:oMathPara>
                </a14:m>
                <a:endParaRPr lang="en-US" sz="2000"/>
              </a:p>
            </p:txBody>
          </p:sp>
        </mc:Choice>
        <mc:Fallback xmlns="">
          <p:sp>
            <p:nvSpPr>
              <p:cNvPr id="34" name="文本框 33">
                <a:extLst>
                  <a:ext uri="{FF2B5EF4-FFF2-40B4-BE49-F238E27FC236}">
                    <a16:creationId xmlns:a16="http://schemas.microsoft.com/office/drawing/2014/main" id="{E32BCC72-D0C5-FC4B-82E8-39ACF4A4447E}"/>
                  </a:ext>
                </a:extLst>
              </p:cNvPr>
              <p:cNvSpPr txBox="1">
                <a:spLocks noRot="1" noChangeAspect="1" noMove="1" noResize="1" noEditPoints="1" noAdjustHandles="1" noChangeArrowheads="1" noChangeShapeType="1" noTextEdit="1"/>
              </p:cNvSpPr>
              <p:nvPr/>
            </p:nvSpPr>
            <p:spPr>
              <a:xfrm>
                <a:off x="3239852" y="5732036"/>
                <a:ext cx="360040" cy="400110"/>
              </a:xfrm>
              <a:prstGeom prst="rect">
                <a:avLst/>
              </a:prstGeom>
              <a:blipFill>
                <a:blip r:embed="rId6"/>
                <a:stretch>
                  <a:fillRect r="-16667"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C1F3105D-3D8E-6A4B-B8BA-2BD30A9B348B}"/>
                  </a:ext>
                </a:extLst>
              </p:cNvPr>
              <p:cNvSpPr txBox="1"/>
              <p:nvPr/>
            </p:nvSpPr>
            <p:spPr>
              <a:xfrm>
                <a:off x="4230434"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𝟒</m:t>
                          </m:r>
                        </m:sub>
                      </m:sSub>
                    </m:oMath>
                  </m:oMathPara>
                </a14:m>
                <a:endParaRPr lang="en-US" sz="2000"/>
              </a:p>
            </p:txBody>
          </p:sp>
        </mc:Choice>
        <mc:Fallback xmlns="">
          <p:sp>
            <p:nvSpPr>
              <p:cNvPr id="35" name="文本框 34">
                <a:extLst>
                  <a:ext uri="{FF2B5EF4-FFF2-40B4-BE49-F238E27FC236}">
                    <a16:creationId xmlns:a16="http://schemas.microsoft.com/office/drawing/2014/main" id="{C1F3105D-3D8E-6A4B-B8BA-2BD30A9B348B}"/>
                  </a:ext>
                </a:extLst>
              </p:cNvPr>
              <p:cNvSpPr txBox="1">
                <a:spLocks noRot="1" noChangeAspect="1" noMove="1" noResize="1" noEditPoints="1" noAdjustHandles="1" noChangeArrowheads="1" noChangeShapeType="1" noTextEdit="1"/>
              </p:cNvSpPr>
              <p:nvPr/>
            </p:nvSpPr>
            <p:spPr>
              <a:xfrm>
                <a:off x="4230434" y="5732036"/>
                <a:ext cx="360040" cy="400110"/>
              </a:xfrm>
              <a:prstGeom prst="rect">
                <a:avLst/>
              </a:prstGeom>
              <a:blipFill>
                <a:blip r:embed="rId7"/>
                <a:stretch>
                  <a:fillRect r="-17241"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7CCB4199-65B8-BC48-B20E-613F203D5A51}"/>
                  </a:ext>
                </a:extLst>
              </p:cNvPr>
              <p:cNvSpPr txBox="1"/>
              <p:nvPr/>
            </p:nvSpPr>
            <p:spPr>
              <a:xfrm>
                <a:off x="7812360"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𝒅</m:t>
                          </m:r>
                        </m:sub>
                      </m:sSub>
                    </m:oMath>
                  </m:oMathPara>
                </a14:m>
                <a:endParaRPr lang="en-US" sz="2000"/>
              </a:p>
            </p:txBody>
          </p:sp>
        </mc:Choice>
        <mc:Fallback xmlns="">
          <p:sp>
            <p:nvSpPr>
              <p:cNvPr id="36" name="文本框 35">
                <a:extLst>
                  <a:ext uri="{FF2B5EF4-FFF2-40B4-BE49-F238E27FC236}">
                    <a16:creationId xmlns:a16="http://schemas.microsoft.com/office/drawing/2014/main" id="{7CCB4199-65B8-BC48-B20E-613F203D5A51}"/>
                  </a:ext>
                </a:extLst>
              </p:cNvPr>
              <p:cNvSpPr txBox="1">
                <a:spLocks noRot="1" noChangeAspect="1" noMove="1" noResize="1" noEditPoints="1" noAdjustHandles="1" noChangeArrowheads="1" noChangeShapeType="1" noTextEdit="1"/>
              </p:cNvSpPr>
              <p:nvPr/>
            </p:nvSpPr>
            <p:spPr>
              <a:xfrm>
                <a:off x="7812360" y="5732036"/>
                <a:ext cx="360040" cy="400110"/>
              </a:xfrm>
              <a:prstGeom prst="rect">
                <a:avLst/>
              </a:prstGeom>
              <a:blipFill>
                <a:blip r:embed="rId8"/>
                <a:stretch>
                  <a:fillRect r="-17241"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5803A1F-2EBD-D548-9534-1DC0587F1B28}"/>
                  </a:ext>
                </a:extLst>
              </p:cNvPr>
              <p:cNvSpPr txBox="1"/>
              <p:nvPr/>
            </p:nvSpPr>
            <p:spPr>
              <a:xfrm>
                <a:off x="6696236"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𝒅</m:t>
                          </m:r>
                          <m:r>
                            <a:rPr lang="en-US" sz="2000" b="1" i="1">
                              <a:latin typeface="Cambria Math" panose="02040503050406030204" pitchFamily="18" charset="0"/>
                            </a:rPr>
                            <m:t>−</m:t>
                          </m:r>
                          <m:r>
                            <a:rPr lang="en-US" sz="2000" b="1" i="1">
                              <a:latin typeface="Cambria Math" panose="02040503050406030204" pitchFamily="18" charset="0"/>
                            </a:rPr>
                            <m:t>𝟏</m:t>
                          </m:r>
                        </m:sub>
                      </m:sSub>
                    </m:oMath>
                  </m:oMathPara>
                </a14:m>
                <a:endParaRPr lang="en-US" sz="2000"/>
              </a:p>
            </p:txBody>
          </p:sp>
        </mc:Choice>
        <mc:Fallback xmlns="">
          <p:sp>
            <p:nvSpPr>
              <p:cNvPr id="37" name="文本框 36">
                <a:extLst>
                  <a:ext uri="{FF2B5EF4-FFF2-40B4-BE49-F238E27FC236}">
                    <a16:creationId xmlns:a16="http://schemas.microsoft.com/office/drawing/2014/main" id="{55803A1F-2EBD-D548-9534-1DC0587F1B28}"/>
                  </a:ext>
                </a:extLst>
              </p:cNvPr>
              <p:cNvSpPr txBox="1">
                <a:spLocks noRot="1" noChangeAspect="1" noMove="1" noResize="1" noEditPoints="1" noAdjustHandles="1" noChangeArrowheads="1" noChangeShapeType="1" noTextEdit="1"/>
              </p:cNvSpPr>
              <p:nvPr/>
            </p:nvSpPr>
            <p:spPr>
              <a:xfrm>
                <a:off x="6696236" y="5732036"/>
                <a:ext cx="360040" cy="400110"/>
              </a:xfrm>
              <a:prstGeom prst="rect">
                <a:avLst/>
              </a:prstGeom>
              <a:blipFill>
                <a:blip r:embed="rId9"/>
                <a:stretch>
                  <a:fillRect r="-86207" b="-3125"/>
                </a:stretch>
              </a:blipFill>
            </p:spPr>
            <p:txBody>
              <a:bodyPr/>
              <a:lstStyle/>
              <a:p>
                <a:r>
                  <a:rPr lang="en-US">
                    <a:noFill/>
                  </a:rPr>
                  <a:t> </a:t>
                </a:r>
              </a:p>
            </p:txBody>
          </p:sp>
        </mc:Fallback>
      </mc:AlternateContent>
      <p:sp>
        <p:nvSpPr>
          <p:cNvPr id="4" name="文本框 3">
            <a:extLst>
              <a:ext uri="{FF2B5EF4-FFF2-40B4-BE49-F238E27FC236}">
                <a16:creationId xmlns:a16="http://schemas.microsoft.com/office/drawing/2014/main" id="{03511B38-7A32-5947-A468-6ABB33AE2865}"/>
              </a:ext>
            </a:extLst>
          </p:cNvPr>
          <p:cNvSpPr txBox="1"/>
          <p:nvPr/>
        </p:nvSpPr>
        <p:spPr>
          <a:xfrm>
            <a:off x="5364088" y="5118934"/>
            <a:ext cx="936104" cy="584775"/>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193427F-6127-4D4C-ACF2-5DC3CEF86057}"/>
                  </a:ext>
                </a:extLst>
              </p:cNvPr>
              <p:cNvSpPr txBox="1"/>
              <p:nvPr/>
            </p:nvSpPr>
            <p:spPr>
              <a:xfrm>
                <a:off x="1432357"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𝟏</m:t>
                          </m:r>
                        </m:sub>
                      </m:sSub>
                    </m:oMath>
                  </m:oMathPara>
                </a14:m>
                <a:endParaRPr lang="en-US" sz="2000"/>
              </a:p>
            </p:txBody>
          </p:sp>
        </mc:Choice>
        <mc:Fallback xmlns="">
          <p:sp>
            <p:nvSpPr>
              <p:cNvPr id="39" name="文本框 38">
                <a:extLst>
                  <a:ext uri="{FF2B5EF4-FFF2-40B4-BE49-F238E27FC236}">
                    <a16:creationId xmlns:a16="http://schemas.microsoft.com/office/drawing/2014/main" id="{7193427F-6127-4D4C-ACF2-5DC3CEF86057}"/>
                  </a:ext>
                </a:extLst>
              </p:cNvPr>
              <p:cNvSpPr txBox="1">
                <a:spLocks noRot="1" noChangeAspect="1" noMove="1" noResize="1" noEditPoints="1" noAdjustHandles="1" noChangeArrowheads="1" noChangeShapeType="1" noTextEdit="1"/>
              </p:cNvSpPr>
              <p:nvPr/>
            </p:nvSpPr>
            <p:spPr>
              <a:xfrm>
                <a:off x="1432357" y="6183575"/>
                <a:ext cx="360040" cy="400110"/>
              </a:xfrm>
              <a:prstGeom prst="rect">
                <a:avLst/>
              </a:prstGeom>
              <a:blipFill>
                <a:blip r:embed="rId10"/>
                <a:stretch>
                  <a:fillRect r="-16667"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51393E9-37D1-414B-8965-E9A8673CA919}"/>
                  </a:ext>
                </a:extLst>
              </p:cNvPr>
              <p:cNvSpPr txBox="1"/>
              <p:nvPr/>
            </p:nvSpPr>
            <p:spPr>
              <a:xfrm>
                <a:off x="2303748"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𝟐</m:t>
                          </m:r>
                        </m:sub>
                      </m:sSub>
                    </m:oMath>
                  </m:oMathPara>
                </a14:m>
                <a:endParaRPr lang="en-US" sz="2000"/>
              </a:p>
            </p:txBody>
          </p:sp>
        </mc:Choice>
        <mc:Fallback xmlns="">
          <p:sp>
            <p:nvSpPr>
              <p:cNvPr id="40" name="文本框 39">
                <a:extLst>
                  <a:ext uri="{FF2B5EF4-FFF2-40B4-BE49-F238E27FC236}">
                    <a16:creationId xmlns:a16="http://schemas.microsoft.com/office/drawing/2014/main" id="{451393E9-37D1-414B-8965-E9A8673CA919}"/>
                  </a:ext>
                </a:extLst>
              </p:cNvPr>
              <p:cNvSpPr txBox="1">
                <a:spLocks noRot="1" noChangeAspect="1" noMove="1" noResize="1" noEditPoints="1" noAdjustHandles="1" noChangeArrowheads="1" noChangeShapeType="1" noTextEdit="1"/>
              </p:cNvSpPr>
              <p:nvPr/>
            </p:nvSpPr>
            <p:spPr>
              <a:xfrm>
                <a:off x="2303748" y="6183575"/>
                <a:ext cx="360040" cy="400110"/>
              </a:xfrm>
              <a:prstGeom prst="rect">
                <a:avLst/>
              </a:prstGeom>
              <a:blipFill>
                <a:blip r:embed="rId11"/>
                <a:stretch>
                  <a:fillRect r="-20690"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0D0CE263-B413-D349-9FE2-0B9076FB7FE6}"/>
                  </a:ext>
                </a:extLst>
              </p:cNvPr>
              <p:cNvSpPr txBox="1"/>
              <p:nvPr/>
            </p:nvSpPr>
            <p:spPr>
              <a:xfrm>
                <a:off x="3239852"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𝟑</m:t>
                          </m:r>
                        </m:sub>
                      </m:sSub>
                    </m:oMath>
                  </m:oMathPara>
                </a14:m>
                <a:endParaRPr lang="en-US" sz="2000"/>
              </a:p>
            </p:txBody>
          </p:sp>
        </mc:Choice>
        <mc:Fallback xmlns="">
          <p:sp>
            <p:nvSpPr>
              <p:cNvPr id="43" name="文本框 42">
                <a:extLst>
                  <a:ext uri="{FF2B5EF4-FFF2-40B4-BE49-F238E27FC236}">
                    <a16:creationId xmlns:a16="http://schemas.microsoft.com/office/drawing/2014/main" id="{0D0CE263-B413-D349-9FE2-0B9076FB7FE6}"/>
                  </a:ext>
                </a:extLst>
              </p:cNvPr>
              <p:cNvSpPr txBox="1">
                <a:spLocks noRot="1" noChangeAspect="1" noMove="1" noResize="1" noEditPoints="1" noAdjustHandles="1" noChangeArrowheads="1" noChangeShapeType="1" noTextEdit="1"/>
              </p:cNvSpPr>
              <p:nvPr/>
            </p:nvSpPr>
            <p:spPr>
              <a:xfrm>
                <a:off x="3239852" y="6183575"/>
                <a:ext cx="360040" cy="400110"/>
              </a:xfrm>
              <a:prstGeom prst="rect">
                <a:avLst/>
              </a:prstGeom>
              <a:blipFill>
                <a:blip r:embed="rId12"/>
                <a:stretch>
                  <a:fillRect r="-16667"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C29658F4-A314-8241-8971-21EC6A6D5D9B}"/>
                  </a:ext>
                </a:extLst>
              </p:cNvPr>
              <p:cNvSpPr txBox="1"/>
              <p:nvPr/>
            </p:nvSpPr>
            <p:spPr>
              <a:xfrm>
                <a:off x="4230434"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𝟒</m:t>
                          </m:r>
                        </m:sub>
                      </m:sSub>
                    </m:oMath>
                  </m:oMathPara>
                </a14:m>
                <a:endParaRPr lang="en-US" sz="2000"/>
              </a:p>
            </p:txBody>
          </p:sp>
        </mc:Choice>
        <mc:Fallback xmlns="">
          <p:sp>
            <p:nvSpPr>
              <p:cNvPr id="44" name="文本框 43">
                <a:extLst>
                  <a:ext uri="{FF2B5EF4-FFF2-40B4-BE49-F238E27FC236}">
                    <a16:creationId xmlns:a16="http://schemas.microsoft.com/office/drawing/2014/main" id="{C29658F4-A314-8241-8971-21EC6A6D5D9B}"/>
                  </a:ext>
                </a:extLst>
              </p:cNvPr>
              <p:cNvSpPr txBox="1">
                <a:spLocks noRot="1" noChangeAspect="1" noMove="1" noResize="1" noEditPoints="1" noAdjustHandles="1" noChangeArrowheads="1" noChangeShapeType="1" noTextEdit="1"/>
              </p:cNvSpPr>
              <p:nvPr/>
            </p:nvSpPr>
            <p:spPr>
              <a:xfrm>
                <a:off x="4230434" y="6183575"/>
                <a:ext cx="360040" cy="400110"/>
              </a:xfrm>
              <a:prstGeom prst="rect">
                <a:avLst/>
              </a:prstGeom>
              <a:blipFill>
                <a:blip r:embed="rId13"/>
                <a:stretch>
                  <a:fillRect r="-17241"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288CB668-F430-B948-834F-09E4259AE131}"/>
                  </a:ext>
                </a:extLst>
              </p:cNvPr>
              <p:cNvSpPr txBox="1"/>
              <p:nvPr/>
            </p:nvSpPr>
            <p:spPr>
              <a:xfrm>
                <a:off x="7812360"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𝒅</m:t>
                          </m:r>
                        </m:sub>
                      </m:sSub>
                    </m:oMath>
                  </m:oMathPara>
                </a14:m>
                <a:endParaRPr lang="en-US" sz="2000"/>
              </a:p>
            </p:txBody>
          </p:sp>
        </mc:Choice>
        <mc:Fallback xmlns="">
          <p:sp>
            <p:nvSpPr>
              <p:cNvPr id="45" name="文本框 44">
                <a:extLst>
                  <a:ext uri="{FF2B5EF4-FFF2-40B4-BE49-F238E27FC236}">
                    <a16:creationId xmlns:a16="http://schemas.microsoft.com/office/drawing/2014/main" id="{288CB668-F430-B948-834F-09E4259AE131}"/>
                  </a:ext>
                </a:extLst>
              </p:cNvPr>
              <p:cNvSpPr txBox="1">
                <a:spLocks noRot="1" noChangeAspect="1" noMove="1" noResize="1" noEditPoints="1" noAdjustHandles="1" noChangeArrowheads="1" noChangeShapeType="1" noTextEdit="1"/>
              </p:cNvSpPr>
              <p:nvPr/>
            </p:nvSpPr>
            <p:spPr>
              <a:xfrm>
                <a:off x="7812360" y="6183575"/>
                <a:ext cx="360040" cy="400110"/>
              </a:xfrm>
              <a:prstGeom prst="rect">
                <a:avLst/>
              </a:prstGeom>
              <a:blipFill>
                <a:blip r:embed="rId14"/>
                <a:stretch>
                  <a:fillRect l="-3448" r="-20690"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832D7D05-2E6B-9647-8E13-09E7F5373ADC}"/>
                  </a:ext>
                </a:extLst>
              </p:cNvPr>
              <p:cNvSpPr txBox="1"/>
              <p:nvPr/>
            </p:nvSpPr>
            <p:spPr>
              <a:xfrm>
                <a:off x="6696236"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𝒅</m:t>
                          </m:r>
                          <m:r>
                            <a:rPr lang="en-US" sz="2000" b="1" i="1">
                              <a:latin typeface="Cambria Math" panose="02040503050406030204" pitchFamily="18" charset="0"/>
                            </a:rPr>
                            <m:t>−</m:t>
                          </m:r>
                          <m:r>
                            <a:rPr lang="en-US" sz="2000" b="1" i="1">
                              <a:latin typeface="Cambria Math" panose="02040503050406030204" pitchFamily="18" charset="0"/>
                            </a:rPr>
                            <m:t>𝟏</m:t>
                          </m:r>
                        </m:sub>
                      </m:sSub>
                    </m:oMath>
                  </m:oMathPara>
                </a14:m>
                <a:endParaRPr lang="en-US" sz="2000"/>
              </a:p>
            </p:txBody>
          </p:sp>
        </mc:Choice>
        <mc:Fallback xmlns="">
          <p:sp>
            <p:nvSpPr>
              <p:cNvPr id="46" name="文本框 45">
                <a:extLst>
                  <a:ext uri="{FF2B5EF4-FFF2-40B4-BE49-F238E27FC236}">
                    <a16:creationId xmlns:a16="http://schemas.microsoft.com/office/drawing/2014/main" id="{832D7D05-2E6B-9647-8E13-09E7F5373ADC}"/>
                  </a:ext>
                </a:extLst>
              </p:cNvPr>
              <p:cNvSpPr txBox="1">
                <a:spLocks noRot="1" noChangeAspect="1" noMove="1" noResize="1" noEditPoints="1" noAdjustHandles="1" noChangeArrowheads="1" noChangeShapeType="1" noTextEdit="1"/>
              </p:cNvSpPr>
              <p:nvPr/>
            </p:nvSpPr>
            <p:spPr>
              <a:xfrm>
                <a:off x="6696236" y="6183575"/>
                <a:ext cx="360040" cy="400110"/>
              </a:xfrm>
              <a:prstGeom prst="rect">
                <a:avLst/>
              </a:prstGeom>
              <a:blipFill>
                <a:blip r:embed="rId15"/>
                <a:stretch>
                  <a:fillRect r="-86207" b="-6061"/>
                </a:stretch>
              </a:blipFill>
            </p:spPr>
            <p:txBody>
              <a:bodyPr/>
              <a:lstStyle/>
              <a:p>
                <a:r>
                  <a:rPr lang="en-US">
                    <a:noFill/>
                  </a:rPr>
                  <a:t> </a:t>
                </a:r>
              </a:p>
            </p:txBody>
          </p:sp>
        </mc:Fallback>
      </mc:AlternateContent>
      <p:sp>
        <p:nvSpPr>
          <p:cNvPr id="5" name="文本框 4">
            <a:extLst>
              <a:ext uri="{FF2B5EF4-FFF2-40B4-BE49-F238E27FC236}">
                <a16:creationId xmlns:a16="http://schemas.microsoft.com/office/drawing/2014/main" id="{27E0E449-3252-6A49-AB69-69FDF5F40E56}"/>
              </a:ext>
            </a:extLst>
          </p:cNvPr>
          <p:cNvSpPr txBox="1"/>
          <p:nvPr/>
        </p:nvSpPr>
        <p:spPr>
          <a:xfrm>
            <a:off x="15316" y="6095037"/>
            <a:ext cx="1476164" cy="646331"/>
          </a:xfrm>
          <a:prstGeom prst="rect">
            <a:avLst/>
          </a:prstGeom>
          <a:noFill/>
        </p:spPr>
        <p:txBody>
          <a:bodyPr wrap="square" rtlCol="0">
            <a:spAutoFit/>
          </a:bodyPr>
          <a:lstStyle/>
          <a:p>
            <a:pPr algn="ctr"/>
            <a:r>
              <a:rPr lang="en-US" sz="1800">
                <a:solidFill>
                  <a:srgbClr val="0070C0"/>
                </a:solidFill>
                <a:latin typeface="Corbel" panose="020B0503020204020204" pitchFamily="34" charset="0"/>
              </a:rPr>
              <a:t>Sampling probability</a:t>
            </a:r>
          </a:p>
        </p:txBody>
      </p:sp>
      <p:sp>
        <p:nvSpPr>
          <p:cNvPr id="48" name="椭圆 47">
            <a:extLst>
              <a:ext uri="{FF2B5EF4-FFF2-40B4-BE49-F238E27FC236}">
                <a16:creationId xmlns:a16="http://schemas.microsoft.com/office/drawing/2014/main" id="{E8A82BD8-FF2E-774C-8A0F-3CCA8D750C87}"/>
              </a:ext>
            </a:extLst>
          </p:cNvPr>
          <p:cNvSpPr/>
          <p:nvPr/>
        </p:nvSpPr>
        <p:spPr>
          <a:xfrm>
            <a:off x="3717195" y="3203797"/>
            <a:ext cx="432048" cy="461664"/>
          </a:xfrm>
          <a:prstGeom prst="ellipse">
            <a:avLst/>
          </a:prstGeom>
          <a:solidFill>
            <a:srgbClr val="7030A0">
              <a:alpha val="7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椭圆 49">
            <a:extLst>
              <a:ext uri="{FF2B5EF4-FFF2-40B4-BE49-F238E27FC236}">
                <a16:creationId xmlns:a16="http://schemas.microsoft.com/office/drawing/2014/main" id="{252B8931-14FB-2A4F-BC5E-5377DF830314}"/>
              </a:ext>
            </a:extLst>
          </p:cNvPr>
          <p:cNvSpPr/>
          <p:nvPr/>
        </p:nvSpPr>
        <p:spPr>
          <a:xfrm>
            <a:off x="4684331" y="3203797"/>
            <a:ext cx="432048" cy="461664"/>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2A79A168-BDD3-CC45-A958-640E36A88112}"/>
                  </a:ext>
                </a:extLst>
              </p:cNvPr>
              <p:cNvSpPr txBox="1"/>
              <p:nvPr/>
            </p:nvSpPr>
            <p:spPr>
              <a:xfrm>
                <a:off x="3753199" y="3672883"/>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𝟐</m:t>
                          </m:r>
                        </m:sub>
                      </m:sSub>
                    </m:oMath>
                  </m:oMathPara>
                </a14:m>
                <a:endParaRPr lang="en-US" sz="2000"/>
              </a:p>
            </p:txBody>
          </p:sp>
        </mc:Choice>
        <mc:Fallback xmlns="">
          <p:sp>
            <p:nvSpPr>
              <p:cNvPr id="51" name="文本框 50">
                <a:extLst>
                  <a:ext uri="{FF2B5EF4-FFF2-40B4-BE49-F238E27FC236}">
                    <a16:creationId xmlns:a16="http://schemas.microsoft.com/office/drawing/2014/main" id="{2A79A168-BDD3-CC45-A958-640E36A88112}"/>
                  </a:ext>
                </a:extLst>
              </p:cNvPr>
              <p:cNvSpPr txBox="1">
                <a:spLocks noRot="1" noChangeAspect="1" noMove="1" noResize="1" noEditPoints="1" noAdjustHandles="1" noChangeArrowheads="1" noChangeShapeType="1" noTextEdit="1"/>
              </p:cNvSpPr>
              <p:nvPr/>
            </p:nvSpPr>
            <p:spPr>
              <a:xfrm>
                <a:off x="3753199" y="3672883"/>
                <a:ext cx="360040" cy="400110"/>
              </a:xfrm>
              <a:prstGeom prst="rect">
                <a:avLst/>
              </a:prstGeom>
              <a:blipFill>
                <a:blip r:embed="rId16"/>
                <a:stretch>
                  <a:fillRect r="-17241"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FC2F4D8B-B32D-1F49-9207-5C81E2DBFB6F}"/>
                  </a:ext>
                </a:extLst>
              </p:cNvPr>
              <p:cNvSpPr txBox="1"/>
              <p:nvPr/>
            </p:nvSpPr>
            <p:spPr>
              <a:xfrm>
                <a:off x="4702805" y="3672883"/>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𝟒</m:t>
                          </m:r>
                        </m:sub>
                      </m:sSub>
                    </m:oMath>
                  </m:oMathPara>
                </a14:m>
                <a:endParaRPr lang="en-US" sz="2000"/>
              </a:p>
            </p:txBody>
          </p:sp>
        </mc:Choice>
        <mc:Fallback xmlns="">
          <p:sp>
            <p:nvSpPr>
              <p:cNvPr id="55" name="文本框 54">
                <a:extLst>
                  <a:ext uri="{FF2B5EF4-FFF2-40B4-BE49-F238E27FC236}">
                    <a16:creationId xmlns:a16="http://schemas.microsoft.com/office/drawing/2014/main" id="{FC2F4D8B-B32D-1F49-9207-5C81E2DBFB6F}"/>
                  </a:ext>
                </a:extLst>
              </p:cNvPr>
              <p:cNvSpPr txBox="1">
                <a:spLocks noRot="1" noChangeAspect="1" noMove="1" noResize="1" noEditPoints="1" noAdjustHandles="1" noChangeArrowheads="1" noChangeShapeType="1" noTextEdit="1"/>
              </p:cNvSpPr>
              <p:nvPr/>
            </p:nvSpPr>
            <p:spPr>
              <a:xfrm>
                <a:off x="4702805" y="3672883"/>
                <a:ext cx="360040" cy="400110"/>
              </a:xfrm>
              <a:prstGeom prst="rect">
                <a:avLst/>
              </a:prstGeom>
              <a:blipFill>
                <a:blip r:embed="rId17"/>
                <a:stretch>
                  <a:fillRect r="-17241" b="-3125"/>
                </a:stretch>
              </a:blipFill>
            </p:spPr>
            <p:txBody>
              <a:bodyPr/>
              <a:lstStyle/>
              <a:p>
                <a:r>
                  <a:rPr lang="en-US">
                    <a:noFill/>
                  </a:rPr>
                  <a:t> </a:t>
                </a:r>
              </a:p>
            </p:txBody>
          </p:sp>
        </mc:Fallback>
      </mc:AlternateContent>
      <p:sp>
        <p:nvSpPr>
          <p:cNvPr id="56" name="矩形 55">
            <a:extLst>
              <a:ext uri="{FF2B5EF4-FFF2-40B4-BE49-F238E27FC236}">
                <a16:creationId xmlns:a16="http://schemas.microsoft.com/office/drawing/2014/main" id="{B6B1455C-B049-EC4F-86FF-1E550F1ECF4E}"/>
              </a:ext>
            </a:extLst>
          </p:cNvPr>
          <p:cNvSpPr/>
          <p:nvPr/>
        </p:nvSpPr>
        <p:spPr>
          <a:xfrm>
            <a:off x="3513729" y="2990042"/>
            <a:ext cx="1872208" cy="12241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文本框 56">
            <a:extLst>
              <a:ext uri="{FF2B5EF4-FFF2-40B4-BE49-F238E27FC236}">
                <a16:creationId xmlns:a16="http://schemas.microsoft.com/office/drawing/2014/main" id="{3133D06C-5EDA-664F-A013-D547AEC4CFDD}"/>
              </a:ext>
            </a:extLst>
          </p:cNvPr>
          <p:cNvSpPr txBox="1"/>
          <p:nvPr/>
        </p:nvSpPr>
        <p:spPr>
          <a:xfrm>
            <a:off x="1792397" y="3317283"/>
            <a:ext cx="1476164" cy="646331"/>
          </a:xfrm>
          <a:prstGeom prst="rect">
            <a:avLst/>
          </a:prstGeom>
          <a:noFill/>
        </p:spPr>
        <p:txBody>
          <a:bodyPr wrap="square" rtlCol="0">
            <a:spAutoFit/>
          </a:bodyPr>
          <a:lstStyle/>
          <a:p>
            <a:pPr algn="ctr"/>
            <a:r>
              <a:rPr lang="en-US" sz="1800">
                <a:solidFill>
                  <a:srgbClr val="0070C0"/>
                </a:solidFill>
                <a:latin typeface="Corbel" panose="020B0503020204020204" pitchFamily="34" charset="0"/>
              </a:rPr>
              <a:t>sampling results</a:t>
            </a:r>
          </a:p>
        </p:txBody>
      </p:sp>
      <p:sp>
        <p:nvSpPr>
          <p:cNvPr id="7" name="上箭头 6">
            <a:extLst>
              <a:ext uri="{FF2B5EF4-FFF2-40B4-BE49-F238E27FC236}">
                <a16:creationId xmlns:a16="http://schemas.microsoft.com/office/drawing/2014/main" id="{E02DC0A0-6329-ED46-9B64-7A83D71C2E7D}"/>
              </a:ext>
            </a:extLst>
          </p:cNvPr>
          <p:cNvSpPr/>
          <p:nvPr/>
        </p:nvSpPr>
        <p:spPr>
          <a:xfrm>
            <a:off x="4295128" y="4365104"/>
            <a:ext cx="309409" cy="396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054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en-US" altLang="zh-HK" sz="3200" dirty="0"/>
              <a:t>Approximate Graph Propagation</a:t>
            </a:r>
            <a:endParaRPr lang="zh-HK" altLang="en-US" sz="3200" dirty="0"/>
          </a:p>
        </p:txBody>
      </p:sp>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1F89C098-57B5-B24A-910E-BF5069924191}"/>
                  </a:ext>
                </a:extLst>
              </p:cNvPr>
              <p:cNvSpPr txBox="1"/>
              <p:nvPr/>
            </p:nvSpPr>
            <p:spPr>
              <a:xfrm>
                <a:off x="611560" y="1052736"/>
                <a:ext cx="8362205" cy="1228798"/>
              </a:xfrm>
              <a:prstGeom prst="rect">
                <a:avLst/>
              </a:prstGeom>
              <a:noFill/>
            </p:spPr>
            <p:txBody>
              <a:bodyPr wrap="square" rtlCol="0">
                <a:spAutoFit/>
              </a:bodyPr>
              <a:lstStyle/>
              <a:p>
                <a:r>
                  <a:rPr lang="en-US" sz="2400">
                    <a:latin typeface="Corbel" panose="020B0503020204020204" pitchFamily="34" charset="0"/>
                  </a:rPr>
                  <a:t>Subset Sampling </a:t>
                </a:r>
                <a:r>
                  <a:rPr lang="en-US" altLang="zh-CN" sz="2000">
                    <a:solidFill>
                      <a:srgbClr val="0063AA"/>
                    </a:solidFill>
                    <a:latin typeface="Corbel" panose="020B0503020204020204" pitchFamily="34" charset="0"/>
                  </a:rPr>
                  <a:t>[Karl et al. ICALP 2012]</a:t>
                </a:r>
                <a:r>
                  <a:rPr lang="en-US" altLang="zh-CN" sz="2400">
                    <a:latin typeface="Corbel" panose="020B0503020204020204" pitchFamily="34" charset="0"/>
                  </a:rPr>
                  <a:t>: </a:t>
                </a:r>
                <a:r>
                  <a:rPr lang="en-US" sz="2000">
                    <a:latin typeface="Corbel" panose="020B0503020204020204" pitchFamily="34" charset="0"/>
                  </a:rPr>
                  <a:t> </a:t>
                </a:r>
                <a:endParaRPr lang="en-US" sz="2400">
                  <a:latin typeface="Corbel" panose="020B0503020204020204" pitchFamily="34" charset="0"/>
                </a:endParaRPr>
              </a:p>
              <a:p>
                <a:pPr marL="342900" indent="-342900">
                  <a:lnSpc>
                    <a:spcPct val="130000"/>
                  </a:lnSpc>
                  <a:buSzPct val="80000"/>
                  <a:buFont typeface="Wingdings" pitchFamily="2" charset="2"/>
                  <a:buChar char="l"/>
                </a:pPr>
                <a:r>
                  <a:rPr lang="en-US" sz="2000" b="0">
                    <a:latin typeface="Corbel" panose="020B0503020204020204" pitchFamily="34" charset="0"/>
                  </a:rPr>
                  <a:t>Goal: sample nodes </a:t>
                </a:r>
                <a14:m>
                  <m:oMath xmlns:m="http://schemas.openxmlformats.org/officeDocument/2006/math">
                    <m:sSub>
                      <m:sSubPr>
                        <m:ctrlPr>
                          <a:rPr lang="en-US" sz="2000" b="0" i="1">
                            <a:latin typeface="Cambria Math" panose="02040503050406030204" pitchFamily="18" charset="0"/>
                          </a:rPr>
                        </m:ctrlPr>
                      </m:sSubPr>
                      <m:e>
                        <m:r>
                          <a:rPr lang="en-US" sz="2000" b="0" i="1">
                            <a:latin typeface="Cambria Math" panose="02040503050406030204" pitchFamily="18" charset="0"/>
                          </a:rPr>
                          <m:t>𝑣</m:t>
                        </m:r>
                      </m:e>
                      <m:sub>
                        <m:r>
                          <a:rPr lang="en-US" sz="2000" b="0" i="1">
                            <a:latin typeface="Cambria Math" panose="02040503050406030204" pitchFamily="18" charset="0"/>
                          </a:rPr>
                          <m:t>1</m:t>
                        </m:r>
                      </m:sub>
                    </m:sSub>
                  </m:oMath>
                </a14:m>
                <a:r>
                  <a:rPr lang="en-US" sz="2000" b="0">
                    <a:latin typeface="Corbel" panose="020B0503020204020204" pitchFamily="34" charset="0"/>
                  </a:rPr>
                  <a:t>, </a:t>
                </a:r>
                <a14:m>
                  <m:oMath xmlns:m="http://schemas.openxmlformats.org/officeDocument/2006/math">
                    <m:sSub>
                      <m:sSubPr>
                        <m:ctrlPr>
                          <a:rPr lang="en-US" altLang="zh-CN" sz="2000" b="0" i="1">
                            <a:latin typeface="Cambria Math" panose="02040503050406030204" pitchFamily="18" charset="0"/>
                          </a:rPr>
                        </m:ctrlPr>
                      </m:sSubPr>
                      <m:e>
                        <m:r>
                          <a:rPr lang="en-US" altLang="zh-CN" sz="2000" b="0" i="1">
                            <a:latin typeface="Cambria Math" panose="02040503050406030204" pitchFamily="18" charset="0"/>
                          </a:rPr>
                          <m:t>𝑣</m:t>
                        </m:r>
                      </m:e>
                      <m:sub>
                        <m:r>
                          <a:rPr lang="en-US" altLang="zh-CN" sz="2000" b="0" i="1">
                            <a:latin typeface="Cambria Math" panose="02040503050406030204" pitchFamily="18" charset="0"/>
                          </a:rPr>
                          <m:t>2</m:t>
                        </m:r>
                      </m:sub>
                    </m:sSub>
                  </m:oMath>
                </a14:m>
                <a:r>
                  <a:rPr lang="en-US" altLang="zh-CN" sz="2000" b="0">
                    <a:latin typeface="Corbel" panose="020B0503020204020204" pitchFamily="34" charset="0"/>
                  </a:rPr>
                  <a:t>, …, </a:t>
                </a:r>
                <a14:m>
                  <m:oMath xmlns:m="http://schemas.openxmlformats.org/officeDocument/2006/math">
                    <m:sSub>
                      <m:sSubPr>
                        <m:ctrlPr>
                          <a:rPr lang="en-US" altLang="zh-CN" sz="2000" b="0" i="1">
                            <a:latin typeface="Cambria Math" panose="02040503050406030204" pitchFamily="18" charset="0"/>
                          </a:rPr>
                        </m:ctrlPr>
                      </m:sSubPr>
                      <m:e>
                        <m:r>
                          <a:rPr lang="en-US" altLang="zh-CN" sz="2000" b="0" i="1">
                            <a:latin typeface="Cambria Math" panose="02040503050406030204" pitchFamily="18" charset="0"/>
                          </a:rPr>
                          <m:t>𝑣</m:t>
                        </m:r>
                      </m:e>
                      <m:sub>
                        <m:r>
                          <a:rPr lang="en-US" altLang="zh-CN" sz="2000" b="0" i="1">
                            <a:latin typeface="Cambria Math" panose="02040503050406030204" pitchFamily="18" charset="0"/>
                          </a:rPr>
                          <m:t>𝑑</m:t>
                        </m:r>
                      </m:sub>
                    </m:sSub>
                  </m:oMath>
                </a14:m>
                <a:r>
                  <a:rPr lang="en-US" altLang="zh-CN" sz="2000" b="0">
                    <a:latin typeface="Corbel" panose="020B0503020204020204" pitchFamily="34" charset="0"/>
                  </a:rPr>
                  <a:t> with their individual sampling probability.</a:t>
                </a:r>
              </a:p>
              <a:p>
                <a:pPr marL="342900" indent="-342900">
                  <a:lnSpc>
                    <a:spcPct val="130000"/>
                  </a:lnSpc>
                  <a:buSzPct val="80000"/>
                  <a:buFont typeface="Wingdings" pitchFamily="2" charset="2"/>
                  <a:buChar char="l"/>
                </a:pPr>
                <a:r>
                  <a:rPr lang="en-US" altLang="zh-CN" sz="2000">
                    <a:solidFill>
                      <a:srgbClr val="C00000"/>
                    </a:solidFill>
                    <a:latin typeface="Corbel" panose="020B0503020204020204" pitchFamily="34" charset="0"/>
                  </a:rPr>
                  <a:t>Sampling cost </a:t>
                </a:r>
                <a:r>
                  <a:rPr lang="en-US" altLang="zh-CN" sz="2000">
                    <a:latin typeface="Corbel" panose="020B0503020204020204" pitchFamily="34" charset="0"/>
                  </a:rPr>
                  <a:t>= </a:t>
                </a:r>
                <a14:m>
                  <m:oMath xmlns:m="http://schemas.openxmlformats.org/officeDocument/2006/math">
                    <m:r>
                      <a:rPr lang="en-US" altLang="zh-CN" sz="2000" b="1" i="1">
                        <a:latin typeface="Cambria Math" panose="02040503050406030204" pitchFamily="18" charset="0"/>
                      </a:rPr>
                      <m:t>𝑶</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𝒑</m:t>
                            </m:r>
                          </m:e>
                          <m:sub>
                            <m:r>
                              <a:rPr lang="en-US" altLang="zh-CN" sz="2000" b="1" i="1">
                                <a:latin typeface="Cambria Math" panose="02040503050406030204" pitchFamily="18" charset="0"/>
                              </a:rPr>
                              <m:t>𝟏</m:t>
                            </m:r>
                          </m:sub>
                        </m:sSub>
                        <m:r>
                          <a:rPr lang="en-US" altLang="zh-CN" sz="2000" b="1"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𝒑</m:t>
                            </m:r>
                          </m:e>
                          <m:sub>
                            <m:r>
                              <a:rPr lang="en-US" altLang="zh-CN" sz="2000" b="1" i="1">
                                <a:latin typeface="Cambria Math" panose="02040503050406030204" pitchFamily="18" charset="0"/>
                              </a:rPr>
                              <m:t>𝟐</m:t>
                            </m:r>
                          </m:sub>
                        </m:sSub>
                        <m:r>
                          <a:rPr lang="en-US" altLang="zh-CN" sz="2000" b="1"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𝒑</m:t>
                            </m:r>
                          </m:e>
                          <m:sub>
                            <m:r>
                              <a:rPr lang="en-US" altLang="zh-CN" sz="2000" b="1" i="1">
                                <a:latin typeface="Cambria Math" panose="02040503050406030204" pitchFamily="18" charset="0"/>
                              </a:rPr>
                              <m:t>𝒅</m:t>
                            </m:r>
                          </m:sub>
                        </m:sSub>
                      </m:e>
                    </m:d>
                    <m:r>
                      <a:rPr lang="en-US" altLang="zh-CN" sz="2000" b="1" i="1">
                        <a:latin typeface="Cambria Math" panose="02040503050406030204" pitchFamily="18" charset="0"/>
                      </a:rPr>
                      <m:t>=</m:t>
                    </m:r>
                    <m:r>
                      <a:rPr lang="en-US" altLang="zh-CN" sz="2000" b="1" i="1">
                        <a:solidFill>
                          <a:srgbClr val="C00000"/>
                        </a:solidFill>
                        <a:latin typeface="Cambria Math" panose="02040503050406030204" pitchFamily="18" charset="0"/>
                      </a:rPr>
                      <m:t>𝑶</m:t>
                    </m:r>
                    <m:d>
                      <m:dPr>
                        <m:ctrlPr>
                          <a:rPr lang="en-US" altLang="zh-CN" sz="2000" i="1">
                            <a:solidFill>
                              <a:srgbClr val="C00000"/>
                            </a:solidFill>
                            <a:latin typeface="Cambria Math" panose="02040503050406030204" pitchFamily="18" charset="0"/>
                          </a:rPr>
                        </m:ctrlPr>
                      </m:dPr>
                      <m:e>
                        <m:r>
                          <a:rPr lang="en-US" altLang="zh-CN" sz="2000" b="1" i="0">
                            <a:solidFill>
                              <a:srgbClr val="C00000"/>
                            </a:solidFill>
                            <a:latin typeface="Cambria Math" panose="02040503050406030204" pitchFamily="18" charset="0"/>
                          </a:rPr>
                          <m:t>𝐨𝐮𝐭𝐩𝐮𝐭</m:t>
                        </m:r>
                        <m:r>
                          <a:rPr lang="en-US" altLang="zh-CN" sz="2000" b="1" i="0">
                            <a:solidFill>
                              <a:srgbClr val="C00000"/>
                            </a:solidFill>
                            <a:latin typeface="Cambria Math" panose="02040503050406030204" pitchFamily="18" charset="0"/>
                          </a:rPr>
                          <m:t> </m:t>
                        </m:r>
                        <m:r>
                          <a:rPr lang="en-US" altLang="zh-CN" sz="2000" b="1" i="0">
                            <a:solidFill>
                              <a:srgbClr val="C00000"/>
                            </a:solidFill>
                            <a:latin typeface="Cambria Math" panose="02040503050406030204" pitchFamily="18" charset="0"/>
                          </a:rPr>
                          <m:t>𝐬𝐢𝐳𝐞</m:t>
                        </m:r>
                      </m:e>
                    </m:d>
                    <m:r>
                      <a:rPr lang="en-US" altLang="zh-CN" sz="2000" b="1" i="1">
                        <a:latin typeface="Cambria Math" panose="02040503050406030204" pitchFamily="18" charset="0"/>
                      </a:rPr>
                      <m:t>≪</m:t>
                    </m:r>
                    <m:r>
                      <a:rPr lang="en-US" altLang="zh-CN" sz="2000" b="1" i="1">
                        <a:latin typeface="Cambria Math" panose="02040503050406030204" pitchFamily="18" charset="0"/>
                      </a:rPr>
                      <m:t>𝑶</m:t>
                    </m:r>
                    <m:r>
                      <a:rPr lang="en-US" altLang="zh-CN" sz="2000" b="1" i="1">
                        <a:latin typeface="Cambria Math" panose="02040503050406030204" pitchFamily="18" charset="0"/>
                      </a:rPr>
                      <m:t>(</m:t>
                    </m:r>
                    <m:r>
                      <a:rPr lang="en-US" altLang="zh-CN" sz="2000" b="1" i="1">
                        <a:latin typeface="Cambria Math" panose="02040503050406030204" pitchFamily="18" charset="0"/>
                      </a:rPr>
                      <m:t>𝒅</m:t>
                    </m:r>
                    <m:r>
                      <a:rPr lang="en-US" altLang="zh-CN" sz="2000" b="1" i="1">
                        <a:latin typeface="Cambria Math" panose="02040503050406030204" pitchFamily="18" charset="0"/>
                      </a:rPr>
                      <m:t>)</m:t>
                    </m:r>
                  </m:oMath>
                </a14:m>
                <a:r>
                  <a:rPr lang="en-US" altLang="zh-CN" sz="2000">
                    <a:latin typeface="Corbel" panose="020B0503020204020204" pitchFamily="34" charset="0"/>
                  </a:rPr>
                  <a:t> </a:t>
                </a:r>
                <a:endParaRPr lang="en-US" sz="2000">
                  <a:latin typeface="Corbel" panose="020B0503020204020204" pitchFamily="34" charset="0"/>
                </a:endParaRPr>
              </a:p>
            </p:txBody>
          </p:sp>
        </mc:Choice>
        <mc:Fallback xmlns="">
          <p:sp>
            <p:nvSpPr>
              <p:cNvPr id="126" name="文本框 125">
                <a:extLst>
                  <a:ext uri="{FF2B5EF4-FFF2-40B4-BE49-F238E27FC236}">
                    <a16:creationId xmlns:a16="http://schemas.microsoft.com/office/drawing/2014/main" id="{1F89C098-57B5-B24A-910E-BF5069924191}"/>
                  </a:ext>
                </a:extLst>
              </p:cNvPr>
              <p:cNvSpPr txBox="1">
                <a:spLocks noRot="1" noChangeAspect="1" noMove="1" noResize="1" noEditPoints="1" noAdjustHandles="1" noChangeArrowheads="1" noChangeShapeType="1" noTextEdit="1"/>
              </p:cNvSpPr>
              <p:nvPr/>
            </p:nvSpPr>
            <p:spPr>
              <a:xfrm>
                <a:off x="611560" y="1052736"/>
                <a:ext cx="8362205" cy="1228798"/>
              </a:xfrm>
              <a:prstGeom prst="rect">
                <a:avLst/>
              </a:prstGeom>
              <a:blipFill>
                <a:blip r:embed="rId3"/>
                <a:stretch>
                  <a:fillRect l="-1214" t="-4124" r="-455" b="-7216"/>
                </a:stretch>
              </a:blipFill>
            </p:spPr>
            <p:txBody>
              <a:bodyPr/>
              <a:lstStyle/>
              <a:p>
                <a:r>
                  <a:rPr lang="en-US">
                    <a:noFill/>
                  </a:rPr>
                  <a:t> </a:t>
                </a:r>
              </a:p>
            </p:txBody>
          </p:sp>
        </mc:Fallback>
      </mc:AlternateContent>
      <p:sp>
        <p:nvSpPr>
          <p:cNvPr id="2" name="椭圆 1">
            <a:extLst>
              <a:ext uri="{FF2B5EF4-FFF2-40B4-BE49-F238E27FC236}">
                <a16:creationId xmlns:a16="http://schemas.microsoft.com/office/drawing/2014/main" id="{0A2F3DB5-C278-A44D-993F-CD1447D9F66F}"/>
              </a:ext>
            </a:extLst>
          </p:cNvPr>
          <p:cNvSpPr/>
          <p:nvPr/>
        </p:nvSpPr>
        <p:spPr>
          <a:xfrm>
            <a:off x="1403648" y="5262950"/>
            <a:ext cx="432048" cy="461664"/>
          </a:xfrm>
          <a:prstGeom prst="ellipse">
            <a:avLst/>
          </a:prstGeom>
          <a:solidFill>
            <a:srgbClr val="7030A0">
              <a:alpha val="2801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椭圆 27">
            <a:extLst>
              <a:ext uri="{FF2B5EF4-FFF2-40B4-BE49-F238E27FC236}">
                <a16:creationId xmlns:a16="http://schemas.microsoft.com/office/drawing/2014/main" id="{9D6E7291-AAA5-BA48-95B9-1C171E531CC3}"/>
              </a:ext>
            </a:extLst>
          </p:cNvPr>
          <p:cNvSpPr/>
          <p:nvPr/>
        </p:nvSpPr>
        <p:spPr>
          <a:xfrm>
            <a:off x="2267744" y="5262950"/>
            <a:ext cx="432048" cy="461664"/>
          </a:xfrm>
          <a:prstGeom prst="ellipse">
            <a:avLst/>
          </a:prstGeom>
          <a:solidFill>
            <a:srgbClr val="7030A0">
              <a:alpha val="7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椭圆 28">
            <a:extLst>
              <a:ext uri="{FF2B5EF4-FFF2-40B4-BE49-F238E27FC236}">
                <a16:creationId xmlns:a16="http://schemas.microsoft.com/office/drawing/2014/main" id="{B393B751-C3C2-5846-90DE-9966BBE7C7E8}"/>
              </a:ext>
            </a:extLst>
          </p:cNvPr>
          <p:cNvSpPr/>
          <p:nvPr/>
        </p:nvSpPr>
        <p:spPr>
          <a:xfrm>
            <a:off x="3203848" y="5270372"/>
            <a:ext cx="432048" cy="461664"/>
          </a:xfrm>
          <a:prstGeom prst="ellipse">
            <a:avLst/>
          </a:prstGeom>
          <a:solidFill>
            <a:srgbClr val="7030A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椭圆 29">
            <a:extLst>
              <a:ext uri="{FF2B5EF4-FFF2-40B4-BE49-F238E27FC236}">
                <a16:creationId xmlns:a16="http://schemas.microsoft.com/office/drawing/2014/main" id="{7227C3F4-21F1-6C43-83FB-3153B6001E9D}"/>
              </a:ext>
            </a:extLst>
          </p:cNvPr>
          <p:cNvSpPr/>
          <p:nvPr/>
        </p:nvSpPr>
        <p:spPr>
          <a:xfrm>
            <a:off x="4211960" y="5262950"/>
            <a:ext cx="432048" cy="461664"/>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椭圆 30">
            <a:extLst>
              <a:ext uri="{FF2B5EF4-FFF2-40B4-BE49-F238E27FC236}">
                <a16:creationId xmlns:a16="http://schemas.microsoft.com/office/drawing/2014/main" id="{84F93017-3D97-AF4A-A38D-8A0A5E8D4CDD}"/>
              </a:ext>
            </a:extLst>
          </p:cNvPr>
          <p:cNvSpPr/>
          <p:nvPr/>
        </p:nvSpPr>
        <p:spPr>
          <a:xfrm>
            <a:off x="6660232" y="5262950"/>
            <a:ext cx="432048" cy="461664"/>
          </a:xfrm>
          <a:prstGeom prst="ellipse">
            <a:avLst/>
          </a:prstGeom>
          <a:solidFill>
            <a:srgbClr val="7030A0">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椭圆 31">
            <a:extLst>
              <a:ext uri="{FF2B5EF4-FFF2-40B4-BE49-F238E27FC236}">
                <a16:creationId xmlns:a16="http://schemas.microsoft.com/office/drawing/2014/main" id="{BC8A8AF8-7E45-3B43-B026-867DF13EE8E5}"/>
              </a:ext>
            </a:extLst>
          </p:cNvPr>
          <p:cNvSpPr/>
          <p:nvPr/>
        </p:nvSpPr>
        <p:spPr>
          <a:xfrm>
            <a:off x="7740352" y="5262950"/>
            <a:ext cx="432048" cy="461664"/>
          </a:xfrm>
          <a:prstGeom prst="ellipse">
            <a:avLst/>
          </a:prstGeom>
          <a:solidFill>
            <a:srgbClr val="7030A0">
              <a:alpha val="2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948A531-A06B-5B44-84C3-5279B99DD850}"/>
                  </a:ext>
                </a:extLst>
              </p:cNvPr>
              <p:cNvSpPr txBox="1"/>
              <p:nvPr/>
            </p:nvSpPr>
            <p:spPr>
              <a:xfrm>
                <a:off x="1432357"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𝟏</m:t>
                          </m:r>
                        </m:sub>
                      </m:sSub>
                    </m:oMath>
                  </m:oMathPara>
                </a14:m>
                <a:endParaRPr lang="en-US" sz="2000"/>
              </a:p>
            </p:txBody>
          </p:sp>
        </mc:Choice>
        <mc:Fallback xmlns="">
          <p:sp>
            <p:nvSpPr>
              <p:cNvPr id="3" name="文本框 2">
                <a:extLst>
                  <a:ext uri="{FF2B5EF4-FFF2-40B4-BE49-F238E27FC236}">
                    <a16:creationId xmlns:a16="http://schemas.microsoft.com/office/drawing/2014/main" id="{3948A531-A06B-5B44-84C3-5279B99DD850}"/>
                  </a:ext>
                </a:extLst>
              </p:cNvPr>
              <p:cNvSpPr txBox="1">
                <a:spLocks noRot="1" noChangeAspect="1" noMove="1" noResize="1" noEditPoints="1" noAdjustHandles="1" noChangeArrowheads="1" noChangeShapeType="1" noTextEdit="1"/>
              </p:cNvSpPr>
              <p:nvPr/>
            </p:nvSpPr>
            <p:spPr>
              <a:xfrm>
                <a:off x="1432357" y="5732036"/>
                <a:ext cx="360040" cy="400110"/>
              </a:xfrm>
              <a:prstGeom prst="rect">
                <a:avLst/>
              </a:prstGeom>
              <a:blipFill>
                <a:blip r:embed="rId4"/>
                <a:stretch>
                  <a:fillRect r="-13333"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CB9F98D3-0B87-3541-BA15-43E36C76407B}"/>
                  </a:ext>
                </a:extLst>
              </p:cNvPr>
              <p:cNvSpPr txBox="1"/>
              <p:nvPr/>
            </p:nvSpPr>
            <p:spPr>
              <a:xfrm>
                <a:off x="2303748"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𝟐</m:t>
                          </m:r>
                        </m:sub>
                      </m:sSub>
                    </m:oMath>
                  </m:oMathPara>
                </a14:m>
                <a:endParaRPr lang="en-US" sz="2000"/>
              </a:p>
            </p:txBody>
          </p:sp>
        </mc:Choice>
        <mc:Fallback xmlns="">
          <p:sp>
            <p:nvSpPr>
              <p:cNvPr id="33" name="文本框 32">
                <a:extLst>
                  <a:ext uri="{FF2B5EF4-FFF2-40B4-BE49-F238E27FC236}">
                    <a16:creationId xmlns:a16="http://schemas.microsoft.com/office/drawing/2014/main" id="{CB9F98D3-0B87-3541-BA15-43E36C76407B}"/>
                  </a:ext>
                </a:extLst>
              </p:cNvPr>
              <p:cNvSpPr txBox="1">
                <a:spLocks noRot="1" noChangeAspect="1" noMove="1" noResize="1" noEditPoints="1" noAdjustHandles="1" noChangeArrowheads="1" noChangeShapeType="1" noTextEdit="1"/>
              </p:cNvSpPr>
              <p:nvPr/>
            </p:nvSpPr>
            <p:spPr>
              <a:xfrm>
                <a:off x="2303748" y="5732036"/>
                <a:ext cx="360040" cy="400110"/>
              </a:xfrm>
              <a:prstGeom prst="rect">
                <a:avLst/>
              </a:prstGeom>
              <a:blipFill>
                <a:blip r:embed="rId5"/>
                <a:stretch>
                  <a:fillRect r="-17241"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E32BCC72-D0C5-FC4B-82E8-39ACF4A4447E}"/>
                  </a:ext>
                </a:extLst>
              </p:cNvPr>
              <p:cNvSpPr txBox="1"/>
              <p:nvPr/>
            </p:nvSpPr>
            <p:spPr>
              <a:xfrm>
                <a:off x="3239852"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𝟑</m:t>
                          </m:r>
                        </m:sub>
                      </m:sSub>
                    </m:oMath>
                  </m:oMathPara>
                </a14:m>
                <a:endParaRPr lang="en-US" sz="2000"/>
              </a:p>
            </p:txBody>
          </p:sp>
        </mc:Choice>
        <mc:Fallback xmlns="">
          <p:sp>
            <p:nvSpPr>
              <p:cNvPr id="34" name="文本框 33">
                <a:extLst>
                  <a:ext uri="{FF2B5EF4-FFF2-40B4-BE49-F238E27FC236}">
                    <a16:creationId xmlns:a16="http://schemas.microsoft.com/office/drawing/2014/main" id="{E32BCC72-D0C5-FC4B-82E8-39ACF4A4447E}"/>
                  </a:ext>
                </a:extLst>
              </p:cNvPr>
              <p:cNvSpPr txBox="1">
                <a:spLocks noRot="1" noChangeAspect="1" noMove="1" noResize="1" noEditPoints="1" noAdjustHandles="1" noChangeArrowheads="1" noChangeShapeType="1" noTextEdit="1"/>
              </p:cNvSpPr>
              <p:nvPr/>
            </p:nvSpPr>
            <p:spPr>
              <a:xfrm>
                <a:off x="3239852" y="5732036"/>
                <a:ext cx="360040" cy="400110"/>
              </a:xfrm>
              <a:prstGeom prst="rect">
                <a:avLst/>
              </a:prstGeom>
              <a:blipFill>
                <a:blip r:embed="rId6"/>
                <a:stretch>
                  <a:fillRect r="-16667"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C1F3105D-3D8E-6A4B-B8BA-2BD30A9B348B}"/>
                  </a:ext>
                </a:extLst>
              </p:cNvPr>
              <p:cNvSpPr txBox="1"/>
              <p:nvPr/>
            </p:nvSpPr>
            <p:spPr>
              <a:xfrm>
                <a:off x="4230434"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𝟒</m:t>
                          </m:r>
                        </m:sub>
                      </m:sSub>
                    </m:oMath>
                  </m:oMathPara>
                </a14:m>
                <a:endParaRPr lang="en-US" sz="2000"/>
              </a:p>
            </p:txBody>
          </p:sp>
        </mc:Choice>
        <mc:Fallback xmlns="">
          <p:sp>
            <p:nvSpPr>
              <p:cNvPr id="35" name="文本框 34">
                <a:extLst>
                  <a:ext uri="{FF2B5EF4-FFF2-40B4-BE49-F238E27FC236}">
                    <a16:creationId xmlns:a16="http://schemas.microsoft.com/office/drawing/2014/main" id="{C1F3105D-3D8E-6A4B-B8BA-2BD30A9B348B}"/>
                  </a:ext>
                </a:extLst>
              </p:cNvPr>
              <p:cNvSpPr txBox="1">
                <a:spLocks noRot="1" noChangeAspect="1" noMove="1" noResize="1" noEditPoints="1" noAdjustHandles="1" noChangeArrowheads="1" noChangeShapeType="1" noTextEdit="1"/>
              </p:cNvSpPr>
              <p:nvPr/>
            </p:nvSpPr>
            <p:spPr>
              <a:xfrm>
                <a:off x="4230434" y="5732036"/>
                <a:ext cx="360040" cy="400110"/>
              </a:xfrm>
              <a:prstGeom prst="rect">
                <a:avLst/>
              </a:prstGeom>
              <a:blipFill>
                <a:blip r:embed="rId7"/>
                <a:stretch>
                  <a:fillRect r="-17241"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7CCB4199-65B8-BC48-B20E-613F203D5A51}"/>
                  </a:ext>
                </a:extLst>
              </p:cNvPr>
              <p:cNvSpPr txBox="1"/>
              <p:nvPr/>
            </p:nvSpPr>
            <p:spPr>
              <a:xfrm>
                <a:off x="7812360"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𝒅</m:t>
                          </m:r>
                        </m:sub>
                      </m:sSub>
                    </m:oMath>
                  </m:oMathPara>
                </a14:m>
                <a:endParaRPr lang="en-US" sz="2000"/>
              </a:p>
            </p:txBody>
          </p:sp>
        </mc:Choice>
        <mc:Fallback xmlns="">
          <p:sp>
            <p:nvSpPr>
              <p:cNvPr id="36" name="文本框 35">
                <a:extLst>
                  <a:ext uri="{FF2B5EF4-FFF2-40B4-BE49-F238E27FC236}">
                    <a16:creationId xmlns:a16="http://schemas.microsoft.com/office/drawing/2014/main" id="{7CCB4199-65B8-BC48-B20E-613F203D5A51}"/>
                  </a:ext>
                </a:extLst>
              </p:cNvPr>
              <p:cNvSpPr txBox="1">
                <a:spLocks noRot="1" noChangeAspect="1" noMove="1" noResize="1" noEditPoints="1" noAdjustHandles="1" noChangeArrowheads="1" noChangeShapeType="1" noTextEdit="1"/>
              </p:cNvSpPr>
              <p:nvPr/>
            </p:nvSpPr>
            <p:spPr>
              <a:xfrm>
                <a:off x="7812360" y="5732036"/>
                <a:ext cx="360040" cy="400110"/>
              </a:xfrm>
              <a:prstGeom prst="rect">
                <a:avLst/>
              </a:prstGeom>
              <a:blipFill>
                <a:blip r:embed="rId8"/>
                <a:stretch>
                  <a:fillRect r="-17241"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5803A1F-2EBD-D548-9534-1DC0587F1B28}"/>
                  </a:ext>
                </a:extLst>
              </p:cNvPr>
              <p:cNvSpPr txBox="1"/>
              <p:nvPr/>
            </p:nvSpPr>
            <p:spPr>
              <a:xfrm>
                <a:off x="6696236" y="57320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𝒅</m:t>
                          </m:r>
                          <m:r>
                            <a:rPr lang="en-US" sz="2000" b="1" i="1">
                              <a:latin typeface="Cambria Math" panose="02040503050406030204" pitchFamily="18" charset="0"/>
                            </a:rPr>
                            <m:t>−</m:t>
                          </m:r>
                          <m:r>
                            <a:rPr lang="en-US" sz="2000" b="1" i="1">
                              <a:latin typeface="Cambria Math" panose="02040503050406030204" pitchFamily="18" charset="0"/>
                            </a:rPr>
                            <m:t>𝟏</m:t>
                          </m:r>
                        </m:sub>
                      </m:sSub>
                    </m:oMath>
                  </m:oMathPara>
                </a14:m>
                <a:endParaRPr lang="en-US" sz="2000"/>
              </a:p>
            </p:txBody>
          </p:sp>
        </mc:Choice>
        <mc:Fallback xmlns="">
          <p:sp>
            <p:nvSpPr>
              <p:cNvPr id="37" name="文本框 36">
                <a:extLst>
                  <a:ext uri="{FF2B5EF4-FFF2-40B4-BE49-F238E27FC236}">
                    <a16:creationId xmlns:a16="http://schemas.microsoft.com/office/drawing/2014/main" id="{55803A1F-2EBD-D548-9534-1DC0587F1B28}"/>
                  </a:ext>
                </a:extLst>
              </p:cNvPr>
              <p:cNvSpPr txBox="1">
                <a:spLocks noRot="1" noChangeAspect="1" noMove="1" noResize="1" noEditPoints="1" noAdjustHandles="1" noChangeArrowheads="1" noChangeShapeType="1" noTextEdit="1"/>
              </p:cNvSpPr>
              <p:nvPr/>
            </p:nvSpPr>
            <p:spPr>
              <a:xfrm>
                <a:off x="6696236" y="5732036"/>
                <a:ext cx="360040" cy="400110"/>
              </a:xfrm>
              <a:prstGeom prst="rect">
                <a:avLst/>
              </a:prstGeom>
              <a:blipFill>
                <a:blip r:embed="rId9"/>
                <a:stretch>
                  <a:fillRect r="-86207" b="-3125"/>
                </a:stretch>
              </a:blipFill>
            </p:spPr>
            <p:txBody>
              <a:bodyPr/>
              <a:lstStyle/>
              <a:p>
                <a:r>
                  <a:rPr lang="en-US">
                    <a:noFill/>
                  </a:rPr>
                  <a:t> </a:t>
                </a:r>
              </a:p>
            </p:txBody>
          </p:sp>
        </mc:Fallback>
      </mc:AlternateContent>
      <p:sp>
        <p:nvSpPr>
          <p:cNvPr id="4" name="文本框 3">
            <a:extLst>
              <a:ext uri="{FF2B5EF4-FFF2-40B4-BE49-F238E27FC236}">
                <a16:creationId xmlns:a16="http://schemas.microsoft.com/office/drawing/2014/main" id="{03511B38-7A32-5947-A468-6ABB33AE2865}"/>
              </a:ext>
            </a:extLst>
          </p:cNvPr>
          <p:cNvSpPr txBox="1"/>
          <p:nvPr/>
        </p:nvSpPr>
        <p:spPr>
          <a:xfrm>
            <a:off x="5364088" y="5118934"/>
            <a:ext cx="936104" cy="584775"/>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193427F-6127-4D4C-ACF2-5DC3CEF86057}"/>
                  </a:ext>
                </a:extLst>
              </p:cNvPr>
              <p:cNvSpPr txBox="1"/>
              <p:nvPr/>
            </p:nvSpPr>
            <p:spPr>
              <a:xfrm>
                <a:off x="1432357"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𝟏</m:t>
                          </m:r>
                        </m:sub>
                      </m:sSub>
                    </m:oMath>
                  </m:oMathPara>
                </a14:m>
                <a:endParaRPr lang="en-US" sz="2000"/>
              </a:p>
            </p:txBody>
          </p:sp>
        </mc:Choice>
        <mc:Fallback xmlns="">
          <p:sp>
            <p:nvSpPr>
              <p:cNvPr id="39" name="文本框 38">
                <a:extLst>
                  <a:ext uri="{FF2B5EF4-FFF2-40B4-BE49-F238E27FC236}">
                    <a16:creationId xmlns:a16="http://schemas.microsoft.com/office/drawing/2014/main" id="{7193427F-6127-4D4C-ACF2-5DC3CEF86057}"/>
                  </a:ext>
                </a:extLst>
              </p:cNvPr>
              <p:cNvSpPr txBox="1">
                <a:spLocks noRot="1" noChangeAspect="1" noMove="1" noResize="1" noEditPoints="1" noAdjustHandles="1" noChangeArrowheads="1" noChangeShapeType="1" noTextEdit="1"/>
              </p:cNvSpPr>
              <p:nvPr/>
            </p:nvSpPr>
            <p:spPr>
              <a:xfrm>
                <a:off x="1432357" y="6183575"/>
                <a:ext cx="360040" cy="400110"/>
              </a:xfrm>
              <a:prstGeom prst="rect">
                <a:avLst/>
              </a:prstGeom>
              <a:blipFill>
                <a:blip r:embed="rId10"/>
                <a:stretch>
                  <a:fillRect r="-16667"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51393E9-37D1-414B-8965-E9A8673CA919}"/>
                  </a:ext>
                </a:extLst>
              </p:cNvPr>
              <p:cNvSpPr txBox="1"/>
              <p:nvPr/>
            </p:nvSpPr>
            <p:spPr>
              <a:xfrm>
                <a:off x="2303748"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𝟐</m:t>
                          </m:r>
                        </m:sub>
                      </m:sSub>
                    </m:oMath>
                  </m:oMathPara>
                </a14:m>
                <a:endParaRPr lang="en-US" sz="2000"/>
              </a:p>
            </p:txBody>
          </p:sp>
        </mc:Choice>
        <mc:Fallback xmlns="">
          <p:sp>
            <p:nvSpPr>
              <p:cNvPr id="40" name="文本框 39">
                <a:extLst>
                  <a:ext uri="{FF2B5EF4-FFF2-40B4-BE49-F238E27FC236}">
                    <a16:creationId xmlns:a16="http://schemas.microsoft.com/office/drawing/2014/main" id="{451393E9-37D1-414B-8965-E9A8673CA919}"/>
                  </a:ext>
                </a:extLst>
              </p:cNvPr>
              <p:cNvSpPr txBox="1">
                <a:spLocks noRot="1" noChangeAspect="1" noMove="1" noResize="1" noEditPoints="1" noAdjustHandles="1" noChangeArrowheads="1" noChangeShapeType="1" noTextEdit="1"/>
              </p:cNvSpPr>
              <p:nvPr/>
            </p:nvSpPr>
            <p:spPr>
              <a:xfrm>
                <a:off x="2303748" y="6183575"/>
                <a:ext cx="360040" cy="400110"/>
              </a:xfrm>
              <a:prstGeom prst="rect">
                <a:avLst/>
              </a:prstGeom>
              <a:blipFill>
                <a:blip r:embed="rId11"/>
                <a:stretch>
                  <a:fillRect r="-20690"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0D0CE263-B413-D349-9FE2-0B9076FB7FE6}"/>
                  </a:ext>
                </a:extLst>
              </p:cNvPr>
              <p:cNvSpPr txBox="1"/>
              <p:nvPr/>
            </p:nvSpPr>
            <p:spPr>
              <a:xfrm>
                <a:off x="3239852"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𝟑</m:t>
                          </m:r>
                        </m:sub>
                      </m:sSub>
                    </m:oMath>
                  </m:oMathPara>
                </a14:m>
                <a:endParaRPr lang="en-US" sz="2000"/>
              </a:p>
            </p:txBody>
          </p:sp>
        </mc:Choice>
        <mc:Fallback xmlns="">
          <p:sp>
            <p:nvSpPr>
              <p:cNvPr id="43" name="文本框 42">
                <a:extLst>
                  <a:ext uri="{FF2B5EF4-FFF2-40B4-BE49-F238E27FC236}">
                    <a16:creationId xmlns:a16="http://schemas.microsoft.com/office/drawing/2014/main" id="{0D0CE263-B413-D349-9FE2-0B9076FB7FE6}"/>
                  </a:ext>
                </a:extLst>
              </p:cNvPr>
              <p:cNvSpPr txBox="1">
                <a:spLocks noRot="1" noChangeAspect="1" noMove="1" noResize="1" noEditPoints="1" noAdjustHandles="1" noChangeArrowheads="1" noChangeShapeType="1" noTextEdit="1"/>
              </p:cNvSpPr>
              <p:nvPr/>
            </p:nvSpPr>
            <p:spPr>
              <a:xfrm>
                <a:off x="3239852" y="6183575"/>
                <a:ext cx="360040" cy="400110"/>
              </a:xfrm>
              <a:prstGeom prst="rect">
                <a:avLst/>
              </a:prstGeom>
              <a:blipFill>
                <a:blip r:embed="rId12"/>
                <a:stretch>
                  <a:fillRect r="-16667"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C29658F4-A314-8241-8971-21EC6A6D5D9B}"/>
                  </a:ext>
                </a:extLst>
              </p:cNvPr>
              <p:cNvSpPr txBox="1"/>
              <p:nvPr/>
            </p:nvSpPr>
            <p:spPr>
              <a:xfrm>
                <a:off x="4230434"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𝟒</m:t>
                          </m:r>
                        </m:sub>
                      </m:sSub>
                    </m:oMath>
                  </m:oMathPara>
                </a14:m>
                <a:endParaRPr lang="en-US" sz="2000"/>
              </a:p>
            </p:txBody>
          </p:sp>
        </mc:Choice>
        <mc:Fallback xmlns="">
          <p:sp>
            <p:nvSpPr>
              <p:cNvPr id="44" name="文本框 43">
                <a:extLst>
                  <a:ext uri="{FF2B5EF4-FFF2-40B4-BE49-F238E27FC236}">
                    <a16:creationId xmlns:a16="http://schemas.microsoft.com/office/drawing/2014/main" id="{C29658F4-A314-8241-8971-21EC6A6D5D9B}"/>
                  </a:ext>
                </a:extLst>
              </p:cNvPr>
              <p:cNvSpPr txBox="1">
                <a:spLocks noRot="1" noChangeAspect="1" noMove="1" noResize="1" noEditPoints="1" noAdjustHandles="1" noChangeArrowheads="1" noChangeShapeType="1" noTextEdit="1"/>
              </p:cNvSpPr>
              <p:nvPr/>
            </p:nvSpPr>
            <p:spPr>
              <a:xfrm>
                <a:off x="4230434" y="6183575"/>
                <a:ext cx="360040" cy="400110"/>
              </a:xfrm>
              <a:prstGeom prst="rect">
                <a:avLst/>
              </a:prstGeom>
              <a:blipFill>
                <a:blip r:embed="rId13"/>
                <a:stretch>
                  <a:fillRect r="-17241"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288CB668-F430-B948-834F-09E4259AE131}"/>
                  </a:ext>
                </a:extLst>
              </p:cNvPr>
              <p:cNvSpPr txBox="1"/>
              <p:nvPr/>
            </p:nvSpPr>
            <p:spPr>
              <a:xfrm>
                <a:off x="7812360"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𝒅</m:t>
                          </m:r>
                        </m:sub>
                      </m:sSub>
                    </m:oMath>
                  </m:oMathPara>
                </a14:m>
                <a:endParaRPr lang="en-US" sz="2000"/>
              </a:p>
            </p:txBody>
          </p:sp>
        </mc:Choice>
        <mc:Fallback xmlns="">
          <p:sp>
            <p:nvSpPr>
              <p:cNvPr id="45" name="文本框 44">
                <a:extLst>
                  <a:ext uri="{FF2B5EF4-FFF2-40B4-BE49-F238E27FC236}">
                    <a16:creationId xmlns:a16="http://schemas.microsoft.com/office/drawing/2014/main" id="{288CB668-F430-B948-834F-09E4259AE131}"/>
                  </a:ext>
                </a:extLst>
              </p:cNvPr>
              <p:cNvSpPr txBox="1">
                <a:spLocks noRot="1" noChangeAspect="1" noMove="1" noResize="1" noEditPoints="1" noAdjustHandles="1" noChangeArrowheads="1" noChangeShapeType="1" noTextEdit="1"/>
              </p:cNvSpPr>
              <p:nvPr/>
            </p:nvSpPr>
            <p:spPr>
              <a:xfrm>
                <a:off x="7812360" y="6183575"/>
                <a:ext cx="360040" cy="400110"/>
              </a:xfrm>
              <a:prstGeom prst="rect">
                <a:avLst/>
              </a:prstGeom>
              <a:blipFill>
                <a:blip r:embed="rId14"/>
                <a:stretch>
                  <a:fillRect l="-3448" r="-20690"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832D7D05-2E6B-9647-8E13-09E7F5373ADC}"/>
                  </a:ext>
                </a:extLst>
              </p:cNvPr>
              <p:cNvSpPr txBox="1"/>
              <p:nvPr/>
            </p:nvSpPr>
            <p:spPr>
              <a:xfrm>
                <a:off x="6696236" y="618357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𝒅</m:t>
                          </m:r>
                          <m:r>
                            <a:rPr lang="en-US" sz="2000" b="1" i="1">
                              <a:latin typeface="Cambria Math" panose="02040503050406030204" pitchFamily="18" charset="0"/>
                            </a:rPr>
                            <m:t>−</m:t>
                          </m:r>
                          <m:r>
                            <a:rPr lang="en-US" sz="2000" b="1" i="1">
                              <a:latin typeface="Cambria Math" panose="02040503050406030204" pitchFamily="18" charset="0"/>
                            </a:rPr>
                            <m:t>𝟏</m:t>
                          </m:r>
                        </m:sub>
                      </m:sSub>
                    </m:oMath>
                  </m:oMathPara>
                </a14:m>
                <a:endParaRPr lang="en-US" sz="2000"/>
              </a:p>
            </p:txBody>
          </p:sp>
        </mc:Choice>
        <mc:Fallback xmlns="">
          <p:sp>
            <p:nvSpPr>
              <p:cNvPr id="46" name="文本框 45">
                <a:extLst>
                  <a:ext uri="{FF2B5EF4-FFF2-40B4-BE49-F238E27FC236}">
                    <a16:creationId xmlns:a16="http://schemas.microsoft.com/office/drawing/2014/main" id="{832D7D05-2E6B-9647-8E13-09E7F5373ADC}"/>
                  </a:ext>
                </a:extLst>
              </p:cNvPr>
              <p:cNvSpPr txBox="1">
                <a:spLocks noRot="1" noChangeAspect="1" noMove="1" noResize="1" noEditPoints="1" noAdjustHandles="1" noChangeArrowheads="1" noChangeShapeType="1" noTextEdit="1"/>
              </p:cNvSpPr>
              <p:nvPr/>
            </p:nvSpPr>
            <p:spPr>
              <a:xfrm>
                <a:off x="6696236" y="6183575"/>
                <a:ext cx="360040" cy="400110"/>
              </a:xfrm>
              <a:prstGeom prst="rect">
                <a:avLst/>
              </a:prstGeom>
              <a:blipFill>
                <a:blip r:embed="rId15"/>
                <a:stretch>
                  <a:fillRect r="-86207" b="-6061"/>
                </a:stretch>
              </a:blipFill>
            </p:spPr>
            <p:txBody>
              <a:bodyPr/>
              <a:lstStyle/>
              <a:p>
                <a:r>
                  <a:rPr lang="en-US">
                    <a:noFill/>
                  </a:rPr>
                  <a:t> </a:t>
                </a:r>
              </a:p>
            </p:txBody>
          </p:sp>
        </mc:Fallback>
      </mc:AlternateContent>
      <p:sp>
        <p:nvSpPr>
          <p:cNvPr id="5" name="文本框 4">
            <a:extLst>
              <a:ext uri="{FF2B5EF4-FFF2-40B4-BE49-F238E27FC236}">
                <a16:creationId xmlns:a16="http://schemas.microsoft.com/office/drawing/2014/main" id="{27E0E449-3252-6A49-AB69-69FDF5F40E56}"/>
              </a:ext>
            </a:extLst>
          </p:cNvPr>
          <p:cNvSpPr txBox="1"/>
          <p:nvPr/>
        </p:nvSpPr>
        <p:spPr>
          <a:xfrm>
            <a:off x="15316" y="6095037"/>
            <a:ext cx="1476164" cy="646331"/>
          </a:xfrm>
          <a:prstGeom prst="rect">
            <a:avLst/>
          </a:prstGeom>
          <a:noFill/>
        </p:spPr>
        <p:txBody>
          <a:bodyPr wrap="square" rtlCol="0">
            <a:spAutoFit/>
          </a:bodyPr>
          <a:lstStyle/>
          <a:p>
            <a:pPr algn="ctr"/>
            <a:r>
              <a:rPr lang="en-US" sz="1800">
                <a:solidFill>
                  <a:srgbClr val="0070C0"/>
                </a:solidFill>
                <a:latin typeface="Corbel" panose="020B0503020204020204" pitchFamily="34" charset="0"/>
              </a:rPr>
              <a:t>Sampling probability</a:t>
            </a:r>
          </a:p>
        </p:txBody>
      </p:sp>
      <p:sp>
        <p:nvSpPr>
          <p:cNvPr id="7" name="上箭头 6">
            <a:extLst>
              <a:ext uri="{FF2B5EF4-FFF2-40B4-BE49-F238E27FC236}">
                <a16:creationId xmlns:a16="http://schemas.microsoft.com/office/drawing/2014/main" id="{E02DC0A0-6329-ED46-9B64-7A83D71C2E7D}"/>
              </a:ext>
            </a:extLst>
          </p:cNvPr>
          <p:cNvSpPr/>
          <p:nvPr/>
        </p:nvSpPr>
        <p:spPr>
          <a:xfrm>
            <a:off x="4482082" y="4722620"/>
            <a:ext cx="309409" cy="396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椭圆 37">
            <a:extLst>
              <a:ext uri="{FF2B5EF4-FFF2-40B4-BE49-F238E27FC236}">
                <a16:creationId xmlns:a16="http://schemas.microsoft.com/office/drawing/2014/main" id="{F8D0531B-1615-964C-8351-0683F4901DE2}"/>
              </a:ext>
            </a:extLst>
          </p:cNvPr>
          <p:cNvSpPr/>
          <p:nvPr/>
        </p:nvSpPr>
        <p:spPr>
          <a:xfrm>
            <a:off x="7462392" y="3277811"/>
            <a:ext cx="432048" cy="461664"/>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74984934-E97D-F945-BFB7-A87CC1A120C6}"/>
                  </a:ext>
                </a:extLst>
              </p:cNvPr>
              <p:cNvSpPr txBox="1"/>
              <p:nvPr/>
            </p:nvSpPr>
            <p:spPr>
              <a:xfrm>
                <a:off x="7480866" y="3746897"/>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𝟒</m:t>
                          </m:r>
                        </m:sub>
                      </m:sSub>
                    </m:oMath>
                  </m:oMathPara>
                </a14:m>
                <a:endParaRPr lang="en-US" sz="2000"/>
              </a:p>
            </p:txBody>
          </p:sp>
        </mc:Choice>
        <mc:Fallback xmlns="">
          <p:sp>
            <p:nvSpPr>
              <p:cNvPr id="41" name="文本框 40">
                <a:extLst>
                  <a:ext uri="{FF2B5EF4-FFF2-40B4-BE49-F238E27FC236}">
                    <a16:creationId xmlns:a16="http://schemas.microsoft.com/office/drawing/2014/main" id="{74984934-E97D-F945-BFB7-A87CC1A120C6}"/>
                  </a:ext>
                </a:extLst>
              </p:cNvPr>
              <p:cNvSpPr txBox="1">
                <a:spLocks noRot="1" noChangeAspect="1" noMove="1" noResize="1" noEditPoints="1" noAdjustHandles="1" noChangeArrowheads="1" noChangeShapeType="1" noTextEdit="1"/>
              </p:cNvSpPr>
              <p:nvPr/>
            </p:nvSpPr>
            <p:spPr>
              <a:xfrm>
                <a:off x="7480866" y="3746897"/>
                <a:ext cx="360040" cy="400110"/>
              </a:xfrm>
              <a:prstGeom prst="rect">
                <a:avLst/>
              </a:prstGeom>
              <a:blipFill>
                <a:blip r:embed="rId16"/>
                <a:stretch>
                  <a:fillRect r="-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4D86E9-839C-4E48-B7DB-55430507F4E3}"/>
                  </a:ext>
                </a:extLst>
              </p:cNvPr>
              <p:cNvSpPr txBox="1"/>
              <p:nvPr/>
            </p:nvSpPr>
            <p:spPr>
              <a:xfrm>
                <a:off x="7480866" y="41984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𝟒</m:t>
                          </m:r>
                        </m:sub>
                      </m:sSub>
                    </m:oMath>
                  </m:oMathPara>
                </a14:m>
                <a:endParaRPr lang="en-US" sz="2000"/>
              </a:p>
            </p:txBody>
          </p:sp>
        </mc:Choice>
        <mc:Fallback xmlns="">
          <p:sp>
            <p:nvSpPr>
              <p:cNvPr id="42" name="文本框 41">
                <a:extLst>
                  <a:ext uri="{FF2B5EF4-FFF2-40B4-BE49-F238E27FC236}">
                    <a16:creationId xmlns:a16="http://schemas.microsoft.com/office/drawing/2014/main" id="{BF4D86E9-839C-4E48-B7DB-55430507F4E3}"/>
                  </a:ext>
                </a:extLst>
              </p:cNvPr>
              <p:cNvSpPr txBox="1">
                <a:spLocks noRot="1" noChangeAspect="1" noMove="1" noResize="1" noEditPoints="1" noAdjustHandles="1" noChangeArrowheads="1" noChangeShapeType="1" noTextEdit="1"/>
              </p:cNvSpPr>
              <p:nvPr/>
            </p:nvSpPr>
            <p:spPr>
              <a:xfrm>
                <a:off x="7480866" y="4198436"/>
                <a:ext cx="360040" cy="400110"/>
              </a:xfrm>
              <a:prstGeom prst="rect">
                <a:avLst/>
              </a:prstGeom>
              <a:blipFill>
                <a:blip r:embed="rId17"/>
                <a:stretch>
                  <a:fillRect r="-16667" b="-9375"/>
                </a:stretch>
              </a:blipFill>
            </p:spPr>
            <p:txBody>
              <a:bodyPr/>
              <a:lstStyle/>
              <a:p>
                <a:r>
                  <a:rPr lang="en-US">
                    <a:noFill/>
                  </a:rPr>
                  <a:t> </a:t>
                </a:r>
              </a:p>
            </p:txBody>
          </p:sp>
        </mc:Fallback>
      </mc:AlternateContent>
      <p:sp>
        <p:nvSpPr>
          <p:cNvPr id="47" name="椭圆 46">
            <a:extLst>
              <a:ext uri="{FF2B5EF4-FFF2-40B4-BE49-F238E27FC236}">
                <a16:creationId xmlns:a16="http://schemas.microsoft.com/office/drawing/2014/main" id="{E91FC7E3-6143-924C-BC18-7F7EE013A638}"/>
              </a:ext>
            </a:extLst>
          </p:cNvPr>
          <p:cNvSpPr/>
          <p:nvPr/>
        </p:nvSpPr>
        <p:spPr>
          <a:xfrm>
            <a:off x="5441868" y="3277811"/>
            <a:ext cx="432048" cy="461664"/>
          </a:xfrm>
          <a:prstGeom prst="ellipse">
            <a:avLst/>
          </a:prstGeom>
          <a:solidFill>
            <a:srgbClr val="7030A0">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9991E492-C015-7641-9B29-18B7AA833A97}"/>
                  </a:ext>
                </a:extLst>
              </p:cNvPr>
              <p:cNvSpPr txBox="1"/>
              <p:nvPr/>
            </p:nvSpPr>
            <p:spPr>
              <a:xfrm>
                <a:off x="5477872" y="3746897"/>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𝒅</m:t>
                          </m:r>
                          <m:r>
                            <a:rPr lang="en-US" sz="2000" b="1" i="1">
                              <a:latin typeface="Cambria Math" panose="02040503050406030204" pitchFamily="18" charset="0"/>
                            </a:rPr>
                            <m:t>−</m:t>
                          </m:r>
                          <m:r>
                            <a:rPr lang="en-US" sz="2000" b="1" i="1">
                              <a:latin typeface="Cambria Math" panose="02040503050406030204" pitchFamily="18" charset="0"/>
                            </a:rPr>
                            <m:t>𝟏</m:t>
                          </m:r>
                        </m:sub>
                      </m:sSub>
                    </m:oMath>
                  </m:oMathPara>
                </a14:m>
                <a:endParaRPr lang="en-US" sz="2000"/>
              </a:p>
            </p:txBody>
          </p:sp>
        </mc:Choice>
        <mc:Fallback xmlns="">
          <p:sp>
            <p:nvSpPr>
              <p:cNvPr id="49" name="文本框 48">
                <a:extLst>
                  <a:ext uri="{FF2B5EF4-FFF2-40B4-BE49-F238E27FC236}">
                    <a16:creationId xmlns:a16="http://schemas.microsoft.com/office/drawing/2014/main" id="{9991E492-C015-7641-9B29-18B7AA833A97}"/>
                  </a:ext>
                </a:extLst>
              </p:cNvPr>
              <p:cNvSpPr txBox="1">
                <a:spLocks noRot="1" noChangeAspect="1" noMove="1" noResize="1" noEditPoints="1" noAdjustHandles="1" noChangeArrowheads="1" noChangeShapeType="1" noTextEdit="1"/>
              </p:cNvSpPr>
              <p:nvPr/>
            </p:nvSpPr>
            <p:spPr>
              <a:xfrm>
                <a:off x="5477872" y="3746897"/>
                <a:ext cx="360040" cy="400110"/>
              </a:xfrm>
              <a:prstGeom prst="rect">
                <a:avLst/>
              </a:prstGeom>
              <a:blipFill>
                <a:blip r:embed="rId18"/>
                <a:stretch>
                  <a:fillRect r="-8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CDC078D5-32A6-4648-829A-51CE9A7EAE91}"/>
                  </a:ext>
                </a:extLst>
              </p:cNvPr>
              <p:cNvSpPr txBox="1"/>
              <p:nvPr/>
            </p:nvSpPr>
            <p:spPr>
              <a:xfrm>
                <a:off x="5477872" y="419843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𝒅</m:t>
                          </m:r>
                          <m:r>
                            <a:rPr lang="en-US" sz="2000" b="1" i="1">
                              <a:latin typeface="Cambria Math" panose="02040503050406030204" pitchFamily="18" charset="0"/>
                            </a:rPr>
                            <m:t>−</m:t>
                          </m:r>
                          <m:r>
                            <a:rPr lang="en-US" sz="2000" b="1" i="1">
                              <a:latin typeface="Cambria Math" panose="02040503050406030204" pitchFamily="18" charset="0"/>
                            </a:rPr>
                            <m:t>𝟏</m:t>
                          </m:r>
                        </m:sub>
                      </m:sSub>
                    </m:oMath>
                  </m:oMathPara>
                </a14:m>
                <a:endParaRPr lang="en-US" sz="2000"/>
              </a:p>
            </p:txBody>
          </p:sp>
        </mc:Choice>
        <mc:Fallback xmlns="">
          <p:sp>
            <p:nvSpPr>
              <p:cNvPr id="52" name="文本框 51">
                <a:extLst>
                  <a:ext uri="{FF2B5EF4-FFF2-40B4-BE49-F238E27FC236}">
                    <a16:creationId xmlns:a16="http://schemas.microsoft.com/office/drawing/2014/main" id="{CDC078D5-32A6-4648-829A-51CE9A7EAE91}"/>
                  </a:ext>
                </a:extLst>
              </p:cNvPr>
              <p:cNvSpPr txBox="1">
                <a:spLocks noRot="1" noChangeAspect="1" noMove="1" noResize="1" noEditPoints="1" noAdjustHandles="1" noChangeArrowheads="1" noChangeShapeType="1" noTextEdit="1"/>
              </p:cNvSpPr>
              <p:nvPr/>
            </p:nvSpPr>
            <p:spPr>
              <a:xfrm>
                <a:off x="5477872" y="4198436"/>
                <a:ext cx="360040" cy="400110"/>
              </a:xfrm>
              <a:prstGeom prst="rect">
                <a:avLst/>
              </a:prstGeom>
              <a:blipFill>
                <a:blip r:embed="rId19"/>
                <a:stretch>
                  <a:fillRect r="-86207" b="-9375"/>
                </a:stretch>
              </a:blipFill>
            </p:spPr>
            <p:txBody>
              <a:bodyPr/>
              <a:lstStyle/>
              <a:p>
                <a:r>
                  <a:rPr lang="en-US">
                    <a:noFill/>
                  </a:rPr>
                  <a:t> </a:t>
                </a:r>
              </a:p>
            </p:txBody>
          </p:sp>
        </mc:Fallback>
      </mc:AlternateContent>
      <p:sp>
        <p:nvSpPr>
          <p:cNvPr id="53" name="椭圆 52">
            <a:extLst>
              <a:ext uri="{FF2B5EF4-FFF2-40B4-BE49-F238E27FC236}">
                <a16:creationId xmlns:a16="http://schemas.microsoft.com/office/drawing/2014/main" id="{2A912850-B0A0-9D4F-87FA-E9EC3FEF06A8}"/>
              </a:ext>
            </a:extLst>
          </p:cNvPr>
          <p:cNvSpPr/>
          <p:nvPr/>
        </p:nvSpPr>
        <p:spPr>
          <a:xfrm>
            <a:off x="6418767" y="3291386"/>
            <a:ext cx="432048" cy="461664"/>
          </a:xfrm>
          <a:prstGeom prst="ellipse">
            <a:avLst/>
          </a:prstGeom>
          <a:solidFill>
            <a:srgbClr val="7030A0">
              <a:alpha val="7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8DF12F97-BE61-694E-B64F-9A03F48FCA56}"/>
                  </a:ext>
                </a:extLst>
              </p:cNvPr>
              <p:cNvSpPr txBox="1"/>
              <p:nvPr/>
            </p:nvSpPr>
            <p:spPr>
              <a:xfrm>
                <a:off x="6454771" y="3760472"/>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𝟐</m:t>
                          </m:r>
                        </m:sub>
                      </m:sSub>
                    </m:oMath>
                  </m:oMathPara>
                </a14:m>
                <a:endParaRPr lang="en-US" sz="2000"/>
              </a:p>
            </p:txBody>
          </p:sp>
        </mc:Choice>
        <mc:Fallback xmlns="">
          <p:sp>
            <p:nvSpPr>
              <p:cNvPr id="54" name="文本框 53">
                <a:extLst>
                  <a:ext uri="{FF2B5EF4-FFF2-40B4-BE49-F238E27FC236}">
                    <a16:creationId xmlns:a16="http://schemas.microsoft.com/office/drawing/2014/main" id="{8DF12F97-BE61-694E-B64F-9A03F48FCA56}"/>
                  </a:ext>
                </a:extLst>
              </p:cNvPr>
              <p:cNvSpPr txBox="1">
                <a:spLocks noRot="1" noChangeAspect="1" noMove="1" noResize="1" noEditPoints="1" noAdjustHandles="1" noChangeArrowheads="1" noChangeShapeType="1" noTextEdit="1"/>
              </p:cNvSpPr>
              <p:nvPr/>
            </p:nvSpPr>
            <p:spPr>
              <a:xfrm>
                <a:off x="6454771" y="3760472"/>
                <a:ext cx="360040" cy="400110"/>
              </a:xfrm>
              <a:prstGeom prst="rect">
                <a:avLst/>
              </a:prstGeom>
              <a:blipFill>
                <a:blip r:embed="rId20"/>
                <a:stretch>
                  <a:fillRect r="-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5102FA1B-F6CA-5F4C-85F0-AFC74D6FF513}"/>
                  </a:ext>
                </a:extLst>
              </p:cNvPr>
              <p:cNvSpPr txBox="1"/>
              <p:nvPr/>
            </p:nvSpPr>
            <p:spPr>
              <a:xfrm>
                <a:off x="6454771" y="4212011"/>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𝟐</m:t>
                          </m:r>
                        </m:sub>
                      </m:sSub>
                    </m:oMath>
                  </m:oMathPara>
                </a14:m>
                <a:endParaRPr lang="en-US" sz="2000"/>
              </a:p>
            </p:txBody>
          </p:sp>
        </mc:Choice>
        <mc:Fallback xmlns="">
          <p:sp>
            <p:nvSpPr>
              <p:cNvPr id="58" name="文本框 57">
                <a:extLst>
                  <a:ext uri="{FF2B5EF4-FFF2-40B4-BE49-F238E27FC236}">
                    <a16:creationId xmlns:a16="http://schemas.microsoft.com/office/drawing/2014/main" id="{5102FA1B-F6CA-5F4C-85F0-AFC74D6FF513}"/>
                  </a:ext>
                </a:extLst>
              </p:cNvPr>
              <p:cNvSpPr txBox="1">
                <a:spLocks noRot="1" noChangeAspect="1" noMove="1" noResize="1" noEditPoints="1" noAdjustHandles="1" noChangeArrowheads="1" noChangeShapeType="1" noTextEdit="1"/>
              </p:cNvSpPr>
              <p:nvPr/>
            </p:nvSpPr>
            <p:spPr>
              <a:xfrm>
                <a:off x="6454771" y="4212011"/>
                <a:ext cx="360040" cy="400110"/>
              </a:xfrm>
              <a:prstGeom prst="rect">
                <a:avLst/>
              </a:prstGeom>
              <a:blipFill>
                <a:blip r:embed="rId21"/>
                <a:stretch>
                  <a:fillRect r="-17241" b="-6061"/>
                </a:stretch>
              </a:blipFill>
            </p:spPr>
            <p:txBody>
              <a:bodyPr/>
              <a:lstStyle/>
              <a:p>
                <a:r>
                  <a:rPr lang="en-US">
                    <a:noFill/>
                  </a:rPr>
                  <a:t> </a:t>
                </a:r>
              </a:p>
            </p:txBody>
          </p:sp>
        </mc:Fallback>
      </mc:AlternateContent>
      <p:sp>
        <p:nvSpPr>
          <p:cNvPr id="68" name="矩形 67">
            <a:extLst>
              <a:ext uri="{FF2B5EF4-FFF2-40B4-BE49-F238E27FC236}">
                <a16:creationId xmlns:a16="http://schemas.microsoft.com/office/drawing/2014/main" id="{98DF443E-6BED-824F-A2D8-EF68FD8C26FA}"/>
              </a:ext>
            </a:extLst>
          </p:cNvPr>
          <p:cNvSpPr/>
          <p:nvPr/>
        </p:nvSpPr>
        <p:spPr>
          <a:xfrm>
            <a:off x="7138846" y="3127407"/>
            <a:ext cx="1105562" cy="14847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矩形 68">
            <a:extLst>
              <a:ext uri="{FF2B5EF4-FFF2-40B4-BE49-F238E27FC236}">
                <a16:creationId xmlns:a16="http://schemas.microsoft.com/office/drawing/2014/main" id="{5F1119F1-7534-7348-9D4B-014A727A3CC7}"/>
              </a:ext>
            </a:extLst>
          </p:cNvPr>
          <p:cNvSpPr/>
          <p:nvPr/>
        </p:nvSpPr>
        <p:spPr>
          <a:xfrm>
            <a:off x="5115037" y="3127407"/>
            <a:ext cx="2023809" cy="14847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61D6B33-2F5C-8441-8DE3-0797C0318646}"/>
                  </a:ext>
                </a:extLst>
              </p:cNvPr>
              <p:cNvSpPr txBox="1"/>
              <p:nvPr/>
            </p:nvSpPr>
            <p:spPr>
              <a:xfrm>
                <a:off x="404283" y="2562196"/>
                <a:ext cx="75559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𝒑</m:t>
                      </m:r>
                      <m:r>
                        <a:rPr lang="en-US" sz="2000" b="1" i="1">
                          <a:latin typeface="Cambria Math" panose="02040503050406030204" pitchFamily="18" charset="0"/>
                        </a:rPr>
                        <m:t>∈</m:t>
                      </m:r>
                    </m:oMath>
                  </m:oMathPara>
                </a14:m>
                <a:endParaRPr lang="en-US" sz="2000"/>
              </a:p>
            </p:txBody>
          </p:sp>
        </mc:Choice>
        <mc:Fallback xmlns="">
          <p:sp>
            <p:nvSpPr>
              <p:cNvPr id="8" name="文本框 7">
                <a:extLst>
                  <a:ext uri="{FF2B5EF4-FFF2-40B4-BE49-F238E27FC236}">
                    <a16:creationId xmlns:a16="http://schemas.microsoft.com/office/drawing/2014/main" id="{461D6B33-2F5C-8441-8DE3-0797C0318646}"/>
                  </a:ext>
                </a:extLst>
              </p:cNvPr>
              <p:cNvSpPr txBox="1">
                <a:spLocks noRot="1" noChangeAspect="1" noMove="1" noResize="1" noEditPoints="1" noAdjustHandles="1" noChangeArrowheads="1" noChangeShapeType="1" noTextEdit="1"/>
              </p:cNvSpPr>
              <p:nvPr/>
            </p:nvSpPr>
            <p:spPr>
              <a:xfrm>
                <a:off x="404283" y="2562196"/>
                <a:ext cx="755594" cy="400110"/>
              </a:xfrm>
              <a:prstGeom prst="rect">
                <a:avLst/>
              </a:prstGeom>
              <a:blipFill>
                <a:blip r:embed="rId22"/>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8B4BD031-452E-FE45-B98F-9903486CA3C5}"/>
                  </a:ext>
                </a:extLst>
              </p:cNvPr>
              <p:cNvSpPr txBox="1"/>
              <p:nvPr/>
            </p:nvSpPr>
            <p:spPr>
              <a:xfrm>
                <a:off x="5831958" y="2452134"/>
                <a:ext cx="755594" cy="6202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endChr m:val=""/>
                          <m:ctrlPr>
                            <a:rPr lang="en-US" sz="1800" i="1">
                              <a:latin typeface="Cambria Math" panose="02040503050406030204" pitchFamily="18" charset="0"/>
                            </a:rPr>
                          </m:ctrlPr>
                        </m:dPr>
                        <m:e>
                          <m:d>
                            <m:dPr>
                              <m:begChr m:val=""/>
                              <m:endChr m:val="]"/>
                              <m:ctrlPr>
                                <a:rPr lang="en-US" sz="1800" i="1">
                                  <a:latin typeface="Cambria Math" panose="02040503050406030204" pitchFamily="18" charset="0"/>
                                </a:rPr>
                              </m:ctrlPr>
                            </m:dPr>
                            <m:e>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𝟏</m:t>
                                  </m:r>
                                </m:num>
                                <m:den>
                                  <m:r>
                                    <a:rPr lang="en-US" altLang="zh-CN" sz="1800" b="1" i="1">
                                      <a:latin typeface="Cambria Math" panose="02040503050406030204" pitchFamily="18" charset="0"/>
                                    </a:rPr>
                                    <m:t>𝟒</m:t>
                                  </m:r>
                                </m:den>
                              </m:f>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𝟏</m:t>
                                  </m:r>
                                </m:num>
                                <m:den>
                                  <m:r>
                                    <a:rPr lang="en-US" altLang="zh-CN" sz="1800" b="1" i="1">
                                      <a:latin typeface="Cambria Math" panose="02040503050406030204" pitchFamily="18" charset="0"/>
                                    </a:rPr>
                                    <m:t>𝟐</m:t>
                                  </m:r>
                                </m:den>
                              </m:f>
                            </m:e>
                          </m:d>
                        </m:e>
                      </m:d>
                    </m:oMath>
                  </m:oMathPara>
                </a14:m>
                <a:endParaRPr lang="en-US" sz="1800"/>
              </a:p>
            </p:txBody>
          </p:sp>
        </mc:Choice>
        <mc:Fallback xmlns="">
          <p:sp>
            <p:nvSpPr>
              <p:cNvPr id="71" name="文本框 70">
                <a:extLst>
                  <a:ext uri="{FF2B5EF4-FFF2-40B4-BE49-F238E27FC236}">
                    <a16:creationId xmlns:a16="http://schemas.microsoft.com/office/drawing/2014/main" id="{8B4BD031-452E-FE45-B98F-9903486CA3C5}"/>
                  </a:ext>
                </a:extLst>
              </p:cNvPr>
              <p:cNvSpPr txBox="1">
                <a:spLocks noRot="1" noChangeAspect="1" noMove="1" noResize="1" noEditPoints="1" noAdjustHandles="1" noChangeArrowheads="1" noChangeShapeType="1" noTextEdit="1"/>
              </p:cNvSpPr>
              <p:nvPr/>
            </p:nvSpPr>
            <p:spPr>
              <a:xfrm>
                <a:off x="5831958" y="2452134"/>
                <a:ext cx="755594" cy="620234"/>
              </a:xfrm>
              <a:prstGeom prst="rect">
                <a:avLst/>
              </a:prstGeom>
              <a:blipFill>
                <a:blip r:embed="rId23"/>
                <a:stretch>
                  <a:fillRect l="-108333" t="-162000" r="-100000" b="-24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1EAB6D0F-3550-2341-B359-C82326C120F6}"/>
                  </a:ext>
                </a:extLst>
              </p:cNvPr>
              <p:cNvSpPr txBox="1"/>
              <p:nvPr/>
            </p:nvSpPr>
            <p:spPr>
              <a:xfrm>
                <a:off x="7313830" y="2452134"/>
                <a:ext cx="755594" cy="6202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endChr m:val=""/>
                          <m:ctrlPr>
                            <a:rPr lang="en-US" sz="1800" i="1">
                              <a:latin typeface="Cambria Math" panose="02040503050406030204" pitchFamily="18" charset="0"/>
                            </a:rPr>
                          </m:ctrlPr>
                        </m:dPr>
                        <m:e>
                          <m:d>
                            <m:dPr>
                              <m:begChr m:val=""/>
                              <m:endChr m:val="]"/>
                              <m:ctrlPr>
                                <a:rPr lang="en-US" sz="1800" i="1">
                                  <a:latin typeface="Cambria Math" panose="02040503050406030204" pitchFamily="18" charset="0"/>
                                </a:rPr>
                              </m:ctrlPr>
                            </m:dPr>
                            <m:e>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𝟏</m:t>
                                  </m:r>
                                </m:num>
                                <m:den>
                                  <m:r>
                                    <a:rPr lang="en-US" altLang="zh-CN" sz="1800" i="1">
                                      <a:latin typeface="Cambria Math" panose="02040503050406030204" pitchFamily="18" charset="0"/>
                                    </a:rPr>
                                    <m:t>𝟐</m:t>
                                  </m:r>
                                </m:den>
                              </m:f>
                              <m:r>
                                <a:rPr lang="en-US" altLang="zh-CN" sz="1800" i="1">
                                  <a:latin typeface="Cambria Math" panose="02040503050406030204" pitchFamily="18" charset="0"/>
                                </a:rPr>
                                <m:t>,</m:t>
                              </m:r>
                              <m:r>
                                <a:rPr lang="en-US" altLang="zh-CN" sz="1800" i="1">
                                  <a:latin typeface="Cambria Math" panose="02040503050406030204" pitchFamily="18" charset="0"/>
                                </a:rPr>
                                <m:t>𝟏</m:t>
                              </m:r>
                            </m:e>
                          </m:d>
                        </m:e>
                      </m:d>
                    </m:oMath>
                  </m:oMathPara>
                </a14:m>
                <a:endParaRPr lang="en-US" sz="1800"/>
              </a:p>
            </p:txBody>
          </p:sp>
        </mc:Choice>
        <mc:Fallback xmlns="">
          <p:sp>
            <p:nvSpPr>
              <p:cNvPr id="72" name="文本框 71">
                <a:extLst>
                  <a:ext uri="{FF2B5EF4-FFF2-40B4-BE49-F238E27FC236}">
                    <a16:creationId xmlns:a16="http://schemas.microsoft.com/office/drawing/2014/main" id="{1EAB6D0F-3550-2341-B359-C82326C120F6}"/>
                  </a:ext>
                </a:extLst>
              </p:cNvPr>
              <p:cNvSpPr txBox="1">
                <a:spLocks noRot="1" noChangeAspect="1" noMove="1" noResize="1" noEditPoints="1" noAdjustHandles="1" noChangeArrowheads="1" noChangeShapeType="1" noTextEdit="1"/>
              </p:cNvSpPr>
              <p:nvPr/>
            </p:nvSpPr>
            <p:spPr>
              <a:xfrm>
                <a:off x="7313830" y="2452134"/>
                <a:ext cx="755594" cy="620234"/>
              </a:xfrm>
              <a:prstGeom prst="rect">
                <a:avLst/>
              </a:prstGeom>
              <a:blipFill>
                <a:blip r:embed="rId24"/>
                <a:stretch>
                  <a:fillRect l="-110000" t="-162000" r="-100000" b="-244000"/>
                </a:stretch>
              </a:blipFill>
            </p:spPr>
            <p:txBody>
              <a:bodyPr/>
              <a:lstStyle/>
              <a:p>
                <a:r>
                  <a:rPr lang="en-US">
                    <a:noFill/>
                  </a:rPr>
                  <a:t> </a:t>
                </a:r>
              </a:p>
            </p:txBody>
          </p:sp>
        </mc:Fallback>
      </mc:AlternateContent>
      <p:sp>
        <p:nvSpPr>
          <p:cNvPr id="50" name="椭圆 49">
            <a:extLst>
              <a:ext uri="{FF2B5EF4-FFF2-40B4-BE49-F238E27FC236}">
                <a16:creationId xmlns:a16="http://schemas.microsoft.com/office/drawing/2014/main" id="{ADB50518-EB4D-0844-A4F9-87FFE01759C4}"/>
              </a:ext>
            </a:extLst>
          </p:cNvPr>
          <p:cNvSpPr/>
          <p:nvPr/>
        </p:nvSpPr>
        <p:spPr>
          <a:xfrm>
            <a:off x="1533165" y="3257455"/>
            <a:ext cx="432048" cy="461664"/>
          </a:xfrm>
          <a:prstGeom prst="ellipse">
            <a:avLst/>
          </a:prstGeom>
          <a:solidFill>
            <a:srgbClr val="7030A0">
              <a:alpha val="2801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522212D7-9AFA-2441-A383-F376F759D5DF}"/>
                  </a:ext>
                </a:extLst>
              </p:cNvPr>
              <p:cNvSpPr txBox="1"/>
              <p:nvPr/>
            </p:nvSpPr>
            <p:spPr>
              <a:xfrm>
                <a:off x="1561874" y="3726541"/>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𝟏</m:t>
                          </m:r>
                        </m:sub>
                      </m:sSub>
                    </m:oMath>
                  </m:oMathPara>
                </a14:m>
                <a:endParaRPr lang="en-US" sz="2000"/>
              </a:p>
            </p:txBody>
          </p:sp>
        </mc:Choice>
        <mc:Fallback xmlns="">
          <p:sp>
            <p:nvSpPr>
              <p:cNvPr id="51" name="文本框 50">
                <a:extLst>
                  <a:ext uri="{FF2B5EF4-FFF2-40B4-BE49-F238E27FC236}">
                    <a16:creationId xmlns:a16="http://schemas.microsoft.com/office/drawing/2014/main" id="{522212D7-9AFA-2441-A383-F376F759D5DF}"/>
                  </a:ext>
                </a:extLst>
              </p:cNvPr>
              <p:cNvSpPr txBox="1">
                <a:spLocks noRot="1" noChangeAspect="1" noMove="1" noResize="1" noEditPoints="1" noAdjustHandles="1" noChangeArrowheads="1" noChangeShapeType="1" noTextEdit="1"/>
              </p:cNvSpPr>
              <p:nvPr/>
            </p:nvSpPr>
            <p:spPr>
              <a:xfrm>
                <a:off x="1561874" y="3726541"/>
                <a:ext cx="360040" cy="400110"/>
              </a:xfrm>
              <a:prstGeom prst="rect">
                <a:avLst/>
              </a:prstGeom>
              <a:blipFill>
                <a:blip r:embed="rId25"/>
                <a:stretch>
                  <a:fillRect r="-13333"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6943C3D8-217D-104C-8C38-98AA7ADAECA3}"/>
                  </a:ext>
                </a:extLst>
              </p:cNvPr>
              <p:cNvSpPr txBox="1"/>
              <p:nvPr/>
            </p:nvSpPr>
            <p:spPr>
              <a:xfrm>
                <a:off x="1561874" y="4178080"/>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𝟏</m:t>
                          </m:r>
                        </m:sub>
                      </m:sSub>
                    </m:oMath>
                  </m:oMathPara>
                </a14:m>
                <a:endParaRPr lang="en-US" sz="2000"/>
              </a:p>
            </p:txBody>
          </p:sp>
        </mc:Choice>
        <mc:Fallback xmlns="">
          <p:sp>
            <p:nvSpPr>
              <p:cNvPr id="55" name="文本框 54">
                <a:extLst>
                  <a:ext uri="{FF2B5EF4-FFF2-40B4-BE49-F238E27FC236}">
                    <a16:creationId xmlns:a16="http://schemas.microsoft.com/office/drawing/2014/main" id="{6943C3D8-217D-104C-8C38-98AA7ADAECA3}"/>
                  </a:ext>
                </a:extLst>
              </p:cNvPr>
              <p:cNvSpPr txBox="1">
                <a:spLocks noRot="1" noChangeAspect="1" noMove="1" noResize="1" noEditPoints="1" noAdjustHandles="1" noChangeArrowheads="1" noChangeShapeType="1" noTextEdit="1"/>
              </p:cNvSpPr>
              <p:nvPr/>
            </p:nvSpPr>
            <p:spPr>
              <a:xfrm>
                <a:off x="1561874" y="4178080"/>
                <a:ext cx="360040" cy="400110"/>
              </a:xfrm>
              <a:prstGeom prst="rect">
                <a:avLst/>
              </a:prstGeom>
              <a:blipFill>
                <a:blip r:embed="rId26"/>
                <a:stretch>
                  <a:fillRect r="-16667" b="-6061"/>
                </a:stretch>
              </a:blipFill>
            </p:spPr>
            <p:txBody>
              <a:bodyPr/>
              <a:lstStyle/>
              <a:p>
                <a:r>
                  <a:rPr lang="en-US">
                    <a:noFill/>
                  </a:rPr>
                  <a:t> </a:t>
                </a:r>
              </a:p>
            </p:txBody>
          </p:sp>
        </mc:Fallback>
      </mc:AlternateContent>
      <p:sp>
        <p:nvSpPr>
          <p:cNvPr id="56" name="椭圆 55">
            <a:extLst>
              <a:ext uri="{FF2B5EF4-FFF2-40B4-BE49-F238E27FC236}">
                <a16:creationId xmlns:a16="http://schemas.microsoft.com/office/drawing/2014/main" id="{8B4EE917-70D8-1947-9DBF-66614D2CAF52}"/>
              </a:ext>
            </a:extLst>
          </p:cNvPr>
          <p:cNvSpPr/>
          <p:nvPr/>
        </p:nvSpPr>
        <p:spPr>
          <a:xfrm>
            <a:off x="3143763" y="3254539"/>
            <a:ext cx="432048" cy="461664"/>
          </a:xfrm>
          <a:prstGeom prst="ellipse">
            <a:avLst/>
          </a:prstGeom>
          <a:solidFill>
            <a:srgbClr val="7030A0">
              <a:alpha val="2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96945162-6B6C-714A-B978-46AE0FB4EF49}"/>
                  </a:ext>
                </a:extLst>
              </p:cNvPr>
              <p:cNvSpPr txBox="1"/>
              <p:nvPr/>
            </p:nvSpPr>
            <p:spPr>
              <a:xfrm>
                <a:off x="3215771" y="372362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𝒅</m:t>
                          </m:r>
                        </m:sub>
                      </m:sSub>
                    </m:oMath>
                  </m:oMathPara>
                </a14:m>
                <a:endParaRPr lang="en-US" sz="2000"/>
              </a:p>
            </p:txBody>
          </p:sp>
        </mc:Choice>
        <mc:Fallback xmlns="">
          <p:sp>
            <p:nvSpPr>
              <p:cNvPr id="57" name="文本框 56">
                <a:extLst>
                  <a:ext uri="{FF2B5EF4-FFF2-40B4-BE49-F238E27FC236}">
                    <a16:creationId xmlns:a16="http://schemas.microsoft.com/office/drawing/2014/main" id="{96945162-6B6C-714A-B978-46AE0FB4EF49}"/>
                  </a:ext>
                </a:extLst>
              </p:cNvPr>
              <p:cNvSpPr txBox="1">
                <a:spLocks noRot="1" noChangeAspect="1" noMove="1" noResize="1" noEditPoints="1" noAdjustHandles="1" noChangeArrowheads="1" noChangeShapeType="1" noTextEdit="1"/>
              </p:cNvSpPr>
              <p:nvPr/>
            </p:nvSpPr>
            <p:spPr>
              <a:xfrm>
                <a:off x="3215771" y="3723625"/>
                <a:ext cx="360040" cy="400110"/>
              </a:xfrm>
              <a:prstGeom prst="rect">
                <a:avLst/>
              </a:prstGeom>
              <a:blipFill>
                <a:blip r:embed="rId27"/>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E5DF2AA9-ADD0-9B46-9240-16B913D1A822}"/>
                  </a:ext>
                </a:extLst>
              </p:cNvPr>
              <p:cNvSpPr txBox="1"/>
              <p:nvPr/>
            </p:nvSpPr>
            <p:spPr>
              <a:xfrm>
                <a:off x="3215771" y="4175164"/>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𝒅</m:t>
                          </m:r>
                        </m:sub>
                      </m:sSub>
                    </m:oMath>
                  </m:oMathPara>
                </a14:m>
                <a:endParaRPr lang="en-US" sz="2000"/>
              </a:p>
            </p:txBody>
          </p:sp>
        </mc:Choice>
        <mc:Fallback xmlns="">
          <p:sp>
            <p:nvSpPr>
              <p:cNvPr id="73" name="文本框 72">
                <a:extLst>
                  <a:ext uri="{FF2B5EF4-FFF2-40B4-BE49-F238E27FC236}">
                    <a16:creationId xmlns:a16="http://schemas.microsoft.com/office/drawing/2014/main" id="{E5DF2AA9-ADD0-9B46-9240-16B913D1A822}"/>
                  </a:ext>
                </a:extLst>
              </p:cNvPr>
              <p:cNvSpPr txBox="1">
                <a:spLocks noRot="1" noChangeAspect="1" noMove="1" noResize="1" noEditPoints="1" noAdjustHandles="1" noChangeArrowheads="1" noChangeShapeType="1" noTextEdit="1"/>
              </p:cNvSpPr>
              <p:nvPr/>
            </p:nvSpPr>
            <p:spPr>
              <a:xfrm>
                <a:off x="3215771" y="4175164"/>
                <a:ext cx="360040" cy="400110"/>
              </a:xfrm>
              <a:prstGeom prst="rect">
                <a:avLst/>
              </a:prstGeom>
              <a:blipFill>
                <a:blip r:embed="rId14"/>
                <a:stretch>
                  <a:fillRect l="-3448" r="-20690" b="-6061"/>
                </a:stretch>
              </a:blipFill>
            </p:spPr>
            <p:txBody>
              <a:bodyPr/>
              <a:lstStyle/>
              <a:p>
                <a:r>
                  <a:rPr lang="en-US">
                    <a:noFill/>
                  </a:rPr>
                  <a:t> </a:t>
                </a:r>
              </a:p>
            </p:txBody>
          </p:sp>
        </mc:Fallback>
      </mc:AlternateContent>
      <p:sp>
        <p:nvSpPr>
          <p:cNvPr id="74" name="椭圆 73">
            <a:extLst>
              <a:ext uri="{FF2B5EF4-FFF2-40B4-BE49-F238E27FC236}">
                <a16:creationId xmlns:a16="http://schemas.microsoft.com/office/drawing/2014/main" id="{BAB551F5-7573-1140-A3FF-E8B7FE2DCA7E}"/>
              </a:ext>
            </a:extLst>
          </p:cNvPr>
          <p:cNvSpPr/>
          <p:nvPr/>
        </p:nvSpPr>
        <p:spPr>
          <a:xfrm>
            <a:off x="2356466" y="3251622"/>
            <a:ext cx="432048" cy="461664"/>
          </a:xfrm>
          <a:prstGeom prst="ellipse">
            <a:avLst/>
          </a:prstGeom>
          <a:solidFill>
            <a:srgbClr val="7030A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93E08068-80A0-5149-AAE0-7018328C5C61}"/>
                  </a:ext>
                </a:extLst>
              </p:cNvPr>
              <p:cNvSpPr txBox="1"/>
              <p:nvPr/>
            </p:nvSpPr>
            <p:spPr>
              <a:xfrm>
                <a:off x="2392470" y="371328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𝟑</m:t>
                          </m:r>
                        </m:sub>
                      </m:sSub>
                    </m:oMath>
                  </m:oMathPara>
                </a14:m>
                <a:endParaRPr lang="en-US" sz="2000"/>
              </a:p>
            </p:txBody>
          </p:sp>
        </mc:Choice>
        <mc:Fallback xmlns="">
          <p:sp>
            <p:nvSpPr>
              <p:cNvPr id="75" name="文本框 74">
                <a:extLst>
                  <a:ext uri="{FF2B5EF4-FFF2-40B4-BE49-F238E27FC236}">
                    <a16:creationId xmlns:a16="http://schemas.microsoft.com/office/drawing/2014/main" id="{93E08068-80A0-5149-AAE0-7018328C5C61}"/>
                  </a:ext>
                </a:extLst>
              </p:cNvPr>
              <p:cNvSpPr txBox="1">
                <a:spLocks noRot="1" noChangeAspect="1" noMove="1" noResize="1" noEditPoints="1" noAdjustHandles="1" noChangeArrowheads="1" noChangeShapeType="1" noTextEdit="1"/>
              </p:cNvSpPr>
              <p:nvPr/>
            </p:nvSpPr>
            <p:spPr>
              <a:xfrm>
                <a:off x="2392470" y="3713286"/>
                <a:ext cx="360040" cy="400110"/>
              </a:xfrm>
              <a:prstGeom prst="rect">
                <a:avLst/>
              </a:prstGeom>
              <a:blipFill>
                <a:blip r:embed="rId28"/>
                <a:stretch>
                  <a:fillRect r="-17241"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84AE2B87-1434-564B-A442-E786B2CE8BCF}"/>
                  </a:ext>
                </a:extLst>
              </p:cNvPr>
              <p:cNvSpPr txBox="1"/>
              <p:nvPr/>
            </p:nvSpPr>
            <p:spPr>
              <a:xfrm>
                <a:off x="2392470" y="416482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𝟑</m:t>
                          </m:r>
                        </m:sub>
                      </m:sSub>
                    </m:oMath>
                  </m:oMathPara>
                </a14:m>
                <a:endParaRPr lang="en-US" sz="2000"/>
              </a:p>
            </p:txBody>
          </p:sp>
        </mc:Choice>
        <mc:Fallback xmlns="">
          <p:sp>
            <p:nvSpPr>
              <p:cNvPr id="76" name="文本框 75">
                <a:extLst>
                  <a:ext uri="{FF2B5EF4-FFF2-40B4-BE49-F238E27FC236}">
                    <a16:creationId xmlns:a16="http://schemas.microsoft.com/office/drawing/2014/main" id="{84AE2B87-1434-564B-A442-E786B2CE8BCF}"/>
                  </a:ext>
                </a:extLst>
              </p:cNvPr>
              <p:cNvSpPr txBox="1">
                <a:spLocks noRot="1" noChangeAspect="1" noMove="1" noResize="1" noEditPoints="1" noAdjustHandles="1" noChangeArrowheads="1" noChangeShapeType="1" noTextEdit="1"/>
              </p:cNvSpPr>
              <p:nvPr/>
            </p:nvSpPr>
            <p:spPr>
              <a:xfrm>
                <a:off x="2392470" y="4164825"/>
                <a:ext cx="360040" cy="400110"/>
              </a:xfrm>
              <a:prstGeom prst="rect">
                <a:avLst/>
              </a:prstGeom>
              <a:blipFill>
                <a:blip r:embed="rId29"/>
                <a:stretch>
                  <a:fillRect r="-17241" b="-6061"/>
                </a:stretch>
              </a:blipFill>
            </p:spPr>
            <p:txBody>
              <a:bodyPr/>
              <a:lstStyle/>
              <a:p>
                <a:r>
                  <a:rPr lang="en-US">
                    <a:noFill/>
                  </a:rPr>
                  <a:t> </a:t>
                </a:r>
              </a:p>
            </p:txBody>
          </p:sp>
        </mc:Fallback>
      </mc:AlternateContent>
      <p:sp>
        <p:nvSpPr>
          <p:cNvPr id="77" name="矩形 76">
            <a:extLst>
              <a:ext uri="{FF2B5EF4-FFF2-40B4-BE49-F238E27FC236}">
                <a16:creationId xmlns:a16="http://schemas.microsoft.com/office/drawing/2014/main" id="{4D42D68F-C0E6-534D-A0BC-738E27F177F1}"/>
              </a:ext>
            </a:extLst>
          </p:cNvPr>
          <p:cNvSpPr/>
          <p:nvPr/>
        </p:nvSpPr>
        <p:spPr>
          <a:xfrm>
            <a:off x="1188078" y="3127407"/>
            <a:ext cx="2687234" cy="14847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D5DE60F1-4415-6641-898C-1587918366D9}"/>
                  </a:ext>
                </a:extLst>
              </p:cNvPr>
              <p:cNvSpPr txBox="1"/>
              <p:nvPr/>
            </p:nvSpPr>
            <p:spPr>
              <a:xfrm>
                <a:off x="1979712" y="2430378"/>
                <a:ext cx="755594" cy="6202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endChr m:val=""/>
                          <m:ctrlPr>
                            <a:rPr lang="en-US" sz="1800" i="1">
                              <a:latin typeface="Cambria Math" panose="02040503050406030204" pitchFamily="18" charset="0"/>
                            </a:rPr>
                          </m:ctrlPr>
                        </m:dPr>
                        <m:e>
                          <m:d>
                            <m:dPr>
                              <m:begChr m:val=""/>
                              <m:endChr m:val="]"/>
                              <m:ctrlPr>
                                <a:rPr lang="en-US" sz="1800" i="1">
                                  <a:latin typeface="Cambria Math" panose="02040503050406030204" pitchFamily="18" charset="0"/>
                                </a:rPr>
                              </m:ctrlPr>
                            </m:dPr>
                            <m:e>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𝟏</m:t>
                                  </m:r>
                                </m:num>
                                <m:den>
                                  <m:sSup>
                                    <m:sSupPr>
                                      <m:ctrlPr>
                                        <a:rPr lang="en-US" altLang="zh-CN" sz="1800" b="1" i="1">
                                          <a:latin typeface="Cambria Math" panose="02040503050406030204" pitchFamily="18" charset="0"/>
                                        </a:rPr>
                                      </m:ctrlPr>
                                    </m:sSupPr>
                                    <m:e>
                                      <m:r>
                                        <a:rPr lang="en-US" altLang="zh-CN" sz="1800" b="1" i="1">
                                          <a:latin typeface="Cambria Math" panose="02040503050406030204" pitchFamily="18" charset="0"/>
                                        </a:rPr>
                                        <m:t>𝟐</m:t>
                                      </m:r>
                                    </m:e>
                                    <m:sup>
                                      <m:r>
                                        <a:rPr lang="en-US" altLang="zh-CN" sz="1800" b="1" i="1">
                                          <a:latin typeface="Cambria Math" panose="02040503050406030204" pitchFamily="18" charset="0"/>
                                        </a:rPr>
                                        <m:t>𝒌</m:t>
                                      </m:r>
                                    </m:sup>
                                  </m:sSup>
                                </m:den>
                              </m:f>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𝟏</m:t>
                                  </m:r>
                                </m:num>
                                <m:den>
                                  <m:sSup>
                                    <m:sSupPr>
                                      <m:ctrlPr>
                                        <a:rPr lang="en-US" altLang="zh-CN" sz="1800" b="1" i="1">
                                          <a:latin typeface="Cambria Math" panose="02040503050406030204" pitchFamily="18" charset="0"/>
                                        </a:rPr>
                                      </m:ctrlPr>
                                    </m:sSupPr>
                                    <m:e>
                                      <m:r>
                                        <a:rPr lang="en-US" altLang="zh-CN" sz="1800" b="1" i="1">
                                          <a:latin typeface="Cambria Math" panose="02040503050406030204" pitchFamily="18" charset="0"/>
                                        </a:rPr>
                                        <m:t>𝟐</m:t>
                                      </m:r>
                                    </m:e>
                                    <m:sup>
                                      <m:r>
                                        <a:rPr lang="en-US" altLang="zh-CN" sz="1800" b="1" i="1">
                                          <a:latin typeface="Cambria Math" panose="02040503050406030204" pitchFamily="18" charset="0"/>
                                        </a:rPr>
                                        <m:t>𝒌</m:t>
                                      </m:r>
                                      <m:r>
                                        <a:rPr lang="en-US" altLang="zh-CN" sz="1800" b="1" i="1">
                                          <a:latin typeface="Cambria Math" panose="02040503050406030204" pitchFamily="18" charset="0"/>
                                        </a:rPr>
                                        <m:t>−</m:t>
                                      </m:r>
                                      <m:r>
                                        <a:rPr lang="en-US" altLang="zh-CN" sz="1800" b="1" i="1">
                                          <a:latin typeface="Cambria Math" panose="02040503050406030204" pitchFamily="18" charset="0"/>
                                        </a:rPr>
                                        <m:t>𝟏</m:t>
                                      </m:r>
                                    </m:sup>
                                  </m:sSup>
                                </m:den>
                              </m:f>
                            </m:e>
                          </m:d>
                        </m:e>
                      </m:d>
                    </m:oMath>
                  </m:oMathPara>
                </a14:m>
                <a:endParaRPr lang="en-US" sz="1800"/>
              </a:p>
            </p:txBody>
          </p:sp>
        </mc:Choice>
        <mc:Fallback xmlns="">
          <p:sp>
            <p:nvSpPr>
              <p:cNvPr id="78" name="文本框 77">
                <a:extLst>
                  <a:ext uri="{FF2B5EF4-FFF2-40B4-BE49-F238E27FC236}">
                    <a16:creationId xmlns:a16="http://schemas.microsoft.com/office/drawing/2014/main" id="{D5DE60F1-4415-6641-898C-1587918366D9}"/>
                  </a:ext>
                </a:extLst>
              </p:cNvPr>
              <p:cNvSpPr txBox="1">
                <a:spLocks noRot="1" noChangeAspect="1" noMove="1" noResize="1" noEditPoints="1" noAdjustHandles="1" noChangeArrowheads="1" noChangeShapeType="1" noTextEdit="1"/>
              </p:cNvSpPr>
              <p:nvPr/>
            </p:nvSpPr>
            <p:spPr>
              <a:xfrm>
                <a:off x="1979712" y="2430378"/>
                <a:ext cx="755594" cy="620234"/>
              </a:xfrm>
              <a:prstGeom prst="rect">
                <a:avLst/>
              </a:prstGeom>
              <a:blipFill>
                <a:blip r:embed="rId30"/>
                <a:stretch>
                  <a:fillRect l="-110000" t="-164000" r="-158333" b="-24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EDC21804-F5AB-CA49-848A-25807AED3642}"/>
                  </a:ext>
                </a:extLst>
              </p:cNvPr>
              <p:cNvSpPr txBox="1"/>
              <p:nvPr/>
            </p:nvSpPr>
            <p:spPr>
              <a:xfrm>
                <a:off x="4000048" y="3596041"/>
                <a:ext cx="7555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m:t>
                      </m:r>
                    </m:oMath>
                  </m:oMathPara>
                </a14:m>
                <a:endParaRPr lang="en-US" sz="2800"/>
              </a:p>
            </p:txBody>
          </p:sp>
        </mc:Choice>
        <mc:Fallback xmlns="">
          <p:sp>
            <p:nvSpPr>
              <p:cNvPr id="79" name="文本框 78">
                <a:extLst>
                  <a:ext uri="{FF2B5EF4-FFF2-40B4-BE49-F238E27FC236}">
                    <a16:creationId xmlns:a16="http://schemas.microsoft.com/office/drawing/2014/main" id="{EDC21804-F5AB-CA49-848A-25807AED3642}"/>
                  </a:ext>
                </a:extLst>
              </p:cNvPr>
              <p:cNvSpPr txBox="1">
                <a:spLocks noRot="1" noChangeAspect="1" noMove="1" noResize="1" noEditPoints="1" noAdjustHandles="1" noChangeArrowheads="1" noChangeShapeType="1" noTextEdit="1"/>
              </p:cNvSpPr>
              <p:nvPr/>
            </p:nvSpPr>
            <p:spPr>
              <a:xfrm>
                <a:off x="4000048" y="3596041"/>
                <a:ext cx="755594" cy="523220"/>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821BE0AD-84F0-6F42-8CD4-D09F1D59E1CB}"/>
                  </a:ext>
                </a:extLst>
              </p:cNvPr>
              <p:cNvSpPr txBox="1"/>
              <p:nvPr/>
            </p:nvSpPr>
            <p:spPr>
              <a:xfrm>
                <a:off x="173815" y="3596041"/>
                <a:ext cx="7555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m:t>
                      </m:r>
                    </m:oMath>
                  </m:oMathPara>
                </a14:m>
                <a:endParaRPr lang="en-US" sz="2800"/>
              </a:p>
            </p:txBody>
          </p:sp>
        </mc:Choice>
        <mc:Fallback xmlns="">
          <p:sp>
            <p:nvSpPr>
              <p:cNvPr id="80" name="文本框 79">
                <a:extLst>
                  <a:ext uri="{FF2B5EF4-FFF2-40B4-BE49-F238E27FC236}">
                    <a16:creationId xmlns:a16="http://schemas.microsoft.com/office/drawing/2014/main" id="{821BE0AD-84F0-6F42-8CD4-D09F1D59E1CB}"/>
                  </a:ext>
                </a:extLst>
              </p:cNvPr>
              <p:cNvSpPr txBox="1">
                <a:spLocks noRot="1" noChangeAspect="1" noMove="1" noResize="1" noEditPoints="1" noAdjustHandles="1" noChangeArrowheads="1" noChangeShapeType="1" noTextEdit="1"/>
              </p:cNvSpPr>
              <p:nvPr/>
            </p:nvSpPr>
            <p:spPr>
              <a:xfrm>
                <a:off x="173815" y="3596041"/>
                <a:ext cx="755594" cy="523220"/>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1A2CB47C-5D5D-8D40-80A9-C6936E8F451B}"/>
                  </a:ext>
                </a:extLst>
              </p:cNvPr>
              <p:cNvSpPr txBox="1"/>
              <p:nvPr/>
            </p:nvSpPr>
            <p:spPr>
              <a:xfrm>
                <a:off x="2170884" y="4569593"/>
                <a:ext cx="1404156" cy="535468"/>
              </a:xfrm>
              <a:prstGeom prst="rect">
                <a:avLst/>
              </a:prstGeom>
              <a:noFill/>
            </p:spPr>
            <p:txBody>
              <a:bodyPr wrap="square" rtlCol="0">
                <a:spAutoFit/>
              </a:bodyPr>
              <a:lstStyle/>
              <a:p>
                <a14:m>
                  <m:oMath xmlns:m="http://schemas.openxmlformats.org/officeDocument/2006/math">
                    <m:sSub>
                      <m:sSubPr>
                        <m:ctrlPr>
                          <a:rPr lang="en-US"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𝒑</m:t>
                        </m:r>
                      </m:e>
                      <m:sub>
                        <m:r>
                          <a:rPr lang="en-US" sz="2000" b="1" i="1">
                            <a:solidFill>
                              <a:srgbClr val="C00000"/>
                            </a:solidFill>
                            <a:latin typeface="Cambria Math" panose="02040503050406030204" pitchFamily="18" charset="0"/>
                          </a:rPr>
                          <m:t>𝒌</m:t>
                        </m:r>
                      </m:sub>
                    </m:sSub>
                    <m:r>
                      <a:rPr lang="en-US" sz="2000" b="1" i="1">
                        <a:solidFill>
                          <a:srgbClr val="C00000"/>
                        </a:solidFill>
                        <a:latin typeface="Cambria Math" panose="02040503050406030204" pitchFamily="18" charset="0"/>
                      </a:rPr>
                      <m:t>=</m:t>
                    </m:r>
                    <m:f>
                      <m:fPr>
                        <m:ctrlPr>
                          <a:rPr lang="en-US" altLang="zh-CN" sz="2000" i="1">
                            <a:solidFill>
                              <a:srgbClr val="C00000"/>
                            </a:solidFill>
                            <a:latin typeface="Cambria Math" panose="02040503050406030204" pitchFamily="18" charset="0"/>
                          </a:rPr>
                        </m:ctrlPr>
                      </m:fPr>
                      <m:num>
                        <m:r>
                          <a:rPr lang="en-US" altLang="zh-CN" sz="2000" i="1">
                            <a:solidFill>
                              <a:srgbClr val="C00000"/>
                            </a:solidFill>
                            <a:latin typeface="Cambria Math" panose="02040503050406030204" pitchFamily="18" charset="0"/>
                          </a:rPr>
                          <m:t>𝟏</m:t>
                        </m:r>
                      </m:num>
                      <m:den>
                        <m:sSup>
                          <m:sSupPr>
                            <m:ctrlPr>
                              <a:rPr lang="en-US" altLang="zh-CN" sz="2000" i="1">
                                <a:solidFill>
                                  <a:srgbClr val="C00000"/>
                                </a:solidFill>
                                <a:latin typeface="Cambria Math" panose="02040503050406030204" pitchFamily="18" charset="0"/>
                              </a:rPr>
                            </m:ctrlPr>
                          </m:sSupPr>
                          <m:e>
                            <m:r>
                              <a:rPr lang="en-US" altLang="zh-CN" sz="2000" i="1">
                                <a:solidFill>
                                  <a:srgbClr val="C00000"/>
                                </a:solidFill>
                                <a:latin typeface="Cambria Math" panose="02040503050406030204" pitchFamily="18" charset="0"/>
                              </a:rPr>
                              <m:t>𝟐</m:t>
                            </m:r>
                          </m:e>
                          <m:sup>
                            <m:r>
                              <a:rPr lang="en-US" altLang="zh-CN" sz="2000" i="1">
                                <a:solidFill>
                                  <a:srgbClr val="C00000"/>
                                </a:solidFill>
                                <a:latin typeface="Cambria Math" panose="02040503050406030204" pitchFamily="18" charset="0"/>
                              </a:rPr>
                              <m:t>𝒌</m:t>
                            </m:r>
                            <m:r>
                              <a:rPr lang="en-US" altLang="zh-CN" sz="2000" b="1" i="1">
                                <a:solidFill>
                                  <a:srgbClr val="C00000"/>
                                </a:solidFill>
                                <a:latin typeface="Cambria Math" panose="02040503050406030204" pitchFamily="18" charset="0"/>
                              </a:rPr>
                              <m:t>−</m:t>
                            </m:r>
                            <m:r>
                              <a:rPr lang="en-US" altLang="zh-CN" sz="2000" b="1" i="1">
                                <a:solidFill>
                                  <a:srgbClr val="C00000"/>
                                </a:solidFill>
                                <a:latin typeface="Cambria Math" panose="02040503050406030204" pitchFamily="18" charset="0"/>
                              </a:rPr>
                              <m:t>𝟏</m:t>
                            </m:r>
                          </m:sup>
                        </m:sSup>
                      </m:den>
                    </m:f>
                  </m:oMath>
                </a14:m>
                <a:r>
                  <a:rPr lang="en-US" sz="2000">
                    <a:solidFill>
                      <a:srgbClr val="C00000"/>
                    </a:solidFill>
                  </a:rPr>
                  <a:t> </a:t>
                </a:r>
              </a:p>
            </p:txBody>
          </p:sp>
        </mc:Choice>
        <mc:Fallback xmlns="">
          <p:sp>
            <p:nvSpPr>
              <p:cNvPr id="81" name="文本框 80">
                <a:extLst>
                  <a:ext uri="{FF2B5EF4-FFF2-40B4-BE49-F238E27FC236}">
                    <a16:creationId xmlns:a16="http://schemas.microsoft.com/office/drawing/2014/main" id="{1A2CB47C-5D5D-8D40-80A9-C6936E8F451B}"/>
                  </a:ext>
                </a:extLst>
              </p:cNvPr>
              <p:cNvSpPr txBox="1">
                <a:spLocks noRot="1" noChangeAspect="1" noMove="1" noResize="1" noEditPoints="1" noAdjustHandles="1" noChangeArrowheads="1" noChangeShapeType="1" noTextEdit="1"/>
              </p:cNvSpPr>
              <p:nvPr/>
            </p:nvSpPr>
            <p:spPr>
              <a:xfrm>
                <a:off x="2170884" y="4569593"/>
                <a:ext cx="1404156" cy="535468"/>
              </a:xfrm>
              <a:prstGeom prst="rect">
                <a:avLst/>
              </a:prstGeom>
              <a:blipFill>
                <a:blip r:embed="rId33"/>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380A3E1C-6A7D-3747-886B-A3F95B09F745}"/>
                  </a:ext>
                </a:extLst>
              </p:cNvPr>
              <p:cNvSpPr txBox="1"/>
              <p:nvPr/>
            </p:nvSpPr>
            <p:spPr>
              <a:xfrm>
                <a:off x="5827222" y="4594646"/>
                <a:ext cx="1404156" cy="535468"/>
              </a:xfrm>
              <a:prstGeom prst="rect">
                <a:avLst/>
              </a:prstGeom>
              <a:noFill/>
            </p:spPr>
            <p:txBody>
              <a:bodyPr wrap="square" rtlCol="0">
                <a:spAutoFit/>
              </a:bodyPr>
              <a:lstStyle/>
              <a:p>
                <a14:m>
                  <m:oMath xmlns:m="http://schemas.openxmlformats.org/officeDocument/2006/math">
                    <m:sSub>
                      <m:sSubPr>
                        <m:ctrlPr>
                          <a:rPr lang="en-US"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𝒑</m:t>
                        </m:r>
                      </m:e>
                      <m:sub>
                        <m:r>
                          <a:rPr lang="en-US" sz="2000" b="1" i="1">
                            <a:solidFill>
                              <a:srgbClr val="C00000"/>
                            </a:solidFill>
                            <a:latin typeface="Cambria Math" panose="02040503050406030204" pitchFamily="18" charset="0"/>
                          </a:rPr>
                          <m:t>𝟐</m:t>
                        </m:r>
                      </m:sub>
                    </m:sSub>
                    <m:r>
                      <a:rPr lang="en-US" sz="2000" b="1" i="1">
                        <a:solidFill>
                          <a:srgbClr val="C00000"/>
                        </a:solidFill>
                        <a:latin typeface="Cambria Math" panose="02040503050406030204" pitchFamily="18" charset="0"/>
                      </a:rPr>
                      <m:t>=</m:t>
                    </m:r>
                    <m:f>
                      <m:fPr>
                        <m:ctrlPr>
                          <a:rPr lang="en-US" altLang="zh-CN" sz="2000" i="1">
                            <a:solidFill>
                              <a:srgbClr val="C00000"/>
                            </a:solidFill>
                            <a:latin typeface="Cambria Math" panose="02040503050406030204" pitchFamily="18" charset="0"/>
                          </a:rPr>
                        </m:ctrlPr>
                      </m:fPr>
                      <m:num>
                        <m:r>
                          <a:rPr lang="en-US" altLang="zh-CN" sz="2000" i="1">
                            <a:solidFill>
                              <a:srgbClr val="C00000"/>
                            </a:solidFill>
                            <a:latin typeface="Cambria Math" panose="02040503050406030204" pitchFamily="18" charset="0"/>
                          </a:rPr>
                          <m:t>𝟏</m:t>
                        </m:r>
                      </m:num>
                      <m:den>
                        <m:sSup>
                          <m:sSupPr>
                            <m:ctrlPr>
                              <a:rPr lang="en-US" altLang="zh-CN" sz="2000" i="1">
                                <a:solidFill>
                                  <a:srgbClr val="C00000"/>
                                </a:solidFill>
                                <a:latin typeface="Cambria Math" panose="02040503050406030204" pitchFamily="18" charset="0"/>
                              </a:rPr>
                            </m:ctrlPr>
                          </m:sSupPr>
                          <m:e>
                            <m:r>
                              <a:rPr lang="en-US" altLang="zh-CN" sz="2000" i="1">
                                <a:solidFill>
                                  <a:srgbClr val="C00000"/>
                                </a:solidFill>
                                <a:latin typeface="Cambria Math" panose="02040503050406030204" pitchFamily="18" charset="0"/>
                              </a:rPr>
                              <m:t>𝟐</m:t>
                            </m:r>
                          </m:e>
                          <m:sup>
                            <m:r>
                              <a:rPr lang="en-US" altLang="zh-CN" sz="2000" b="1" i="1">
                                <a:solidFill>
                                  <a:srgbClr val="C00000"/>
                                </a:solidFill>
                                <a:latin typeface="Cambria Math" panose="02040503050406030204" pitchFamily="18" charset="0"/>
                              </a:rPr>
                              <m:t>𝟏</m:t>
                            </m:r>
                          </m:sup>
                        </m:sSup>
                      </m:den>
                    </m:f>
                  </m:oMath>
                </a14:m>
                <a:r>
                  <a:rPr lang="en-US" sz="2000">
                    <a:solidFill>
                      <a:srgbClr val="C00000"/>
                    </a:solidFill>
                  </a:rPr>
                  <a:t> </a:t>
                </a:r>
              </a:p>
            </p:txBody>
          </p:sp>
        </mc:Choice>
        <mc:Fallback xmlns="">
          <p:sp>
            <p:nvSpPr>
              <p:cNvPr id="82" name="文本框 81">
                <a:extLst>
                  <a:ext uri="{FF2B5EF4-FFF2-40B4-BE49-F238E27FC236}">
                    <a16:creationId xmlns:a16="http://schemas.microsoft.com/office/drawing/2014/main" id="{380A3E1C-6A7D-3747-886B-A3F95B09F745}"/>
                  </a:ext>
                </a:extLst>
              </p:cNvPr>
              <p:cNvSpPr txBox="1">
                <a:spLocks noRot="1" noChangeAspect="1" noMove="1" noResize="1" noEditPoints="1" noAdjustHandles="1" noChangeArrowheads="1" noChangeShapeType="1" noTextEdit="1"/>
              </p:cNvSpPr>
              <p:nvPr/>
            </p:nvSpPr>
            <p:spPr>
              <a:xfrm>
                <a:off x="5827222" y="4594646"/>
                <a:ext cx="1404156" cy="535468"/>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0B7B8E7A-FDF7-594B-AE59-87616CEF9EDD}"/>
                  </a:ext>
                </a:extLst>
              </p:cNvPr>
              <p:cNvSpPr txBox="1"/>
              <p:nvPr/>
            </p:nvSpPr>
            <p:spPr>
              <a:xfrm>
                <a:off x="7226642" y="4569593"/>
                <a:ext cx="1404156" cy="535468"/>
              </a:xfrm>
              <a:prstGeom prst="rect">
                <a:avLst/>
              </a:prstGeom>
              <a:noFill/>
            </p:spPr>
            <p:txBody>
              <a:bodyPr wrap="square" rtlCol="0">
                <a:spAutoFit/>
              </a:bodyPr>
              <a:lstStyle/>
              <a:p>
                <a14:m>
                  <m:oMath xmlns:m="http://schemas.openxmlformats.org/officeDocument/2006/math">
                    <m:sSub>
                      <m:sSubPr>
                        <m:ctrlPr>
                          <a:rPr lang="en-US"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𝒑</m:t>
                        </m:r>
                      </m:e>
                      <m:sub>
                        <m:r>
                          <a:rPr lang="en-US" sz="2000" b="1" i="1">
                            <a:solidFill>
                              <a:srgbClr val="C00000"/>
                            </a:solidFill>
                            <a:latin typeface="Cambria Math" panose="02040503050406030204" pitchFamily="18" charset="0"/>
                          </a:rPr>
                          <m:t>𝟏</m:t>
                        </m:r>
                      </m:sub>
                    </m:sSub>
                    <m:r>
                      <a:rPr lang="en-US" sz="2000" b="1" i="1">
                        <a:solidFill>
                          <a:srgbClr val="C00000"/>
                        </a:solidFill>
                        <a:latin typeface="Cambria Math" panose="02040503050406030204" pitchFamily="18" charset="0"/>
                      </a:rPr>
                      <m:t>=</m:t>
                    </m:r>
                    <m:f>
                      <m:fPr>
                        <m:ctrlPr>
                          <a:rPr lang="en-US" altLang="zh-CN" sz="2000" i="1">
                            <a:solidFill>
                              <a:srgbClr val="C00000"/>
                            </a:solidFill>
                            <a:latin typeface="Cambria Math" panose="02040503050406030204" pitchFamily="18" charset="0"/>
                          </a:rPr>
                        </m:ctrlPr>
                      </m:fPr>
                      <m:num>
                        <m:r>
                          <a:rPr lang="en-US" altLang="zh-CN" sz="2000" i="1">
                            <a:solidFill>
                              <a:srgbClr val="C00000"/>
                            </a:solidFill>
                            <a:latin typeface="Cambria Math" panose="02040503050406030204" pitchFamily="18" charset="0"/>
                          </a:rPr>
                          <m:t>𝟏</m:t>
                        </m:r>
                      </m:num>
                      <m:den>
                        <m:sSup>
                          <m:sSupPr>
                            <m:ctrlPr>
                              <a:rPr lang="en-US" altLang="zh-CN" sz="2000" b="1" i="1">
                                <a:solidFill>
                                  <a:srgbClr val="C00000"/>
                                </a:solidFill>
                                <a:latin typeface="Cambria Math" panose="02040503050406030204" pitchFamily="18" charset="0"/>
                              </a:rPr>
                            </m:ctrlPr>
                          </m:sSupPr>
                          <m:e>
                            <m:r>
                              <a:rPr lang="en-US" altLang="zh-CN" sz="2000" b="1" i="1">
                                <a:solidFill>
                                  <a:srgbClr val="C00000"/>
                                </a:solidFill>
                                <a:latin typeface="Cambria Math" panose="02040503050406030204" pitchFamily="18" charset="0"/>
                              </a:rPr>
                              <m:t>𝟐</m:t>
                            </m:r>
                          </m:e>
                          <m:sup>
                            <m:r>
                              <a:rPr lang="en-US" altLang="zh-CN" sz="2000" b="1" i="1">
                                <a:solidFill>
                                  <a:srgbClr val="C00000"/>
                                </a:solidFill>
                                <a:latin typeface="Cambria Math" panose="02040503050406030204" pitchFamily="18" charset="0"/>
                              </a:rPr>
                              <m:t>𝟎</m:t>
                            </m:r>
                          </m:sup>
                        </m:sSup>
                      </m:den>
                    </m:f>
                  </m:oMath>
                </a14:m>
                <a:r>
                  <a:rPr lang="en-US" sz="2000">
                    <a:solidFill>
                      <a:srgbClr val="C00000"/>
                    </a:solidFill>
                  </a:rPr>
                  <a:t>  </a:t>
                </a:r>
              </a:p>
            </p:txBody>
          </p:sp>
        </mc:Choice>
        <mc:Fallback xmlns="">
          <p:sp>
            <p:nvSpPr>
              <p:cNvPr id="83" name="文本框 82">
                <a:extLst>
                  <a:ext uri="{FF2B5EF4-FFF2-40B4-BE49-F238E27FC236}">
                    <a16:creationId xmlns:a16="http://schemas.microsoft.com/office/drawing/2014/main" id="{0B7B8E7A-FDF7-594B-AE59-87616CEF9EDD}"/>
                  </a:ext>
                </a:extLst>
              </p:cNvPr>
              <p:cNvSpPr txBox="1">
                <a:spLocks noRot="1" noChangeAspect="1" noMove="1" noResize="1" noEditPoints="1" noAdjustHandles="1" noChangeArrowheads="1" noChangeShapeType="1" noTextEdit="1"/>
              </p:cNvSpPr>
              <p:nvPr/>
            </p:nvSpPr>
            <p:spPr>
              <a:xfrm>
                <a:off x="7226642" y="4569593"/>
                <a:ext cx="1404156" cy="535468"/>
              </a:xfrm>
              <a:prstGeom prst="rect">
                <a:avLst/>
              </a:prstGeom>
              <a:blipFill>
                <a:blip r:embed="rId35"/>
                <a:stretch>
                  <a:fillRect b="-2381"/>
                </a:stretch>
              </a:blipFill>
            </p:spPr>
            <p:txBody>
              <a:bodyPr/>
              <a:lstStyle/>
              <a:p>
                <a:r>
                  <a:rPr lang="en-US">
                    <a:noFill/>
                  </a:rPr>
                  <a:t> </a:t>
                </a:r>
              </a:p>
            </p:txBody>
          </p:sp>
        </mc:Fallback>
      </mc:AlternateContent>
    </p:spTree>
    <p:extLst>
      <p:ext uri="{BB962C8B-B14F-4D97-AF65-F5344CB8AC3E}">
        <p14:creationId xmlns:p14="http://schemas.microsoft.com/office/powerpoint/2010/main" val="25277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4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500"/>
                                  </p:stCondLst>
                                  <p:childTnLst>
                                    <p:set>
                                      <p:cBhvr>
                                        <p:cTn id="38" dur="1" fill="hold">
                                          <p:stCondLst>
                                            <p:cond delay="0"/>
                                          </p:stCondLst>
                                        </p:cTn>
                                        <p:tgtEl>
                                          <p:spTgt spid="79"/>
                                        </p:tgtEl>
                                        <p:attrNameLst>
                                          <p:attrName>style.visibility</p:attrName>
                                        </p:attrNameLst>
                                      </p:cBhvr>
                                      <p:to>
                                        <p:strVal val="visible"/>
                                      </p:to>
                                    </p:set>
                                  </p:childTnLst>
                                </p:cTn>
                              </p:par>
                            </p:childTnLst>
                          </p:cTn>
                        </p:par>
                        <p:par>
                          <p:cTn id="39" fill="hold">
                            <p:stCondLst>
                              <p:cond delay="1500"/>
                            </p:stCondLst>
                            <p:childTnLst>
                              <p:par>
                                <p:cTn id="40" presetID="1" presetClass="entr" presetSubtype="0" fill="hold" grpId="0" nodeType="afterEffect">
                                  <p:stCondLst>
                                    <p:cond delay="500"/>
                                  </p:stCondLst>
                                  <p:childTnLst>
                                    <p:set>
                                      <p:cBhvr>
                                        <p:cTn id="41" dur="1" fill="hold">
                                          <p:stCondLst>
                                            <p:cond delay="0"/>
                                          </p:stCondLst>
                                        </p:cTn>
                                        <p:tgtEl>
                                          <p:spTgt spid="5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childTnLst>
                                </p:cTn>
                              </p:par>
                            </p:childTnLst>
                          </p:cTn>
                        </p:par>
                        <p:par>
                          <p:cTn id="62" fill="hold">
                            <p:stCondLst>
                              <p:cond delay="2000"/>
                            </p:stCondLst>
                            <p:childTnLst>
                              <p:par>
                                <p:cTn id="63" presetID="1" presetClass="entr" presetSubtype="0" fill="hold" grpId="0" nodeType="afterEffect">
                                  <p:stCondLst>
                                    <p:cond delay="500"/>
                                  </p:stCondLst>
                                  <p:childTnLst>
                                    <p:set>
                                      <p:cBhvr>
                                        <p:cTn id="64" dur="1" fill="hold">
                                          <p:stCondLst>
                                            <p:cond delay="0"/>
                                          </p:stCondLst>
                                        </p:cTn>
                                        <p:tgtEl>
                                          <p:spTgt spid="8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2" presetClass="entr" presetSubtype="0"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childTnLst>
                          </p:cTn>
                        </p:par>
                        <p:par>
                          <p:cTn id="78" fill="hold">
                            <p:stCondLst>
                              <p:cond delay="2000"/>
                            </p:stCondLst>
                            <p:childTnLst>
                              <p:par>
                                <p:cTn id="79" presetID="42" presetClass="entr" presetSubtype="0"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1000"/>
                                        <p:tgtEl>
                                          <p:spTgt spid="81"/>
                                        </p:tgtEl>
                                      </p:cBhvr>
                                    </p:animEffect>
                                    <p:anim calcmode="lin" valueType="num">
                                      <p:cBhvr>
                                        <p:cTn id="82" dur="1000" fill="hold"/>
                                        <p:tgtEl>
                                          <p:spTgt spid="81"/>
                                        </p:tgtEl>
                                        <p:attrNameLst>
                                          <p:attrName>ppt_x</p:attrName>
                                        </p:attrNameLst>
                                      </p:cBhvr>
                                      <p:tavLst>
                                        <p:tav tm="0">
                                          <p:val>
                                            <p:strVal val="#ppt_x"/>
                                          </p:val>
                                        </p:tav>
                                        <p:tav tm="100000">
                                          <p:val>
                                            <p:strVal val="#ppt_x"/>
                                          </p:val>
                                        </p:tav>
                                      </p:tavLst>
                                    </p:anim>
                                    <p:anim calcmode="lin" valueType="num">
                                      <p:cBhvr>
                                        <p:cTn id="8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8" grpId="0" animBg="1"/>
      <p:bldP spid="41" grpId="0"/>
      <p:bldP spid="42" grpId="0"/>
      <p:bldP spid="47" grpId="0" animBg="1"/>
      <p:bldP spid="49" grpId="0"/>
      <p:bldP spid="52" grpId="0"/>
      <p:bldP spid="53" grpId="0" animBg="1"/>
      <p:bldP spid="54" grpId="0"/>
      <p:bldP spid="58" grpId="0"/>
      <p:bldP spid="68" grpId="0" animBg="1"/>
      <p:bldP spid="69" grpId="0" animBg="1"/>
      <p:bldP spid="71" grpId="0"/>
      <p:bldP spid="72" grpId="0"/>
      <p:bldP spid="50" grpId="0" animBg="1"/>
      <p:bldP spid="51" grpId="0"/>
      <p:bldP spid="55" grpId="0"/>
      <p:bldP spid="56" grpId="0" animBg="1"/>
      <p:bldP spid="57" grpId="0"/>
      <p:bldP spid="73" grpId="0"/>
      <p:bldP spid="74" grpId="0" animBg="1"/>
      <p:bldP spid="75" grpId="0"/>
      <p:bldP spid="76" grpId="0"/>
      <p:bldP spid="77" grpId="0" animBg="1"/>
      <p:bldP spid="78" grpId="0"/>
      <p:bldP spid="79" grpId="0"/>
      <p:bldP spid="80" grpId="0"/>
      <p:bldP spid="81" grpId="0"/>
      <p:bldP spid="82" grpId="0"/>
      <p:bldP spid="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en-US" altLang="zh-HK" sz="3200" dirty="0"/>
              <a:t>Approximate Graph Propagation</a:t>
            </a:r>
            <a:endParaRPr lang="zh-HK" altLang="en-US" sz="3200" dirty="0"/>
          </a:p>
        </p:txBody>
      </p:sp>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1F89C098-57B5-B24A-910E-BF5069924191}"/>
                  </a:ext>
                </a:extLst>
              </p:cNvPr>
              <p:cNvSpPr txBox="1"/>
              <p:nvPr/>
            </p:nvSpPr>
            <p:spPr>
              <a:xfrm>
                <a:off x="611560" y="1052736"/>
                <a:ext cx="8362205" cy="1228798"/>
              </a:xfrm>
              <a:prstGeom prst="rect">
                <a:avLst/>
              </a:prstGeom>
              <a:noFill/>
            </p:spPr>
            <p:txBody>
              <a:bodyPr wrap="square" rtlCol="0">
                <a:spAutoFit/>
              </a:bodyPr>
              <a:lstStyle/>
              <a:p>
                <a:r>
                  <a:rPr lang="en-US" sz="2400">
                    <a:latin typeface="Corbel" panose="020B0503020204020204" pitchFamily="34" charset="0"/>
                  </a:rPr>
                  <a:t>Subset Sampling </a:t>
                </a:r>
                <a:r>
                  <a:rPr lang="en-US" altLang="zh-CN" sz="2000">
                    <a:solidFill>
                      <a:srgbClr val="0063AA"/>
                    </a:solidFill>
                    <a:latin typeface="Corbel" panose="020B0503020204020204" pitchFamily="34" charset="0"/>
                  </a:rPr>
                  <a:t>[Karl et al. ICALP 2012]</a:t>
                </a:r>
                <a:r>
                  <a:rPr lang="en-US" altLang="zh-CN" sz="2400">
                    <a:latin typeface="Corbel" panose="020B0503020204020204" pitchFamily="34" charset="0"/>
                  </a:rPr>
                  <a:t>: </a:t>
                </a:r>
                <a:endParaRPr lang="en-US" sz="2400">
                  <a:latin typeface="Corbel" panose="020B0503020204020204" pitchFamily="34" charset="0"/>
                </a:endParaRPr>
              </a:p>
              <a:p>
                <a:pPr marL="342900" indent="-342900">
                  <a:lnSpc>
                    <a:spcPct val="130000"/>
                  </a:lnSpc>
                  <a:buSzPct val="80000"/>
                  <a:buFont typeface="Wingdings" pitchFamily="2" charset="2"/>
                  <a:buChar char="l"/>
                </a:pPr>
                <a:r>
                  <a:rPr lang="en-US" sz="2000" b="0">
                    <a:latin typeface="Corbel" panose="020B0503020204020204" pitchFamily="34" charset="0"/>
                  </a:rPr>
                  <a:t>Goal: sample nodes </a:t>
                </a:r>
                <a14:m>
                  <m:oMath xmlns:m="http://schemas.openxmlformats.org/officeDocument/2006/math">
                    <m:sSub>
                      <m:sSubPr>
                        <m:ctrlPr>
                          <a:rPr lang="en-US" sz="2000" b="0" i="1">
                            <a:latin typeface="Cambria Math" panose="02040503050406030204" pitchFamily="18" charset="0"/>
                          </a:rPr>
                        </m:ctrlPr>
                      </m:sSubPr>
                      <m:e>
                        <m:r>
                          <a:rPr lang="en-US" sz="2000" b="0" i="1">
                            <a:latin typeface="Cambria Math" panose="02040503050406030204" pitchFamily="18" charset="0"/>
                          </a:rPr>
                          <m:t>𝑣</m:t>
                        </m:r>
                      </m:e>
                      <m:sub>
                        <m:r>
                          <a:rPr lang="en-US" sz="2000" b="0" i="1">
                            <a:latin typeface="Cambria Math" panose="02040503050406030204" pitchFamily="18" charset="0"/>
                          </a:rPr>
                          <m:t>1</m:t>
                        </m:r>
                      </m:sub>
                    </m:sSub>
                  </m:oMath>
                </a14:m>
                <a:r>
                  <a:rPr lang="en-US" sz="2000" b="0">
                    <a:latin typeface="Corbel" panose="020B0503020204020204" pitchFamily="34" charset="0"/>
                  </a:rPr>
                  <a:t>, </a:t>
                </a:r>
                <a14:m>
                  <m:oMath xmlns:m="http://schemas.openxmlformats.org/officeDocument/2006/math">
                    <m:sSub>
                      <m:sSubPr>
                        <m:ctrlPr>
                          <a:rPr lang="en-US" altLang="zh-CN" sz="2000" b="0" i="1">
                            <a:latin typeface="Cambria Math" panose="02040503050406030204" pitchFamily="18" charset="0"/>
                          </a:rPr>
                        </m:ctrlPr>
                      </m:sSubPr>
                      <m:e>
                        <m:r>
                          <a:rPr lang="en-US" altLang="zh-CN" sz="2000" b="0" i="1">
                            <a:latin typeface="Cambria Math" panose="02040503050406030204" pitchFamily="18" charset="0"/>
                          </a:rPr>
                          <m:t>𝑣</m:t>
                        </m:r>
                      </m:e>
                      <m:sub>
                        <m:r>
                          <a:rPr lang="en-US" altLang="zh-CN" sz="2000" b="0" i="1">
                            <a:latin typeface="Cambria Math" panose="02040503050406030204" pitchFamily="18" charset="0"/>
                          </a:rPr>
                          <m:t>2</m:t>
                        </m:r>
                      </m:sub>
                    </m:sSub>
                  </m:oMath>
                </a14:m>
                <a:r>
                  <a:rPr lang="en-US" altLang="zh-CN" sz="2000" b="0">
                    <a:latin typeface="Corbel" panose="020B0503020204020204" pitchFamily="34" charset="0"/>
                  </a:rPr>
                  <a:t>, …, </a:t>
                </a:r>
                <a14:m>
                  <m:oMath xmlns:m="http://schemas.openxmlformats.org/officeDocument/2006/math">
                    <m:sSub>
                      <m:sSubPr>
                        <m:ctrlPr>
                          <a:rPr lang="en-US" altLang="zh-CN" sz="2000" b="0" i="1">
                            <a:latin typeface="Cambria Math" panose="02040503050406030204" pitchFamily="18" charset="0"/>
                          </a:rPr>
                        </m:ctrlPr>
                      </m:sSubPr>
                      <m:e>
                        <m:r>
                          <a:rPr lang="en-US" altLang="zh-CN" sz="2000" b="0" i="1">
                            <a:latin typeface="Cambria Math" panose="02040503050406030204" pitchFamily="18" charset="0"/>
                          </a:rPr>
                          <m:t>𝑣</m:t>
                        </m:r>
                      </m:e>
                      <m:sub>
                        <m:r>
                          <a:rPr lang="en-US" altLang="zh-CN" sz="2000" b="0" i="1">
                            <a:latin typeface="Cambria Math" panose="02040503050406030204" pitchFamily="18" charset="0"/>
                          </a:rPr>
                          <m:t>𝑑</m:t>
                        </m:r>
                      </m:sub>
                    </m:sSub>
                  </m:oMath>
                </a14:m>
                <a:r>
                  <a:rPr lang="en-US" altLang="zh-CN" sz="2000" b="0">
                    <a:latin typeface="Corbel" panose="020B0503020204020204" pitchFamily="34" charset="0"/>
                  </a:rPr>
                  <a:t> with their individual sampling probability.</a:t>
                </a:r>
              </a:p>
              <a:p>
                <a:pPr marL="342900" indent="-342900">
                  <a:lnSpc>
                    <a:spcPct val="130000"/>
                  </a:lnSpc>
                  <a:buSzPct val="80000"/>
                  <a:buFont typeface="Wingdings" pitchFamily="2" charset="2"/>
                  <a:buChar char="l"/>
                </a:pPr>
                <a:r>
                  <a:rPr lang="en-US" altLang="zh-CN" sz="2000">
                    <a:solidFill>
                      <a:srgbClr val="C00000"/>
                    </a:solidFill>
                    <a:latin typeface="Corbel" panose="020B0503020204020204" pitchFamily="34" charset="0"/>
                  </a:rPr>
                  <a:t>Sampling cost </a:t>
                </a:r>
                <a:r>
                  <a:rPr lang="en-US" altLang="zh-CN" sz="2000">
                    <a:latin typeface="Corbel" panose="020B0503020204020204" pitchFamily="34" charset="0"/>
                  </a:rPr>
                  <a:t>= </a:t>
                </a:r>
                <a14:m>
                  <m:oMath xmlns:m="http://schemas.openxmlformats.org/officeDocument/2006/math">
                    <m:r>
                      <a:rPr lang="en-US" altLang="zh-CN" sz="2000" b="1" i="1">
                        <a:latin typeface="Cambria Math" panose="02040503050406030204" pitchFamily="18" charset="0"/>
                      </a:rPr>
                      <m:t>𝑶</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𝒑</m:t>
                            </m:r>
                          </m:e>
                          <m:sub>
                            <m:r>
                              <a:rPr lang="en-US" altLang="zh-CN" sz="2000" b="1" i="1">
                                <a:latin typeface="Cambria Math" panose="02040503050406030204" pitchFamily="18" charset="0"/>
                              </a:rPr>
                              <m:t>𝟏</m:t>
                            </m:r>
                          </m:sub>
                        </m:sSub>
                        <m:r>
                          <a:rPr lang="en-US" altLang="zh-CN" sz="2000" b="1"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𝒑</m:t>
                            </m:r>
                          </m:e>
                          <m:sub>
                            <m:r>
                              <a:rPr lang="en-US" altLang="zh-CN" sz="2000" b="1" i="1">
                                <a:latin typeface="Cambria Math" panose="02040503050406030204" pitchFamily="18" charset="0"/>
                              </a:rPr>
                              <m:t>𝟐</m:t>
                            </m:r>
                          </m:sub>
                        </m:sSub>
                        <m:r>
                          <a:rPr lang="en-US" altLang="zh-CN" sz="2000" b="1"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1" i="1">
                                <a:latin typeface="Cambria Math" panose="02040503050406030204" pitchFamily="18" charset="0"/>
                              </a:rPr>
                              <m:t>𝒑</m:t>
                            </m:r>
                          </m:e>
                          <m:sub>
                            <m:r>
                              <a:rPr lang="en-US" altLang="zh-CN" sz="2000" b="1" i="1">
                                <a:latin typeface="Cambria Math" panose="02040503050406030204" pitchFamily="18" charset="0"/>
                              </a:rPr>
                              <m:t>𝒅</m:t>
                            </m:r>
                          </m:sub>
                        </m:sSub>
                      </m:e>
                    </m:d>
                    <m:r>
                      <a:rPr lang="en-US" altLang="zh-CN" sz="2000" b="1" i="1">
                        <a:latin typeface="Cambria Math" panose="02040503050406030204" pitchFamily="18" charset="0"/>
                      </a:rPr>
                      <m:t>=</m:t>
                    </m:r>
                    <m:r>
                      <a:rPr lang="en-US" altLang="zh-CN" sz="2000" b="1" i="1">
                        <a:solidFill>
                          <a:srgbClr val="C00000"/>
                        </a:solidFill>
                        <a:latin typeface="Cambria Math" panose="02040503050406030204" pitchFamily="18" charset="0"/>
                      </a:rPr>
                      <m:t>𝑶</m:t>
                    </m:r>
                    <m:d>
                      <m:dPr>
                        <m:ctrlPr>
                          <a:rPr lang="en-US" altLang="zh-CN" sz="2000" i="1">
                            <a:solidFill>
                              <a:srgbClr val="C00000"/>
                            </a:solidFill>
                            <a:latin typeface="Cambria Math" panose="02040503050406030204" pitchFamily="18" charset="0"/>
                          </a:rPr>
                        </m:ctrlPr>
                      </m:dPr>
                      <m:e>
                        <m:r>
                          <a:rPr lang="en-US" altLang="zh-CN" sz="2000" b="1" i="0">
                            <a:solidFill>
                              <a:srgbClr val="C00000"/>
                            </a:solidFill>
                            <a:latin typeface="Cambria Math" panose="02040503050406030204" pitchFamily="18" charset="0"/>
                          </a:rPr>
                          <m:t>𝐨𝐮𝐭𝐩𝐮𝐭</m:t>
                        </m:r>
                        <m:r>
                          <a:rPr lang="en-US" altLang="zh-CN" sz="2000" b="1" i="0">
                            <a:solidFill>
                              <a:srgbClr val="C00000"/>
                            </a:solidFill>
                            <a:latin typeface="Cambria Math" panose="02040503050406030204" pitchFamily="18" charset="0"/>
                          </a:rPr>
                          <m:t> </m:t>
                        </m:r>
                        <m:r>
                          <a:rPr lang="en-US" altLang="zh-CN" sz="2000" b="1" i="0">
                            <a:solidFill>
                              <a:srgbClr val="C00000"/>
                            </a:solidFill>
                            <a:latin typeface="Cambria Math" panose="02040503050406030204" pitchFamily="18" charset="0"/>
                          </a:rPr>
                          <m:t>𝐬𝐢𝐳𝐞</m:t>
                        </m:r>
                      </m:e>
                    </m:d>
                    <m:r>
                      <a:rPr lang="en-US" altLang="zh-CN" sz="2000" b="1" i="1">
                        <a:latin typeface="Cambria Math" panose="02040503050406030204" pitchFamily="18" charset="0"/>
                      </a:rPr>
                      <m:t>≪</m:t>
                    </m:r>
                    <m:r>
                      <a:rPr lang="en-US" altLang="zh-CN" sz="2000" b="1" i="1">
                        <a:latin typeface="Cambria Math" panose="02040503050406030204" pitchFamily="18" charset="0"/>
                      </a:rPr>
                      <m:t>𝑶</m:t>
                    </m:r>
                    <m:r>
                      <a:rPr lang="en-US" altLang="zh-CN" sz="2000" b="1" i="1">
                        <a:latin typeface="Cambria Math" panose="02040503050406030204" pitchFamily="18" charset="0"/>
                      </a:rPr>
                      <m:t>(</m:t>
                    </m:r>
                    <m:r>
                      <a:rPr lang="en-US" altLang="zh-CN" sz="2000" b="1" i="1">
                        <a:latin typeface="Cambria Math" panose="02040503050406030204" pitchFamily="18" charset="0"/>
                      </a:rPr>
                      <m:t>𝒅</m:t>
                    </m:r>
                    <m:r>
                      <a:rPr lang="en-US" altLang="zh-CN" sz="2000" b="1" i="1">
                        <a:latin typeface="Cambria Math" panose="02040503050406030204" pitchFamily="18" charset="0"/>
                      </a:rPr>
                      <m:t>)</m:t>
                    </m:r>
                  </m:oMath>
                </a14:m>
                <a:r>
                  <a:rPr lang="en-US" altLang="zh-CN" sz="2000">
                    <a:latin typeface="Corbel" panose="020B0503020204020204" pitchFamily="34" charset="0"/>
                  </a:rPr>
                  <a:t> </a:t>
                </a:r>
                <a:endParaRPr lang="en-US" sz="2000">
                  <a:latin typeface="Corbel" panose="020B0503020204020204" pitchFamily="34" charset="0"/>
                </a:endParaRPr>
              </a:p>
            </p:txBody>
          </p:sp>
        </mc:Choice>
        <mc:Fallback xmlns="">
          <p:sp>
            <p:nvSpPr>
              <p:cNvPr id="126" name="文本框 125">
                <a:extLst>
                  <a:ext uri="{FF2B5EF4-FFF2-40B4-BE49-F238E27FC236}">
                    <a16:creationId xmlns:a16="http://schemas.microsoft.com/office/drawing/2014/main" id="{1F89C098-57B5-B24A-910E-BF5069924191}"/>
                  </a:ext>
                </a:extLst>
              </p:cNvPr>
              <p:cNvSpPr txBox="1">
                <a:spLocks noRot="1" noChangeAspect="1" noMove="1" noResize="1" noEditPoints="1" noAdjustHandles="1" noChangeArrowheads="1" noChangeShapeType="1" noTextEdit="1"/>
              </p:cNvSpPr>
              <p:nvPr/>
            </p:nvSpPr>
            <p:spPr>
              <a:xfrm>
                <a:off x="611560" y="1052736"/>
                <a:ext cx="8362205" cy="1228798"/>
              </a:xfrm>
              <a:prstGeom prst="rect">
                <a:avLst/>
              </a:prstGeom>
              <a:blipFill>
                <a:blip r:embed="rId3"/>
                <a:stretch>
                  <a:fillRect l="-1214" t="-4124" r="-455" b="-7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61D6B33-2F5C-8441-8DE3-0797C0318646}"/>
                  </a:ext>
                </a:extLst>
              </p:cNvPr>
              <p:cNvSpPr txBox="1"/>
              <p:nvPr/>
            </p:nvSpPr>
            <p:spPr>
              <a:xfrm>
                <a:off x="404283" y="2562196"/>
                <a:ext cx="75559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𝒑</m:t>
                      </m:r>
                      <m:r>
                        <a:rPr lang="en-US" sz="2000" b="1" i="1">
                          <a:latin typeface="Cambria Math" panose="02040503050406030204" pitchFamily="18" charset="0"/>
                        </a:rPr>
                        <m:t>∈</m:t>
                      </m:r>
                    </m:oMath>
                  </m:oMathPara>
                </a14:m>
                <a:endParaRPr lang="en-US" sz="2000"/>
              </a:p>
            </p:txBody>
          </p:sp>
        </mc:Choice>
        <mc:Fallback xmlns="">
          <p:sp>
            <p:nvSpPr>
              <p:cNvPr id="8" name="文本框 7">
                <a:extLst>
                  <a:ext uri="{FF2B5EF4-FFF2-40B4-BE49-F238E27FC236}">
                    <a16:creationId xmlns:a16="http://schemas.microsoft.com/office/drawing/2014/main" id="{461D6B33-2F5C-8441-8DE3-0797C0318646}"/>
                  </a:ext>
                </a:extLst>
              </p:cNvPr>
              <p:cNvSpPr txBox="1">
                <a:spLocks noRot="1" noChangeAspect="1" noMove="1" noResize="1" noEditPoints="1" noAdjustHandles="1" noChangeArrowheads="1" noChangeShapeType="1" noTextEdit="1"/>
              </p:cNvSpPr>
              <p:nvPr/>
            </p:nvSpPr>
            <p:spPr>
              <a:xfrm>
                <a:off x="404283" y="2562196"/>
                <a:ext cx="755594" cy="400110"/>
              </a:xfrm>
              <a:prstGeom prst="rect">
                <a:avLst/>
              </a:prstGeom>
              <a:blipFill>
                <a:blip r:embed="rId4"/>
                <a:stretch>
                  <a:fillRect b="-6061"/>
                </a:stretch>
              </a:blipFill>
            </p:spPr>
            <p:txBody>
              <a:bodyPr/>
              <a:lstStyle/>
              <a:p>
                <a:r>
                  <a:rPr lang="en-US">
                    <a:noFill/>
                  </a:rPr>
                  <a:t> </a:t>
                </a:r>
              </a:p>
            </p:txBody>
          </p:sp>
        </mc:Fallback>
      </mc:AlternateContent>
      <p:sp>
        <p:nvSpPr>
          <p:cNvPr id="50" name="椭圆 49">
            <a:extLst>
              <a:ext uri="{FF2B5EF4-FFF2-40B4-BE49-F238E27FC236}">
                <a16:creationId xmlns:a16="http://schemas.microsoft.com/office/drawing/2014/main" id="{ADB50518-EB4D-0844-A4F9-87FFE01759C4}"/>
              </a:ext>
            </a:extLst>
          </p:cNvPr>
          <p:cNvSpPr/>
          <p:nvPr/>
        </p:nvSpPr>
        <p:spPr>
          <a:xfrm>
            <a:off x="1533165" y="3257455"/>
            <a:ext cx="432048" cy="461664"/>
          </a:xfrm>
          <a:prstGeom prst="ellipse">
            <a:avLst/>
          </a:prstGeom>
          <a:solidFill>
            <a:srgbClr val="7030A0">
              <a:alpha val="2801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522212D7-9AFA-2441-A383-F376F759D5DF}"/>
                  </a:ext>
                </a:extLst>
              </p:cNvPr>
              <p:cNvSpPr txBox="1"/>
              <p:nvPr/>
            </p:nvSpPr>
            <p:spPr>
              <a:xfrm>
                <a:off x="1561874" y="3726541"/>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𝟏</m:t>
                          </m:r>
                        </m:sub>
                      </m:sSub>
                    </m:oMath>
                  </m:oMathPara>
                </a14:m>
                <a:endParaRPr lang="en-US" sz="2000"/>
              </a:p>
            </p:txBody>
          </p:sp>
        </mc:Choice>
        <mc:Fallback xmlns="">
          <p:sp>
            <p:nvSpPr>
              <p:cNvPr id="51" name="文本框 50">
                <a:extLst>
                  <a:ext uri="{FF2B5EF4-FFF2-40B4-BE49-F238E27FC236}">
                    <a16:creationId xmlns:a16="http://schemas.microsoft.com/office/drawing/2014/main" id="{522212D7-9AFA-2441-A383-F376F759D5DF}"/>
                  </a:ext>
                </a:extLst>
              </p:cNvPr>
              <p:cNvSpPr txBox="1">
                <a:spLocks noRot="1" noChangeAspect="1" noMove="1" noResize="1" noEditPoints="1" noAdjustHandles="1" noChangeArrowheads="1" noChangeShapeType="1" noTextEdit="1"/>
              </p:cNvSpPr>
              <p:nvPr/>
            </p:nvSpPr>
            <p:spPr>
              <a:xfrm>
                <a:off x="1561874" y="3726541"/>
                <a:ext cx="360040" cy="400110"/>
              </a:xfrm>
              <a:prstGeom prst="rect">
                <a:avLst/>
              </a:prstGeom>
              <a:blipFill>
                <a:blip r:embed="rId5"/>
                <a:stretch>
                  <a:fillRect r="-13333"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6943C3D8-217D-104C-8C38-98AA7ADAECA3}"/>
                  </a:ext>
                </a:extLst>
              </p:cNvPr>
              <p:cNvSpPr txBox="1"/>
              <p:nvPr/>
            </p:nvSpPr>
            <p:spPr>
              <a:xfrm>
                <a:off x="1561874" y="4178080"/>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𝟏</m:t>
                          </m:r>
                        </m:sub>
                      </m:sSub>
                    </m:oMath>
                  </m:oMathPara>
                </a14:m>
                <a:endParaRPr lang="en-US" sz="2000"/>
              </a:p>
            </p:txBody>
          </p:sp>
        </mc:Choice>
        <mc:Fallback xmlns="">
          <p:sp>
            <p:nvSpPr>
              <p:cNvPr id="55" name="文本框 54">
                <a:extLst>
                  <a:ext uri="{FF2B5EF4-FFF2-40B4-BE49-F238E27FC236}">
                    <a16:creationId xmlns:a16="http://schemas.microsoft.com/office/drawing/2014/main" id="{6943C3D8-217D-104C-8C38-98AA7ADAECA3}"/>
                  </a:ext>
                </a:extLst>
              </p:cNvPr>
              <p:cNvSpPr txBox="1">
                <a:spLocks noRot="1" noChangeAspect="1" noMove="1" noResize="1" noEditPoints="1" noAdjustHandles="1" noChangeArrowheads="1" noChangeShapeType="1" noTextEdit="1"/>
              </p:cNvSpPr>
              <p:nvPr/>
            </p:nvSpPr>
            <p:spPr>
              <a:xfrm>
                <a:off x="1561874" y="4178080"/>
                <a:ext cx="360040" cy="400110"/>
              </a:xfrm>
              <a:prstGeom prst="rect">
                <a:avLst/>
              </a:prstGeom>
              <a:blipFill>
                <a:blip r:embed="rId6"/>
                <a:stretch>
                  <a:fillRect r="-16667" b="-6061"/>
                </a:stretch>
              </a:blipFill>
            </p:spPr>
            <p:txBody>
              <a:bodyPr/>
              <a:lstStyle/>
              <a:p>
                <a:r>
                  <a:rPr lang="en-US">
                    <a:noFill/>
                  </a:rPr>
                  <a:t> </a:t>
                </a:r>
              </a:p>
            </p:txBody>
          </p:sp>
        </mc:Fallback>
      </mc:AlternateContent>
      <p:sp>
        <p:nvSpPr>
          <p:cNvPr id="56" name="椭圆 55">
            <a:extLst>
              <a:ext uri="{FF2B5EF4-FFF2-40B4-BE49-F238E27FC236}">
                <a16:creationId xmlns:a16="http://schemas.microsoft.com/office/drawing/2014/main" id="{8B4EE917-70D8-1947-9DBF-66614D2CAF52}"/>
              </a:ext>
            </a:extLst>
          </p:cNvPr>
          <p:cNvSpPr/>
          <p:nvPr/>
        </p:nvSpPr>
        <p:spPr>
          <a:xfrm>
            <a:off x="3143763" y="3254539"/>
            <a:ext cx="432048" cy="461664"/>
          </a:xfrm>
          <a:prstGeom prst="ellipse">
            <a:avLst/>
          </a:prstGeom>
          <a:solidFill>
            <a:srgbClr val="7030A0">
              <a:alpha val="2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96945162-6B6C-714A-B978-46AE0FB4EF49}"/>
                  </a:ext>
                </a:extLst>
              </p:cNvPr>
              <p:cNvSpPr txBox="1"/>
              <p:nvPr/>
            </p:nvSpPr>
            <p:spPr>
              <a:xfrm>
                <a:off x="3215771" y="372362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𝒅</m:t>
                          </m:r>
                        </m:sub>
                      </m:sSub>
                    </m:oMath>
                  </m:oMathPara>
                </a14:m>
                <a:endParaRPr lang="en-US" sz="2000"/>
              </a:p>
            </p:txBody>
          </p:sp>
        </mc:Choice>
        <mc:Fallback xmlns="">
          <p:sp>
            <p:nvSpPr>
              <p:cNvPr id="57" name="文本框 56">
                <a:extLst>
                  <a:ext uri="{FF2B5EF4-FFF2-40B4-BE49-F238E27FC236}">
                    <a16:creationId xmlns:a16="http://schemas.microsoft.com/office/drawing/2014/main" id="{96945162-6B6C-714A-B978-46AE0FB4EF49}"/>
                  </a:ext>
                </a:extLst>
              </p:cNvPr>
              <p:cNvSpPr txBox="1">
                <a:spLocks noRot="1" noChangeAspect="1" noMove="1" noResize="1" noEditPoints="1" noAdjustHandles="1" noChangeArrowheads="1" noChangeShapeType="1" noTextEdit="1"/>
              </p:cNvSpPr>
              <p:nvPr/>
            </p:nvSpPr>
            <p:spPr>
              <a:xfrm>
                <a:off x="3215771" y="3723625"/>
                <a:ext cx="360040" cy="400110"/>
              </a:xfrm>
              <a:prstGeom prst="rect">
                <a:avLst/>
              </a:prstGeom>
              <a:blipFill>
                <a:blip r:embed="rId7"/>
                <a:stretch>
                  <a:fillRect r="-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E5DF2AA9-ADD0-9B46-9240-16B913D1A822}"/>
                  </a:ext>
                </a:extLst>
              </p:cNvPr>
              <p:cNvSpPr txBox="1"/>
              <p:nvPr/>
            </p:nvSpPr>
            <p:spPr>
              <a:xfrm>
                <a:off x="3215771" y="4175164"/>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𝒅</m:t>
                          </m:r>
                        </m:sub>
                      </m:sSub>
                    </m:oMath>
                  </m:oMathPara>
                </a14:m>
                <a:endParaRPr lang="en-US" sz="2000"/>
              </a:p>
            </p:txBody>
          </p:sp>
        </mc:Choice>
        <mc:Fallback xmlns="">
          <p:sp>
            <p:nvSpPr>
              <p:cNvPr id="73" name="文本框 72">
                <a:extLst>
                  <a:ext uri="{FF2B5EF4-FFF2-40B4-BE49-F238E27FC236}">
                    <a16:creationId xmlns:a16="http://schemas.microsoft.com/office/drawing/2014/main" id="{E5DF2AA9-ADD0-9B46-9240-16B913D1A822}"/>
                  </a:ext>
                </a:extLst>
              </p:cNvPr>
              <p:cNvSpPr txBox="1">
                <a:spLocks noRot="1" noChangeAspect="1" noMove="1" noResize="1" noEditPoints="1" noAdjustHandles="1" noChangeArrowheads="1" noChangeShapeType="1" noTextEdit="1"/>
              </p:cNvSpPr>
              <p:nvPr/>
            </p:nvSpPr>
            <p:spPr>
              <a:xfrm>
                <a:off x="3215771" y="4175164"/>
                <a:ext cx="360040" cy="400110"/>
              </a:xfrm>
              <a:prstGeom prst="rect">
                <a:avLst/>
              </a:prstGeom>
              <a:blipFill>
                <a:blip r:embed="rId8"/>
                <a:stretch>
                  <a:fillRect l="-3448" r="-20690" b="-6061"/>
                </a:stretch>
              </a:blipFill>
            </p:spPr>
            <p:txBody>
              <a:bodyPr/>
              <a:lstStyle/>
              <a:p>
                <a:r>
                  <a:rPr lang="en-US">
                    <a:noFill/>
                  </a:rPr>
                  <a:t> </a:t>
                </a:r>
              </a:p>
            </p:txBody>
          </p:sp>
        </mc:Fallback>
      </mc:AlternateContent>
      <p:sp>
        <p:nvSpPr>
          <p:cNvPr id="74" name="椭圆 73">
            <a:extLst>
              <a:ext uri="{FF2B5EF4-FFF2-40B4-BE49-F238E27FC236}">
                <a16:creationId xmlns:a16="http://schemas.microsoft.com/office/drawing/2014/main" id="{BAB551F5-7573-1140-A3FF-E8B7FE2DCA7E}"/>
              </a:ext>
            </a:extLst>
          </p:cNvPr>
          <p:cNvSpPr/>
          <p:nvPr/>
        </p:nvSpPr>
        <p:spPr>
          <a:xfrm>
            <a:off x="2356466" y="3251622"/>
            <a:ext cx="432048" cy="461664"/>
          </a:xfrm>
          <a:prstGeom prst="ellipse">
            <a:avLst/>
          </a:prstGeom>
          <a:solidFill>
            <a:srgbClr val="7030A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93E08068-80A0-5149-AAE0-7018328C5C61}"/>
                  </a:ext>
                </a:extLst>
              </p:cNvPr>
              <p:cNvSpPr txBox="1"/>
              <p:nvPr/>
            </p:nvSpPr>
            <p:spPr>
              <a:xfrm>
                <a:off x="2392470" y="3713286"/>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𝟑</m:t>
                          </m:r>
                        </m:sub>
                      </m:sSub>
                    </m:oMath>
                  </m:oMathPara>
                </a14:m>
                <a:endParaRPr lang="en-US" sz="2000"/>
              </a:p>
            </p:txBody>
          </p:sp>
        </mc:Choice>
        <mc:Fallback xmlns="">
          <p:sp>
            <p:nvSpPr>
              <p:cNvPr id="75" name="文本框 74">
                <a:extLst>
                  <a:ext uri="{FF2B5EF4-FFF2-40B4-BE49-F238E27FC236}">
                    <a16:creationId xmlns:a16="http://schemas.microsoft.com/office/drawing/2014/main" id="{93E08068-80A0-5149-AAE0-7018328C5C61}"/>
                  </a:ext>
                </a:extLst>
              </p:cNvPr>
              <p:cNvSpPr txBox="1">
                <a:spLocks noRot="1" noChangeAspect="1" noMove="1" noResize="1" noEditPoints="1" noAdjustHandles="1" noChangeArrowheads="1" noChangeShapeType="1" noTextEdit="1"/>
              </p:cNvSpPr>
              <p:nvPr/>
            </p:nvSpPr>
            <p:spPr>
              <a:xfrm>
                <a:off x="2392470" y="3713286"/>
                <a:ext cx="360040" cy="400110"/>
              </a:xfrm>
              <a:prstGeom prst="rect">
                <a:avLst/>
              </a:prstGeom>
              <a:blipFill>
                <a:blip r:embed="rId9"/>
                <a:stretch>
                  <a:fillRect r="-17241"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84AE2B87-1434-564B-A442-E786B2CE8BCF}"/>
                  </a:ext>
                </a:extLst>
              </p:cNvPr>
              <p:cNvSpPr txBox="1"/>
              <p:nvPr/>
            </p:nvSpPr>
            <p:spPr>
              <a:xfrm>
                <a:off x="2392470" y="4164825"/>
                <a:ext cx="3600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𝒑</m:t>
                          </m:r>
                        </m:e>
                        <m:sub>
                          <m:r>
                            <a:rPr lang="en-US" sz="2000" b="1" i="1">
                              <a:latin typeface="Cambria Math" panose="02040503050406030204" pitchFamily="18" charset="0"/>
                            </a:rPr>
                            <m:t>𝟑</m:t>
                          </m:r>
                        </m:sub>
                      </m:sSub>
                    </m:oMath>
                  </m:oMathPara>
                </a14:m>
                <a:endParaRPr lang="en-US" sz="2000"/>
              </a:p>
            </p:txBody>
          </p:sp>
        </mc:Choice>
        <mc:Fallback xmlns="">
          <p:sp>
            <p:nvSpPr>
              <p:cNvPr id="76" name="文本框 75">
                <a:extLst>
                  <a:ext uri="{FF2B5EF4-FFF2-40B4-BE49-F238E27FC236}">
                    <a16:creationId xmlns:a16="http://schemas.microsoft.com/office/drawing/2014/main" id="{84AE2B87-1434-564B-A442-E786B2CE8BCF}"/>
                  </a:ext>
                </a:extLst>
              </p:cNvPr>
              <p:cNvSpPr txBox="1">
                <a:spLocks noRot="1" noChangeAspect="1" noMove="1" noResize="1" noEditPoints="1" noAdjustHandles="1" noChangeArrowheads="1" noChangeShapeType="1" noTextEdit="1"/>
              </p:cNvSpPr>
              <p:nvPr/>
            </p:nvSpPr>
            <p:spPr>
              <a:xfrm>
                <a:off x="2392470" y="4164825"/>
                <a:ext cx="360040" cy="400110"/>
              </a:xfrm>
              <a:prstGeom prst="rect">
                <a:avLst/>
              </a:prstGeom>
              <a:blipFill>
                <a:blip r:embed="rId10"/>
                <a:stretch>
                  <a:fillRect r="-17241" b="-6061"/>
                </a:stretch>
              </a:blipFill>
            </p:spPr>
            <p:txBody>
              <a:bodyPr/>
              <a:lstStyle/>
              <a:p>
                <a:r>
                  <a:rPr lang="en-US">
                    <a:noFill/>
                  </a:rPr>
                  <a:t> </a:t>
                </a:r>
              </a:p>
            </p:txBody>
          </p:sp>
        </mc:Fallback>
      </mc:AlternateContent>
      <p:sp>
        <p:nvSpPr>
          <p:cNvPr id="77" name="矩形 76">
            <a:extLst>
              <a:ext uri="{FF2B5EF4-FFF2-40B4-BE49-F238E27FC236}">
                <a16:creationId xmlns:a16="http://schemas.microsoft.com/office/drawing/2014/main" id="{4D42D68F-C0E6-534D-A0BC-738E27F177F1}"/>
              </a:ext>
            </a:extLst>
          </p:cNvPr>
          <p:cNvSpPr/>
          <p:nvPr/>
        </p:nvSpPr>
        <p:spPr>
          <a:xfrm>
            <a:off x="1188078" y="3127407"/>
            <a:ext cx="2687234" cy="14847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D5DE60F1-4415-6641-898C-1587918366D9}"/>
                  </a:ext>
                </a:extLst>
              </p:cNvPr>
              <p:cNvSpPr txBox="1"/>
              <p:nvPr/>
            </p:nvSpPr>
            <p:spPr>
              <a:xfrm>
                <a:off x="1979712" y="2430378"/>
                <a:ext cx="755594" cy="6202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endChr m:val=""/>
                          <m:ctrlPr>
                            <a:rPr lang="en-US" sz="1800" i="1">
                              <a:latin typeface="Cambria Math" panose="02040503050406030204" pitchFamily="18" charset="0"/>
                            </a:rPr>
                          </m:ctrlPr>
                        </m:dPr>
                        <m:e>
                          <m:d>
                            <m:dPr>
                              <m:begChr m:val=""/>
                              <m:endChr m:val="]"/>
                              <m:ctrlPr>
                                <a:rPr lang="en-US" sz="1800" i="1">
                                  <a:latin typeface="Cambria Math" panose="02040503050406030204" pitchFamily="18" charset="0"/>
                                </a:rPr>
                              </m:ctrlPr>
                            </m:dPr>
                            <m:e>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𝟏</m:t>
                                  </m:r>
                                </m:num>
                                <m:den>
                                  <m:sSup>
                                    <m:sSupPr>
                                      <m:ctrlPr>
                                        <a:rPr lang="en-US" altLang="zh-CN" sz="1800" b="1" i="1">
                                          <a:latin typeface="Cambria Math" panose="02040503050406030204" pitchFamily="18" charset="0"/>
                                        </a:rPr>
                                      </m:ctrlPr>
                                    </m:sSupPr>
                                    <m:e>
                                      <m:r>
                                        <a:rPr lang="en-US" altLang="zh-CN" sz="1800" b="1" i="1">
                                          <a:latin typeface="Cambria Math" panose="02040503050406030204" pitchFamily="18" charset="0"/>
                                        </a:rPr>
                                        <m:t>𝟐</m:t>
                                      </m:r>
                                    </m:e>
                                    <m:sup>
                                      <m:r>
                                        <a:rPr lang="en-US" altLang="zh-CN" sz="1800" b="1" i="1">
                                          <a:latin typeface="Cambria Math" panose="02040503050406030204" pitchFamily="18" charset="0"/>
                                        </a:rPr>
                                        <m:t>𝒌</m:t>
                                      </m:r>
                                    </m:sup>
                                  </m:sSup>
                                </m:den>
                              </m:f>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𝟏</m:t>
                                  </m:r>
                                </m:num>
                                <m:den>
                                  <m:sSup>
                                    <m:sSupPr>
                                      <m:ctrlPr>
                                        <a:rPr lang="en-US" altLang="zh-CN" sz="1800" b="1" i="1">
                                          <a:latin typeface="Cambria Math" panose="02040503050406030204" pitchFamily="18" charset="0"/>
                                        </a:rPr>
                                      </m:ctrlPr>
                                    </m:sSupPr>
                                    <m:e>
                                      <m:r>
                                        <a:rPr lang="en-US" altLang="zh-CN" sz="1800" b="1" i="1">
                                          <a:latin typeface="Cambria Math" panose="02040503050406030204" pitchFamily="18" charset="0"/>
                                        </a:rPr>
                                        <m:t>𝟐</m:t>
                                      </m:r>
                                    </m:e>
                                    <m:sup>
                                      <m:r>
                                        <a:rPr lang="en-US" altLang="zh-CN" sz="1800" b="1" i="1">
                                          <a:latin typeface="Cambria Math" panose="02040503050406030204" pitchFamily="18" charset="0"/>
                                        </a:rPr>
                                        <m:t>𝒌</m:t>
                                      </m:r>
                                      <m:r>
                                        <a:rPr lang="en-US" altLang="zh-CN" sz="1800" b="1" i="1">
                                          <a:latin typeface="Cambria Math" panose="02040503050406030204" pitchFamily="18" charset="0"/>
                                        </a:rPr>
                                        <m:t>−</m:t>
                                      </m:r>
                                      <m:r>
                                        <a:rPr lang="en-US" altLang="zh-CN" sz="1800" b="1" i="1">
                                          <a:latin typeface="Cambria Math" panose="02040503050406030204" pitchFamily="18" charset="0"/>
                                        </a:rPr>
                                        <m:t>𝟏</m:t>
                                      </m:r>
                                    </m:sup>
                                  </m:sSup>
                                </m:den>
                              </m:f>
                            </m:e>
                          </m:d>
                        </m:e>
                      </m:d>
                    </m:oMath>
                  </m:oMathPara>
                </a14:m>
                <a:endParaRPr lang="en-US" sz="1800"/>
              </a:p>
            </p:txBody>
          </p:sp>
        </mc:Choice>
        <mc:Fallback xmlns="">
          <p:sp>
            <p:nvSpPr>
              <p:cNvPr id="78" name="文本框 77">
                <a:extLst>
                  <a:ext uri="{FF2B5EF4-FFF2-40B4-BE49-F238E27FC236}">
                    <a16:creationId xmlns:a16="http://schemas.microsoft.com/office/drawing/2014/main" id="{D5DE60F1-4415-6641-898C-1587918366D9}"/>
                  </a:ext>
                </a:extLst>
              </p:cNvPr>
              <p:cNvSpPr txBox="1">
                <a:spLocks noRot="1" noChangeAspect="1" noMove="1" noResize="1" noEditPoints="1" noAdjustHandles="1" noChangeArrowheads="1" noChangeShapeType="1" noTextEdit="1"/>
              </p:cNvSpPr>
              <p:nvPr/>
            </p:nvSpPr>
            <p:spPr>
              <a:xfrm>
                <a:off x="1979712" y="2430378"/>
                <a:ext cx="755594" cy="620234"/>
              </a:xfrm>
              <a:prstGeom prst="rect">
                <a:avLst/>
              </a:prstGeom>
              <a:blipFill>
                <a:blip r:embed="rId11"/>
                <a:stretch>
                  <a:fillRect l="-110000" t="-164000" r="-158333" b="-24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1A2CB47C-5D5D-8D40-80A9-C6936E8F451B}"/>
                  </a:ext>
                </a:extLst>
              </p:cNvPr>
              <p:cNvSpPr txBox="1"/>
              <p:nvPr/>
            </p:nvSpPr>
            <p:spPr>
              <a:xfrm>
                <a:off x="2170884" y="4569593"/>
                <a:ext cx="1404156" cy="535468"/>
              </a:xfrm>
              <a:prstGeom prst="rect">
                <a:avLst/>
              </a:prstGeom>
              <a:noFill/>
            </p:spPr>
            <p:txBody>
              <a:bodyPr wrap="square" rtlCol="0">
                <a:spAutoFit/>
              </a:bodyPr>
              <a:lstStyle/>
              <a:p>
                <a14:m>
                  <m:oMath xmlns:m="http://schemas.openxmlformats.org/officeDocument/2006/math">
                    <m:sSub>
                      <m:sSubPr>
                        <m:ctrlPr>
                          <a:rPr lang="en-US"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𝒑</m:t>
                        </m:r>
                      </m:e>
                      <m:sub>
                        <m:r>
                          <a:rPr lang="en-US" sz="2000" b="1" i="1">
                            <a:solidFill>
                              <a:srgbClr val="C00000"/>
                            </a:solidFill>
                            <a:latin typeface="Cambria Math" panose="02040503050406030204" pitchFamily="18" charset="0"/>
                          </a:rPr>
                          <m:t>𝒌</m:t>
                        </m:r>
                      </m:sub>
                    </m:sSub>
                    <m:r>
                      <a:rPr lang="en-US" sz="2000" b="1" i="1">
                        <a:solidFill>
                          <a:srgbClr val="C00000"/>
                        </a:solidFill>
                        <a:latin typeface="Cambria Math" panose="02040503050406030204" pitchFamily="18" charset="0"/>
                      </a:rPr>
                      <m:t>=</m:t>
                    </m:r>
                    <m:f>
                      <m:fPr>
                        <m:ctrlPr>
                          <a:rPr lang="en-US" altLang="zh-CN" sz="2000" i="1">
                            <a:solidFill>
                              <a:srgbClr val="C00000"/>
                            </a:solidFill>
                            <a:latin typeface="Cambria Math" panose="02040503050406030204" pitchFamily="18" charset="0"/>
                          </a:rPr>
                        </m:ctrlPr>
                      </m:fPr>
                      <m:num>
                        <m:r>
                          <a:rPr lang="en-US" altLang="zh-CN" sz="2000" i="1">
                            <a:solidFill>
                              <a:srgbClr val="C00000"/>
                            </a:solidFill>
                            <a:latin typeface="Cambria Math" panose="02040503050406030204" pitchFamily="18" charset="0"/>
                          </a:rPr>
                          <m:t>𝟏</m:t>
                        </m:r>
                      </m:num>
                      <m:den>
                        <m:sSup>
                          <m:sSupPr>
                            <m:ctrlPr>
                              <a:rPr lang="en-US" altLang="zh-CN" sz="2000" i="1">
                                <a:solidFill>
                                  <a:srgbClr val="C00000"/>
                                </a:solidFill>
                                <a:latin typeface="Cambria Math" panose="02040503050406030204" pitchFamily="18" charset="0"/>
                              </a:rPr>
                            </m:ctrlPr>
                          </m:sSupPr>
                          <m:e>
                            <m:r>
                              <a:rPr lang="en-US" altLang="zh-CN" sz="2000" i="1">
                                <a:solidFill>
                                  <a:srgbClr val="C00000"/>
                                </a:solidFill>
                                <a:latin typeface="Cambria Math" panose="02040503050406030204" pitchFamily="18" charset="0"/>
                              </a:rPr>
                              <m:t>𝟐</m:t>
                            </m:r>
                          </m:e>
                          <m:sup>
                            <m:r>
                              <a:rPr lang="en-US" altLang="zh-CN" sz="2000" i="1">
                                <a:solidFill>
                                  <a:srgbClr val="C00000"/>
                                </a:solidFill>
                                <a:latin typeface="Cambria Math" panose="02040503050406030204" pitchFamily="18" charset="0"/>
                              </a:rPr>
                              <m:t>𝒌</m:t>
                            </m:r>
                            <m:r>
                              <a:rPr lang="en-US" altLang="zh-CN" sz="2000" b="1" i="1">
                                <a:solidFill>
                                  <a:srgbClr val="C00000"/>
                                </a:solidFill>
                                <a:latin typeface="Cambria Math" panose="02040503050406030204" pitchFamily="18" charset="0"/>
                              </a:rPr>
                              <m:t>−</m:t>
                            </m:r>
                            <m:r>
                              <a:rPr lang="en-US" altLang="zh-CN" sz="2000" b="1" i="1">
                                <a:solidFill>
                                  <a:srgbClr val="C00000"/>
                                </a:solidFill>
                                <a:latin typeface="Cambria Math" panose="02040503050406030204" pitchFamily="18" charset="0"/>
                              </a:rPr>
                              <m:t>𝟏</m:t>
                            </m:r>
                          </m:sup>
                        </m:sSup>
                      </m:den>
                    </m:f>
                  </m:oMath>
                </a14:m>
                <a:r>
                  <a:rPr lang="en-US" sz="2000">
                    <a:solidFill>
                      <a:srgbClr val="C00000"/>
                    </a:solidFill>
                  </a:rPr>
                  <a:t> </a:t>
                </a:r>
              </a:p>
            </p:txBody>
          </p:sp>
        </mc:Choice>
        <mc:Fallback xmlns="">
          <p:sp>
            <p:nvSpPr>
              <p:cNvPr id="81" name="文本框 80">
                <a:extLst>
                  <a:ext uri="{FF2B5EF4-FFF2-40B4-BE49-F238E27FC236}">
                    <a16:creationId xmlns:a16="http://schemas.microsoft.com/office/drawing/2014/main" id="{1A2CB47C-5D5D-8D40-80A9-C6936E8F451B}"/>
                  </a:ext>
                </a:extLst>
              </p:cNvPr>
              <p:cNvSpPr txBox="1">
                <a:spLocks noRot="1" noChangeAspect="1" noMove="1" noResize="1" noEditPoints="1" noAdjustHandles="1" noChangeArrowheads="1" noChangeShapeType="1" noTextEdit="1"/>
              </p:cNvSpPr>
              <p:nvPr/>
            </p:nvSpPr>
            <p:spPr>
              <a:xfrm>
                <a:off x="2170884" y="4569593"/>
                <a:ext cx="1404156" cy="535468"/>
              </a:xfrm>
              <a:prstGeom prst="rect">
                <a:avLst/>
              </a:prstGeom>
              <a:blipFill>
                <a:blip r:embed="rId12"/>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D3CE104-7C48-5E46-A858-E4AAFEAEF89D}"/>
                  </a:ext>
                </a:extLst>
              </p:cNvPr>
              <p:cNvSpPr txBox="1"/>
              <p:nvPr/>
            </p:nvSpPr>
            <p:spPr>
              <a:xfrm>
                <a:off x="4553976" y="2647339"/>
                <a:ext cx="4185741" cy="2280881"/>
              </a:xfrm>
              <a:prstGeom prst="rect">
                <a:avLst/>
              </a:prstGeom>
              <a:noFill/>
            </p:spPr>
            <p:txBody>
              <a:bodyPr wrap="square" rtlCol="0">
                <a:spAutoFit/>
              </a:bodyPr>
              <a:lstStyle/>
              <a:p>
                <a:r>
                  <a:rPr lang="en-US" sz="2200" b="0">
                    <a:latin typeface="Corbel" panose="020B0503020204020204" pitchFamily="34" charset="0"/>
                  </a:rPr>
                  <a:t>Binomial sampling:</a:t>
                </a:r>
              </a:p>
              <a:p>
                <a:pPr marL="457200" indent="-457200">
                  <a:buFont typeface="Wingdings" pitchFamily="2" charset="2"/>
                  <a:buChar char="Ø"/>
                </a:pPr>
                <a:r>
                  <a:rPr lang="en-US" sz="2200" b="0">
                    <a:latin typeface="Corbel" panose="020B0503020204020204" pitchFamily="34" charset="0"/>
                  </a:rPr>
                  <a:t>Generate a binomial random number </a:t>
                </a:r>
                <a14:m>
                  <m:oMath xmlns:m="http://schemas.openxmlformats.org/officeDocument/2006/math">
                    <m:sSub>
                      <m:sSubPr>
                        <m:ctrlPr>
                          <a:rPr lang="en-US" sz="2200" b="0" i="1">
                            <a:latin typeface="Cambria Math" panose="02040503050406030204" pitchFamily="18" charset="0"/>
                          </a:rPr>
                        </m:ctrlPr>
                      </m:sSubPr>
                      <m:e>
                        <m:r>
                          <a:rPr lang="en-US" sz="2200" b="0" i="1">
                            <a:latin typeface="Cambria Math" panose="02040503050406030204" pitchFamily="18" charset="0"/>
                          </a:rPr>
                          <m:t>𝑥</m:t>
                        </m:r>
                      </m:e>
                      <m:sub>
                        <m:r>
                          <a:rPr lang="en-US" sz="2200" b="0" i="1">
                            <a:latin typeface="Cambria Math" panose="02040503050406030204" pitchFamily="18" charset="0"/>
                          </a:rPr>
                          <m:t>𝑘</m:t>
                        </m:r>
                      </m:sub>
                    </m:sSub>
                    <m:r>
                      <a:rPr lang="en-US" sz="2200" b="0" i="1">
                        <a:latin typeface="Cambria Math" panose="02040503050406030204" pitchFamily="18" charset="0"/>
                      </a:rPr>
                      <m:t>~</m:t>
                    </m:r>
                    <m:r>
                      <a:rPr lang="en-US" sz="2200" b="0" i="1">
                        <a:latin typeface="Cambria Math" panose="02040503050406030204" pitchFamily="18" charset="0"/>
                      </a:rPr>
                      <m:t>𝐵</m:t>
                    </m:r>
                    <m:r>
                      <a:rPr lang="en-US" sz="2200" b="0" i="1">
                        <a:latin typeface="Cambria Math" panose="02040503050406030204" pitchFamily="18" charset="0"/>
                      </a:rPr>
                      <m:t>(</m:t>
                    </m:r>
                    <m:sSub>
                      <m:sSubPr>
                        <m:ctrlPr>
                          <a:rPr lang="en-US" sz="2200" b="0" i="1">
                            <a:latin typeface="Cambria Math" panose="02040503050406030204" pitchFamily="18" charset="0"/>
                          </a:rPr>
                        </m:ctrlPr>
                      </m:sSubPr>
                      <m:e>
                        <m:r>
                          <a:rPr lang="en-US" sz="2200" b="0" i="1">
                            <a:latin typeface="Cambria Math" panose="02040503050406030204" pitchFamily="18" charset="0"/>
                          </a:rPr>
                          <m:t>𝑛</m:t>
                        </m:r>
                      </m:e>
                      <m:sub>
                        <m:r>
                          <a:rPr lang="en-US" sz="2200" b="0" i="1">
                            <a:latin typeface="Cambria Math" panose="02040503050406030204" pitchFamily="18" charset="0"/>
                          </a:rPr>
                          <m:t>𝑘</m:t>
                        </m:r>
                      </m:sub>
                    </m:sSub>
                    <m:r>
                      <a:rPr lang="en-US" sz="2200" b="0" i="1">
                        <a:latin typeface="Cambria Math" panose="02040503050406030204" pitchFamily="18" charset="0"/>
                      </a:rPr>
                      <m:t>,</m:t>
                    </m:r>
                    <m:sSub>
                      <m:sSubPr>
                        <m:ctrlPr>
                          <a:rPr lang="en-US" sz="2200" b="0" i="1">
                            <a:latin typeface="Cambria Math" panose="02040503050406030204" pitchFamily="18" charset="0"/>
                          </a:rPr>
                        </m:ctrlPr>
                      </m:sSubPr>
                      <m:e>
                        <m:r>
                          <a:rPr lang="en-US" sz="2200" b="0" i="1">
                            <a:latin typeface="Cambria Math" panose="02040503050406030204" pitchFamily="18" charset="0"/>
                          </a:rPr>
                          <m:t>𝑝</m:t>
                        </m:r>
                      </m:e>
                      <m:sub>
                        <m:r>
                          <a:rPr lang="en-US" sz="2200" b="0" i="1">
                            <a:latin typeface="Cambria Math" panose="02040503050406030204" pitchFamily="18" charset="0"/>
                          </a:rPr>
                          <m:t>𝑘</m:t>
                        </m:r>
                      </m:sub>
                    </m:sSub>
                    <m:r>
                      <a:rPr lang="en-US" sz="2200" b="0" i="1">
                        <a:latin typeface="Cambria Math" panose="02040503050406030204" pitchFamily="18" charset="0"/>
                      </a:rPr>
                      <m:t>)</m:t>
                    </m:r>
                  </m:oMath>
                </a14:m>
                <a:r>
                  <a:rPr lang="en-US" sz="2200" b="0">
                    <a:latin typeface="Corbel" panose="020B0503020204020204" pitchFamily="34" charset="0"/>
                  </a:rPr>
                  <a:t> </a:t>
                </a:r>
              </a:p>
              <a:p>
                <a:pPr marL="457200" indent="-457200">
                  <a:buFont typeface="Wingdings" pitchFamily="2" charset="2"/>
                  <a:buChar char="Ø"/>
                </a:pPr>
                <a:r>
                  <a:rPr lang="en-US" sz="2200" b="0">
                    <a:latin typeface="Corbel" panose="020B0503020204020204" pitchFamily="34" charset="0"/>
                  </a:rPr>
                  <a:t>Uniformly sample </a:t>
                </a:r>
                <a14:m>
                  <m:oMath xmlns:m="http://schemas.openxmlformats.org/officeDocument/2006/math">
                    <m:sSub>
                      <m:sSubPr>
                        <m:ctrlPr>
                          <a:rPr lang="en-US" altLang="zh-CN" sz="2200" b="0" i="1">
                            <a:latin typeface="Cambria Math" panose="02040503050406030204" pitchFamily="18" charset="0"/>
                          </a:rPr>
                        </m:ctrlPr>
                      </m:sSubPr>
                      <m:e>
                        <m:r>
                          <a:rPr lang="en-US" altLang="zh-CN" sz="2200" b="0" i="1">
                            <a:latin typeface="Cambria Math" panose="02040503050406030204" pitchFamily="18" charset="0"/>
                          </a:rPr>
                          <m:t>𝑥</m:t>
                        </m:r>
                      </m:e>
                      <m:sub>
                        <m:r>
                          <a:rPr lang="en-US" altLang="zh-CN" sz="2200" b="0" i="1">
                            <a:latin typeface="Cambria Math" panose="02040503050406030204" pitchFamily="18" charset="0"/>
                          </a:rPr>
                          <m:t>𝑘</m:t>
                        </m:r>
                      </m:sub>
                    </m:sSub>
                  </m:oMath>
                </a14:m>
                <a:r>
                  <a:rPr lang="en-US" sz="2200" b="0">
                    <a:latin typeface="Corbel" panose="020B0503020204020204" pitchFamily="34" charset="0"/>
                  </a:rPr>
                  <a:t> nodes. </a:t>
                </a:r>
              </a:p>
              <a:p>
                <a:pPr marL="457200" indent="-457200">
                  <a:buFont typeface="Wingdings" pitchFamily="2" charset="2"/>
                  <a:buChar char="Ø"/>
                </a:pPr>
                <a:r>
                  <a:rPr lang="en-US" sz="2200" b="0">
                    <a:latin typeface="Corbel" panose="020B0503020204020204" pitchFamily="34" charset="0"/>
                  </a:rPr>
                  <a:t>For each selected node </a:t>
                </a:r>
                <a14:m>
                  <m:oMath xmlns:m="http://schemas.openxmlformats.org/officeDocument/2006/math">
                    <m:r>
                      <a:rPr lang="en-US" sz="2200" b="0" i="1">
                        <a:latin typeface="Cambria Math" panose="02040503050406030204" pitchFamily="18" charset="0"/>
                      </a:rPr>
                      <m:t>𝑣</m:t>
                    </m:r>
                  </m:oMath>
                </a14:m>
                <a:r>
                  <a:rPr lang="en-US" sz="2200" b="0">
                    <a:latin typeface="Corbel" panose="020B0503020204020204" pitchFamily="34" charset="0"/>
                  </a:rPr>
                  <a:t>, reject it with probability </a:t>
                </a:r>
                <a14:m>
                  <m:oMath xmlns:m="http://schemas.openxmlformats.org/officeDocument/2006/math">
                    <m:r>
                      <a:rPr lang="en-US" sz="2200" b="0" i="1">
                        <a:latin typeface="Cambria Math" panose="02040503050406030204" pitchFamily="18" charset="0"/>
                      </a:rPr>
                      <m:t>1−</m:t>
                    </m:r>
                    <m:f>
                      <m:fPr>
                        <m:ctrlPr>
                          <a:rPr lang="en-US" sz="2200" b="0" i="1">
                            <a:latin typeface="Cambria Math" panose="02040503050406030204" pitchFamily="18" charset="0"/>
                          </a:rPr>
                        </m:ctrlPr>
                      </m:fPr>
                      <m:num>
                        <m:sSub>
                          <m:sSubPr>
                            <m:ctrlPr>
                              <a:rPr lang="en-US" sz="2200" b="0" i="1">
                                <a:latin typeface="Cambria Math" panose="02040503050406030204" pitchFamily="18" charset="0"/>
                              </a:rPr>
                            </m:ctrlPr>
                          </m:sSubPr>
                          <m:e>
                            <m:r>
                              <a:rPr lang="en-US" sz="2200" b="0" i="1">
                                <a:latin typeface="Cambria Math" panose="02040503050406030204" pitchFamily="18" charset="0"/>
                              </a:rPr>
                              <m:t>𝑝</m:t>
                            </m:r>
                          </m:e>
                          <m:sub>
                            <m:r>
                              <a:rPr lang="en-US" sz="2200" b="0" i="1">
                                <a:latin typeface="Cambria Math" panose="02040503050406030204" pitchFamily="18" charset="0"/>
                              </a:rPr>
                              <m:t>𝑣</m:t>
                            </m:r>
                          </m:sub>
                        </m:sSub>
                      </m:num>
                      <m:den>
                        <m:sSub>
                          <m:sSubPr>
                            <m:ctrlPr>
                              <a:rPr lang="en-US" sz="2200" b="0" i="1">
                                <a:latin typeface="Cambria Math" panose="02040503050406030204" pitchFamily="18" charset="0"/>
                              </a:rPr>
                            </m:ctrlPr>
                          </m:sSubPr>
                          <m:e>
                            <m:r>
                              <a:rPr lang="en-US" sz="2200" b="0" i="1">
                                <a:latin typeface="Cambria Math" panose="02040503050406030204" pitchFamily="18" charset="0"/>
                              </a:rPr>
                              <m:t>𝑝</m:t>
                            </m:r>
                          </m:e>
                          <m:sub>
                            <m:r>
                              <a:rPr lang="en-US" sz="2200" b="0" i="1">
                                <a:latin typeface="Cambria Math" panose="02040503050406030204" pitchFamily="18" charset="0"/>
                              </a:rPr>
                              <m:t>𝑘</m:t>
                            </m:r>
                          </m:sub>
                        </m:sSub>
                      </m:den>
                    </m:f>
                  </m:oMath>
                </a14:m>
                <a:endParaRPr lang="en-US" sz="2200" b="0">
                  <a:latin typeface="Corbel" panose="020B0503020204020204" pitchFamily="34" charset="0"/>
                </a:endParaRPr>
              </a:p>
            </p:txBody>
          </p:sp>
        </mc:Choice>
        <mc:Fallback xmlns="">
          <p:sp>
            <p:nvSpPr>
              <p:cNvPr id="6" name="文本框 5">
                <a:extLst>
                  <a:ext uri="{FF2B5EF4-FFF2-40B4-BE49-F238E27FC236}">
                    <a16:creationId xmlns:a16="http://schemas.microsoft.com/office/drawing/2014/main" id="{7D3CE104-7C48-5E46-A858-E4AAFEAEF89D}"/>
                  </a:ext>
                </a:extLst>
              </p:cNvPr>
              <p:cNvSpPr txBox="1">
                <a:spLocks noRot="1" noChangeAspect="1" noMove="1" noResize="1" noEditPoints="1" noAdjustHandles="1" noChangeArrowheads="1" noChangeShapeType="1" noTextEdit="1"/>
              </p:cNvSpPr>
              <p:nvPr/>
            </p:nvSpPr>
            <p:spPr>
              <a:xfrm>
                <a:off x="4553976" y="2647339"/>
                <a:ext cx="4185741" cy="2280881"/>
              </a:xfrm>
              <a:prstGeom prst="rect">
                <a:avLst/>
              </a:prstGeom>
              <a:blipFill>
                <a:blip r:embed="rId13"/>
                <a:stretch>
                  <a:fillRect l="-1813" t="-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A029E0E0-E2E0-544C-BFEF-208D10C44264}"/>
                  </a:ext>
                </a:extLst>
              </p:cNvPr>
              <p:cNvSpPr/>
              <p:nvPr/>
            </p:nvSpPr>
            <p:spPr>
              <a:xfrm>
                <a:off x="769858" y="5299435"/>
                <a:ext cx="3662349" cy="400110"/>
              </a:xfrm>
              <a:prstGeom prst="rect">
                <a:avLst/>
              </a:prstGeom>
            </p:spPr>
            <p:txBody>
              <a:bodyPr wrap="none">
                <a:spAutoFit/>
              </a:bodyPr>
              <a:lstStyle/>
              <a:p>
                <a:r>
                  <a:rPr lang="en-US" altLang="zh-CN" sz="2000" b="0">
                    <a:latin typeface="Corbel" panose="020B0503020204020204" pitchFamily="34" charset="0"/>
                  </a:rPr>
                  <a:t>the k-th group contains </a:t>
                </a:r>
                <a14:m>
                  <m:oMath xmlns:m="http://schemas.openxmlformats.org/officeDocument/2006/math">
                    <m:sSub>
                      <m:sSubPr>
                        <m:ctrlPr>
                          <a:rPr lang="en-US" altLang="zh-CN" sz="2000" b="0" i="1">
                            <a:latin typeface="Cambria Math" panose="02040503050406030204" pitchFamily="18" charset="0"/>
                          </a:rPr>
                        </m:ctrlPr>
                      </m:sSubPr>
                      <m:e>
                        <m:r>
                          <a:rPr lang="en-US" altLang="zh-CN" sz="2000" b="0" i="1">
                            <a:latin typeface="Cambria Math" panose="02040503050406030204" pitchFamily="18" charset="0"/>
                          </a:rPr>
                          <m:t>𝑛</m:t>
                        </m:r>
                      </m:e>
                      <m:sub>
                        <m:r>
                          <a:rPr lang="en-US" altLang="zh-CN" sz="2000" b="0" i="1">
                            <a:latin typeface="Cambria Math" panose="02040503050406030204" pitchFamily="18" charset="0"/>
                          </a:rPr>
                          <m:t>𝑘</m:t>
                        </m:r>
                      </m:sub>
                    </m:sSub>
                  </m:oMath>
                </a14:m>
                <a:r>
                  <a:rPr lang="en-US" sz="2000">
                    <a:latin typeface="Corbel" panose="020B0503020204020204" pitchFamily="34" charset="0"/>
                  </a:rPr>
                  <a:t> </a:t>
                </a:r>
                <a:r>
                  <a:rPr lang="en-US" sz="2000" b="0">
                    <a:latin typeface="Corbel" panose="020B0503020204020204" pitchFamily="34" charset="0"/>
                  </a:rPr>
                  <a:t>nodes</a:t>
                </a:r>
              </a:p>
            </p:txBody>
          </p:sp>
        </mc:Choice>
        <mc:Fallback xmlns="">
          <p:sp>
            <p:nvSpPr>
              <p:cNvPr id="9" name="矩形 8">
                <a:extLst>
                  <a:ext uri="{FF2B5EF4-FFF2-40B4-BE49-F238E27FC236}">
                    <a16:creationId xmlns:a16="http://schemas.microsoft.com/office/drawing/2014/main" id="{A029E0E0-E2E0-544C-BFEF-208D10C44264}"/>
                  </a:ext>
                </a:extLst>
              </p:cNvPr>
              <p:cNvSpPr>
                <a:spLocks noRot="1" noChangeAspect="1" noMove="1" noResize="1" noEditPoints="1" noAdjustHandles="1" noChangeArrowheads="1" noChangeShapeType="1" noTextEdit="1"/>
              </p:cNvSpPr>
              <p:nvPr/>
            </p:nvSpPr>
            <p:spPr>
              <a:xfrm>
                <a:off x="769858" y="5299435"/>
                <a:ext cx="3662349" cy="400110"/>
              </a:xfrm>
              <a:prstGeom prst="rect">
                <a:avLst/>
              </a:prstGeom>
              <a:blipFill>
                <a:blip r:embed="rId14"/>
                <a:stretch>
                  <a:fillRect l="-1730" t="-9375" r="-103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F4B3089-D08E-4B40-9BAF-42770D913689}"/>
                  </a:ext>
                </a:extLst>
              </p:cNvPr>
              <p:cNvSpPr txBox="1"/>
              <p:nvPr/>
            </p:nvSpPr>
            <p:spPr>
              <a:xfrm>
                <a:off x="1561874" y="5988860"/>
                <a:ext cx="6529464" cy="461665"/>
              </a:xfrm>
              <a:prstGeom prst="rect">
                <a:avLst/>
              </a:prstGeom>
              <a:noFill/>
            </p:spPr>
            <p:txBody>
              <a:bodyPr wrap="square" rtlCol="0">
                <a:spAutoFit/>
              </a:bodyPr>
              <a:lstStyle/>
              <a:p>
                <a:r>
                  <a:rPr lang="en-US" sz="2400">
                    <a:solidFill>
                      <a:srgbClr val="C00000"/>
                    </a:solidFill>
                  </a:rPr>
                  <a:t>Cost</a:t>
                </a:r>
                <a14:m>
                  <m:oMath xmlns:m="http://schemas.openxmlformats.org/officeDocument/2006/math">
                    <m:r>
                      <a:rPr lang="en-US" sz="2400" b="1" i="0">
                        <a:solidFill>
                          <a:srgbClr val="C00000"/>
                        </a:solidFill>
                        <a:latin typeface="Cambria Math" panose="02040503050406030204" pitchFamily="18" charset="0"/>
                      </a:rPr>
                      <m:t>=</m:t>
                    </m:r>
                    <m:r>
                      <a:rPr lang="en-US" sz="2400" b="1" i="1">
                        <a:solidFill>
                          <a:srgbClr val="C00000"/>
                        </a:solidFill>
                        <a:latin typeface="Cambria Math" panose="02040503050406030204" pitchFamily="18" charset="0"/>
                      </a:rPr>
                      <m:t>𝑶</m:t>
                    </m:r>
                    <m:d>
                      <m:dPr>
                        <m:ctrlPr>
                          <a:rPr lang="en-US" sz="2400" b="1" i="1">
                            <a:solidFill>
                              <a:srgbClr val="C00000"/>
                            </a:solidFill>
                            <a:latin typeface="Cambria Math" panose="02040503050406030204" pitchFamily="18" charset="0"/>
                          </a:rPr>
                        </m:ctrlPr>
                      </m:dPr>
                      <m:e>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panose="02040503050406030204" pitchFamily="18" charset="0"/>
                              </a:rPr>
                              <m:t>𝒏</m:t>
                            </m:r>
                          </m:e>
                          <m:sub>
                            <m:r>
                              <a:rPr lang="en-US" sz="2400" b="1" i="1">
                                <a:solidFill>
                                  <a:srgbClr val="C00000"/>
                                </a:solidFill>
                                <a:latin typeface="Cambria Math" panose="02040503050406030204" pitchFamily="18" charset="0"/>
                              </a:rPr>
                              <m:t>𝒌</m:t>
                            </m:r>
                          </m:sub>
                        </m:sSub>
                        <m:r>
                          <a:rPr lang="en-US" sz="2400" b="1" i="1">
                            <a:solidFill>
                              <a:srgbClr val="C00000"/>
                            </a:solidFill>
                            <a:latin typeface="Cambria Math" panose="02040503050406030204" pitchFamily="18" charset="0"/>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panose="02040503050406030204" pitchFamily="18" charset="0"/>
                              </a:rPr>
                              <m:t>𝒑</m:t>
                            </m:r>
                          </m:e>
                          <m:sub>
                            <m:r>
                              <a:rPr lang="en-US" sz="2400" b="1" i="1">
                                <a:solidFill>
                                  <a:srgbClr val="C00000"/>
                                </a:solidFill>
                                <a:latin typeface="Cambria Math" panose="02040503050406030204" pitchFamily="18" charset="0"/>
                              </a:rPr>
                              <m:t>𝒌</m:t>
                            </m:r>
                          </m:sub>
                        </m:sSub>
                      </m:e>
                    </m:d>
                    <m:r>
                      <a:rPr lang="en-US" sz="2400" b="1" i="1">
                        <a:solidFill>
                          <a:srgbClr val="C00000"/>
                        </a:solidFill>
                        <a:latin typeface="Cambria Math" panose="02040503050406030204" pitchFamily="18" charset="0"/>
                      </a:rPr>
                      <m:t>=</m:t>
                    </m:r>
                    <m:r>
                      <a:rPr lang="en-US" sz="2400" b="1" i="1">
                        <a:solidFill>
                          <a:srgbClr val="C00000"/>
                        </a:solidFill>
                        <a:latin typeface="Cambria Math" panose="02040503050406030204" pitchFamily="18" charset="0"/>
                      </a:rPr>
                      <m:t>𝑶</m:t>
                    </m:r>
                    <m:d>
                      <m:dPr>
                        <m:ctrlPr>
                          <a:rPr lang="en-US" sz="2400" b="1" i="1">
                            <a:solidFill>
                              <a:srgbClr val="C00000"/>
                            </a:solidFill>
                            <a:latin typeface="Cambria Math" panose="02040503050406030204" pitchFamily="18" charset="0"/>
                          </a:rPr>
                        </m:ctrlPr>
                      </m:dPr>
                      <m:e>
                        <m:r>
                          <a:rPr lang="en-US" sz="2400" b="1" i="0">
                            <a:solidFill>
                              <a:srgbClr val="C00000"/>
                            </a:solidFill>
                            <a:latin typeface="Cambria Math" panose="02040503050406030204" pitchFamily="18" charset="0"/>
                          </a:rPr>
                          <m:t>𝐨𝐮𝐭𝐩𝐮𝐭</m:t>
                        </m:r>
                        <m:r>
                          <a:rPr lang="en-US" sz="2400" b="1" i="0">
                            <a:solidFill>
                              <a:srgbClr val="C00000"/>
                            </a:solidFill>
                            <a:latin typeface="Cambria Math" panose="02040503050406030204" pitchFamily="18" charset="0"/>
                          </a:rPr>
                          <m:t> </m:t>
                        </m:r>
                        <m:r>
                          <a:rPr lang="en-US" sz="2400" b="1" i="0">
                            <a:solidFill>
                              <a:srgbClr val="C00000"/>
                            </a:solidFill>
                            <a:latin typeface="Cambria Math" panose="02040503050406030204" pitchFamily="18" charset="0"/>
                          </a:rPr>
                          <m:t>𝐬𝐢𝐳𝐞</m:t>
                        </m:r>
                      </m:e>
                    </m:d>
                    <m:r>
                      <a:rPr lang="en-US" sz="2400" b="1" i="1">
                        <a:solidFill>
                          <a:srgbClr val="C00000"/>
                        </a:solidFill>
                        <a:latin typeface="Cambria Math" panose="02040503050406030204" pitchFamily="18" charset="0"/>
                      </a:rPr>
                      <m:t>≪</m:t>
                    </m:r>
                    <m:r>
                      <a:rPr lang="en-US" altLang="zh-CN" sz="2400" i="1">
                        <a:solidFill>
                          <a:srgbClr val="C00000"/>
                        </a:solidFill>
                        <a:latin typeface="Cambria Math" panose="02040503050406030204" pitchFamily="18" charset="0"/>
                      </a:rPr>
                      <m:t>𝑶</m:t>
                    </m:r>
                    <m:d>
                      <m:dPr>
                        <m:ctrlPr>
                          <a:rPr lang="en-US" altLang="zh-CN" sz="2400" i="1">
                            <a:solidFill>
                              <a:srgbClr val="C00000"/>
                            </a:solidFill>
                            <a:latin typeface="Cambria Math" panose="02040503050406030204" pitchFamily="18" charset="0"/>
                          </a:rPr>
                        </m:ctrlPr>
                      </m:dPr>
                      <m:e>
                        <m:sSub>
                          <m:sSubPr>
                            <m:ctrlPr>
                              <a:rPr lang="en-US" altLang="zh-CN" sz="2400" b="1" i="1">
                                <a:solidFill>
                                  <a:srgbClr val="C00000"/>
                                </a:solidFill>
                                <a:latin typeface="Cambria Math" panose="02040503050406030204" pitchFamily="18" charset="0"/>
                              </a:rPr>
                            </m:ctrlPr>
                          </m:sSubPr>
                          <m:e>
                            <m:r>
                              <a:rPr lang="en-US" altLang="zh-CN" sz="2400" b="1" i="1">
                                <a:solidFill>
                                  <a:srgbClr val="C00000"/>
                                </a:solidFill>
                                <a:latin typeface="Cambria Math" panose="02040503050406030204" pitchFamily="18" charset="0"/>
                              </a:rPr>
                              <m:t>𝒏</m:t>
                            </m:r>
                          </m:e>
                          <m:sub>
                            <m:r>
                              <a:rPr lang="en-US" altLang="zh-CN" sz="2400" b="1" i="1">
                                <a:solidFill>
                                  <a:srgbClr val="C00000"/>
                                </a:solidFill>
                                <a:latin typeface="Cambria Math" panose="02040503050406030204" pitchFamily="18" charset="0"/>
                              </a:rPr>
                              <m:t>𝒌</m:t>
                            </m:r>
                          </m:sub>
                        </m:sSub>
                      </m:e>
                    </m:d>
                  </m:oMath>
                </a14:m>
                <a:endParaRPr lang="en-US" sz="2400">
                  <a:solidFill>
                    <a:srgbClr val="C00000"/>
                  </a:solidFill>
                </a:endParaRPr>
              </a:p>
            </p:txBody>
          </p:sp>
        </mc:Choice>
        <mc:Fallback xmlns="">
          <p:sp>
            <p:nvSpPr>
              <p:cNvPr id="10" name="文本框 9">
                <a:extLst>
                  <a:ext uri="{FF2B5EF4-FFF2-40B4-BE49-F238E27FC236}">
                    <a16:creationId xmlns:a16="http://schemas.microsoft.com/office/drawing/2014/main" id="{8F4B3089-D08E-4B40-9BAF-42770D913689}"/>
                  </a:ext>
                </a:extLst>
              </p:cNvPr>
              <p:cNvSpPr txBox="1">
                <a:spLocks noRot="1" noChangeAspect="1" noMove="1" noResize="1" noEditPoints="1" noAdjustHandles="1" noChangeArrowheads="1" noChangeShapeType="1" noTextEdit="1"/>
              </p:cNvSpPr>
              <p:nvPr/>
            </p:nvSpPr>
            <p:spPr>
              <a:xfrm>
                <a:off x="1561874" y="5988860"/>
                <a:ext cx="6529464" cy="461665"/>
              </a:xfrm>
              <a:prstGeom prst="rect">
                <a:avLst/>
              </a:prstGeom>
              <a:blipFill>
                <a:blip r:embed="rId15"/>
                <a:stretch>
                  <a:fillRect l="-1359" t="-10811" b="-29730"/>
                </a:stretch>
              </a:blipFill>
            </p:spPr>
            <p:txBody>
              <a:bodyPr/>
              <a:lstStyle/>
              <a:p>
                <a:r>
                  <a:rPr lang="en-US">
                    <a:noFill/>
                  </a:rPr>
                  <a:t> </a:t>
                </a:r>
              </a:p>
            </p:txBody>
          </p:sp>
        </mc:Fallback>
      </mc:AlternateContent>
    </p:spTree>
    <p:extLst>
      <p:ext uri="{BB962C8B-B14F-4D97-AF65-F5344CB8AC3E}">
        <p14:creationId xmlns:p14="http://schemas.microsoft.com/office/powerpoint/2010/main" val="101495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786141" cy="1128712"/>
          </a:xfrm>
        </p:spPr>
        <p:txBody>
          <a:bodyPr>
            <a:noAutofit/>
          </a:bodyPr>
          <a:lstStyle/>
          <a:p>
            <a:r>
              <a:rPr lang="en-US" altLang="zh-HK" sz="3200" dirty="0">
                <a:solidFill>
                  <a:srgbClr val="C00000"/>
                </a:solidFill>
              </a:rPr>
              <a:t>AGP: </a:t>
            </a:r>
            <a:r>
              <a:rPr lang="en-US" altLang="zh-HK" sz="3200" dirty="0"/>
              <a:t>Approximate Graph Propagation</a:t>
            </a:r>
            <a:endParaRPr lang="zh-HK" altLang="en-US" sz="3200" dirty="0"/>
          </a:p>
        </p:txBody>
      </p:sp>
      <mc:AlternateContent xmlns:mc="http://schemas.openxmlformats.org/markup-compatibility/2006" xmlns:a14="http://schemas.microsoft.com/office/drawing/2010/main">
        <mc:Choice Requires="a14">
          <p:sp>
            <p:nvSpPr>
              <p:cNvPr id="52" name="椭圆 51">
                <a:extLst>
                  <a:ext uri="{FF2B5EF4-FFF2-40B4-BE49-F238E27FC236}">
                    <a16:creationId xmlns:a16="http://schemas.microsoft.com/office/drawing/2014/main" id="{F3F3250F-89CA-DB43-BEC4-56ECF5E557B5}"/>
                  </a:ext>
                </a:extLst>
              </p:cNvPr>
              <p:cNvSpPr/>
              <p:nvPr/>
            </p:nvSpPr>
            <p:spPr>
              <a:xfrm>
                <a:off x="3190478" y="3083678"/>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2" name="椭圆 51">
                <a:extLst>
                  <a:ext uri="{FF2B5EF4-FFF2-40B4-BE49-F238E27FC236}">
                    <a16:creationId xmlns:a16="http://schemas.microsoft.com/office/drawing/2014/main" id="{F3F3250F-89CA-DB43-BEC4-56ECF5E557B5}"/>
                  </a:ext>
                </a:extLst>
              </p:cNvPr>
              <p:cNvSpPr>
                <a:spLocks noRot="1" noChangeAspect="1" noMove="1" noResize="1" noEditPoints="1" noAdjustHandles="1" noChangeArrowheads="1" noChangeShapeType="1" noTextEdit="1"/>
              </p:cNvSpPr>
              <p:nvPr/>
            </p:nvSpPr>
            <p:spPr>
              <a:xfrm>
                <a:off x="3190478" y="3083678"/>
                <a:ext cx="432048" cy="432048"/>
              </a:xfrm>
              <a:prstGeom prst="ellipse">
                <a:avLst/>
              </a:prstGeom>
              <a:blipFill>
                <a:blip r:embed="rId3"/>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椭圆 52">
                <a:extLst>
                  <a:ext uri="{FF2B5EF4-FFF2-40B4-BE49-F238E27FC236}">
                    <a16:creationId xmlns:a16="http://schemas.microsoft.com/office/drawing/2014/main" id="{099F0B50-381F-7346-B1E1-1012A9273195}"/>
                  </a:ext>
                </a:extLst>
              </p:cNvPr>
              <p:cNvSpPr/>
              <p:nvPr/>
            </p:nvSpPr>
            <p:spPr>
              <a:xfrm>
                <a:off x="3190478" y="3853766"/>
                <a:ext cx="432048"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3" name="椭圆 52">
                <a:extLst>
                  <a:ext uri="{FF2B5EF4-FFF2-40B4-BE49-F238E27FC236}">
                    <a16:creationId xmlns:a16="http://schemas.microsoft.com/office/drawing/2014/main" id="{099F0B50-381F-7346-B1E1-1012A9273195}"/>
                  </a:ext>
                </a:extLst>
              </p:cNvPr>
              <p:cNvSpPr>
                <a:spLocks noRot="1" noChangeAspect="1" noMove="1" noResize="1" noEditPoints="1" noAdjustHandles="1" noChangeArrowheads="1" noChangeShapeType="1" noTextEdit="1"/>
              </p:cNvSpPr>
              <p:nvPr/>
            </p:nvSpPr>
            <p:spPr>
              <a:xfrm>
                <a:off x="3190478" y="3853766"/>
                <a:ext cx="432048" cy="432048"/>
              </a:xfrm>
              <a:prstGeom prst="ellipse">
                <a:avLst/>
              </a:prstGeom>
              <a:blipFill>
                <a:blip r:embed="rId4"/>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椭圆 53">
                <a:extLst>
                  <a:ext uri="{FF2B5EF4-FFF2-40B4-BE49-F238E27FC236}">
                    <a16:creationId xmlns:a16="http://schemas.microsoft.com/office/drawing/2014/main" id="{97847D20-2203-F046-AC4F-CE26AE7BD587}"/>
                  </a:ext>
                </a:extLst>
              </p:cNvPr>
              <p:cNvSpPr/>
              <p:nvPr/>
            </p:nvSpPr>
            <p:spPr>
              <a:xfrm>
                <a:off x="3190478" y="4595846"/>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4" name="椭圆 53">
                <a:extLst>
                  <a:ext uri="{FF2B5EF4-FFF2-40B4-BE49-F238E27FC236}">
                    <a16:creationId xmlns:a16="http://schemas.microsoft.com/office/drawing/2014/main" id="{97847D20-2203-F046-AC4F-CE26AE7BD587}"/>
                  </a:ext>
                </a:extLst>
              </p:cNvPr>
              <p:cNvSpPr>
                <a:spLocks noRot="1" noChangeAspect="1" noMove="1" noResize="1" noEditPoints="1" noAdjustHandles="1" noChangeArrowheads="1" noChangeShapeType="1" noTextEdit="1"/>
              </p:cNvSpPr>
              <p:nvPr/>
            </p:nvSpPr>
            <p:spPr>
              <a:xfrm>
                <a:off x="3190478" y="4595846"/>
                <a:ext cx="432048" cy="432048"/>
              </a:xfrm>
              <a:prstGeom prst="ellipse">
                <a:avLst/>
              </a:prstGeom>
              <a:blipFill>
                <a:blip r:embed="rId5"/>
                <a:stretch>
                  <a:fillRect/>
                </a:stretch>
              </a:blipFill>
              <a:ln w="12700">
                <a:solidFill>
                  <a:schemeClr val="tx1"/>
                </a:solidFill>
              </a:ln>
            </p:spPr>
            <p:txBody>
              <a:bodyPr/>
              <a:lstStyle/>
              <a:p>
                <a:r>
                  <a:rPr lang="en-US">
                    <a:noFill/>
                  </a:rPr>
                  <a:t> </a:t>
                </a:r>
              </a:p>
            </p:txBody>
          </p:sp>
        </mc:Fallback>
      </mc:AlternateContent>
      <p:cxnSp>
        <p:nvCxnSpPr>
          <p:cNvPr id="55" name="直线箭头连接符 54">
            <a:extLst>
              <a:ext uri="{FF2B5EF4-FFF2-40B4-BE49-F238E27FC236}">
                <a16:creationId xmlns:a16="http://schemas.microsoft.com/office/drawing/2014/main" id="{E6A252F1-5283-C840-809B-E0DC3BC947AC}"/>
              </a:ext>
            </a:extLst>
          </p:cNvPr>
          <p:cNvCxnSpPr>
            <a:cxnSpLocks/>
            <a:stCxn id="54" idx="6"/>
          </p:cNvCxnSpPr>
          <p:nvPr/>
        </p:nvCxnSpPr>
        <p:spPr>
          <a:xfrm flipV="1">
            <a:off x="3622526" y="4587146"/>
            <a:ext cx="368776" cy="2247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65EB6832-C1B9-2D4D-A097-1BF540B23DBD}"/>
              </a:ext>
            </a:extLst>
          </p:cNvPr>
          <p:cNvCxnSpPr>
            <a:cxnSpLocks/>
            <a:stCxn id="54" idx="6"/>
          </p:cNvCxnSpPr>
          <p:nvPr/>
        </p:nvCxnSpPr>
        <p:spPr>
          <a:xfrm>
            <a:off x="3622526" y="4811870"/>
            <a:ext cx="432048" cy="24012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5E6E6BA3-00AD-EE4C-B09D-09E370783F38}"/>
              </a:ext>
            </a:extLst>
          </p:cNvPr>
          <p:cNvCxnSpPr>
            <a:cxnSpLocks/>
            <a:stCxn id="53" idx="6"/>
          </p:cNvCxnSpPr>
          <p:nvPr/>
        </p:nvCxnSpPr>
        <p:spPr>
          <a:xfrm flipV="1">
            <a:off x="3622526" y="3852772"/>
            <a:ext cx="368776" cy="21701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椭圆 63">
                <a:extLst>
                  <a:ext uri="{FF2B5EF4-FFF2-40B4-BE49-F238E27FC236}">
                    <a16:creationId xmlns:a16="http://schemas.microsoft.com/office/drawing/2014/main" id="{784150CE-6BA5-7146-8E42-3F68BA01A8FB}"/>
                  </a:ext>
                </a:extLst>
              </p:cNvPr>
              <p:cNvSpPr/>
              <p:nvPr/>
            </p:nvSpPr>
            <p:spPr>
              <a:xfrm>
                <a:off x="3190478" y="5387934"/>
                <a:ext cx="432048" cy="43204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4" name="椭圆 63">
                <a:extLst>
                  <a:ext uri="{FF2B5EF4-FFF2-40B4-BE49-F238E27FC236}">
                    <a16:creationId xmlns:a16="http://schemas.microsoft.com/office/drawing/2014/main" id="{784150CE-6BA5-7146-8E42-3F68BA01A8FB}"/>
                  </a:ext>
                </a:extLst>
              </p:cNvPr>
              <p:cNvSpPr>
                <a:spLocks noRot="1" noChangeAspect="1" noMove="1" noResize="1" noEditPoints="1" noAdjustHandles="1" noChangeArrowheads="1" noChangeShapeType="1" noTextEdit="1"/>
              </p:cNvSpPr>
              <p:nvPr/>
            </p:nvSpPr>
            <p:spPr>
              <a:xfrm>
                <a:off x="3190478" y="5387934"/>
                <a:ext cx="432048" cy="432048"/>
              </a:xfrm>
              <a:prstGeom prst="ellipse">
                <a:avLst/>
              </a:prstGeom>
              <a:blipFill>
                <a:blip r:embed="rId6"/>
                <a:stretch>
                  <a:fillRect/>
                </a:stretch>
              </a:blipFill>
              <a:ln w="381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椭圆 65">
                <a:extLst>
                  <a:ext uri="{FF2B5EF4-FFF2-40B4-BE49-F238E27FC236}">
                    <a16:creationId xmlns:a16="http://schemas.microsoft.com/office/drawing/2014/main" id="{725DBDC2-01C4-FC47-A522-F9B9196E828E}"/>
                  </a:ext>
                </a:extLst>
              </p:cNvPr>
              <p:cNvSpPr/>
              <p:nvPr/>
            </p:nvSpPr>
            <p:spPr>
              <a:xfrm>
                <a:off x="3190478" y="6108014"/>
                <a:ext cx="432048" cy="4320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6" name="椭圆 65">
                <a:extLst>
                  <a:ext uri="{FF2B5EF4-FFF2-40B4-BE49-F238E27FC236}">
                    <a16:creationId xmlns:a16="http://schemas.microsoft.com/office/drawing/2014/main" id="{725DBDC2-01C4-FC47-A522-F9B9196E828E}"/>
                  </a:ext>
                </a:extLst>
              </p:cNvPr>
              <p:cNvSpPr>
                <a:spLocks noRot="1" noChangeAspect="1" noMove="1" noResize="1" noEditPoints="1" noAdjustHandles="1" noChangeArrowheads="1" noChangeShapeType="1" noTextEdit="1"/>
              </p:cNvSpPr>
              <p:nvPr/>
            </p:nvSpPr>
            <p:spPr>
              <a:xfrm>
                <a:off x="3190478" y="6108014"/>
                <a:ext cx="432048" cy="432048"/>
              </a:xfrm>
              <a:prstGeom prst="ellipse">
                <a:avLst/>
              </a:prstGeom>
              <a:blipFill>
                <a:blip r:embed="rId7"/>
                <a:stretch>
                  <a:fillRect/>
                </a:stretch>
              </a:blipFill>
              <a:ln w="12700">
                <a:solidFill>
                  <a:schemeClr val="tx1"/>
                </a:solidFill>
              </a:ln>
            </p:spPr>
            <p:txBody>
              <a:bodyPr/>
              <a:lstStyle/>
              <a:p>
                <a:r>
                  <a:rPr lang="en-US">
                    <a:noFill/>
                  </a:rPr>
                  <a:t> </a:t>
                </a:r>
              </a:p>
            </p:txBody>
          </p:sp>
        </mc:Fallback>
      </mc:AlternateContent>
      <p:cxnSp>
        <p:nvCxnSpPr>
          <p:cNvPr id="68" name="直线箭头连接符 67">
            <a:extLst>
              <a:ext uri="{FF2B5EF4-FFF2-40B4-BE49-F238E27FC236}">
                <a16:creationId xmlns:a16="http://schemas.microsoft.com/office/drawing/2014/main" id="{9A03962B-19A6-D449-9338-3520882ABD58}"/>
              </a:ext>
            </a:extLst>
          </p:cNvPr>
          <p:cNvCxnSpPr>
            <a:cxnSpLocks/>
            <a:stCxn id="64" idx="6"/>
          </p:cNvCxnSpPr>
          <p:nvPr/>
        </p:nvCxnSpPr>
        <p:spPr>
          <a:xfrm>
            <a:off x="3622526" y="5603958"/>
            <a:ext cx="432048"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4B6D3994-1ADD-1441-9ECF-0B51195B6772}"/>
              </a:ext>
            </a:extLst>
          </p:cNvPr>
          <p:cNvCxnSpPr>
            <a:cxnSpLocks/>
            <a:stCxn id="64" idx="6"/>
          </p:cNvCxnSpPr>
          <p:nvPr/>
        </p:nvCxnSpPr>
        <p:spPr>
          <a:xfrm>
            <a:off x="3622526" y="5603958"/>
            <a:ext cx="432048" cy="13387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3ADD8D3B-EFD3-5242-A76D-5F1B791AA803}"/>
              </a:ext>
            </a:extLst>
          </p:cNvPr>
          <p:cNvCxnSpPr>
            <a:cxnSpLocks/>
            <a:stCxn id="64" idx="6"/>
          </p:cNvCxnSpPr>
          <p:nvPr/>
        </p:nvCxnSpPr>
        <p:spPr>
          <a:xfrm flipV="1">
            <a:off x="3622526" y="5408344"/>
            <a:ext cx="432048" cy="19561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EF224EC-9386-4C46-AFA8-E02E5BD09C49}"/>
              </a:ext>
            </a:extLst>
          </p:cNvPr>
          <p:cNvCxnSpPr>
            <a:cxnSpLocks/>
            <a:stCxn id="66" idx="6"/>
          </p:cNvCxnSpPr>
          <p:nvPr/>
        </p:nvCxnSpPr>
        <p:spPr>
          <a:xfrm flipV="1">
            <a:off x="3622526" y="6108014"/>
            <a:ext cx="576064"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95FF2414-DBC0-4B47-80E1-93A421BF5B06}"/>
              </a:ext>
            </a:extLst>
          </p:cNvPr>
          <p:cNvCxnSpPr>
            <a:cxnSpLocks/>
            <a:stCxn id="66" idx="6"/>
          </p:cNvCxnSpPr>
          <p:nvPr/>
        </p:nvCxnSpPr>
        <p:spPr>
          <a:xfrm>
            <a:off x="3622526" y="6324038"/>
            <a:ext cx="576064" cy="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6B1D6F19-B413-3248-A145-B5C6CDB206E4}"/>
              </a:ext>
            </a:extLst>
          </p:cNvPr>
          <p:cNvCxnSpPr>
            <a:cxnSpLocks/>
            <a:stCxn id="66" idx="6"/>
          </p:cNvCxnSpPr>
          <p:nvPr/>
        </p:nvCxnSpPr>
        <p:spPr>
          <a:xfrm>
            <a:off x="3622526" y="6324038"/>
            <a:ext cx="576064"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2679955C-E59E-614A-836C-988D1A44503C}"/>
              </a:ext>
            </a:extLst>
          </p:cNvPr>
          <p:cNvCxnSpPr>
            <a:cxnSpLocks/>
            <a:stCxn id="66" idx="6"/>
          </p:cNvCxnSpPr>
          <p:nvPr/>
        </p:nvCxnSpPr>
        <p:spPr>
          <a:xfrm>
            <a:off x="3622526" y="6324038"/>
            <a:ext cx="576064" cy="4352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sp>
        <p:nvSpPr>
          <p:cNvPr id="75" name="椭圆 74">
            <a:extLst>
              <a:ext uri="{FF2B5EF4-FFF2-40B4-BE49-F238E27FC236}">
                <a16:creationId xmlns:a16="http://schemas.microsoft.com/office/drawing/2014/main" id="{8E76AF39-4D14-5640-8A36-D93E0F6FD763}"/>
              </a:ext>
            </a:extLst>
          </p:cNvPr>
          <p:cNvSpPr/>
          <p:nvPr/>
        </p:nvSpPr>
        <p:spPr>
          <a:xfrm>
            <a:off x="1259632" y="458714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2800" b="0" dirty="0">
              <a:solidFill>
                <a:schemeClr val="tx1"/>
              </a:solidFill>
              <a:latin typeface="Cambria Math" panose="02040503050406030204" pitchFamily="18" charset="0"/>
            </a:endParaRPr>
          </a:p>
        </p:txBody>
      </p:sp>
      <p:cxnSp>
        <p:nvCxnSpPr>
          <p:cNvPr id="76" name="直线箭头连接符 75">
            <a:extLst>
              <a:ext uri="{FF2B5EF4-FFF2-40B4-BE49-F238E27FC236}">
                <a16:creationId xmlns:a16="http://schemas.microsoft.com/office/drawing/2014/main" id="{3307BF32-25D5-BF49-96EA-C837ABD355B9}"/>
              </a:ext>
            </a:extLst>
          </p:cNvPr>
          <p:cNvCxnSpPr>
            <a:cxnSpLocks/>
            <a:stCxn id="75" idx="6"/>
            <a:endCxn id="53" idx="2"/>
          </p:cNvCxnSpPr>
          <p:nvPr/>
        </p:nvCxnSpPr>
        <p:spPr>
          <a:xfrm flipV="1">
            <a:off x="1691680" y="4069790"/>
            <a:ext cx="1498798" cy="73338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77" name="直线箭头连接符 76">
            <a:extLst>
              <a:ext uri="{FF2B5EF4-FFF2-40B4-BE49-F238E27FC236}">
                <a16:creationId xmlns:a16="http://schemas.microsoft.com/office/drawing/2014/main" id="{DD03E79F-8939-F94A-89EC-621D856A3D05}"/>
              </a:ext>
            </a:extLst>
          </p:cNvPr>
          <p:cNvCxnSpPr>
            <a:cxnSpLocks/>
            <a:stCxn id="75" idx="6"/>
            <a:endCxn id="54" idx="2"/>
          </p:cNvCxnSpPr>
          <p:nvPr/>
        </p:nvCxnSpPr>
        <p:spPr>
          <a:xfrm>
            <a:off x="1691680" y="4803170"/>
            <a:ext cx="1498798" cy="8700"/>
          </a:xfrm>
          <a:prstGeom prst="straightConnector1">
            <a:avLst/>
          </a:prstGeom>
          <a:ln w="127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78" name="直线箭头连接符 77">
            <a:extLst>
              <a:ext uri="{FF2B5EF4-FFF2-40B4-BE49-F238E27FC236}">
                <a16:creationId xmlns:a16="http://schemas.microsoft.com/office/drawing/2014/main" id="{FF2D6A81-66BB-E647-BF79-5ABBD04E25E1}"/>
              </a:ext>
            </a:extLst>
          </p:cNvPr>
          <p:cNvCxnSpPr>
            <a:cxnSpLocks/>
            <a:stCxn id="75" idx="6"/>
            <a:endCxn id="53" idx="2"/>
          </p:cNvCxnSpPr>
          <p:nvPr/>
        </p:nvCxnSpPr>
        <p:spPr>
          <a:xfrm flipV="1">
            <a:off x="1691680" y="4069790"/>
            <a:ext cx="1498798" cy="733380"/>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79" name="直线箭头连接符 78">
            <a:extLst>
              <a:ext uri="{FF2B5EF4-FFF2-40B4-BE49-F238E27FC236}">
                <a16:creationId xmlns:a16="http://schemas.microsoft.com/office/drawing/2014/main" id="{D12DA990-C138-7949-AE89-D4CE039208CE}"/>
              </a:ext>
            </a:extLst>
          </p:cNvPr>
          <p:cNvCxnSpPr>
            <a:cxnSpLocks/>
            <a:stCxn id="75" idx="6"/>
            <a:endCxn id="52" idx="2"/>
          </p:cNvCxnSpPr>
          <p:nvPr/>
        </p:nvCxnSpPr>
        <p:spPr>
          <a:xfrm flipV="1">
            <a:off x="1691680" y="3299702"/>
            <a:ext cx="1498798" cy="150346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80" name="直线箭头连接符 79">
            <a:extLst>
              <a:ext uri="{FF2B5EF4-FFF2-40B4-BE49-F238E27FC236}">
                <a16:creationId xmlns:a16="http://schemas.microsoft.com/office/drawing/2014/main" id="{A7C9003F-3003-274B-9F22-A85C0D1C04C5}"/>
              </a:ext>
            </a:extLst>
          </p:cNvPr>
          <p:cNvCxnSpPr>
            <a:cxnSpLocks/>
            <a:stCxn id="75" idx="6"/>
            <a:endCxn id="52" idx="2"/>
          </p:cNvCxnSpPr>
          <p:nvPr/>
        </p:nvCxnSpPr>
        <p:spPr>
          <a:xfrm flipV="1">
            <a:off x="1691680" y="3299702"/>
            <a:ext cx="1498798" cy="1503468"/>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E65768C-9FB6-7949-B26F-E1DDC524C8F9}"/>
              </a:ext>
            </a:extLst>
          </p:cNvPr>
          <p:cNvCxnSpPr>
            <a:cxnSpLocks/>
            <a:stCxn id="75" idx="6"/>
            <a:endCxn id="64" idx="2"/>
          </p:cNvCxnSpPr>
          <p:nvPr/>
        </p:nvCxnSpPr>
        <p:spPr>
          <a:xfrm>
            <a:off x="1691680" y="4803170"/>
            <a:ext cx="1498798" cy="800788"/>
          </a:xfrm>
          <a:prstGeom prst="straightConnector1">
            <a:avLst/>
          </a:prstGeom>
          <a:ln w="38100">
            <a:solidFill>
              <a:srgbClr val="0070C0"/>
            </a:solidFill>
            <a:tailEnd type="none" w="lg" len="lg"/>
          </a:ln>
        </p:spPr>
        <p:style>
          <a:lnRef idx="1">
            <a:schemeClr val="dk1"/>
          </a:lnRef>
          <a:fillRef idx="0">
            <a:schemeClr val="dk1"/>
          </a:fillRef>
          <a:effectRef idx="0">
            <a:schemeClr val="dk1"/>
          </a:effectRef>
          <a:fontRef idx="minor">
            <a:schemeClr val="tx1"/>
          </a:fontRef>
        </p:style>
      </p:cxnSp>
      <p:cxnSp>
        <p:nvCxnSpPr>
          <p:cNvPr id="85" name="直线箭头连接符 84">
            <a:extLst>
              <a:ext uri="{FF2B5EF4-FFF2-40B4-BE49-F238E27FC236}">
                <a16:creationId xmlns:a16="http://schemas.microsoft.com/office/drawing/2014/main" id="{EC3E4A4D-9001-DB46-8C28-16C4F47F12F1}"/>
              </a:ext>
            </a:extLst>
          </p:cNvPr>
          <p:cNvCxnSpPr>
            <a:cxnSpLocks/>
            <a:stCxn id="75" idx="6"/>
            <a:endCxn id="66" idx="1"/>
          </p:cNvCxnSpPr>
          <p:nvPr/>
        </p:nvCxnSpPr>
        <p:spPr>
          <a:xfrm>
            <a:off x="1691680" y="4803170"/>
            <a:ext cx="1562070" cy="136811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F1E33ED2-C02B-F643-8ED9-F53A00EA4D57}"/>
                  </a:ext>
                </a:extLst>
              </p:cNvPr>
              <p:cNvSpPr txBox="1"/>
              <p:nvPr/>
            </p:nvSpPr>
            <p:spPr>
              <a:xfrm>
                <a:off x="1302321" y="4557529"/>
                <a:ext cx="3466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rPr>
                        <m:t>𝑢</m:t>
                      </m:r>
                    </m:oMath>
                  </m:oMathPara>
                </a14:m>
                <a:endParaRPr lang="en-US" sz="2400" b="0"/>
              </a:p>
            </p:txBody>
          </p:sp>
        </mc:Choice>
        <mc:Fallback xmlns="">
          <p:sp>
            <p:nvSpPr>
              <p:cNvPr id="98" name="文本框 97">
                <a:extLst>
                  <a:ext uri="{FF2B5EF4-FFF2-40B4-BE49-F238E27FC236}">
                    <a16:creationId xmlns:a16="http://schemas.microsoft.com/office/drawing/2014/main" id="{F1E33ED2-C02B-F643-8ED9-F53A00EA4D57}"/>
                  </a:ext>
                </a:extLst>
              </p:cNvPr>
              <p:cNvSpPr txBox="1">
                <a:spLocks noRot="1" noChangeAspect="1" noMove="1" noResize="1" noEditPoints="1" noAdjustHandles="1" noChangeArrowheads="1" noChangeShapeType="1" noTextEdit="1"/>
              </p:cNvSpPr>
              <p:nvPr/>
            </p:nvSpPr>
            <p:spPr>
              <a:xfrm>
                <a:off x="1302321" y="4557529"/>
                <a:ext cx="346670" cy="461665"/>
              </a:xfrm>
              <a:prstGeom prst="rect">
                <a:avLst/>
              </a:prstGeom>
              <a:blipFill>
                <a:blip r:embed="rId8"/>
                <a:stretch>
                  <a:fillRect/>
                </a:stretch>
              </a:blipFill>
            </p:spPr>
            <p:txBody>
              <a:bodyPr/>
              <a:lstStyle/>
              <a:p>
                <a:r>
                  <a:rPr lang="en-US">
                    <a:noFill/>
                  </a:rPr>
                  <a:t> </a:t>
                </a:r>
              </a:p>
            </p:txBody>
          </p:sp>
        </mc:Fallback>
      </mc:AlternateContent>
      <p:cxnSp>
        <p:nvCxnSpPr>
          <p:cNvPr id="101" name="直线箭头连接符 100">
            <a:extLst>
              <a:ext uri="{FF2B5EF4-FFF2-40B4-BE49-F238E27FC236}">
                <a16:creationId xmlns:a16="http://schemas.microsoft.com/office/drawing/2014/main" id="{0F4215D8-1801-7C47-B984-0666130D1C1D}"/>
              </a:ext>
            </a:extLst>
          </p:cNvPr>
          <p:cNvCxnSpPr>
            <a:cxnSpLocks/>
            <a:stCxn id="52" idx="6"/>
          </p:cNvCxnSpPr>
          <p:nvPr/>
        </p:nvCxnSpPr>
        <p:spPr>
          <a:xfrm flipV="1">
            <a:off x="3622526" y="3083678"/>
            <a:ext cx="368776" cy="2160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15B15C07-A0A1-434F-AE9D-E7C438CC69B7}"/>
              </a:ext>
            </a:extLst>
          </p:cNvPr>
          <p:cNvCxnSpPr>
            <a:cxnSpLocks/>
            <a:stCxn id="53" idx="6"/>
          </p:cNvCxnSpPr>
          <p:nvPr/>
        </p:nvCxnSpPr>
        <p:spPr>
          <a:xfrm>
            <a:off x="3622526" y="4069790"/>
            <a:ext cx="368776" cy="14560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47320607-C9D4-794C-A22A-90C3CFB424F0}"/>
              </a:ext>
            </a:extLst>
          </p:cNvPr>
          <p:cNvCxnSpPr>
            <a:cxnSpLocks/>
            <a:stCxn id="54" idx="6"/>
          </p:cNvCxnSpPr>
          <p:nvPr/>
        </p:nvCxnSpPr>
        <p:spPr>
          <a:xfrm>
            <a:off x="3622526" y="4811870"/>
            <a:ext cx="432048" cy="2590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1153E8A6-832E-F540-8B8E-227653DFDD50}"/>
              </a:ext>
            </a:extLst>
          </p:cNvPr>
          <p:cNvCxnSpPr>
            <a:cxnSpLocks/>
            <a:stCxn id="64" idx="6"/>
          </p:cNvCxnSpPr>
          <p:nvPr/>
        </p:nvCxnSpPr>
        <p:spPr>
          <a:xfrm flipV="1">
            <a:off x="3622526" y="5243918"/>
            <a:ext cx="368776" cy="36004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65838991-B681-894B-890E-AC32A0AE90FD}"/>
              </a:ext>
            </a:extLst>
          </p:cNvPr>
          <p:cNvCxnSpPr>
            <a:cxnSpLocks/>
            <a:stCxn id="66" idx="6"/>
          </p:cNvCxnSpPr>
          <p:nvPr/>
        </p:nvCxnSpPr>
        <p:spPr>
          <a:xfrm flipV="1">
            <a:off x="3622526" y="5971859"/>
            <a:ext cx="576064" cy="35217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A4484BD2-17DB-AF49-8102-4DD6DAAACE25}"/>
                  </a:ext>
                </a:extLst>
              </p:cNvPr>
              <p:cNvSpPr txBox="1"/>
              <p:nvPr/>
            </p:nvSpPr>
            <p:spPr>
              <a:xfrm>
                <a:off x="4198590" y="2816414"/>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𝟐</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xmlns="">
          <p:sp>
            <p:nvSpPr>
              <p:cNvPr id="121" name="文本框 120">
                <a:extLst>
                  <a:ext uri="{FF2B5EF4-FFF2-40B4-BE49-F238E27FC236}">
                    <a16:creationId xmlns:a16="http://schemas.microsoft.com/office/drawing/2014/main" id="{A4484BD2-17DB-AF49-8102-4DD6DAAACE25}"/>
                  </a:ext>
                </a:extLst>
              </p:cNvPr>
              <p:cNvSpPr txBox="1">
                <a:spLocks noRot="1" noChangeAspect="1" noMove="1" noResize="1" noEditPoints="1" noAdjustHandles="1" noChangeArrowheads="1" noChangeShapeType="1" noTextEdit="1"/>
              </p:cNvSpPr>
              <p:nvPr/>
            </p:nvSpPr>
            <p:spPr>
              <a:xfrm>
                <a:off x="4198590" y="2816414"/>
                <a:ext cx="2448272" cy="5741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2C53D87B-5C24-2040-B28F-B843D3BD9534}"/>
                  </a:ext>
                </a:extLst>
              </p:cNvPr>
              <p:cNvSpPr txBox="1"/>
              <p:nvPr/>
            </p:nvSpPr>
            <p:spPr>
              <a:xfrm>
                <a:off x="4198590" y="3711682"/>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𝟑</m:t>
                            </m:r>
                          </m:e>
                          <m:sup>
                            <m:r>
                              <a:rPr lang="en-US" altLang="zh-CN" sz="1800" b="1" i="1">
                                <a:solidFill>
                                  <a:srgbClr val="FF0000"/>
                                </a:solidFill>
                                <a:latin typeface="Cambria Math" panose="02040503050406030204" pitchFamily="18" charset="0"/>
                              </a:rPr>
                              <m:t>𝒂</m:t>
                            </m:r>
                          </m:sup>
                        </m:sSup>
                        <m:r>
                          <a:rPr lang="en-US" altLang="zh-CN" sz="1800" b="1" i="1">
                            <a:solidFill>
                              <a:srgbClr val="FF0000"/>
                            </a:solidFill>
                            <a:latin typeface="Cambria Math" panose="02040503050406030204" pitchFamily="18" charset="0"/>
                          </a:rPr>
                          <m:t>⋅</m:t>
                        </m:r>
                        <m:sSup>
                          <m:sSupPr>
                            <m:ctrlPr>
                              <a:rPr lang="en-US" altLang="zh-CN" sz="1800" b="1" i="1">
                                <a:solidFill>
                                  <a:srgbClr val="FF0000"/>
                                </a:solidFill>
                                <a:latin typeface="Cambria Math" panose="02040503050406030204" pitchFamily="18" charset="0"/>
                              </a:rPr>
                            </m:ctrlPr>
                          </m:sSupPr>
                          <m:e>
                            <m:r>
                              <a:rPr lang="en-US" altLang="zh-CN" sz="1800" b="1" i="1">
                                <a:solidFill>
                                  <a:srgbClr val="FF0000"/>
                                </a:solidFill>
                                <a:latin typeface="Cambria Math" panose="02040503050406030204" pitchFamily="18" charset="0"/>
                              </a:rPr>
                              <m:t>𝟓</m:t>
                            </m:r>
                          </m:e>
                          <m:sup>
                            <m:r>
                              <a:rPr lang="en-US" altLang="zh-CN" sz="1800" b="1" i="1">
                                <a:solidFill>
                                  <a:srgbClr val="FF0000"/>
                                </a:solidFill>
                                <a:latin typeface="Cambria Math" panose="02040503050406030204" pitchFamily="18" charset="0"/>
                              </a:rPr>
                              <m:t>𝒃</m:t>
                            </m:r>
                          </m:sup>
                        </m:sSup>
                      </m:den>
                    </m:f>
                  </m:oMath>
                </a14:m>
                <a:r>
                  <a:rPr lang="en-US" sz="1800">
                    <a:solidFill>
                      <a:schemeClr val="tx1"/>
                    </a:solidFill>
                  </a:rPr>
                  <a:t> </a:t>
                </a:r>
              </a:p>
            </p:txBody>
          </p:sp>
        </mc:Choice>
        <mc:Fallback xmlns="">
          <p:sp>
            <p:nvSpPr>
              <p:cNvPr id="122" name="文本框 121">
                <a:extLst>
                  <a:ext uri="{FF2B5EF4-FFF2-40B4-BE49-F238E27FC236}">
                    <a16:creationId xmlns:a16="http://schemas.microsoft.com/office/drawing/2014/main" id="{2C53D87B-5C24-2040-B28F-B843D3BD9534}"/>
                  </a:ext>
                </a:extLst>
              </p:cNvPr>
              <p:cNvSpPr txBox="1">
                <a:spLocks noRot="1" noChangeAspect="1" noMove="1" noResize="1" noEditPoints="1" noAdjustHandles="1" noChangeArrowheads="1" noChangeShapeType="1" noTextEdit="1"/>
              </p:cNvSpPr>
              <p:nvPr/>
            </p:nvSpPr>
            <p:spPr>
              <a:xfrm>
                <a:off x="4198590" y="3711682"/>
                <a:ext cx="2448272" cy="5741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2022EECF-7EE9-B64C-AB07-86FCC9589C18}"/>
                  </a:ext>
                </a:extLst>
              </p:cNvPr>
              <p:cNvSpPr txBox="1"/>
              <p:nvPr/>
            </p:nvSpPr>
            <p:spPr>
              <a:xfrm>
                <a:off x="4198590" y="4560774"/>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𝟒</m:t>
                            </m:r>
                          </m:e>
                          <m:sup>
                            <m:r>
                              <a:rPr lang="en-US" altLang="zh-CN" sz="1800" b="1" i="1">
                                <a:solidFill>
                                  <a:srgbClr val="0070C0"/>
                                </a:solidFill>
                                <a:latin typeface="Cambria Math" panose="02040503050406030204" pitchFamily="18" charset="0"/>
                              </a:rPr>
                              <m:t>𝒂</m:t>
                            </m:r>
                          </m:sup>
                        </m:sSup>
                        <m:r>
                          <a:rPr lang="en-US" altLang="zh-CN" sz="1800" b="1" i="1">
                            <a:solidFill>
                              <a:srgbClr val="0070C0"/>
                            </a:solidFill>
                            <a:latin typeface="Cambria Math" panose="02040503050406030204" pitchFamily="18" charset="0"/>
                          </a:rPr>
                          <m:t>⋅</m:t>
                        </m:r>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𝟓</m:t>
                            </m:r>
                          </m:e>
                          <m:sup>
                            <m:r>
                              <a:rPr lang="en-US" altLang="zh-CN" sz="1800" b="1" i="1">
                                <a:solidFill>
                                  <a:srgbClr val="0070C0"/>
                                </a:solidFill>
                                <a:latin typeface="Cambria Math" panose="02040503050406030204" pitchFamily="18" charset="0"/>
                              </a:rPr>
                              <m:t>𝒃</m:t>
                            </m:r>
                          </m:sup>
                        </m:sSup>
                      </m:den>
                    </m:f>
                  </m:oMath>
                </a14:m>
                <a:r>
                  <a:rPr lang="en-US" sz="1800">
                    <a:solidFill>
                      <a:schemeClr val="tx1"/>
                    </a:solidFill>
                  </a:rPr>
                  <a:t> </a:t>
                </a:r>
              </a:p>
            </p:txBody>
          </p:sp>
        </mc:Choice>
        <mc:Fallback xmlns="">
          <p:sp>
            <p:nvSpPr>
              <p:cNvPr id="123" name="文本框 122">
                <a:extLst>
                  <a:ext uri="{FF2B5EF4-FFF2-40B4-BE49-F238E27FC236}">
                    <a16:creationId xmlns:a16="http://schemas.microsoft.com/office/drawing/2014/main" id="{2022EECF-7EE9-B64C-AB07-86FCC9589C18}"/>
                  </a:ext>
                </a:extLst>
              </p:cNvPr>
              <p:cNvSpPr txBox="1">
                <a:spLocks noRot="1" noChangeAspect="1" noMove="1" noResize="1" noEditPoints="1" noAdjustHandles="1" noChangeArrowheads="1" noChangeShapeType="1" noTextEdit="1"/>
              </p:cNvSpPr>
              <p:nvPr/>
            </p:nvSpPr>
            <p:spPr>
              <a:xfrm>
                <a:off x="4198590" y="4560774"/>
                <a:ext cx="2448272" cy="5741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D8B4C5C1-E2E5-ED48-BDAD-B49D5AA11E0A}"/>
                  </a:ext>
                </a:extLst>
              </p:cNvPr>
              <p:cNvSpPr txBox="1"/>
              <p:nvPr/>
            </p:nvSpPr>
            <p:spPr>
              <a:xfrm>
                <a:off x="4229412" y="5301208"/>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𝟓</m:t>
                            </m:r>
                          </m:e>
                          <m:sup>
                            <m:r>
                              <a:rPr lang="en-US" altLang="zh-CN" sz="1800" b="1" i="1">
                                <a:solidFill>
                                  <a:srgbClr val="0070C0"/>
                                </a:solidFill>
                                <a:latin typeface="Cambria Math" panose="02040503050406030204" pitchFamily="18" charset="0"/>
                              </a:rPr>
                              <m:t>𝒂</m:t>
                            </m:r>
                          </m:sup>
                        </m:sSup>
                        <m:r>
                          <a:rPr lang="en-US" altLang="zh-CN" sz="1800" b="1" i="1">
                            <a:solidFill>
                              <a:srgbClr val="0070C0"/>
                            </a:solidFill>
                            <a:latin typeface="Cambria Math" panose="02040503050406030204" pitchFamily="18" charset="0"/>
                          </a:rPr>
                          <m:t>⋅</m:t>
                        </m:r>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𝟓</m:t>
                            </m:r>
                          </m:e>
                          <m:sup>
                            <m:r>
                              <a:rPr lang="en-US" altLang="zh-CN" sz="1800" b="1" i="1">
                                <a:solidFill>
                                  <a:srgbClr val="0070C0"/>
                                </a:solidFill>
                                <a:latin typeface="Cambria Math" panose="02040503050406030204" pitchFamily="18" charset="0"/>
                              </a:rPr>
                              <m:t>𝒃</m:t>
                            </m:r>
                          </m:sup>
                        </m:sSup>
                      </m:den>
                    </m:f>
                  </m:oMath>
                </a14:m>
                <a:r>
                  <a:rPr lang="en-US" sz="1800">
                    <a:solidFill>
                      <a:schemeClr val="tx1"/>
                    </a:solidFill>
                  </a:rPr>
                  <a:t> </a:t>
                </a:r>
              </a:p>
            </p:txBody>
          </p:sp>
        </mc:Choice>
        <mc:Fallback xmlns="">
          <p:sp>
            <p:nvSpPr>
              <p:cNvPr id="124" name="文本框 123">
                <a:extLst>
                  <a:ext uri="{FF2B5EF4-FFF2-40B4-BE49-F238E27FC236}">
                    <a16:creationId xmlns:a16="http://schemas.microsoft.com/office/drawing/2014/main" id="{D8B4C5C1-E2E5-ED48-BDAD-B49D5AA11E0A}"/>
                  </a:ext>
                </a:extLst>
              </p:cNvPr>
              <p:cNvSpPr txBox="1">
                <a:spLocks noRot="1" noChangeAspect="1" noMove="1" noResize="1" noEditPoints="1" noAdjustHandles="1" noChangeArrowheads="1" noChangeShapeType="1" noTextEdit="1"/>
              </p:cNvSpPr>
              <p:nvPr/>
            </p:nvSpPr>
            <p:spPr>
              <a:xfrm>
                <a:off x="4229412" y="5301208"/>
                <a:ext cx="2448272" cy="5741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145AD459-F32A-0B4F-8488-D86927E1785E}"/>
                  </a:ext>
                </a:extLst>
              </p:cNvPr>
              <p:cNvSpPr txBox="1"/>
              <p:nvPr/>
            </p:nvSpPr>
            <p:spPr>
              <a:xfrm>
                <a:off x="4236228" y="6148810"/>
                <a:ext cx="2448272" cy="574132"/>
              </a:xfrm>
              <a:prstGeom prst="rect">
                <a:avLst/>
              </a:prstGeom>
              <a:noFill/>
            </p:spPr>
            <p:txBody>
              <a:bodyPr wrap="square" rtlCol="0">
                <a:spAutoFit/>
              </a:bodyPr>
              <a:lstStyle/>
              <a:p>
                <a14:m>
                  <m:oMath xmlns:m="http://schemas.openxmlformats.org/officeDocument/2006/math">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r>
                              <a:rPr lang="en-US" altLang="zh-CN" sz="1800" b="1" i="1">
                                <a:solidFill>
                                  <a:schemeClr val="tx1"/>
                                </a:solidFill>
                                <a:latin typeface="Cambria Math" panose="02040503050406030204" pitchFamily="18" charset="0"/>
                              </a:rPr>
                              <m:t>+</m:t>
                            </m:r>
                            <m:r>
                              <a:rPr lang="en-US" altLang="zh-CN" sz="1800" b="1" i="1">
                                <a:solidFill>
                                  <a:schemeClr val="tx1"/>
                                </a:solidFill>
                                <a:latin typeface="Cambria Math" panose="02040503050406030204" pitchFamily="18" charset="0"/>
                              </a:rPr>
                              <m:t>𝟏</m:t>
                            </m:r>
                          </m:sub>
                        </m:sSub>
                      </m:num>
                      <m:den>
                        <m:sSub>
                          <m:sSubPr>
                            <m:ctrlPr>
                              <a:rPr lang="en-US" altLang="zh-CN" sz="1800" i="1">
                                <a:solidFill>
                                  <a:schemeClr val="tx1"/>
                                </a:solidFill>
                                <a:latin typeface="Cambria Math" panose="02040503050406030204" pitchFamily="18" charset="0"/>
                              </a:rPr>
                            </m:ctrlPr>
                          </m:sSubPr>
                          <m:e>
                            <m:r>
                              <a:rPr lang="en-US" altLang="zh-CN" sz="1800" b="1" i="1">
                                <a:solidFill>
                                  <a:schemeClr val="tx1"/>
                                </a:solidFill>
                                <a:latin typeface="Cambria Math" panose="02040503050406030204" pitchFamily="18" charset="0"/>
                              </a:rPr>
                              <m:t>𝒀</m:t>
                            </m:r>
                          </m:e>
                          <m:sub>
                            <m:r>
                              <a:rPr lang="en-US" altLang="zh-CN" sz="1800" b="1" i="1">
                                <a:solidFill>
                                  <a:schemeClr val="tx1"/>
                                </a:solidFill>
                                <a:latin typeface="Cambria Math" panose="02040503050406030204" pitchFamily="18" charset="0"/>
                              </a:rPr>
                              <m:t>𝒊</m:t>
                            </m:r>
                          </m:sub>
                        </m:sSub>
                      </m:den>
                    </m:f>
                    <m:r>
                      <a:rPr lang="en-US" altLang="zh-CN" sz="1800" b="1" i="1">
                        <a:solidFill>
                          <a:schemeClr val="tx1"/>
                        </a:solidFill>
                        <a:latin typeface="Cambria Math" panose="02040503050406030204" pitchFamily="18" charset="0"/>
                      </a:rPr>
                      <m:t>⋅</m:t>
                    </m:r>
                    <m:f>
                      <m:fPr>
                        <m:ctrlPr>
                          <a:rPr lang="en-US" altLang="zh-CN" sz="1800" i="1">
                            <a:solidFill>
                              <a:schemeClr val="tx1"/>
                            </a:solidFill>
                            <a:latin typeface="Cambria Math" panose="02040503050406030204" pitchFamily="18" charset="0"/>
                          </a:rPr>
                        </m:ctrlPr>
                      </m:fPr>
                      <m:num>
                        <m:sSup>
                          <m:sSupPr>
                            <m:ctrlPr>
                              <a:rPr lang="en-US" altLang="zh-CN" sz="1800" i="1">
                                <a:latin typeface="Cambria Math" panose="02040503050406030204" pitchFamily="18" charset="0"/>
                              </a:rPr>
                            </m:ctrlPr>
                          </m:sSupPr>
                          <m:e>
                            <m:acc>
                              <m:accPr>
                                <m:chr m:val="⃗"/>
                                <m:ctrlPr>
                                  <a:rPr lang="en-US" altLang="zh-CN" sz="1800" i="1">
                                    <a:latin typeface="Cambria Math" panose="02040503050406030204" pitchFamily="18" charset="0"/>
                                  </a:rPr>
                                </m:ctrlPr>
                              </m:accPr>
                              <m:e>
                                <m:r>
                                  <a:rPr lang="en-US" altLang="zh-CN" sz="1800" b="1" i="1">
                                    <a:latin typeface="Cambria Math" panose="02040503050406030204" pitchFamily="18" charset="0"/>
                                  </a:rPr>
                                  <m:t>𝒓</m:t>
                                </m:r>
                              </m:e>
                            </m:acc>
                          </m:e>
                          <m:sup>
                            <m:r>
                              <a:rPr lang="en-US" altLang="zh-CN" sz="1800" b="1" i="1">
                                <a:latin typeface="Cambria Math" panose="02040503050406030204" pitchFamily="18" charset="0"/>
                              </a:rPr>
                              <m:t>𝒊</m:t>
                            </m:r>
                          </m:sup>
                        </m:sSup>
                        <m:d>
                          <m:dPr>
                            <m:ctrlPr>
                              <a:rPr lang="en-US" altLang="zh-CN" sz="1800" i="1">
                                <a:latin typeface="Cambria Math" panose="02040503050406030204" pitchFamily="18" charset="0"/>
                              </a:rPr>
                            </m:ctrlPr>
                          </m:dPr>
                          <m:e>
                            <m:r>
                              <a:rPr lang="en-US" altLang="zh-CN" sz="1800" b="1" i="1">
                                <a:latin typeface="Cambria Math" panose="02040503050406030204" pitchFamily="18" charset="0"/>
                              </a:rPr>
                              <m:t>𝒖</m:t>
                            </m:r>
                          </m:e>
                        </m:d>
                      </m:num>
                      <m:den>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𝟔</m:t>
                            </m:r>
                          </m:e>
                          <m:sup>
                            <m:r>
                              <a:rPr lang="en-US" altLang="zh-CN" sz="1800" b="1" i="1">
                                <a:solidFill>
                                  <a:srgbClr val="0070C0"/>
                                </a:solidFill>
                                <a:latin typeface="Cambria Math" panose="02040503050406030204" pitchFamily="18" charset="0"/>
                              </a:rPr>
                              <m:t>𝒂</m:t>
                            </m:r>
                          </m:sup>
                        </m:sSup>
                        <m:r>
                          <a:rPr lang="en-US" altLang="zh-CN" sz="1800" b="1" i="1">
                            <a:solidFill>
                              <a:srgbClr val="0070C0"/>
                            </a:solidFill>
                            <a:latin typeface="Cambria Math" panose="02040503050406030204" pitchFamily="18" charset="0"/>
                          </a:rPr>
                          <m:t>⋅</m:t>
                        </m:r>
                        <m:sSup>
                          <m:sSupPr>
                            <m:ctrlPr>
                              <a:rPr lang="en-US" altLang="zh-CN" sz="1800" b="1" i="1">
                                <a:solidFill>
                                  <a:srgbClr val="0070C0"/>
                                </a:solidFill>
                                <a:latin typeface="Cambria Math" panose="02040503050406030204" pitchFamily="18" charset="0"/>
                              </a:rPr>
                            </m:ctrlPr>
                          </m:sSupPr>
                          <m:e>
                            <m:r>
                              <a:rPr lang="en-US" altLang="zh-CN" sz="1800" b="1" i="1">
                                <a:solidFill>
                                  <a:srgbClr val="0070C0"/>
                                </a:solidFill>
                                <a:latin typeface="Cambria Math" panose="02040503050406030204" pitchFamily="18" charset="0"/>
                              </a:rPr>
                              <m:t>𝟓</m:t>
                            </m:r>
                          </m:e>
                          <m:sup>
                            <m:r>
                              <a:rPr lang="en-US" altLang="zh-CN" sz="1800" b="1" i="1">
                                <a:solidFill>
                                  <a:srgbClr val="0070C0"/>
                                </a:solidFill>
                                <a:latin typeface="Cambria Math" panose="02040503050406030204" pitchFamily="18" charset="0"/>
                              </a:rPr>
                              <m:t>𝒃</m:t>
                            </m:r>
                          </m:sup>
                        </m:sSup>
                      </m:den>
                    </m:f>
                  </m:oMath>
                </a14:m>
                <a:r>
                  <a:rPr lang="en-US" sz="1800">
                    <a:solidFill>
                      <a:schemeClr val="tx1"/>
                    </a:solidFill>
                  </a:rPr>
                  <a:t> </a:t>
                </a:r>
              </a:p>
            </p:txBody>
          </p:sp>
        </mc:Choice>
        <mc:Fallback xmlns="">
          <p:sp>
            <p:nvSpPr>
              <p:cNvPr id="125" name="文本框 124">
                <a:extLst>
                  <a:ext uri="{FF2B5EF4-FFF2-40B4-BE49-F238E27FC236}">
                    <a16:creationId xmlns:a16="http://schemas.microsoft.com/office/drawing/2014/main" id="{145AD459-F32A-0B4F-8488-D86927E1785E}"/>
                  </a:ext>
                </a:extLst>
              </p:cNvPr>
              <p:cNvSpPr txBox="1">
                <a:spLocks noRot="1" noChangeAspect="1" noMove="1" noResize="1" noEditPoints="1" noAdjustHandles="1" noChangeArrowheads="1" noChangeShapeType="1" noTextEdit="1"/>
              </p:cNvSpPr>
              <p:nvPr/>
            </p:nvSpPr>
            <p:spPr>
              <a:xfrm>
                <a:off x="4236228" y="6148810"/>
                <a:ext cx="2448272" cy="5741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1F89C098-57B5-B24A-910E-BF5069924191}"/>
                  </a:ext>
                </a:extLst>
              </p:cNvPr>
              <p:cNvSpPr txBox="1"/>
              <p:nvPr/>
            </p:nvSpPr>
            <p:spPr>
              <a:xfrm>
                <a:off x="703304" y="1253300"/>
                <a:ext cx="7037047" cy="1323439"/>
              </a:xfrm>
              <a:prstGeom prst="rect">
                <a:avLst/>
              </a:prstGeom>
              <a:noFill/>
            </p:spPr>
            <p:txBody>
              <a:bodyPr wrap="square" rtlCol="0">
                <a:spAutoFit/>
              </a:bodyPr>
              <a:lstStyle/>
              <a:p>
                <a:pPr marL="342900" indent="-342900">
                  <a:buFont typeface="Wingdings" pitchFamily="2" charset="2"/>
                  <a:buChar char="Ø"/>
                </a:pPr>
                <a:r>
                  <a:rPr lang="en-US" sz="2000">
                    <a:latin typeface="Corbel" panose="020B0503020204020204" pitchFamily="34" charset="0"/>
                  </a:rPr>
                  <a:t>Sort </a:t>
                </a:r>
                <a14:m>
                  <m:oMath xmlns:m="http://schemas.openxmlformats.org/officeDocument/2006/math">
                    <m:r>
                      <a:rPr lang="en-US" sz="2000" b="1" i="1">
                        <a:latin typeface="Cambria Math" panose="02040503050406030204" pitchFamily="18" charset="0"/>
                      </a:rPr>
                      <m:t>𝒖</m:t>
                    </m:r>
                  </m:oMath>
                </a14:m>
                <a:r>
                  <a:rPr lang="en-US" sz="2000">
                    <a:latin typeface="Corbel" panose="020B0503020204020204" pitchFamily="34" charset="0"/>
                  </a:rPr>
                  <a:t>’s adjacent list </a:t>
                </a:r>
                <a:r>
                  <a:rPr lang="en-US" sz="2000">
                    <a:solidFill>
                      <a:srgbClr val="0070C0"/>
                    </a:solidFill>
                    <a:latin typeface="Corbel" panose="020B0503020204020204" pitchFamily="34" charset="0"/>
                  </a:rPr>
                  <a:t>(preprocessing)</a:t>
                </a:r>
                <a:r>
                  <a:rPr lang="en-US" sz="2000">
                    <a:latin typeface="Corbel" panose="020B0503020204020204" pitchFamily="34" charset="0"/>
                  </a:rPr>
                  <a:t>;</a:t>
                </a:r>
              </a:p>
              <a:p>
                <a:pPr marL="342900" indent="-342900">
                  <a:buFont typeface="Wingdings" pitchFamily="2" charset="2"/>
                  <a:buChar char="Ø"/>
                </a:pPr>
                <a:r>
                  <a:rPr lang="en-US" sz="2000">
                    <a:latin typeface="Corbel" panose="020B0503020204020204" pitchFamily="34" charset="0"/>
                  </a:rPr>
                  <a:t>Scan the ordered neighhbors;</a:t>
                </a:r>
              </a:p>
              <a:p>
                <a:pPr marL="342900" indent="-342900">
                  <a:buFont typeface="Wingdings" pitchFamily="2" charset="2"/>
                  <a:buChar char="Ø"/>
                </a:pPr>
                <a:r>
                  <a:rPr lang="en-US" sz="2000">
                    <a:solidFill>
                      <a:srgbClr val="C00000"/>
                    </a:solidFill>
                    <a:latin typeface="Corbel" panose="020B0503020204020204" pitchFamily="34" charset="0"/>
                  </a:rPr>
                  <a:t>Propagate to the nodes with large increment</a:t>
                </a:r>
              </a:p>
              <a:p>
                <a:pPr marL="342900" indent="-342900">
                  <a:buFont typeface="Wingdings" pitchFamily="2" charset="2"/>
                  <a:buChar char="Ø"/>
                </a:pPr>
                <a:r>
                  <a:rPr lang="en-US" sz="2000">
                    <a:solidFill>
                      <a:srgbClr val="C00000"/>
                    </a:solidFill>
                    <a:latin typeface="Corbel" panose="020B0503020204020204" pitchFamily="34" charset="0"/>
                  </a:rPr>
                  <a:t>Sample from the other nodes to do propagation</a:t>
                </a:r>
                <a:r>
                  <a:rPr lang="en-US" sz="2000">
                    <a:latin typeface="Corbel" panose="020B0503020204020204" pitchFamily="34" charset="0"/>
                  </a:rPr>
                  <a:t>. </a:t>
                </a:r>
              </a:p>
            </p:txBody>
          </p:sp>
        </mc:Choice>
        <mc:Fallback xmlns="">
          <p:sp>
            <p:nvSpPr>
              <p:cNvPr id="126" name="文本框 125">
                <a:extLst>
                  <a:ext uri="{FF2B5EF4-FFF2-40B4-BE49-F238E27FC236}">
                    <a16:creationId xmlns:a16="http://schemas.microsoft.com/office/drawing/2014/main" id="{1F89C098-57B5-B24A-910E-BF5069924191}"/>
                  </a:ext>
                </a:extLst>
              </p:cNvPr>
              <p:cNvSpPr txBox="1">
                <a:spLocks noRot="1" noChangeAspect="1" noMove="1" noResize="1" noEditPoints="1" noAdjustHandles="1" noChangeArrowheads="1" noChangeShapeType="1" noTextEdit="1"/>
              </p:cNvSpPr>
              <p:nvPr/>
            </p:nvSpPr>
            <p:spPr>
              <a:xfrm>
                <a:off x="703304" y="1253300"/>
                <a:ext cx="7037047" cy="1323439"/>
              </a:xfrm>
              <a:prstGeom prst="rect">
                <a:avLst/>
              </a:prstGeom>
              <a:blipFill>
                <a:blip r:embed="rId14"/>
                <a:stretch>
                  <a:fillRect l="-721" t="-1887" b="-6604"/>
                </a:stretch>
              </a:blipFill>
            </p:spPr>
            <p:txBody>
              <a:bodyPr/>
              <a:lstStyle/>
              <a:p>
                <a:r>
                  <a:rPr lang="en-US">
                    <a:noFill/>
                  </a:rPr>
                  <a:t> </a:t>
                </a:r>
              </a:p>
            </p:txBody>
          </p:sp>
        </mc:Fallback>
      </mc:AlternateContent>
      <p:sp>
        <p:nvSpPr>
          <p:cNvPr id="2" name="文本框 1">
            <a:extLst>
              <a:ext uri="{FF2B5EF4-FFF2-40B4-BE49-F238E27FC236}">
                <a16:creationId xmlns:a16="http://schemas.microsoft.com/office/drawing/2014/main" id="{9607012B-4D0D-3843-A8CE-7794CF9B87D0}"/>
              </a:ext>
            </a:extLst>
          </p:cNvPr>
          <p:cNvSpPr txBox="1"/>
          <p:nvPr/>
        </p:nvSpPr>
        <p:spPr>
          <a:xfrm>
            <a:off x="6165453" y="3307136"/>
            <a:ext cx="2808312" cy="707886"/>
          </a:xfrm>
          <a:prstGeom prst="rect">
            <a:avLst/>
          </a:prstGeom>
          <a:noFill/>
        </p:spPr>
        <p:txBody>
          <a:bodyPr wrap="square" rtlCol="0">
            <a:spAutoFit/>
          </a:bodyPr>
          <a:lstStyle/>
          <a:p>
            <a:r>
              <a:rPr lang="en-US" sz="2000">
                <a:solidFill>
                  <a:srgbClr val="C00000"/>
                </a:solidFill>
                <a:latin typeface="Corbel" panose="020B0503020204020204" pitchFamily="34" charset="0"/>
              </a:rPr>
              <a:t>propagate deterministically</a:t>
            </a:r>
          </a:p>
        </p:txBody>
      </p:sp>
      <p:sp>
        <p:nvSpPr>
          <p:cNvPr id="42" name="文本框 41">
            <a:extLst>
              <a:ext uri="{FF2B5EF4-FFF2-40B4-BE49-F238E27FC236}">
                <a16:creationId xmlns:a16="http://schemas.microsoft.com/office/drawing/2014/main" id="{C2872CE8-1E04-D84E-9514-4985D138DC00}"/>
              </a:ext>
            </a:extLst>
          </p:cNvPr>
          <p:cNvSpPr txBox="1"/>
          <p:nvPr/>
        </p:nvSpPr>
        <p:spPr>
          <a:xfrm>
            <a:off x="6175353" y="5273421"/>
            <a:ext cx="2222971" cy="707886"/>
          </a:xfrm>
          <a:prstGeom prst="rect">
            <a:avLst/>
          </a:prstGeom>
          <a:noFill/>
        </p:spPr>
        <p:txBody>
          <a:bodyPr wrap="square" rtlCol="0">
            <a:spAutoFit/>
          </a:bodyPr>
          <a:lstStyle/>
          <a:p>
            <a:r>
              <a:rPr lang="en-US" sz="2000">
                <a:solidFill>
                  <a:srgbClr val="0070C0"/>
                </a:solidFill>
                <a:latin typeface="Corbel" panose="020B0503020204020204" pitchFamily="34" charset="0"/>
              </a:rPr>
              <a:t>Sample nodes to do propagation</a:t>
            </a:r>
          </a:p>
        </p:txBody>
      </p:sp>
      <p:sp>
        <p:nvSpPr>
          <p:cNvPr id="3" name="右大括号 2">
            <a:extLst>
              <a:ext uri="{FF2B5EF4-FFF2-40B4-BE49-F238E27FC236}">
                <a16:creationId xmlns:a16="http://schemas.microsoft.com/office/drawing/2014/main" id="{8033A5A3-0283-CF4B-B591-B551F3CB1769}"/>
              </a:ext>
            </a:extLst>
          </p:cNvPr>
          <p:cNvSpPr/>
          <p:nvPr/>
        </p:nvSpPr>
        <p:spPr>
          <a:xfrm>
            <a:off x="5652120" y="4811870"/>
            <a:ext cx="360040" cy="1728192"/>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右大括号 43">
            <a:extLst>
              <a:ext uri="{FF2B5EF4-FFF2-40B4-BE49-F238E27FC236}">
                <a16:creationId xmlns:a16="http://schemas.microsoft.com/office/drawing/2014/main" id="{EF8CC848-C098-D74B-87F5-B79DCE53183F}"/>
              </a:ext>
            </a:extLst>
          </p:cNvPr>
          <p:cNvSpPr/>
          <p:nvPr/>
        </p:nvSpPr>
        <p:spPr>
          <a:xfrm>
            <a:off x="5660856" y="3121832"/>
            <a:ext cx="351304" cy="1163982"/>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307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dirty="0">
                <a:ea typeface="宋体" pitchFamily="2" charset="-122"/>
              </a:rPr>
              <a:t>Experiments</a:t>
            </a:r>
          </a:p>
        </p:txBody>
      </p:sp>
      <p:sp>
        <p:nvSpPr>
          <p:cNvPr id="5" name="内容占位符 2">
            <a:extLst>
              <a:ext uri="{FF2B5EF4-FFF2-40B4-BE49-F238E27FC236}">
                <a16:creationId xmlns:a16="http://schemas.microsoft.com/office/drawing/2014/main" id="{64DC8DAB-3129-7347-A99D-BAEA2737A9E4}"/>
              </a:ext>
            </a:extLst>
          </p:cNvPr>
          <p:cNvSpPr>
            <a:spLocks noGrp="1"/>
          </p:cNvSpPr>
          <p:nvPr>
            <p:ph idx="1"/>
          </p:nvPr>
        </p:nvSpPr>
        <p:spPr>
          <a:xfrm>
            <a:off x="632210" y="1170000"/>
            <a:ext cx="8496944" cy="5616624"/>
          </a:xfrm>
        </p:spPr>
        <p:txBody>
          <a:bodyPr/>
          <a:lstStyle/>
          <a:p>
            <a:pPr>
              <a:buFont typeface="Wingdings" pitchFamily="2" charset="2"/>
              <a:buChar char="l"/>
            </a:pPr>
            <a:r>
              <a:rPr lang="en-US" altLang="zh-CN" sz="2400" b="1" dirty="0">
                <a:solidFill>
                  <a:srgbClr val="0070C0"/>
                </a:solidFill>
                <a:latin typeface="Candara" panose="020E0502030303020204" pitchFamily="34" charset="0"/>
              </a:rPr>
              <a:t>Local clustering with HKPR</a:t>
            </a:r>
          </a:p>
          <a:p>
            <a:pPr>
              <a:buFont typeface="Wingdings" pitchFamily="2" charset="2"/>
              <a:buChar char="l"/>
            </a:pPr>
            <a:r>
              <a:rPr lang="en-US" altLang="zh-CN" sz="2400" dirty="0">
                <a:latin typeface="Candara" panose="020E0502030303020204" pitchFamily="34" charset="0"/>
              </a:rPr>
              <a:t>Datasets:</a:t>
            </a: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p:txBody>
      </p:sp>
      <p:sp>
        <p:nvSpPr>
          <p:cNvPr id="7" name="矩形 6">
            <a:extLst>
              <a:ext uri="{FF2B5EF4-FFF2-40B4-BE49-F238E27FC236}">
                <a16:creationId xmlns:a16="http://schemas.microsoft.com/office/drawing/2014/main" id="{07B37E15-8547-4A48-BCC8-DF2E86DFE7C3}"/>
              </a:ext>
            </a:extLst>
          </p:cNvPr>
          <p:cNvSpPr>
            <a:spLocks noChangeArrowheads="1"/>
          </p:cNvSpPr>
          <p:nvPr/>
        </p:nvSpPr>
        <p:spPr bwMode="auto">
          <a:xfrm>
            <a:off x="14846" y="6474822"/>
            <a:ext cx="8877634" cy="338554"/>
          </a:xfrm>
          <a:prstGeom prst="rect">
            <a:avLst/>
          </a:prstGeom>
          <a:noFill/>
          <a:ln w="9525">
            <a:noFill/>
            <a:miter lim="800000"/>
            <a:headEnd/>
            <a:tailEnd/>
          </a:ln>
        </p:spPr>
        <p:txBody>
          <a:bodyPr wrap="square">
            <a:spAutoFit/>
          </a:bodyPr>
          <a:lstStyle/>
          <a:p>
            <a:pPr lvl="0"/>
            <a:r>
              <a:rPr lang="en-US" altLang="zh-CN" sz="1600" b="0" dirty="0"/>
              <a:t>Dataset source: http://</a:t>
            </a:r>
            <a:r>
              <a:rPr lang="en-US" altLang="zh-CN" sz="1600" b="0" dirty="0" err="1"/>
              <a:t>snap.stanford.edu</a:t>
            </a:r>
            <a:r>
              <a:rPr lang="en-US" altLang="zh-CN" sz="1600" b="0" dirty="0"/>
              <a:t>/data/</a:t>
            </a:r>
            <a:r>
              <a:rPr lang="en-US" altLang="zh-CN" sz="1600" b="0" dirty="0" err="1"/>
              <a:t>index.html</a:t>
            </a:r>
            <a:r>
              <a:rPr lang="en-US" altLang="zh-CN" sz="1600" b="0" dirty="0"/>
              <a:t>. </a:t>
            </a:r>
            <a:r>
              <a:rPr lang="zh-CN" altLang="en-US" sz="1600" b="0" dirty="0"/>
              <a:t> </a:t>
            </a:r>
            <a:r>
              <a:rPr lang="en-US" altLang="zh-CN" sz="1600" b="0" dirty="0"/>
              <a:t>   http://</a:t>
            </a:r>
            <a:r>
              <a:rPr lang="en-US" altLang="zh-CN" sz="1600" b="0" dirty="0" err="1"/>
              <a:t>law.di.unimi.it</a:t>
            </a:r>
            <a:r>
              <a:rPr lang="en-US" altLang="zh-CN" sz="1600" b="0" dirty="0"/>
              <a:t>/</a:t>
            </a:r>
            <a:r>
              <a:rPr lang="en-US" altLang="zh-CN" sz="1600" b="0" dirty="0" err="1"/>
              <a:t>datasets.php</a:t>
            </a:r>
            <a:r>
              <a:rPr lang="en-US" altLang="zh-CN" sz="1600" b="0" dirty="0"/>
              <a:t>.</a:t>
            </a:r>
            <a:r>
              <a:rPr lang="zh-CN" altLang="zh-CN" sz="1600" b="0" dirty="0"/>
              <a:t> </a:t>
            </a:r>
            <a:endParaRPr lang="en-US" altLang="zh-CN" sz="1600" b="0" dirty="0"/>
          </a:p>
        </p:txBody>
      </p:sp>
      <p:graphicFrame>
        <p:nvGraphicFramePr>
          <p:cNvPr id="9" name="表格 8">
            <a:extLst>
              <a:ext uri="{FF2B5EF4-FFF2-40B4-BE49-F238E27FC236}">
                <a16:creationId xmlns:a16="http://schemas.microsoft.com/office/drawing/2014/main" id="{05CA3AA8-E204-8D4F-B29B-6882D06DAD3F}"/>
              </a:ext>
            </a:extLst>
          </p:cNvPr>
          <p:cNvGraphicFramePr>
            <a:graphicFrameLocks noGrp="1"/>
          </p:cNvGraphicFramePr>
          <p:nvPr>
            <p:extLst>
              <p:ext uri="{D42A27DB-BD31-4B8C-83A1-F6EECF244321}">
                <p14:modId xmlns:p14="http://schemas.microsoft.com/office/powerpoint/2010/main" val="3086233562"/>
              </p:ext>
            </p:extLst>
          </p:nvPr>
        </p:nvGraphicFramePr>
        <p:xfrm>
          <a:off x="1835696" y="2167880"/>
          <a:ext cx="6480720" cy="1981200"/>
        </p:xfrm>
        <a:graphic>
          <a:graphicData uri="http://schemas.openxmlformats.org/drawingml/2006/table">
            <a:tbl>
              <a:tblPr firstRow="1" bandRow="1">
                <a:tableStyleId>{5940675A-B579-460E-94D1-54222C63F5DA}</a:tableStyleId>
              </a:tblPr>
              <a:tblGrid>
                <a:gridCol w="1620180">
                  <a:extLst>
                    <a:ext uri="{9D8B030D-6E8A-4147-A177-3AD203B41FA5}">
                      <a16:colId xmlns:a16="http://schemas.microsoft.com/office/drawing/2014/main" val="3670048473"/>
                    </a:ext>
                  </a:extLst>
                </a:gridCol>
                <a:gridCol w="1476164">
                  <a:extLst>
                    <a:ext uri="{9D8B030D-6E8A-4147-A177-3AD203B41FA5}">
                      <a16:colId xmlns:a16="http://schemas.microsoft.com/office/drawing/2014/main" val="1967073248"/>
                    </a:ext>
                  </a:extLst>
                </a:gridCol>
                <a:gridCol w="1512168">
                  <a:extLst>
                    <a:ext uri="{9D8B030D-6E8A-4147-A177-3AD203B41FA5}">
                      <a16:colId xmlns:a16="http://schemas.microsoft.com/office/drawing/2014/main" val="3342138912"/>
                    </a:ext>
                  </a:extLst>
                </a:gridCol>
                <a:gridCol w="1872208">
                  <a:extLst>
                    <a:ext uri="{9D8B030D-6E8A-4147-A177-3AD203B41FA5}">
                      <a16:colId xmlns:a16="http://schemas.microsoft.com/office/drawing/2014/main" val="75500907"/>
                    </a:ext>
                  </a:extLst>
                </a:gridCol>
              </a:tblGrid>
              <a:tr h="370840">
                <a:tc>
                  <a:txBody>
                    <a:bodyPr/>
                    <a:lstStyle/>
                    <a:p>
                      <a:r>
                        <a:rPr lang="en-US" sz="2000" baseline="0">
                          <a:latin typeface="Corbel" panose="020B0503020204020204" pitchFamily="34" charset="0"/>
                          <a:ea typeface="黑体" panose="02010609060101010101" pitchFamily="49" charset="-122"/>
                        </a:rPr>
                        <a:t>Datasets</a:t>
                      </a:r>
                    </a:p>
                  </a:txBody>
                  <a:tcPr/>
                </a:tc>
                <a:tc>
                  <a:txBody>
                    <a:bodyPr/>
                    <a:lstStyle/>
                    <a:p>
                      <a:pPr algn="l"/>
                      <a:r>
                        <a:rPr lang="en-US" sz="2000" baseline="0">
                          <a:latin typeface="Corbel" panose="020B0503020204020204" pitchFamily="34" charset="0"/>
                          <a:ea typeface="黑体" panose="02010609060101010101" pitchFamily="49" charset="-122"/>
                        </a:rPr>
                        <a:t>Type</a:t>
                      </a:r>
                    </a:p>
                  </a:txBody>
                  <a:tcPr/>
                </a:tc>
                <a:tc>
                  <a:txBody>
                    <a:bodyPr/>
                    <a:lstStyle/>
                    <a:p>
                      <a:pPr algn="r"/>
                      <a:r>
                        <a:rPr lang="en-US" sz="2000" baseline="0">
                          <a:latin typeface="Corbel" panose="020B0503020204020204" pitchFamily="34" charset="0"/>
                          <a:ea typeface="黑体" panose="02010609060101010101" pitchFamily="49" charset="-122"/>
                        </a:rPr>
                        <a:t># of nodes n</a:t>
                      </a:r>
                    </a:p>
                  </a:txBody>
                  <a:tcPr/>
                </a:tc>
                <a:tc>
                  <a:txBody>
                    <a:bodyPr/>
                    <a:lstStyle/>
                    <a:p>
                      <a:pPr algn="r"/>
                      <a:r>
                        <a:rPr lang="en-US" sz="2000" baseline="0">
                          <a:latin typeface="Corbel" panose="020B0503020204020204" pitchFamily="34" charset="0"/>
                          <a:ea typeface="黑体" panose="02010609060101010101" pitchFamily="49" charset="-122"/>
                        </a:rPr>
                        <a:t># of edges m</a:t>
                      </a:r>
                    </a:p>
                  </a:txBody>
                  <a:tcPr/>
                </a:tc>
                <a:extLst>
                  <a:ext uri="{0D108BD9-81ED-4DB2-BD59-A6C34878D82A}">
                    <a16:rowId xmlns:a16="http://schemas.microsoft.com/office/drawing/2014/main" val="4207871712"/>
                  </a:ext>
                </a:extLst>
              </a:tr>
              <a:tr h="370840">
                <a:tc>
                  <a:txBody>
                    <a:bodyPr/>
                    <a:lstStyle/>
                    <a:p>
                      <a:r>
                        <a:rPr lang="en-US" sz="2000" baseline="0">
                          <a:latin typeface="Corbel" panose="020B0503020204020204" pitchFamily="34" charset="0"/>
                          <a:ea typeface="黑体" panose="02010609060101010101" pitchFamily="49" charset="-122"/>
                        </a:rPr>
                        <a:t>Youtube</a:t>
                      </a:r>
                    </a:p>
                  </a:txBody>
                  <a:tcPr/>
                </a:tc>
                <a:tc>
                  <a:txBody>
                    <a:bodyPr/>
                    <a:lstStyle/>
                    <a:p>
                      <a:pPr algn="l"/>
                      <a:r>
                        <a:rPr lang="en-US" sz="2000" baseline="0">
                          <a:latin typeface="Corbel" panose="020B0503020204020204" pitchFamily="34" charset="0"/>
                          <a:ea typeface="黑体" panose="02010609060101010101" pitchFamily="49" charset="-122"/>
                          <a:cs typeface="Times New Roman" panose="02020603050405020304" pitchFamily="18" charset="0"/>
                        </a:rPr>
                        <a:t>undirected</a:t>
                      </a:r>
                    </a:p>
                  </a:txBody>
                  <a:tcPr/>
                </a:tc>
                <a:tc>
                  <a:txBody>
                    <a:bodyPr/>
                    <a:lstStyle/>
                    <a:p>
                      <a:pPr algn="r"/>
                      <a:r>
                        <a:rPr lang="en-US" altLang="zh-CN" sz="2000" baseline="0">
                          <a:latin typeface="Times New Roman" panose="02020603050405020304" pitchFamily="18" charset="0"/>
                          <a:ea typeface="黑体" panose="02010609060101010101" pitchFamily="49" charset="-122"/>
                          <a:cs typeface="Times New Roman" panose="02020603050405020304" pitchFamily="18" charset="0"/>
                        </a:rPr>
                        <a:t>1,138,499</a:t>
                      </a:r>
                      <a:endParaRPr lang="en-US" sz="2000" baseline="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5,980,886</a:t>
                      </a:r>
                    </a:p>
                  </a:txBody>
                  <a:tcPr/>
                </a:tc>
                <a:extLst>
                  <a:ext uri="{0D108BD9-81ED-4DB2-BD59-A6C34878D82A}">
                    <a16:rowId xmlns:a16="http://schemas.microsoft.com/office/drawing/2014/main" val="2687024045"/>
                  </a:ext>
                </a:extLst>
              </a:tr>
              <a:tr h="370840">
                <a:tc>
                  <a:txBody>
                    <a:bodyPr/>
                    <a:lstStyle/>
                    <a:p>
                      <a:r>
                        <a:rPr lang="en-US" sz="2000" baseline="0">
                          <a:latin typeface="Corbel" panose="020B0503020204020204" pitchFamily="34" charset="0"/>
                          <a:ea typeface="黑体" panose="02010609060101010101" pitchFamily="49" charset="-122"/>
                        </a:rPr>
                        <a:t>Orkut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aseline="0">
                          <a:latin typeface="Corbel" panose="020B0503020204020204" pitchFamily="34" charset="0"/>
                          <a:ea typeface="黑体" panose="02010609060101010101" pitchFamily="49" charset="-122"/>
                          <a:cs typeface="Times New Roman" panose="02020603050405020304" pitchFamily="18" charset="0"/>
                        </a:rPr>
                        <a:t>undirected</a:t>
                      </a:r>
                    </a:p>
                  </a:txBody>
                  <a:tcPr/>
                </a:tc>
                <a:tc>
                  <a:txBody>
                    <a:bodyPr/>
                    <a:lstStyle/>
                    <a:p>
                      <a:pPr algn="r"/>
                      <a:r>
                        <a:rPr lang="en-US" altLang="zh-CN" sz="2000" baseline="0">
                          <a:latin typeface="Times New Roman" panose="02020603050405020304" pitchFamily="18" charset="0"/>
                          <a:ea typeface="黑体" panose="02010609060101010101" pitchFamily="49" charset="-122"/>
                          <a:cs typeface="Times New Roman" panose="02020603050405020304" pitchFamily="18" charset="0"/>
                        </a:rPr>
                        <a:t>3,072,441</a:t>
                      </a:r>
                      <a:endParaRPr lang="en-US" sz="2000" baseline="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234,369,798</a:t>
                      </a:r>
                    </a:p>
                  </a:txBody>
                  <a:tcPr/>
                </a:tc>
                <a:extLst>
                  <a:ext uri="{0D108BD9-81ED-4DB2-BD59-A6C34878D82A}">
                    <a16:rowId xmlns:a16="http://schemas.microsoft.com/office/drawing/2014/main" val="2051823277"/>
                  </a:ext>
                </a:extLst>
              </a:tr>
              <a:tr h="370840">
                <a:tc>
                  <a:txBody>
                    <a:bodyPr/>
                    <a:lstStyle/>
                    <a:p>
                      <a:r>
                        <a:rPr lang="en-US" sz="2000" baseline="0">
                          <a:latin typeface="Corbel" panose="020B0503020204020204" pitchFamily="34" charset="0"/>
                          <a:ea typeface="黑体" panose="02010609060101010101" pitchFamily="49" charset="-122"/>
                        </a:rPr>
                        <a:t>Twitter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aseline="0">
                          <a:latin typeface="Corbel" panose="020B0503020204020204" pitchFamily="34" charset="0"/>
                          <a:ea typeface="黑体" panose="02010609060101010101" pitchFamily="49" charset="-122"/>
                          <a:cs typeface="Times New Roman" panose="02020603050405020304" pitchFamily="18" charset="0"/>
                        </a:rPr>
                        <a:t>directed</a:t>
                      </a:r>
                    </a:p>
                  </a:txBody>
                  <a:tcPr/>
                </a:tc>
                <a:tc>
                  <a:txBody>
                    <a:bodyPr/>
                    <a:lstStyle/>
                    <a:p>
                      <a:pPr algn="r"/>
                      <a:r>
                        <a:rPr lang="en-US" altLang="zh-CN" sz="2000" baseline="0">
                          <a:latin typeface="Times New Roman" panose="02020603050405020304" pitchFamily="18" charset="0"/>
                          <a:ea typeface="黑体" panose="02010609060101010101" pitchFamily="49" charset="-122"/>
                          <a:cs typeface="Times New Roman" panose="02020603050405020304" pitchFamily="18" charset="0"/>
                        </a:rPr>
                        <a:t>41,652,230</a:t>
                      </a:r>
                      <a:endParaRPr lang="en-US" sz="2000" baseline="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1,468,364,884</a:t>
                      </a:r>
                    </a:p>
                  </a:txBody>
                  <a:tcPr/>
                </a:tc>
                <a:extLst>
                  <a:ext uri="{0D108BD9-81ED-4DB2-BD59-A6C34878D82A}">
                    <a16:rowId xmlns:a16="http://schemas.microsoft.com/office/drawing/2014/main" val="13438001"/>
                  </a:ext>
                </a:extLst>
              </a:tr>
              <a:tr h="370840">
                <a:tc>
                  <a:txBody>
                    <a:bodyPr/>
                    <a:lstStyle/>
                    <a:p>
                      <a:r>
                        <a:rPr lang="en-US" sz="2000" baseline="0">
                          <a:latin typeface="Corbel" panose="020B0503020204020204" pitchFamily="34" charset="0"/>
                          <a:ea typeface="黑体" panose="02010609060101010101" pitchFamily="49" charset="-122"/>
                        </a:rPr>
                        <a:t>Friendster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aseline="0">
                          <a:latin typeface="Corbel" panose="020B0503020204020204" pitchFamily="34" charset="0"/>
                          <a:ea typeface="黑体" panose="02010609060101010101" pitchFamily="49" charset="-122"/>
                          <a:cs typeface="Times New Roman" panose="02020603050405020304" pitchFamily="18" charset="0"/>
                        </a:rPr>
                        <a:t>undirected</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68,349,466</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3,623,698,684</a:t>
                      </a:r>
                    </a:p>
                  </a:txBody>
                  <a:tcPr/>
                </a:tc>
                <a:extLst>
                  <a:ext uri="{0D108BD9-81ED-4DB2-BD59-A6C34878D82A}">
                    <a16:rowId xmlns:a16="http://schemas.microsoft.com/office/drawing/2014/main" val="770358931"/>
                  </a:ext>
                </a:extLst>
              </a:tr>
            </a:tbl>
          </a:graphicData>
        </a:graphic>
      </p:graphicFrame>
    </p:spTree>
    <p:extLst>
      <p:ext uri="{BB962C8B-B14F-4D97-AF65-F5344CB8AC3E}">
        <p14:creationId xmlns:p14="http://schemas.microsoft.com/office/powerpoint/2010/main" val="3060086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dirty="0">
                <a:ea typeface="宋体" pitchFamily="2" charset="-122"/>
              </a:rPr>
              <a:t>Experiments</a:t>
            </a:r>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64DC8DAB-3129-7347-A99D-BAEA2737A9E4}"/>
                  </a:ext>
                </a:extLst>
              </p:cNvPr>
              <p:cNvSpPr>
                <a:spLocks noGrp="1"/>
              </p:cNvSpPr>
              <p:nvPr>
                <p:ph idx="1"/>
              </p:nvPr>
            </p:nvSpPr>
            <p:spPr>
              <a:xfrm>
                <a:off x="632210" y="1170000"/>
                <a:ext cx="8496944" cy="5616624"/>
              </a:xfrm>
            </p:spPr>
            <p:txBody>
              <a:bodyPr/>
              <a:lstStyle/>
              <a:p>
                <a:pPr>
                  <a:buFont typeface="Wingdings" pitchFamily="2" charset="2"/>
                  <a:buChar char="l"/>
                </a:pPr>
                <a:r>
                  <a:rPr lang="en-US" altLang="zh-CN" sz="2400" b="1" dirty="0">
                    <a:solidFill>
                      <a:srgbClr val="0070C0"/>
                    </a:solidFill>
                    <a:latin typeface="Candara" panose="020E0502030303020204" pitchFamily="34" charset="0"/>
                  </a:rPr>
                  <a:t>Local clustering with HKPR</a:t>
                </a:r>
                <a:endParaRPr lang="en-US" altLang="zh-CN" sz="2400" dirty="0">
                  <a:latin typeface="Candara" panose="020E0502030303020204" pitchFamily="34" charset="0"/>
                </a:endParaRPr>
              </a:p>
              <a:p>
                <a:pPr>
                  <a:buFont typeface="Wingdings" pitchFamily="2" charset="2"/>
                  <a:buChar char="l"/>
                </a:pPr>
                <a:r>
                  <a:rPr lang="en-US" altLang="zh-CN" sz="2400" dirty="0">
                    <a:latin typeface="Candara" panose="020E0502030303020204" pitchFamily="34" charset="0"/>
                  </a:rPr>
                  <a:t>Metrics:</a:t>
                </a:r>
              </a:p>
              <a:p>
                <a:pPr lvl="1">
                  <a:buFont typeface="Wingdings" pitchFamily="2" charset="2"/>
                  <a:buChar char="p"/>
                </a:pPr>
                <a:r>
                  <a:rPr lang="en-US" altLang="zh-CN" sz="2000" dirty="0" err="1">
                    <a:latin typeface="Corbel" panose="020B0503020204020204" pitchFamily="34" charset="0"/>
                    <a:ea typeface="楷体" pitchFamily="49" charset="-122"/>
                    <a:cs typeface="Times New Roman" pitchFamily="18" charset="0"/>
                  </a:rPr>
                  <a:t>MaxError</a:t>
                </a:r>
                <a:r>
                  <a:rPr lang="en-US" altLang="zh-CN" sz="2000" dirty="0">
                    <a:latin typeface="Corbel" panose="020B0503020204020204" pitchFamily="34" charset="0"/>
                    <a:ea typeface="楷体" pitchFamily="49" charset="-122"/>
                    <a:cs typeface="Times New Roman" pitchFamily="18" charset="0"/>
                  </a:rPr>
                  <a:t> </a:t>
                </a:r>
                <a14:m>
                  <m:oMath xmlns:m="http://schemas.openxmlformats.org/officeDocument/2006/math">
                    <m:r>
                      <a:rPr lang="en-US" altLang="zh-CN" sz="2000" b="0" i="0">
                        <a:latin typeface="Cambria Math" panose="02040503050406030204" pitchFamily="18" charset="0"/>
                        <a:ea typeface="楷体" pitchFamily="49" charset="-122"/>
                        <a:cs typeface="Times New Roman" pitchFamily="18" charset="0"/>
                      </a:rPr>
                      <m:t>=</m:t>
                    </m:r>
                    <m:f>
                      <m:fPr>
                        <m:ctrlPr>
                          <a:rPr lang="mr-IN" altLang="zh-CN" sz="2000" i="1">
                            <a:latin typeface="Cambria Math" panose="02040503050406030204" pitchFamily="18" charset="0"/>
                            <a:ea typeface="楷体" pitchFamily="49" charset="-122"/>
                            <a:cs typeface="Times New Roman" pitchFamily="18" charset="0"/>
                          </a:rPr>
                        </m:ctrlPr>
                      </m:fPr>
                      <m:num>
                        <m:r>
                          <a:rPr lang="en-US" altLang="zh-CN" sz="2000" i="1">
                            <a:latin typeface="Cambria Math" charset="0"/>
                            <a:ea typeface="楷体" pitchFamily="49" charset="-122"/>
                            <a:cs typeface="Times New Roman" pitchFamily="18" charset="0"/>
                          </a:rPr>
                          <m:t>1</m:t>
                        </m:r>
                      </m:num>
                      <m:den>
                        <m:r>
                          <a:rPr lang="en-US" altLang="zh-CN" sz="2000" b="0" i="1" smtClean="0">
                            <a:latin typeface="Cambria Math" panose="02040503050406030204" pitchFamily="18" charset="0"/>
                            <a:ea typeface="楷体" pitchFamily="49" charset="-122"/>
                            <a:cs typeface="Times New Roman" pitchFamily="18" charset="0"/>
                          </a:rPr>
                          <m:t>𝑛</m:t>
                        </m:r>
                      </m:den>
                    </m:f>
                    <m:func>
                      <m:funcPr>
                        <m:ctrlPr>
                          <a:rPr lang="en-US" altLang="zh-CN" sz="2000" i="1" smtClean="0">
                            <a:latin typeface="Cambria Math" panose="02040503050406030204" pitchFamily="18" charset="0"/>
                            <a:ea typeface="楷体" pitchFamily="49" charset="-122"/>
                            <a:cs typeface="Times New Roman" pitchFamily="18" charset="0"/>
                          </a:rPr>
                        </m:ctrlPr>
                      </m:funcPr>
                      <m:fName>
                        <m:limLow>
                          <m:limLowPr>
                            <m:ctrlPr>
                              <a:rPr lang="en-US" altLang="zh-CN" sz="2000" i="1" smtClean="0">
                                <a:latin typeface="Cambria Math" panose="02040503050406030204" pitchFamily="18" charset="0"/>
                                <a:ea typeface="楷体" pitchFamily="49" charset="-122"/>
                                <a:cs typeface="Times New Roman" pitchFamily="18" charset="0"/>
                              </a:rPr>
                            </m:ctrlPr>
                          </m:limLowPr>
                          <m:e>
                            <m:r>
                              <m:rPr>
                                <m:sty m:val="p"/>
                              </m:rPr>
                              <a:rPr lang="en-US" altLang="zh-CN" sz="2000" i="0" smtClean="0">
                                <a:latin typeface="Cambria Math" panose="02040503050406030204" pitchFamily="18" charset="0"/>
                                <a:ea typeface="楷体" pitchFamily="49" charset="-122"/>
                                <a:cs typeface="Times New Roman" pitchFamily="18" charset="0"/>
                              </a:rPr>
                              <m:t>max</m:t>
                            </m:r>
                          </m:e>
                          <m:lim>
                            <m:r>
                              <a:rPr lang="en-US" altLang="zh-CN" sz="2000" b="0" i="1" smtClean="0">
                                <a:latin typeface="Cambria Math" panose="02040503050406030204" pitchFamily="18" charset="0"/>
                                <a:ea typeface="楷体" pitchFamily="49" charset="-122"/>
                                <a:cs typeface="Times New Roman" pitchFamily="18" charset="0"/>
                              </a:rPr>
                              <m:t>1</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𝑖</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𝑛</m:t>
                            </m:r>
                          </m:lim>
                        </m:limLow>
                      </m:fName>
                      <m:e>
                        <m:r>
                          <a:rPr lang="en-US" altLang="zh-CN" sz="2000" i="1">
                            <a:latin typeface="Cambria Math" charset="0"/>
                            <a:ea typeface="楷体" pitchFamily="49" charset="-122"/>
                            <a:cs typeface="Times New Roman" pitchFamily="18" charset="0"/>
                          </a:rPr>
                          <m:t>|</m:t>
                        </m:r>
                        <m:acc>
                          <m:accPr>
                            <m:chr m:val="̃"/>
                            <m:ctrlPr>
                              <a:rPr lang="en-US" altLang="zh-CN" sz="2000" i="1">
                                <a:latin typeface="Cambria Math" panose="02040503050406030204" pitchFamily="18" charset="0"/>
                                <a:ea typeface="楷体" pitchFamily="49" charset="-122"/>
                                <a:cs typeface="Times New Roman" pitchFamily="18" charset="0"/>
                              </a:rPr>
                            </m:ctrlPr>
                          </m:accPr>
                          <m:e>
                            <m:r>
                              <a:rPr lang="en-US" altLang="zh-CN" sz="2000" i="1" smtClean="0">
                                <a:latin typeface="Cambria Math" panose="02040503050406030204" pitchFamily="18" charset="0"/>
                                <a:ea typeface="Cambria Math" panose="02040503050406030204" pitchFamily="18" charset="0"/>
                                <a:cs typeface="Times New Roman" pitchFamily="18" charset="0"/>
                              </a:rPr>
                              <m:t>𝜋</m:t>
                            </m:r>
                          </m:e>
                        </m:acc>
                        <m:d>
                          <m:dPr>
                            <m:ctrlPr>
                              <a:rPr lang="en-US" altLang="zh-CN" sz="2000" i="1">
                                <a:latin typeface="Cambria Math" panose="02040503050406030204" pitchFamily="18" charset="0"/>
                                <a:ea typeface="楷体" pitchFamily="49" charset="-122"/>
                                <a:cs typeface="Times New Roman" pitchFamily="18" charset="0"/>
                              </a:rPr>
                            </m:ctrlPr>
                          </m:dPr>
                          <m:e>
                            <m:sSub>
                              <m:sSubPr>
                                <m:ctrlPr>
                                  <a:rPr lang="en-US" altLang="zh-CN" sz="2000" i="1">
                                    <a:latin typeface="Cambria Math" panose="02040503050406030204" pitchFamily="18" charset="0"/>
                                    <a:ea typeface="楷体" pitchFamily="49" charset="-122"/>
                                    <a:cs typeface="Times New Roman" pitchFamily="18" charset="0"/>
                                  </a:rPr>
                                </m:ctrlPr>
                              </m:sSubPr>
                              <m:e>
                                <m:r>
                                  <a:rPr lang="en-US" altLang="zh-CN" sz="2000" i="1">
                                    <a:latin typeface="Cambria Math" charset="0"/>
                                    <a:ea typeface="楷体" pitchFamily="49" charset="-122"/>
                                    <a:cs typeface="Times New Roman" pitchFamily="18" charset="0"/>
                                  </a:rPr>
                                  <m:t>𝑣</m:t>
                                </m:r>
                              </m:e>
                              <m:sub>
                                <m:r>
                                  <a:rPr lang="en-US" altLang="zh-CN" sz="2000" i="1">
                                    <a:latin typeface="Cambria Math" charset="0"/>
                                    <a:ea typeface="楷体" pitchFamily="49" charset="-122"/>
                                    <a:cs typeface="Times New Roman" pitchFamily="18" charset="0"/>
                                  </a:rPr>
                                  <m:t>𝑖</m:t>
                                </m:r>
                              </m:sub>
                            </m:sSub>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𝑡</m:t>
                            </m:r>
                          </m:e>
                        </m:d>
                        <m:r>
                          <a:rPr lang="en-US" altLang="zh-CN" sz="2000" i="1">
                            <a:latin typeface="Cambria Math" charset="0"/>
                            <a:ea typeface="楷体" pitchFamily="49" charset="-122"/>
                            <a:cs typeface="Times New Roman" pitchFamily="18" charset="0"/>
                          </a:rPr>
                          <m:t>−</m:t>
                        </m:r>
                        <m:r>
                          <a:rPr lang="en-US" altLang="zh-CN" sz="2000" i="1" smtClean="0">
                            <a:latin typeface="Cambria Math" panose="02040503050406030204" pitchFamily="18" charset="0"/>
                            <a:ea typeface="Cambria Math" panose="02040503050406030204" pitchFamily="18" charset="0"/>
                            <a:cs typeface="Times New Roman" pitchFamily="18" charset="0"/>
                          </a:rPr>
                          <m:t>𝜋</m:t>
                        </m:r>
                        <m:r>
                          <a:rPr lang="en-US" altLang="zh-CN" sz="2000" i="1">
                            <a:latin typeface="Cambria Math" charset="0"/>
                            <a:ea typeface="楷体" pitchFamily="49" charset="-122"/>
                            <a:cs typeface="Times New Roman" pitchFamily="18" charset="0"/>
                          </a:rPr>
                          <m:t>(</m:t>
                        </m:r>
                        <m:sSub>
                          <m:sSubPr>
                            <m:ctrlPr>
                              <a:rPr lang="en-US" altLang="zh-CN" sz="2000" i="1">
                                <a:latin typeface="Cambria Math" panose="02040503050406030204" pitchFamily="18" charset="0"/>
                                <a:ea typeface="楷体" pitchFamily="49" charset="-122"/>
                                <a:cs typeface="Times New Roman" pitchFamily="18" charset="0"/>
                              </a:rPr>
                            </m:ctrlPr>
                          </m:sSubPr>
                          <m:e>
                            <m:r>
                              <a:rPr lang="en-US" altLang="zh-CN" sz="2000" i="1">
                                <a:latin typeface="Cambria Math" charset="0"/>
                                <a:ea typeface="楷体" pitchFamily="49" charset="-122"/>
                                <a:cs typeface="Times New Roman" pitchFamily="18" charset="0"/>
                              </a:rPr>
                              <m:t>𝑣</m:t>
                            </m:r>
                          </m:e>
                          <m:sub>
                            <m:r>
                              <a:rPr lang="en-US" altLang="zh-CN" sz="2000" i="1">
                                <a:latin typeface="Cambria Math" charset="0"/>
                                <a:ea typeface="楷体" pitchFamily="49" charset="-122"/>
                                <a:cs typeface="Times New Roman" pitchFamily="18" charset="0"/>
                              </a:rPr>
                              <m:t>𝑖</m:t>
                            </m:r>
                          </m:sub>
                        </m:sSub>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𝑡</m:t>
                        </m:r>
                        <m:r>
                          <a:rPr lang="en-US" altLang="zh-CN" sz="2000" i="1">
                            <a:latin typeface="Cambria Math" charset="0"/>
                            <a:ea typeface="楷体" pitchFamily="49" charset="-122"/>
                            <a:cs typeface="Times New Roman" pitchFamily="18" charset="0"/>
                          </a:rPr>
                          <m:t>)|</m:t>
                        </m:r>
                      </m:e>
                    </m:func>
                  </m:oMath>
                </a14:m>
                <a:endParaRPr lang="en-US" altLang="zh-CN" sz="2000" dirty="0">
                  <a:latin typeface="Times New Roman" pitchFamily="18" charset="0"/>
                  <a:ea typeface="楷体" pitchFamily="49" charset="-122"/>
                  <a:cs typeface="Times New Roman" pitchFamily="18" charset="0"/>
                </a:endParaRPr>
              </a:p>
              <a:p>
                <a:pPr lvl="1">
                  <a:buFont typeface="Wingdings" pitchFamily="2" charset="2"/>
                  <a:buChar char="p"/>
                </a:pPr>
                <a:r>
                  <a:rPr lang="en-US" altLang="zh-CN" sz="2000" dirty="0" err="1">
                    <a:latin typeface="Corbel" panose="020B0503020204020204" pitchFamily="34" charset="0"/>
                    <a:ea typeface="楷体" pitchFamily="49" charset="-122"/>
                    <a:cs typeface="Times New Roman" pitchFamily="18" charset="0"/>
                  </a:rPr>
                  <a:t>Conductance: to measure the quality of the cluster algorithms</a:t>
                </a:r>
              </a:p>
              <a:p>
                <a:pPr lvl="2">
                  <a:buFont typeface="Wingdings" pitchFamily="2" charset="2"/>
                  <a:buChar char="p"/>
                </a:pPr>
                <a:r>
                  <a:rPr lang="en-US" altLang="zh-CN" sz="1800" dirty="0" err="1">
                    <a:latin typeface="Corbel" panose="020B0503020204020204" pitchFamily="34" charset="0"/>
                    <a:ea typeface="楷体" pitchFamily="49" charset="-122"/>
                    <a:cs typeface="Times New Roman" pitchFamily="18" charset="0"/>
                  </a:rPr>
                  <a:t>the smaller, the better. </a:t>
                </a:r>
                <a:endParaRPr lang="en-US" altLang="zh-CN" sz="2000" dirty="0">
                  <a:latin typeface="Times New Roman" pitchFamily="18" charset="0"/>
                  <a:ea typeface="楷体" pitchFamily="49" charset="-122"/>
                  <a:cs typeface="Times New Roman" pitchFamily="18" charset="0"/>
                </a:endParaRPr>
              </a:p>
            </p:txBody>
          </p:sp>
        </mc:Choice>
        <mc:Fallback xmlns="">
          <p:sp>
            <p:nvSpPr>
              <p:cNvPr id="5" name="内容占位符 2">
                <a:extLst>
                  <a:ext uri="{FF2B5EF4-FFF2-40B4-BE49-F238E27FC236}">
                    <a16:creationId xmlns:a16="http://schemas.microsoft.com/office/drawing/2014/main" id="{64DC8DAB-3129-7347-A99D-BAEA2737A9E4}"/>
                  </a:ext>
                </a:extLst>
              </p:cNvPr>
              <p:cNvSpPr>
                <a:spLocks noGrp="1" noRot="1" noChangeAspect="1" noMove="1" noResize="1" noEditPoints="1" noAdjustHandles="1" noChangeArrowheads="1" noChangeShapeType="1" noTextEdit="1"/>
              </p:cNvSpPr>
              <p:nvPr>
                <p:ph idx="1"/>
              </p:nvPr>
            </p:nvSpPr>
            <p:spPr>
              <a:xfrm>
                <a:off x="632210" y="1170000"/>
                <a:ext cx="8496944" cy="5616624"/>
              </a:xfrm>
              <a:blipFill>
                <a:blip r:embed="rId3"/>
                <a:stretch>
                  <a:fillRect l="-447" t="-903"/>
                </a:stretch>
              </a:blipFill>
            </p:spPr>
            <p:txBody>
              <a:bodyPr/>
              <a:lstStyle/>
              <a:p>
                <a:r>
                  <a:rPr lang="en-US">
                    <a:noFill/>
                  </a:rPr>
                  <a:t> </a:t>
                </a:r>
              </a:p>
            </p:txBody>
          </p:sp>
        </mc:Fallback>
      </mc:AlternateContent>
      <p:pic>
        <p:nvPicPr>
          <p:cNvPr id="8" name="图片 7" descr="卡通人物&#10;&#10;低可信度描述已自动生成">
            <a:extLst>
              <a:ext uri="{FF2B5EF4-FFF2-40B4-BE49-F238E27FC236}">
                <a16:creationId xmlns:a16="http://schemas.microsoft.com/office/drawing/2014/main" id="{426EA65B-8F65-8842-AA37-877DE1C38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28" y="3429000"/>
            <a:ext cx="4679533" cy="3127029"/>
          </a:xfrm>
          <a:prstGeom prst="rect">
            <a:avLst/>
          </a:prstGeom>
        </p:spPr>
      </p:pic>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B93A3AD5-A938-B144-8B5B-B782EA9CA919}"/>
                  </a:ext>
                </a:extLst>
              </p:cNvPr>
              <p:cNvSpPr/>
              <p:nvPr/>
            </p:nvSpPr>
            <p:spPr>
              <a:xfrm>
                <a:off x="3945996" y="5321040"/>
                <a:ext cx="4572000" cy="73391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zh-CN" altLang="en-US" sz="2000" b="0" i="1" dirty="0">
                          <a:latin typeface="Cambria Math" panose="02040503050406030204" pitchFamily="18" charset="0"/>
                          <a:ea typeface="SimSun" panose="02010600030101010101" pitchFamily="2" charset="-122"/>
                        </a:rPr>
                        <m:t>𝛷</m:t>
                      </m:r>
                      <m:d>
                        <m:dPr>
                          <m:ctrlPr>
                            <a:rPr lang="en-US" altLang="zh-CN" sz="2000" i="1" dirty="0">
                              <a:latin typeface="Cambria Math" panose="02040503050406030204" pitchFamily="18" charset="0"/>
                              <a:ea typeface="SimSun" panose="02010600030101010101" pitchFamily="2" charset="-122"/>
                            </a:rPr>
                          </m:ctrlPr>
                        </m:dPr>
                        <m:e>
                          <m:r>
                            <a:rPr lang="en-US" altLang="zh-CN" sz="2000" b="0" i="1" dirty="0">
                              <a:latin typeface="Cambria Math" panose="02040503050406030204" pitchFamily="18" charset="0"/>
                              <a:ea typeface="SimSun" panose="02010600030101010101" pitchFamily="2" charset="-122"/>
                            </a:rPr>
                            <m:t>𝑆</m:t>
                          </m:r>
                        </m:e>
                      </m:d>
                      <m:r>
                        <a:rPr lang="en-US" altLang="zh-CN" sz="2000" b="0" i="1" dirty="0">
                          <a:latin typeface="Cambria Math" panose="02040503050406030204" pitchFamily="18" charset="0"/>
                          <a:ea typeface="SimSun" panose="02010600030101010101" pitchFamily="2" charset="-122"/>
                        </a:rPr>
                        <m:t>=</m:t>
                      </m:r>
                      <m:f>
                        <m:fPr>
                          <m:ctrlPr>
                            <a:rPr lang="en-US" altLang="zh-CN" sz="2000" i="1" dirty="0">
                              <a:latin typeface="Cambria Math" panose="02040503050406030204" pitchFamily="18" charset="0"/>
                              <a:ea typeface="SimSun" panose="02010600030101010101" pitchFamily="2" charset="-122"/>
                            </a:rPr>
                          </m:ctrlPr>
                        </m:fPr>
                        <m:num>
                          <m:r>
                            <a:rPr lang="en-US" altLang="zh-CN" sz="2000" b="0" i="1" dirty="0">
                              <a:latin typeface="Cambria Math" panose="02040503050406030204" pitchFamily="18" charset="0"/>
                              <a:ea typeface="SimSun" panose="02010600030101010101" pitchFamily="2" charset="-122"/>
                            </a:rPr>
                            <m:t>|</m:t>
                          </m:r>
                          <m:r>
                            <a:rPr lang="en-US" altLang="zh-CN" sz="2000" b="0" i="1" dirty="0">
                              <a:latin typeface="Cambria Math" panose="02040503050406030204" pitchFamily="18" charset="0"/>
                              <a:ea typeface="SimSun" panose="02010600030101010101" pitchFamily="2" charset="-122"/>
                            </a:rPr>
                            <m:t>𝑐𝑢𝑡</m:t>
                          </m:r>
                          <m:r>
                            <a:rPr lang="en-US" altLang="zh-CN" sz="2000" b="0" i="1" dirty="0">
                              <a:latin typeface="Cambria Math" panose="02040503050406030204" pitchFamily="18" charset="0"/>
                              <a:ea typeface="SimSun" panose="02010600030101010101" pitchFamily="2" charset="-122"/>
                            </a:rPr>
                            <m:t>(</m:t>
                          </m:r>
                          <m:r>
                            <a:rPr lang="en-US" altLang="zh-CN" sz="2000" b="0" i="1" dirty="0">
                              <a:latin typeface="Cambria Math" panose="02040503050406030204" pitchFamily="18" charset="0"/>
                              <a:ea typeface="SimSun" panose="02010600030101010101" pitchFamily="2" charset="-122"/>
                            </a:rPr>
                            <m:t>𝑆</m:t>
                          </m:r>
                          <m:r>
                            <a:rPr lang="en-US" altLang="zh-CN" sz="2000" b="0" i="1" dirty="0">
                              <a:latin typeface="Cambria Math" panose="02040503050406030204" pitchFamily="18" charset="0"/>
                              <a:ea typeface="SimSun" panose="02010600030101010101" pitchFamily="2" charset="-122"/>
                            </a:rPr>
                            <m:t>)|</m:t>
                          </m:r>
                        </m:num>
                        <m:den>
                          <m:r>
                            <a:rPr lang="en-US" altLang="zh-CN" sz="2000" b="0" i="1" dirty="0">
                              <a:latin typeface="Cambria Math" panose="02040503050406030204" pitchFamily="18" charset="0"/>
                              <a:ea typeface="SimSun" panose="02010600030101010101" pitchFamily="2" charset="-122"/>
                            </a:rPr>
                            <m:t>𝑚𝑖𝑛</m:t>
                          </m:r>
                          <m:r>
                            <a:rPr lang="en-US" altLang="zh-CN" sz="2000" b="0" i="1" dirty="0">
                              <a:latin typeface="Cambria Math" panose="02040503050406030204" pitchFamily="18" charset="0"/>
                              <a:ea typeface="SimSun" panose="02010600030101010101" pitchFamily="2" charset="-122"/>
                            </a:rPr>
                            <m:t>{</m:t>
                          </m:r>
                          <m:r>
                            <a:rPr lang="en-US" altLang="zh-CN" sz="2000" b="0" i="1" dirty="0">
                              <a:latin typeface="Cambria Math" panose="02040503050406030204" pitchFamily="18" charset="0"/>
                              <a:ea typeface="SimSun" panose="02010600030101010101" pitchFamily="2" charset="-122"/>
                            </a:rPr>
                            <m:t>𝑣𝑜𝑙</m:t>
                          </m:r>
                          <m:d>
                            <m:dPr>
                              <m:ctrlPr>
                                <a:rPr lang="en-US" altLang="zh-CN" sz="2000" i="1" dirty="0">
                                  <a:latin typeface="Cambria Math" panose="02040503050406030204" pitchFamily="18" charset="0"/>
                                  <a:ea typeface="SimSun" panose="02010600030101010101" pitchFamily="2" charset="-122"/>
                                </a:rPr>
                              </m:ctrlPr>
                            </m:dPr>
                            <m:e>
                              <m:r>
                                <a:rPr lang="en-US" altLang="zh-CN" sz="2000" b="0" i="1" dirty="0">
                                  <a:latin typeface="Cambria Math" panose="02040503050406030204" pitchFamily="18" charset="0"/>
                                  <a:ea typeface="SimSun" panose="02010600030101010101" pitchFamily="2" charset="-122"/>
                                </a:rPr>
                                <m:t>𝑆</m:t>
                              </m:r>
                            </m:e>
                          </m:d>
                          <m:r>
                            <a:rPr lang="en-US" altLang="zh-CN" sz="2000" b="0" i="1" dirty="0">
                              <a:latin typeface="Cambria Math" panose="02040503050406030204" pitchFamily="18" charset="0"/>
                              <a:ea typeface="SimSun" panose="02010600030101010101" pitchFamily="2" charset="-122"/>
                            </a:rPr>
                            <m:t>,2</m:t>
                          </m:r>
                          <m:r>
                            <a:rPr lang="en-US" altLang="zh-CN" sz="2000" b="0" i="1" dirty="0">
                              <a:latin typeface="Cambria Math" panose="02040503050406030204" pitchFamily="18" charset="0"/>
                              <a:ea typeface="SimSun" panose="02010600030101010101" pitchFamily="2" charset="-122"/>
                            </a:rPr>
                            <m:t>𝑚</m:t>
                          </m:r>
                          <m:r>
                            <a:rPr lang="en-US" altLang="zh-CN" sz="2000" b="0" i="1" dirty="0">
                              <a:latin typeface="Cambria Math" panose="02040503050406030204" pitchFamily="18" charset="0"/>
                              <a:ea typeface="SimSun" panose="02010600030101010101" pitchFamily="2" charset="-122"/>
                            </a:rPr>
                            <m:t>−</m:t>
                          </m:r>
                          <m:r>
                            <a:rPr lang="en-US" altLang="zh-CN" sz="2000" b="0" i="1" dirty="0">
                              <a:latin typeface="Cambria Math" panose="02040503050406030204" pitchFamily="18" charset="0"/>
                              <a:ea typeface="SimSun" panose="02010600030101010101" pitchFamily="2" charset="-122"/>
                            </a:rPr>
                            <m:t>𝑣𝑜𝑙</m:t>
                          </m:r>
                          <m:r>
                            <a:rPr lang="en-US" altLang="zh-CN" sz="2000" b="0" i="1" dirty="0">
                              <a:latin typeface="Cambria Math" panose="02040503050406030204" pitchFamily="18" charset="0"/>
                              <a:ea typeface="SimSun" panose="02010600030101010101" pitchFamily="2" charset="-122"/>
                            </a:rPr>
                            <m:t>(</m:t>
                          </m:r>
                          <m:r>
                            <a:rPr lang="en-US" altLang="zh-CN" sz="2000" b="0" i="1" dirty="0">
                              <a:latin typeface="Cambria Math" panose="02040503050406030204" pitchFamily="18" charset="0"/>
                              <a:ea typeface="SimSun" panose="02010600030101010101" pitchFamily="2" charset="-122"/>
                            </a:rPr>
                            <m:t>𝑆</m:t>
                          </m:r>
                          <m:r>
                            <a:rPr lang="en-US" altLang="zh-CN" sz="2000" b="0" i="1" dirty="0">
                              <a:latin typeface="Cambria Math" panose="02040503050406030204" pitchFamily="18" charset="0"/>
                              <a:ea typeface="SimSun" panose="02010600030101010101" pitchFamily="2" charset="-122"/>
                            </a:rPr>
                            <m:t>)}</m:t>
                          </m:r>
                        </m:den>
                      </m:f>
                    </m:oMath>
                  </m:oMathPara>
                </a14:m>
                <a:endParaRPr lang="en-US" sz="2000"/>
              </a:p>
            </p:txBody>
          </p:sp>
        </mc:Choice>
        <mc:Fallback xmlns="">
          <p:sp>
            <p:nvSpPr>
              <p:cNvPr id="11" name="矩形 10">
                <a:extLst>
                  <a:ext uri="{FF2B5EF4-FFF2-40B4-BE49-F238E27FC236}">
                    <a16:creationId xmlns:a16="http://schemas.microsoft.com/office/drawing/2014/main" id="{B93A3AD5-A938-B144-8B5B-B782EA9CA919}"/>
                  </a:ext>
                </a:extLst>
              </p:cNvPr>
              <p:cNvSpPr>
                <a:spLocks noRot="1" noChangeAspect="1" noMove="1" noResize="1" noEditPoints="1" noAdjustHandles="1" noChangeArrowheads="1" noChangeShapeType="1" noTextEdit="1"/>
              </p:cNvSpPr>
              <p:nvPr/>
            </p:nvSpPr>
            <p:spPr>
              <a:xfrm>
                <a:off x="3945996" y="5321040"/>
                <a:ext cx="4572000" cy="733919"/>
              </a:xfrm>
              <a:prstGeom prst="rect">
                <a:avLst/>
              </a:prstGeom>
              <a:blipFill>
                <a:blip r:embed="rId5"/>
                <a:stretch>
                  <a:fillRect b="-8621"/>
                </a:stretch>
              </a:blipFill>
            </p:spPr>
            <p:txBody>
              <a:bodyPr/>
              <a:lstStyle/>
              <a:p>
                <a:r>
                  <a:rPr lang="en-US">
                    <a:noFill/>
                  </a:rPr>
                  <a:t> </a:t>
                </a:r>
              </a:p>
            </p:txBody>
          </p:sp>
        </mc:Fallback>
      </mc:AlternateContent>
      <p:sp>
        <p:nvSpPr>
          <p:cNvPr id="10" name="文本框 9">
            <a:extLst>
              <a:ext uri="{FF2B5EF4-FFF2-40B4-BE49-F238E27FC236}">
                <a16:creationId xmlns:a16="http://schemas.microsoft.com/office/drawing/2014/main" id="{F80A4D9E-7F07-DD4D-ABC6-37192BFB6F1C}"/>
              </a:ext>
            </a:extLst>
          </p:cNvPr>
          <p:cNvSpPr txBox="1"/>
          <p:nvPr/>
        </p:nvSpPr>
        <p:spPr>
          <a:xfrm>
            <a:off x="4311493" y="4797820"/>
            <a:ext cx="2985332" cy="523220"/>
          </a:xfrm>
          <a:prstGeom prst="rect">
            <a:avLst/>
          </a:prstGeom>
          <a:noFill/>
        </p:spPr>
        <p:txBody>
          <a:bodyPr wrap="square" rtlCol="0">
            <a:spAutoFit/>
          </a:bodyPr>
          <a:lstStyle/>
          <a:p>
            <a:r>
              <a:rPr lang="en-US" sz="2800" b="0">
                <a:solidFill>
                  <a:srgbClr val="0070C0"/>
                </a:solidFill>
                <a:latin typeface="Corbel" panose="020B0503020204020204" pitchFamily="34" charset="0"/>
              </a:rPr>
              <a:t>conductance:</a:t>
            </a: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D9997234-B20F-D04F-B3E8-D58A3F7EF6AC}"/>
                  </a:ext>
                </a:extLst>
              </p:cNvPr>
              <p:cNvSpPr/>
              <p:nvPr/>
            </p:nvSpPr>
            <p:spPr>
              <a:xfrm>
                <a:off x="275482" y="5854904"/>
                <a:ext cx="1680268" cy="400110"/>
              </a:xfrm>
              <a:prstGeom prst="rect">
                <a:avLst/>
              </a:prstGeom>
            </p:spPr>
            <p:txBody>
              <a:bodyPr wrap="none">
                <a:spAutoFit/>
              </a:bodyPr>
              <a:lstStyle/>
              <a:p>
                <a14:m>
                  <m:oMath xmlns:m="http://schemas.openxmlformats.org/officeDocument/2006/math">
                    <m:d>
                      <m:dPr>
                        <m:begChr m:val="|"/>
                        <m:endChr m:val="|"/>
                        <m:ctrlPr>
                          <a:rPr lang="en-US" altLang="zh-CN" sz="2000" b="0" i="1" dirty="0">
                            <a:latin typeface="Cambria Math" panose="02040503050406030204" pitchFamily="18" charset="0"/>
                            <a:ea typeface="SimSun" panose="02010600030101010101" pitchFamily="2" charset="-122"/>
                          </a:rPr>
                        </m:ctrlPr>
                      </m:dPr>
                      <m:e>
                        <m:r>
                          <a:rPr lang="en-US" altLang="zh-CN" sz="2000" b="0" i="1" dirty="0">
                            <a:latin typeface="Cambria Math" panose="02040503050406030204" pitchFamily="18" charset="0"/>
                            <a:ea typeface="SimSun" panose="02010600030101010101" pitchFamily="2" charset="-122"/>
                          </a:rPr>
                          <m:t>𝑐𝑢𝑡</m:t>
                        </m:r>
                        <m:d>
                          <m:dPr>
                            <m:ctrlPr>
                              <a:rPr lang="en-US" altLang="zh-CN" sz="2000" b="0" i="1" dirty="0">
                                <a:latin typeface="Cambria Math" panose="02040503050406030204" pitchFamily="18" charset="0"/>
                                <a:ea typeface="SimSun" panose="02010600030101010101" pitchFamily="2" charset="-122"/>
                              </a:rPr>
                            </m:ctrlPr>
                          </m:dPr>
                          <m:e>
                            <m:r>
                              <a:rPr lang="en-US" altLang="zh-CN" sz="2000" b="0" i="1" dirty="0">
                                <a:latin typeface="Cambria Math" panose="02040503050406030204" pitchFamily="18" charset="0"/>
                                <a:ea typeface="SimSun" panose="02010600030101010101" pitchFamily="2" charset="-122"/>
                              </a:rPr>
                              <m:t>𝑆</m:t>
                            </m:r>
                          </m:e>
                        </m:d>
                      </m:e>
                    </m:d>
                    <m:r>
                      <a:rPr lang="en-US" altLang="zh-CN" sz="2000" b="0" i="1" dirty="0">
                        <a:latin typeface="Cambria Math" panose="02040503050406030204" pitchFamily="18" charset="0"/>
                        <a:ea typeface="SimSun" panose="02010600030101010101" pitchFamily="2" charset="-122"/>
                      </a:rPr>
                      <m:t>=2</m:t>
                    </m:r>
                  </m:oMath>
                </a14:m>
                <a:r>
                  <a:rPr lang="en-US" altLang="zh-CN" sz="2000" b="0"/>
                  <a:t>  </a:t>
                </a:r>
              </a:p>
            </p:txBody>
          </p:sp>
        </mc:Choice>
        <mc:Fallback xmlns="">
          <p:sp>
            <p:nvSpPr>
              <p:cNvPr id="13" name="矩形 12">
                <a:extLst>
                  <a:ext uri="{FF2B5EF4-FFF2-40B4-BE49-F238E27FC236}">
                    <a16:creationId xmlns:a16="http://schemas.microsoft.com/office/drawing/2014/main" id="{D9997234-B20F-D04F-B3E8-D58A3F7EF6AC}"/>
                  </a:ext>
                </a:extLst>
              </p:cNvPr>
              <p:cNvSpPr>
                <a:spLocks noRot="1" noChangeAspect="1" noMove="1" noResize="1" noEditPoints="1" noAdjustHandles="1" noChangeArrowheads="1" noChangeShapeType="1" noTextEdit="1"/>
              </p:cNvSpPr>
              <p:nvPr/>
            </p:nvSpPr>
            <p:spPr>
              <a:xfrm>
                <a:off x="275482" y="5854904"/>
                <a:ext cx="1680268" cy="40011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079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散点图&#10;&#10;描述已自动生成">
            <a:extLst>
              <a:ext uri="{FF2B5EF4-FFF2-40B4-BE49-F238E27FC236}">
                <a16:creationId xmlns:a16="http://schemas.microsoft.com/office/drawing/2014/main" id="{32DCBBFE-B3E0-794A-8673-E26364F0A1F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01423" y="1348692"/>
            <a:ext cx="6761382" cy="2808813"/>
          </a:xfrm>
          <a:prstGeom prst="rect">
            <a:avLst/>
          </a:prstGeom>
        </p:spPr>
      </p:pic>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971600" y="116632"/>
            <a:ext cx="8496944" cy="1128712"/>
          </a:xfrm>
        </p:spPr>
        <p:txBody>
          <a:bodyPr/>
          <a:lstStyle/>
          <a:p>
            <a:pPr eaLnBrk="1" hangingPunct="1"/>
            <a:r>
              <a:rPr lang="en-US" altLang="zh-CN" sz="3200" dirty="0">
                <a:ea typeface="宋体" pitchFamily="2" charset="-122"/>
              </a:rPr>
              <a:t>Experiments: Local clustering with HKPR </a:t>
            </a:r>
          </a:p>
        </p:txBody>
      </p:sp>
      <p:sp>
        <p:nvSpPr>
          <p:cNvPr id="5" name="文本框 4">
            <a:extLst>
              <a:ext uri="{FF2B5EF4-FFF2-40B4-BE49-F238E27FC236}">
                <a16:creationId xmlns:a16="http://schemas.microsoft.com/office/drawing/2014/main" id="{B31D7A09-7305-8C44-A021-4656D44F2102}"/>
              </a:ext>
            </a:extLst>
          </p:cNvPr>
          <p:cNvSpPr txBox="1"/>
          <p:nvPr/>
        </p:nvSpPr>
        <p:spPr>
          <a:xfrm>
            <a:off x="3059832" y="1095127"/>
            <a:ext cx="6840760"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MaxError</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a:t>
            </a:r>
            <a:endParaRPr kumimoji="1" lang="zh-CN" altLang="en-US" sz="2400" b="0" dirty="0">
              <a:latin typeface="Corbel" panose="020B0503020204020204" pitchFamily="34" charset="0"/>
            </a:endParaRPr>
          </a:p>
        </p:txBody>
      </p:sp>
      <p:pic>
        <p:nvPicPr>
          <p:cNvPr id="9" name="图片 8" descr="图表, 散点图&#10;&#10;描述已自动生成">
            <a:extLst>
              <a:ext uri="{FF2B5EF4-FFF2-40B4-BE49-F238E27FC236}">
                <a16:creationId xmlns:a16="http://schemas.microsoft.com/office/drawing/2014/main" id="{DFCD918C-C432-3F47-BBA4-62C1D27D0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4104901"/>
            <a:ext cx="6761382" cy="2668555"/>
          </a:xfrm>
          <a:prstGeom prst="rect">
            <a:avLst/>
          </a:prstGeom>
        </p:spPr>
      </p:pic>
      <p:sp>
        <p:nvSpPr>
          <p:cNvPr id="10" name="矩形 9">
            <a:extLst>
              <a:ext uri="{FF2B5EF4-FFF2-40B4-BE49-F238E27FC236}">
                <a16:creationId xmlns:a16="http://schemas.microsoft.com/office/drawing/2014/main" id="{C0A42CAC-5426-1844-8C62-6D057A1244DE}"/>
              </a:ext>
            </a:extLst>
          </p:cNvPr>
          <p:cNvSpPr/>
          <p:nvPr/>
        </p:nvSpPr>
        <p:spPr>
          <a:xfrm>
            <a:off x="7990797" y="2132856"/>
            <a:ext cx="613651"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111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1E9245C-BA51-0746-B55E-B55AD217EC41}"/>
              </a:ext>
            </a:extLst>
          </p:cNvPr>
          <p:cNvPicPr>
            <a:picLocks noChangeAspect="1"/>
          </p:cNvPicPr>
          <p:nvPr/>
        </p:nvPicPr>
        <p:blipFill rotWithShape="1">
          <a:blip r:embed="rId3">
            <a:extLst>
              <a:ext uri="{28A0092B-C50C-407E-A947-70E740481C1C}">
                <a14:useLocalDpi xmlns:a14="http://schemas.microsoft.com/office/drawing/2010/main" val="0"/>
              </a:ext>
            </a:extLst>
          </a:blip>
          <a:srcRect l="65945"/>
          <a:stretch/>
        </p:blipFill>
        <p:spPr>
          <a:xfrm>
            <a:off x="2627784" y="3930436"/>
            <a:ext cx="3672408" cy="2927564"/>
          </a:xfrm>
          <a:prstGeom prst="rect">
            <a:avLst/>
          </a:prstGeom>
        </p:spPr>
      </p:pic>
      <p:pic>
        <p:nvPicPr>
          <p:cNvPr id="4" name="图片 3" descr="图片包含 图示&#10;&#10;描述已自动生成">
            <a:extLst>
              <a:ext uri="{FF2B5EF4-FFF2-40B4-BE49-F238E27FC236}">
                <a16:creationId xmlns:a16="http://schemas.microsoft.com/office/drawing/2014/main" id="{F0BC0F3A-9161-2643-AFC5-5E6DAFA0E249}"/>
              </a:ext>
            </a:extLst>
          </p:cNvPr>
          <p:cNvPicPr>
            <a:picLocks noChangeAspect="1"/>
          </p:cNvPicPr>
          <p:nvPr/>
        </p:nvPicPr>
        <p:blipFill rotWithShape="1">
          <a:blip r:embed="rId3">
            <a:extLst>
              <a:ext uri="{28A0092B-C50C-407E-A947-70E740481C1C}">
                <a14:useLocalDpi xmlns:a14="http://schemas.microsoft.com/office/drawing/2010/main" val="0"/>
              </a:ext>
            </a:extLst>
          </a:blip>
          <a:srcRect r="34250"/>
          <a:stretch/>
        </p:blipFill>
        <p:spPr>
          <a:xfrm>
            <a:off x="1140732" y="1360458"/>
            <a:ext cx="6624735" cy="2735352"/>
          </a:xfrm>
          <a:prstGeom prst="rect">
            <a:avLst/>
          </a:prstGeom>
        </p:spPr>
      </p:pic>
      <p:sp>
        <p:nvSpPr>
          <p:cNvPr id="5" name="文本框 4">
            <a:extLst>
              <a:ext uri="{FF2B5EF4-FFF2-40B4-BE49-F238E27FC236}">
                <a16:creationId xmlns:a16="http://schemas.microsoft.com/office/drawing/2014/main" id="{B31D7A09-7305-8C44-A021-4656D44F2102}"/>
              </a:ext>
            </a:extLst>
          </p:cNvPr>
          <p:cNvSpPr txBox="1"/>
          <p:nvPr/>
        </p:nvSpPr>
        <p:spPr>
          <a:xfrm>
            <a:off x="1547664" y="1052736"/>
            <a:ext cx="6984776"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Conductance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a:t>
            </a:r>
            <a:r>
              <a:rPr kumimoji="1" lang="en-US" altLang="zh-CN" sz="2400" dirty="0">
                <a:latin typeface="Corbel" panose="020B0503020204020204" pitchFamily="34" charset="0"/>
              </a:rPr>
              <a:t>(the smaller, the better)</a:t>
            </a:r>
            <a:endParaRPr kumimoji="1" lang="zh-CN" altLang="en-US" sz="2400" dirty="0">
              <a:latin typeface="Corbel" panose="020B0503020204020204" pitchFamily="34" charset="0"/>
            </a:endParaRPr>
          </a:p>
        </p:txBody>
      </p:sp>
      <p:sp>
        <p:nvSpPr>
          <p:cNvPr id="10" name="矩形 9">
            <a:extLst>
              <a:ext uri="{FF2B5EF4-FFF2-40B4-BE49-F238E27FC236}">
                <a16:creationId xmlns:a16="http://schemas.microsoft.com/office/drawing/2014/main" id="{C0A42CAC-5426-1844-8C62-6D057A1244DE}"/>
              </a:ext>
            </a:extLst>
          </p:cNvPr>
          <p:cNvSpPr/>
          <p:nvPr/>
        </p:nvSpPr>
        <p:spPr>
          <a:xfrm>
            <a:off x="7990797" y="2132856"/>
            <a:ext cx="613651"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a:extLst>
              <a:ext uri="{FF2B5EF4-FFF2-40B4-BE49-F238E27FC236}">
                <a16:creationId xmlns:a16="http://schemas.microsoft.com/office/drawing/2014/main" id="{A2DBFA33-9FD2-234B-B90B-0F22A6385772}"/>
              </a:ext>
            </a:extLst>
          </p:cNvPr>
          <p:cNvSpPr>
            <a:spLocks noGrp="1" noChangeArrowheads="1"/>
          </p:cNvSpPr>
          <p:nvPr>
            <p:ph type="title"/>
          </p:nvPr>
        </p:nvSpPr>
        <p:spPr>
          <a:xfrm>
            <a:off x="971600" y="116632"/>
            <a:ext cx="8496944" cy="1128712"/>
          </a:xfrm>
        </p:spPr>
        <p:txBody>
          <a:bodyPr/>
          <a:lstStyle/>
          <a:p>
            <a:pPr eaLnBrk="1" hangingPunct="1"/>
            <a:r>
              <a:rPr lang="en-US" altLang="zh-CN" sz="3200" dirty="0">
                <a:ea typeface="宋体" pitchFamily="2" charset="-122"/>
              </a:rPr>
              <a:t>Experiments: Local clustering with HKPR </a:t>
            </a:r>
          </a:p>
        </p:txBody>
      </p:sp>
    </p:spTree>
    <p:extLst>
      <p:ext uri="{BB962C8B-B14F-4D97-AF65-F5344CB8AC3E}">
        <p14:creationId xmlns:p14="http://schemas.microsoft.com/office/powerpoint/2010/main" val="516508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dirty="0">
                <a:ea typeface="宋体" pitchFamily="2" charset="-122"/>
              </a:rPr>
              <a:t>Experiments</a:t>
            </a:r>
          </a:p>
        </p:txBody>
      </p:sp>
      <p:sp>
        <p:nvSpPr>
          <p:cNvPr id="5" name="内容占位符 2">
            <a:extLst>
              <a:ext uri="{FF2B5EF4-FFF2-40B4-BE49-F238E27FC236}">
                <a16:creationId xmlns:a16="http://schemas.microsoft.com/office/drawing/2014/main" id="{64DC8DAB-3129-7347-A99D-BAEA2737A9E4}"/>
              </a:ext>
            </a:extLst>
          </p:cNvPr>
          <p:cNvSpPr>
            <a:spLocks noGrp="1"/>
          </p:cNvSpPr>
          <p:nvPr>
            <p:ph idx="1"/>
          </p:nvPr>
        </p:nvSpPr>
        <p:spPr>
          <a:xfrm>
            <a:off x="632210" y="1170000"/>
            <a:ext cx="8496944" cy="5616624"/>
          </a:xfrm>
        </p:spPr>
        <p:txBody>
          <a:bodyPr/>
          <a:lstStyle/>
          <a:p>
            <a:pPr>
              <a:buFont typeface="Wingdings" pitchFamily="2" charset="2"/>
              <a:buChar char="l"/>
            </a:pPr>
            <a:r>
              <a:rPr lang="en-US" altLang="zh-CN" sz="2400" b="1" dirty="0">
                <a:solidFill>
                  <a:srgbClr val="0070C0"/>
                </a:solidFill>
                <a:latin typeface="Candara" panose="020E0502030303020204" pitchFamily="34" charset="0"/>
              </a:rPr>
              <a:t>Node classification with GNN</a:t>
            </a:r>
          </a:p>
          <a:p>
            <a:pPr>
              <a:buFont typeface="Wingdings" pitchFamily="2" charset="2"/>
              <a:buChar char="l"/>
            </a:pPr>
            <a:r>
              <a:rPr lang="en-US" altLang="zh-CN" sz="2400" dirty="0">
                <a:latin typeface="Candara" panose="020E0502030303020204" pitchFamily="34" charset="0"/>
              </a:rPr>
              <a:t>Datasets:</a:t>
            </a: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p:txBody>
      </p:sp>
      <p:sp>
        <p:nvSpPr>
          <p:cNvPr id="7" name="矩形 6">
            <a:extLst>
              <a:ext uri="{FF2B5EF4-FFF2-40B4-BE49-F238E27FC236}">
                <a16:creationId xmlns:a16="http://schemas.microsoft.com/office/drawing/2014/main" id="{07B37E15-8547-4A48-BCC8-DF2E86DFE7C3}"/>
              </a:ext>
            </a:extLst>
          </p:cNvPr>
          <p:cNvSpPr>
            <a:spLocks noChangeArrowheads="1"/>
          </p:cNvSpPr>
          <p:nvPr/>
        </p:nvSpPr>
        <p:spPr bwMode="auto">
          <a:xfrm>
            <a:off x="14846" y="6474822"/>
            <a:ext cx="8877634" cy="338554"/>
          </a:xfrm>
          <a:prstGeom prst="rect">
            <a:avLst/>
          </a:prstGeom>
          <a:noFill/>
          <a:ln w="9525">
            <a:noFill/>
            <a:miter lim="800000"/>
            <a:headEnd/>
            <a:tailEnd/>
          </a:ln>
        </p:spPr>
        <p:txBody>
          <a:bodyPr wrap="square">
            <a:spAutoFit/>
          </a:bodyPr>
          <a:lstStyle/>
          <a:p>
            <a:pPr lvl="0"/>
            <a:r>
              <a:rPr lang="en-US" altLang="zh-CN" sz="1600" b="0" dirty="0"/>
              <a:t>Dataset source: http://</a:t>
            </a:r>
            <a:r>
              <a:rPr lang="en-US" altLang="zh-CN" sz="1600" b="0" dirty="0" err="1"/>
              <a:t>snap.stanford.edu</a:t>
            </a:r>
            <a:r>
              <a:rPr lang="en-US" altLang="zh-CN" sz="1600" b="0" dirty="0"/>
              <a:t>/data/</a:t>
            </a:r>
            <a:r>
              <a:rPr lang="en-US" altLang="zh-CN" sz="1600" b="0" dirty="0" err="1"/>
              <a:t>index.html</a:t>
            </a:r>
            <a:r>
              <a:rPr lang="en-US" altLang="zh-CN" sz="1600" b="0" dirty="0"/>
              <a:t>. </a:t>
            </a:r>
            <a:r>
              <a:rPr lang="zh-CN" altLang="en-US" sz="1600" b="0" dirty="0"/>
              <a:t> </a:t>
            </a:r>
            <a:r>
              <a:rPr lang="en-US" altLang="zh-CN" sz="1600" b="0" dirty="0"/>
              <a:t>   http://</a:t>
            </a:r>
            <a:r>
              <a:rPr lang="en-US" altLang="zh-CN" sz="1600" b="0" dirty="0" err="1"/>
              <a:t>law.di.unimi.it</a:t>
            </a:r>
            <a:r>
              <a:rPr lang="en-US" altLang="zh-CN" sz="1600" b="0" dirty="0"/>
              <a:t>/</a:t>
            </a:r>
            <a:r>
              <a:rPr lang="en-US" altLang="zh-CN" sz="1600" b="0" dirty="0" err="1"/>
              <a:t>datasets.php</a:t>
            </a:r>
            <a:r>
              <a:rPr lang="en-US" altLang="zh-CN" sz="1600" b="0" dirty="0"/>
              <a:t>.</a:t>
            </a:r>
            <a:r>
              <a:rPr lang="zh-CN" altLang="zh-CN" sz="1600" b="0" dirty="0"/>
              <a:t> </a:t>
            </a:r>
            <a:endParaRPr lang="en-US" altLang="zh-CN" sz="1600" b="0" dirty="0"/>
          </a:p>
        </p:txBody>
      </p:sp>
      <p:graphicFrame>
        <p:nvGraphicFramePr>
          <p:cNvPr id="8" name="表格 7">
            <a:extLst>
              <a:ext uri="{FF2B5EF4-FFF2-40B4-BE49-F238E27FC236}">
                <a16:creationId xmlns:a16="http://schemas.microsoft.com/office/drawing/2014/main" id="{C9BF8C2D-F014-DF44-9FF7-FF660AB5B47D}"/>
              </a:ext>
            </a:extLst>
          </p:cNvPr>
          <p:cNvGraphicFramePr>
            <a:graphicFrameLocks noGrp="1"/>
          </p:cNvGraphicFramePr>
          <p:nvPr>
            <p:extLst>
              <p:ext uri="{D42A27DB-BD31-4B8C-83A1-F6EECF244321}">
                <p14:modId xmlns:p14="http://schemas.microsoft.com/office/powerpoint/2010/main" val="1859594433"/>
              </p:ext>
            </p:extLst>
          </p:nvPr>
        </p:nvGraphicFramePr>
        <p:xfrm>
          <a:off x="755576" y="2329716"/>
          <a:ext cx="7920880" cy="2286000"/>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3670048473"/>
                    </a:ext>
                  </a:extLst>
                </a:gridCol>
                <a:gridCol w="1512168">
                  <a:extLst>
                    <a:ext uri="{9D8B030D-6E8A-4147-A177-3AD203B41FA5}">
                      <a16:colId xmlns:a16="http://schemas.microsoft.com/office/drawing/2014/main" val="3342138912"/>
                    </a:ext>
                  </a:extLst>
                </a:gridCol>
                <a:gridCol w="1656184">
                  <a:extLst>
                    <a:ext uri="{9D8B030D-6E8A-4147-A177-3AD203B41FA5}">
                      <a16:colId xmlns:a16="http://schemas.microsoft.com/office/drawing/2014/main" val="75500907"/>
                    </a:ext>
                  </a:extLst>
                </a:gridCol>
                <a:gridCol w="1296144">
                  <a:extLst>
                    <a:ext uri="{9D8B030D-6E8A-4147-A177-3AD203B41FA5}">
                      <a16:colId xmlns:a16="http://schemas.microsoft.com/office/drawing/2014/main" val="1035284909"/>
                    </a:ext>
                  </a:extLst>
                </a:gridCol>
                <a:gridCol w="1008112">
                  <a:extLst>
                    <a:ext uri="{9D8B030D-6E8A-4147-A177-3AD203B41FA5}">
                      <a16:colId xmlns:a16="http://schemas.microsoft.com/office/drawing/2014/main" val="53453380"/>
                    </a:ext>
                  </a:extLst>
                </a:gridCol>
                <a:gridCol w="936104">
                  <a:extLst>
                    <a:ext uri="{9D8B030D-6E8A-4147-A177-3AD203B41FA5}">
                      <a16:colId xmlns:a16="http://schemas.microsoft.com/office/drawing/2014/main" val="2916853388"/>
                    </a:ext>
                  </a:extLst>
                </a:gridCol>
              </a:tblGrid>
              <a:tr h="370840">
                <a:tc>
                  <a:txBody>
                    <a:bodyPr/>
                    <a:lstStyle/>
                    <a:p>
                      <a:r>
                        <a:rPr lang="en-US" sz="2000" baseline="0">
                          <a:latin typeface="Corbel" panose="020B0503020204020204" pitchFamily="34" charset="0"/>
                          <a:ea typeface="黑体" panose="02010609060101010101" pitchFamily="49" charset="-122"/>
                        </a:rPr>
                        <a:t>Datasets</a:t>
                      </a:r>
                    </a:p>
                  </a:txBody>
                  <a:tcPr/>
                </a:tc>
                <a:tc>
                  <a:txBody>
                    <a:bodyPr/>
                    <a:lstStyle/>
                    <a:p>
                      <a:pPr algn="r"/>
                      <a:r>
                        <a:rPr lang="en-US" sz="2000" baseline="0">
                          <a:latin typeface="Corbel" panose="020B0503020204020204" pitchFamily="34" charset="0"/>
                          <a:ea typeface="黑体" panose="02010609060101010101" pitchFamily="49" charset="-122"/>
                        </a:rPr>
                        <a:t># of nodes n</a:t>
                      </a:r>
                    </a:p>
                  </a:txBody>
                  <a:tcPr/>
                </a:tc>
                <a:tc>
                  <a:txBody>
                    <a:bodyPr/>
                    <a:lstStyle/>
                    <a:p>
                      <a:pPr algn="r"/>
                      <a:r>
                        <a:rPr lang="en-US" sz="2000" baseline="0">
                          <a:latin typeface="Corbel" panose="020B0503020204020204" pitchFamily="34" charset="0"/>
                          <a:ea typeface="黑体" panose="02010609060101010101" pitchFamily="49" charset="-122"/>
                        </a:rPr>
                        <a:t># of edges m</a:t>
                      </a:r>
                    </a:p>
                  </a:txBody>
                  <a:tcPr/>
                </a:tc>
                <a:tc>
                  <a:txBody>
                    <a:bodyPr/>
                    <a:lstStyle/>
                    <a:p>
                      <a:pPr algn="r"/>
                      <a:r>
                        <a:rPr lang="en-US" sz="2000" baseline="0">
                          <a:latin typeface="Corbel" panose="020B0503020204020204" pitchFamily="34" charset="0"/>
                          <a:ea typeface="黑体" panose="02010609060101010101" pitchFamily="49" charset="-122"/>
                        </a:rPr>
                        <a:t>Feature dimension </a:t>
                      </a:r>
                    </a:p>
                  </a:txBody>
                  <a:tcPr/>
                </a:tc>
                <a:tc>
                  <a:txBody>
                    <a:bodyPr/>
                    <a:lstStyle/>
                    <a:p>
                      <a:pPr algn="r"/>
                      <a:r>
                        <a:rPr lang="en-US" sz="2000" baseline="0">
                          <a:latin typeface="Corbel" panose="020B0503020204020204" pitchFamily="34" charset="0"/>
                          <a:ea typeface="黑体" panose="02010609060101010101" pitchFamily="49" charset="-122"/>
                        </a:rPr>
                        <a:t>Classes</a:t>
                      </a:r>
                    </a:p>
                  </a:txBody>
                  <a:tcPr/>
                </a:tc>
                <a:tc>
                  <a:txBody>
                    <a:bodyPr/>
                    <a:lstStyle/>
                    <a:p>
                      <a:pPr algn="r"/>
                      <a:r>
                        <a:rPr lang="en-US" sz="2000" baseline="0">
                          <a:latin typeface="Corbel" panose="020B0503020204020204" pitchFamily="34" charset="0"/>
                          <a:ea typeface="黑体" panose="02010609060101010101" pitchFamily="49" charset="-122"/>
                        </a:rPr>
                        <a:t>Label %</a:t>
                      </a:r>
                    </a:p>
                  </a:txBody>
                  <a:tcPr/>
                </a:tc>
                <a:extLst>
                  <a:ext uri="{0D108BD9-81ED-4DB2-BD59-A6C34878D82A}">
                    <a16:rowId xmlns:a16="http://schemas.microsoft.com/office/drawing/2014/main" val="4207871712"/>
                  </a:ext>
                </a:extLst>
              </a:tr>
              <a:tr h="370840">
                <a:tc>
                  <a:txBody>
                    <a:bodyPr/>
                    <a:lstStyle/>
                    <a:p>
                      <a:r>
                        <a:rPr lang="en-US" sz="2000" baseline="0">
                          <a:latin typeface="Corbel" panose="020B0503020204020204" pitchFamily="34" charset="0"/>
                          <a:ea typeface="黑体" panose="02010609060101010101" pitchFamily="49" charset="-122"/>
                        </a:rPr>
                        <a:t>Reddit</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232,965</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114,615,892</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602</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41</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0.0035</a:t>
                      </a:r>
                    </a:p>
                  </a:txBody>
                  <a:tcPr/>
                </a:tc>
                <a:extLst>
                  <a:ext uri="{0D108BD9-81ED-4DB2-BD59-A6C34878D82A}">
                    <a16:rowId xmlns:a16="http://schemas.microsoft.com/office/drawing/2014/main" val="2687024045"/>
                  </a:ext>
                </a:extLst>
              </a:tr>
              <a:tr h="370840">
                <a:tc>
                  <a:txBody>
                    <a:bodyPr/>
                    <a:lstStyle/>
                    <a:p>
                      <a:r>
                        <a:rPr lang="en-US" sz="2000" baseline="0">
                          <a:latin typeface="Corbel" panose="020B0503020204020204" pitchFamily="34" charset="0"/>
                          <a:ea typeface="黑体" panose="02010609060101010101" pitchFamily="49" charset="-122"/>
                        </a:rPr>
                        <a:t>Yelp</a:t>
                      </a:r>
                    </a:p>
                  </a:txBody>
                  <a:tcPr/>
                </a:tc>
                <a:tc>
                  <a:txBody>
                    <a:bodyPr/>
                    <a:lstStyle/>
                    <a:p>
                      <a:pPr algn="r"/>
                      <a:r>
                        <a:rPr lang="en-US" altLang="zh-CN" sz="2000" baseline="0">
                          <a:latin typeface="Times New Roman" panose="02020603050405020304" pitchFamily="18" charset="0"/>
                          <a:ea typeface="黑体" panose="02010609060101010101" pitchFamily="49" charset="-122"/>
                          <a:cs typeface="Times New Roman" panose="02020603050405020304" pitchFamily="18" charset="0"/>
                        </a:rPr>
                        <a:t>716,847</a:t>
                      </a:r>
                      <a:endParaRPr lang="en-US" sz="2000" baseline="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6,977,410</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300</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100</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0.7500</a:t>
                      </a:r>
                    </a:p>
                  </a:txBody>
                  <a:tcPr/>
                </a:tc>
                <a:extLst>
                  <a:ext uri="{0D108BD9-81ED-4DB2-BD59-A6C34878D82A}">
                    <a16:rowId xmlns:a16="http://schemas.microsoft.com/office/drawing/2014/main" val="2051823277"/>
                  </a:ext>
                </a:extLst>
              </a:tr>
              <a:tr h="370840">
                <a:tc>
                  <a:txBody>
                    <a:bodyPr/>
                    <a:lstStyle/>
                    <a:p>
                      <a:r>
                        <a:rPr lang="en-US" sz="2000" baseline="0">
                          <a:latin typeface="Corbel" panose="020B0503020204020204" pitchFamily="34" charset="0"/>
                          <a:ea typeface="黑体" panose="02010609060101010101" pitchFamily="49" charset="-122"/>
                        </a:rPr>
                        <a:t>Amazon</a:t>
                      </a:r>
                    </a:p>
                  </a:txBody>
                  <a:tcPr/>
                </a:tc>
                <a:tc>
                  <a:txBody>
                    <a:bodyPr/>
                    <a:lstStyle/>
                    <a:p>
                      <a:pPr algn="r"/>
                      <a:r>
                        <a:rPr lang="en-US" altLang="zh-CN" sz="2000" baseline="0">
                          <a:latin typeface="Times New Roman" panose="02020603050405020304" pitchFamily="18" charset="0"/>
                          <a:ea typeface="黑体" panose="02010609060101010101" pitchFamily="49" charset="-122"/>
                          <a:cs typeface="Times New Roman" panose="02020603050405020304" pitchFamily="18" charset="0"/>
                        </a:rPr>
                        <a:t>2,449,029</a:t>
                      </a:r>
                      <a:endParaRPr lang="en-US" sz="2000" baseline="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61,859,140</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100</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47</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0.7000</a:t>
                      </a:r>
                    </a:p>
                  </a:txBody>
                  <a:tcPr/>
                </a:tc>
                <a:extLst>
                  <a:ext uri="{0D108BD9-81ED-4DB2-BD59-A6C34878D82A}">
                    <a16:rowId xmlns:a16="http://schemas.microsoft.com/office/drawing/2014/main" val="13438001"/>
                  </a:ext>
                </a:extLst>
              </a:tr>
              <a:tr h="370840">
                <a:tc>
                  <a:txBody>
                    <a:bodyPr/>
                    <a:lstStyle/>
                    <a:p>
                      <a:r>
                        <a:rPr lang="en-US" sz="2000" baseline="0">
                          <a:latin typeface="Corbel" panose="020B0503020204020204" pitchFamily="34" charset="0"/>
                          <a:ea typeface="黑体" panose="02010609060101010101" pitchFamily="49" charset="-122"/>
                        </a:rPr>
                        <a:t>Papers100M</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111,059,956</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1,615,685,872</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128</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172</a:t>
                      </a:r>
                    </a:p>
                  </a:txBody>
                  <a:tcPr/>
                </a:tc>
                <a:tc>
                  <a:txBody>
                    <a:bodyPr/>
                    <a:lstStyle/>
                    <a:p>
                      <a:pPr algn="r"/>
                      <a:r>
                        <a:rPr lang="en-US" sz="2000" baseline="0">
                          <a:latin typeface="Times New Roman" panose="02020603050405020304" pitchFamily="18" charset="0"/>
                          <a:ea typeface="黑体" panose="02010609060101010101" pitchFamily="49" charset="-122"/>
                          <a:cs typeface="Times New Roman" panose="02020603050405020304" pitchFamily="18" charset="0"/>
                        </a:rPr>
                        <a:t>0.0109</a:t>
                      </a:r>
                    </a:p>
                  </a:txBody>
                  <a:tcPr/>
                </a:tc>
                <a:extLst>
                  <a:ext uri="{0D108BD9-81ED-4DB2-BD59-A6C34878D82A}">
                    <a16:rowId xmlns:a16="http://schemas.microsoft.com/office/drawing/2014/main" val="770358931"/>
                  </a:ext>
                </a:extLst>
              </a:tr>
            </a:tbl>
          </a:graphicData>
        </a:graphic>
      </p:graphicFrame>
      <p:sp>
        <p:nvSpPr>
          <p:cNvPr id="4" name="矩形 3">
            <a:extLst>
              <a:ext uri="{FF2B5EF4-FFF2-40B4-BE49-F238E27FC236}">
                <a16:creationId xmlns:a16="http://schemas.microsoft.com/office/drawing/2014/main" id="{4DE902FA-424E-E54B-B384-11CD7347C576}"/>
              </a:ext>
            </a:extLst>
          </p:cNvPr>
          <p:cNvSpPr/>
          <p:nvPr/>
        </p:nvSpPr>
        <p:spPr>
          <a:xfrm>
            <a:off x="632210" y="4129916"/>
            <a:ext cx="8188262" cy="7200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a:extLst>
              <a:ext uri="{FF2B5EF4-FFF2-40B4-BE49-F238E27FC236}">
                <a16:creationId xmlns:a16="http://schemas.microsoft.com/office/drawing/2014/main" id="{CB8C0B27-F4BD-444C-8EF5-5968F353FAA8}"/>
              </a:ext>
            </a:extLst>
          </p:cNvPr>
          <p:cNvSpPr txBox="1"/>
          <p:nvPr/>
        </p:nvSpPr>
        <p:spPr>
          <a:xfrm>
            <a:off x="632210" y="4994012"/>
            <a:ext cx="7776864" cy="523220"/>
          </a:xfrm>
          <a:prstGeom prst="rect">
            <a:avLst/>
          </a:prstGeom>
          <a:noFill/>
        </p:spPr>
        <p:txBody>
          <a:bodyPr wrap="square" rtlCol="0">
            <a:spAutoFit/>
          </a:bodyPr>
          <a:lstStyle/>
          <a:p>
            <a:r>
              <a:rPr lang="en-US" sz="2800">
                <a:solidFill>
                  <a:srgbClr val="FF0000"/>
                </a:solidFill>
                <a:latin typeface="Corbel" panose="020B0503020204020204" pitchFamily="34" charset="0"/>
              </a:rPr>
              <a:t>the largest publicly available GNN dataset so far</a:t>
            </a:r>
          </a:p>
        </p:txBody>
      </p:sp>
    </p:spTree>
    <p:extLst>
      <p:ext uri="{BB962C8B-B14F-4D97-AF65-F5344CB8AC3E}">
        <p14:creationId xmlns:p14="http://schemas.microsoft.com/office/powerpoint/2010/main" val="263830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散点图&#10;&#10;描述已自动生成">
            <a:extLst>
              <a:ext uri="{FF2B5EF4-FFF2-40B4-BE49-F238E27FC236}">
                <a16:creationId xmlns:a16="http://schemas.microsoft.com/office/drawing/2014/main" id="{A3CCC8C1-47EC-344C-BEA9-91B62D70C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67" y="1407701"/>
            <a:ext cx="6732748" cy="2669371"/>
          </a:xfrm>
          <a:prstGeom prst="rect">
            <a:avLst/>
          </a:prstGeom>
        </p:spPr>
      </p:pic>
      <p:sp>
        <p:nvSpPr>
          <p:cNvPr id="5" name="文本框 4">
            <a:extLst>
              <a:ext uri="{FF2B5EF4-FFF2-40B4-BE49-F238E27FC236}">
                <a16:creationId xmlns:a16="http://schemas.microsoft.com/office/drawing/2014/main" id="{B31D7A09-7305-8C44-A021-4656D44F2102}"/>
              </a:ext>
            </a:extLst>
          </p:cNvPr>
          <p:cNvSpPr txBox="1"/>
          <p:nvPr/>
        </p:nvSpPr>
        <p:spPr>
          <a:xfrm>
            <a:off x="971600" y="1052736"/>
            <a:ext cx="6840760"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Accuracy (%)</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graph propagation time</a:t>
            </a:r>
            <a:endParaRPr kumimoji="1" lang="zh-CN" altLang="en-US" sz="2400" b="0" dirty="0">
              <a:latin typeface="Corbel" panose="020B0503020204020204" pitchFamily="34" charset="0"/>
            </a:endParaRPr>
          </a:p>
        </p:txBody>
      </p:sp>
      <p:sp>
        <p:nvSpPr>
          <p:cNvPr id="11" name="Rectangle 2">
            <a:extLst>
              <a:ext uri="{FF2B5EF4-FFF2-40B4-BE49-F238E27FC236}">
                <a16:creationId xmlns:a16="http://schemas.microsoft.com/office/drawing/2014/main" id="{E34C3378-00E1-0D49-A3CD-EB95CA93E71D}"/>
              </a:ext>
            </a:extLst>
          </p:cNvPr>
          <p:cNvSpPr>
            <a:spLocks noGrp="1" noChangeArrowheads="1"/>
          </p:cNvSpPr>
          <p:nvPr>
            <p:ph type="title"/>
          </p:nvPr>
        </p:nvSpPr>
        <p:spPr>
          <a:xfrm>
            <a:off x="971600" y="116632"/>
            <a:ext cx="8496944" cy="1128712"/>
          </a:xfrm>
        </p:spPr>
        <p:txBody>
          <a:bodyPr/>
          <a:lstStyle/>
          <a:p>
            <a:pPr eaLnBrk="1" hangingPunct="1"/>
            <a:r>
              <a:rPr lang="en-US" altLang="zh-CN" sz="3000" dirty="0">
                <a:ea typeface="宋体" pitchFamily="2" charset="-122"/>
              </a:rPr>
              <a:t>Experiments: Node classification with GNN </a:t>
            </a:r>
          </a:p>
        </p:txBody>
      </p:sp>
      <p:pic>
        <p:nvPicPr>
          <p:cNvPr id="12" name="图片 11" descr="图示&#10;&#10;低可信度描述已自动生成">
            <a:extLst>
              <a:ext uri="{FF2B5EF4-FFF2-40B4-BE49-F238E27FC236}">
                <a16:creationId xmlns:a16="http://schemas.microsoft.com/office/drawing/2014/main" id="{3CDDF86B-FB15-CC48-B0DC-D5ABC6979D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098267"/>
            <a:ext cx="6882757" cy="2693913"/>
          </a:xfrm>
          <a:prstGeom prst="rect">
            <a:avLst/>
          </a:prstGeom>
        </p:spPr>
      </p:pic>
      <p:sp>
        <p:nvSpPr>
          <p:cNvPr id="13" name="矩形 12">
            <a:extLst>
              <a:ext uri="{FF2B5EF4-FFF2-40B4-BE49-F238E27FC236}">
                <a16:creationId xmlns:a16="http://schemas.microsoft.com/office/drawing/2014/main" id="{311563FA-2C37-C74D-8069-5C196C385157}"/>
              </a:ext>
            </a:extLst>
          </p:cNvPr>
          <p:cNvSpPr/>
          <p:nvPr/>
        </p:nvSpPr>
        <p:spPr>
          <a:xfrm>
            <a:off x="5716787" y="4293096"/>
            <a:ext cx="432048" cy="5040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a:extLst>
              <a:ext uri="{FF2B5EF4-FFF2-40B4-BE49-F238E27FC236}">
                <a16:creationId xmlns:a16="http://schemas.microsoft.com/office/drawing/2014/main" id="{824C1BDD-9751-3646-945E-75DAB2566F8A}"/>
              </a:ext>
            </a:extLst>
          </p:cNvPr>
          <p:cNvSpPr/>
          <p:nvPr/>
        </p:nvSpPr>
        <p:spPr>
          <a:xfrm>
            <a:off x="6298901" y="4293096"/>
            <a:ext cx="432048" cy="50405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6" name="矩形 15">
            <a:extLst>
              <a:ext uri="{FF2B5EF4-FFF2-40B4-BE49-F238E27FC236}">
                <a16:creationId xmlns:a16="http://schemas.microsoft.com/office/drawing/2014/main" id="{CFF1AA9A-B3F3-2343-B860-B77980225E8A}"/>
              </a:ext>
            </a:extLst>
          </p:cNvPr>
          <p:cNvSpPr/>
          <p:nvPr/>
        </p:nvSpPr>
        <p:spPr>
          <a:xfrm>
            <a:off x="4492651" y="1580438"/>
            <a:ext cx="438098" cy="12724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a:extLst>
              <a:ext uri="{FF2B5EF4-FFF2-40B4-BE49-F238E27FC236}">
                <a16:creationId xmlns:a16="http://schemas.microsoft.com/office/drawing/2014/main" id="{E723BDD2-04F8-A443-8243-2EF7EB876BB6}"/>
              </a:ext>
            </a:extLst>
          </p:cNvPr>
          <p:cNvSpPr/>
          <p:nvPr/>
        </p:nvSpPr>
        <p:spPr>
          <a:xfrm>
            <a:off x="5074765" y="1580438"/>
            <a:ext cx="438098" cy="127249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8" name="矩形 17">
            <a:extLst>
              <a:ext uri="{FF2B5EF4-FFF2-40B4-BE49-F238E27FC236}">
                <a16:creationId xmlns:a16="http://schemas.microsoft.com/office/drawing/2014/main" id="{24041FD5-11F5-9042-900E-03DDAF7F2BE6}"/>
              </a:ext>
            </a:extLst>
          </p:cNvPr>
          <p:cNvSpPr/>
          <p:nvPr/>
        </p:nvSpPr>
        <p:spPr>
          <a:xfrm>
            <a:off x="2188395" y="1580439"/>
            <a:ext cx="438098" cy="6010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a:extLst>
              <a:ext uri="{FF2B5EF4-FFF2-40B4-BE49-F238E27FC236}">
                <a16:creationId xmlns:a16="http://schemas.microsoft.com/office/drawing/2014/main" id="{52B2B8DA-8F22-4943-9786-358C5FB586EE}"/>
              </a:ext>
            </a:extLst>
          </p:cNvPr>
          <p:cNvSpPr/>
          <p:nvPr/>
        </p:nvSpPr>
        <p:spPr>
          <a:xfrm>
            <a:off x="2692451" y="1580439"/>
            <a:ext cx="438098" cy="60101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0" name="矩形 19">
            <a:extLst>
              <a:ext uri="{FF2B5EF4-FFF2-40B4-BE49-F238E27FC236}">
                <a16:creationId xmlns:a16="http://schemas.microsoft.com/office/drawing/2014/main" id="{FD27F226-DFFE-A943-85D3-D2F70B15887C}"/>
              </a:ext>
            </a:extLst>
          </p:cNvPr>
          <p:cNvSpPr/>
          <p:nvPr/>
        </p:nvSpPr>
        <p:spPr>
          <a:xfrm>
            <a:off x="2335454" y="4367324"/>
            <a:ext cx="438098" cy="6010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a:extLst>
              <a:ext uri="{FF2B5EF4-FFF2-40B4-BE49-F238E27FC236}">
                <a16:creationId xmlns:a16="http://schemas.microsoft.com/office/drawing/2014/main" id="{3F2D8B47-6A12-D84E-99E5-4A089DA8E766}"/>
              </a:ext>
            </a:extLst>
          </p:cNvPr>
          <p:cNvSpPr/>
          <p:nvPr/>
        </p:nvSpPr>
        <p:spPr>
          <a:xfrm>
            <a:off x="2839510" y="4367324"/>
            <a:ext cx="438098" cy="60101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2" name="矩形 21">
            <a:extLst>
              <a:ext uri="{FF2B5EF4-FFF2-40B4-BE49-F238E27FC236}">
                <a16:creationId xmlns:a16="http://schemas.microsoft.com/office/drawing/2014/main" id="{DE8969BA-98E8-5348-8FD1-FA02AE21B09C}"/>
              </a:ext>
            </a:extLst>
          </p:cNvPr>
          <p:cNvSpPr/>
          <p:nvPr/>
        </p:nvSpPr>
        <p:spPr>
          <a:xfrm>
            <a:off x="6927292" y="2068453"/>
            <a:ext cx="559741" cy="320598"/>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4" name="文本框 13">
            <a:extLst>
              <a:ext uri="{FF2B5EF4-FFF2-40B4-BE49-F238E27FC236}">
                <a16:creationId xmlns:a16="http://schemas.microsoft.com/office/drawing/2014/main" id="{58D2F781-ED56-0641-9CB9-3F5164CD0DB1}"/>
              </a:ext>
            </a:extLst>
          </p:cNvPr>
          <p:cNvSpPr txBox="1"/>
          <p:nvPr/>
        </p:nvSpPr>
        <p:spPr>
          <a:xfrm>
            <a:off x="6804248" y="2554451"/>
            <a:ext cx="2296972" cy="400110"/>
          </a:xfrm>
          <a:prstGeom prst="rect">
            <a:avLst/>
          </a:prstGeom>
          <a:noFill/>
        </p:spPr>
        <p:txBody>
          <a:bodyPr wrap="square" rtlCol="0">
            <a:spAutoFit/>
          </a:bodyPr>
          <a:lstStyle/>
          <a:p>
            <a:r>
              <a:rPr lang="en-US" sz="2000" b="0">
                <a:latin typeface="Corbel" panose="020B0503020204020204" pitchFamily="34" charset="0"/>
              </a:rPr>
              <a:t>The vanilla method</a:t>
            </a:r>
          </a:p>
        </p:txBody>
      </p:sp>
      <p:sp>
        <p:nvSpPr>
          <p:cNvPr id="24" name="矩形 23">
            <a:extLst>
              <a:ext uri="{FF2B5EF4-FFF2-40B4-BE49-F238E27FC236}">
                <a16:creationId xmlns:a16="http://schemas.microsoft.com/office/drawing/2014/main" id="{1A515145-4C65-F94A-85D6-AD8D83B8AE5F}"/>
              </a:ext>
            </a:extLst>
          </p:cNvPr>
          <p:cNvSpPr/>
          <p:nvPr/>
        </p:nvSpPr>
        <p:spPr>
          <a:xfrm>
            <a:off x="6927292" y="3140968"/>
            <a:ext cx="559741" cy="320598"/>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25" name="文本框 24">
            <a:extLst>
              <a:ext uri="{FF2B5EF4-FFF2-40B4-BE49-F238E27FC236}">
                <a16:creationId xmlns:a16="http://schemas.microsoft.com/office/drawing/2014/main" id="{34D3CF5D-1243-9B46-BEF3-9D37DF4D12E1}"/>
              </a:ext>
            </a:extLst>
          </p:cNvPr>
          <p:cNvSpPr txBox="1"/>
          <p:nvPr/>
        </p:nvSpPr>
        <p:spPr>
          <a:xfrm>
            <a:off x="6838154" y="3566963"/>
            <a:ext cx="2371183" cy="923330"/>
          </a:xfrm>
          <a:prstGeom prst="rect">
            <a:avLst/>
          </a:prstGeom>
          <a:noFill/>
        </p:spPr>
        <p:txBody>
          <a:bodyPr wrap="square" rtlCol="0">
            <a:spAutoFit/>
          </a:bodyPr>
          <a:lstStyle/>
          <a:p>
            <a:r>
              <a:rPr lang="en-US" sz="1800" b="0">
                <a:latin typeface="Corbel" panose="020B0503020204020204" pitchFamily="34" charset="0"/>
              </a:rPr>
              <a:t>augment the original GNN models with AGP to propagate features.</a:t>
            </a:r>
          </a:p>
        </p:txBody>
      </p:sp>
    </p:spTree>
    <p:extLst>
      <p:ext uri="{BB962C8B-B14F-4D97-AF65-F5344CB8AC3E}">
        <p14:creationId xmlns:p14="http://schemas.microsoft.com/office/powerpoint/2010/main" val="28574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P spid="22" grpId="0" animBg="1"/>
      <p:bldP spid="14" grpId="0"/>
      <p:bldP spid="24"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en-US" altLang="zh-CN" dirty="0"/>
              <a:t>Graphs</a:t>
            </a:r>
            <a:r>
              <a:rPr kumimoji="1" lang="zh-CN" altLang="en-US" dirty="0"/>
              <a:t> </a:t>
            </a:r>
            <a:r>
              <a:rPr kumimoji="1" lang="en-US" altLang="zh-CN" dirty="0"/>
              <a:t>are ubiquitous</a:t>
            </a:r>
            <a:endParaRPr kumimoji="1" lang="zh-CN" altLang="en-US" dirty="0"/>
          </a:p>
        </p:txBody>
      </p:sp>
      <p:sp>
        <p:nvSpPr>
          <p:cNvPr id="10" name="文本框 9">
            <a:extLst>
              <a:ext uri="{FF2B5EF4-FFF2-40B4-BE49-F238E27FC236}">
                <a16:creationId xmlns:a16="http://schemas.microsoft.com/office/drawing/2014/main" id="{DDC28F5D-3236-8346-8287-676E405F5E0D}"/>
              </a:ext>
            </a:extLst>
          </p:cNvPr>
          <p:cNvSpPr txBox="1"/>
          <p:nvPr/>
        </p:nvSpPr>
        <p:spPr>
          <a:xfrm>
            <a:off x="6156176" y="3013501"/>
            <a:ext cx="2880320" cy="830997"/>
          </a:xfrm>
          <a:prstGeom prst="rect">
            <a:avLst/>
          </a:prstGeom>
          <a:noFill/>
        </p:spPr>
        <p:txBody>
          <a:bodyPr wrap="square" rtlCol="0">
            <a:spAutoFit/>
          </a:bodyPr>
          <a:lstStyle/>
          <a:p>
            <a:pPr marL="342900" indent="-342900">
              <a:buSzPct val="80000"/>
              <a:buFont typeface="Wingdings" pitchFamily="2" charset="2"/>
              <a:buChar char="l"/>
            </a:pPr>
            <a:r>
              <a:rPr lang="en-US" sz="2400" b="0">
                <a:latin typeface="Corbel" panose="020B0503020204020204" pitchFamily="34" charset="0"/>
              </a:rPr>
              <a:t>nodes: locations</a:t>
            </a:r>
          </a:p>
          <a:p>
            <a:pPr marL="342900" indent="-342900">
              <a:buSzPct val="80000"/>
              <a:buFont typeface="Wingdings" pitchFamily="2" charset="2"/>
              <a:buChar char="l"/>
            </a:pPr>
            <a:r>
              <a:rPr lang="en-US" sz="2400" b="0">
                <a:latin typeface="Corbel" panose="020B0503020204020204" pitchFamily="34" charset="0"/>
              </a:rPr>
              <a:t>edges: roads</a:t>
            </a:r>
          </a:p>
        </p:txBody>
      </p:sp>
      <p:pic>
        <p:nvPicPr>
          <p:cNvPr id="6" name="Picture 2">
            <a:extLst>
              <a:ext uri="{FF2B5EF4-FFF2-40B4-BE49-F238E27FC236}">
                <a16:creationId xmlns:a16="http://schemas.microsoft.com/office/drawing/2014/main" id="{AC8A42B9-2346-3543-BC01-C4C0F6E27A44}"/>
              </a:ext>
            </a:extLst>
          </p:cNvPr>
          <p:cNvPicPr>
            <a:picLocks noChangeAspect="1" noChangeArrowheads="1"/>
          </p:cNvPicPr>
          <p:nvPr/>
        </p:nvPicPr>
        <p:blipFill>
          <a:blip r:embed="rId3" cstate="print"/>
          <a:srcRect/>
          <a:stretch>
            <a:fillRect/>
          </a:stretch>
        </p:blipFill>
        <p:spPr bwMode="auto">
          <a:xfrm>
            <a:off x="888497" y="2296326"/>
            <a:ext cx="5041371" cy="3096344"/>
          </a:xfrm>
          <a:prstGeom prst="rect">
            <a:avLst/>
          </a:prstGeom>
          <a:noFill/>
          <a:ln w="25400">
            <a:solidFill>
              <a:schemeClr val="tx2"/>
            </a:solidFill>
            <a:miter lim="800000"/>
            <a:headEnd/>
            <a:tailEnd/>
          </a:ln>
        </p:spPr>
      </p:pic>
      <p:sp>
        <p:nvSpPr>
          <p:cNvPr id="7" name="TextBox 13">
            <a:extLst>
              <a:ext uri="{FF2B5EF4-FFF2-40B4-BE49-F238E27FC236}">
                <a16:creationId xmlns:a16="http://schemas.microsoft.com/office/drawing/2014/main" id="{8FC0DDBB-D0B8-2944-843F-1AD7AD2BCA09}"/>
              </a:ext>
            </a:extLst>
          </p:cNvPr>
          <p:cNvSpPr txBox="1"/>
          <p:nvPr/>
        </p:nvSpPr>
        <p:spPr>
          <a:xfrm>
            <a:off x="1907704" y="1643461"/>
            <a:ext cx="2978701" cy="461665"/>
          </a:xfrm>
          <a:prstGeom prst="rect">
            <a:avLst/>
          </a:prstGeom>
          <a:noFill/>
        </p:spPr>
        <p:txBody>
          <a:bodyPr wrap="none" rtlCol="0">
            <a:spAutoFit/>
          </a:bodyPr>
          <a:lstStyle/>
          <a:p>
            <a:r>
              <a:rPr lang="en-US" altLang="zh-CN" sz="2400" dirty="0">
                <a:solidFill>
                  <a:srgbClr val="0070C0"/>
                </a:solidFill>
                <a:latin typeface="Corbel" panose="020B0503020204020204" pitchFamily="34" charset="0"/>
                <a:ea typeface="黑体" pitchFamily="49" charset="-122"/>
              </a:rPr>
              <a:t>geographic networks</a:t>
            </a:r>
            <a:endParaRPr lang="zh-CN" altLang="en-US" sz="2400" dirty="0">
              <a:solidFill>
                <a:srgbClr val="0070C0"/>
              </a:solidFill>
              <a:latin typeface="Corbel" panose="020B0503020204020204" pitchFamily="34" charset="0"/>
              <a:ea typeface="黑体" pitchFamily="49" charset="-122"/>
            </a:endParaRPr>
          </a:p>
        </p:txBody>
      </p:sp>
    </p:spTree>
    <p:extLst>
      <p:ext uri="{BB962C8B-B14F-4D97-AF65-F5344CB8AC3E}">
        <p14:creationId xmlns:p14="http://schemas.microsoft.com/office/powerpoint/2010/main" val="3605334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en-US" altLang="zh-CN" sz="3200" dirty="0">
                <a:ea typeface="宋体" pitchFamily="2" charset="-122"/>
              </a:rPr>
              <a:t>Conclusion</a:t>
            </a:r>
          </a:p>
        </p:txBody>
      </p:sp>
      <p:sp>
        <p:nvSpPr>
          <p:cNvPr id="3" name="内容占位符 2">
            <a:extLst>
              <a:ext uri="{FF2B5EF4-FFF2-40B4-BE49-F238E27FC236}">
                <a16:creationId xmlns:a16="http://schemas.microsoft.com/office/drawing/2014/main" id="{54406B85-F305-0D4E-AC7A-C7A045840E5D}"/>
              </a:ext>
            </a:extLst>
          </p:cNvPr>
          <p:cNvSpPr>
            <a:spLocks noGrp="1"/>
          </p:cNvSpPr>
          <p:nvPr>
            <p:ph idx="1"/>
          </p:nvPr>
        </p:nvSpPr>
        <p:spPr>
          <a:xfrm>
            <a:off x="323528" y="1340768"/>
            <a:ext cx="8568952" cy="4968552"/>
          </a:xfrm>
        </p:spPr>
        <p:txBody>
          <a:bodyPr/>
          <a:lstStyle/>
          <a:p>
            <a:r>
              <a:rPr lang="en-US" altLang="zh-CN" sz="2600" dirty="0">
                <a:latin typeface="Candara" panose="020E0502030303020204" pitchFamily="34" charset="0"/>
              </a:rPr>
              <a:t>AGP is a unified randomized algorithm which computes various proximity metrics and GNN models. </a:t>
            </a:r>
          </a:p>
          <a:p>
            <a:endParaRPr lang="en-US" altLang="zh-CN" sz="2600" dirty="0">
              <a:solidFill>
                <a:schemeClr val="tx1"/>
              </a:solidFill>
              <a:latin typeface="Candara" panose="020E0502030303020204" pitchFamily="34" charset="0"/>
            </a:endParaRPr>
          </a:p>
          <a:p>
            <a:r>
              <a:rPr lang="en-US" altLang="zh-CN" sz="2600" dirty="0">
                <a:latin typeface="Candara" panose="020E0502030303020204" pitchFamily="34" charset="0"/>
              </a:rPr>
              <a:t>AGP combines the strengths of Monte-Carlo method and the deterministic propagation method, and achieves near optimal time complexity. </a:t>
            </a:r>
          </a:p>
          <a:p>
            <a:endParaRPr lang="en-US" altLang="zh-CN" sz="2600" dirty="0">
              <a:solidFill>
                <a:schemeClr val="tx1"/>
              </a:solidFill>
              <a:latin typeface="Candara" panose="020E0502030303020204" pitchFamily="34" charset="0"/>
            </a:endParaRPr>
          </a:p>
          <a:p>
            <a:r>
              <a:rPr lang="en-US" altLang="zh-CN" sz="2600" dirty="0">
                <a:latin typeface="Candara" panose="020E0502030303020204" pitchFamily="34" charset="0"/>
              </a:rPr>
              <a:t>AGP extends existing GNN models to papers100M, the largest publicly available GNN dataset so far. </a:t>
            </a:r>
            <a:endParaRPr lang="en-US" altLang="zh-CN" sz="26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144081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827584" y="2154663"/>
            <a:ext cx="7772400" cy="1470025"/>
          </a:xfrm>
        </p:spPr>
        <p:txBody>
          <a:bodyPr/>
          <a:lstStyle/>
          <a:p>
            <a:pPr algn="ctr"/>
            <a:r>
              <a:rPr lang="en-US" altLang="zh-CN" sz="4800" dirty="0">
                <a:latin typeface="Times New Roman" panose="02020603050405020304" pitchFamily="18" charset="0"/>
                <a:cs typeface="Times New Roman" panose="02020603050405020304" pitchFamily="18" charset="0"/>
              </a:rPr>
              <a:t>Thank you!</a:t>
            </a:r>
            <a:endParaRPr lang="zh-CN" altLang="en-US" sz="4800" dirty="0">
              <a:latin typeface="Times New Roman" panose="02020603050405020304" pitchFamily="18" charset="0"/>
              <a:cs typeface="Times New Roman" panose="02020603050405020304" pitchFamily="18" charset="0"/>
            </a:endParaRPr>
          </a:p>
        </p:txBody>
      </p:sp>
      <p:sp>
        <p:nvSpPr>
          <p:cNvPr id="21" name="标题 1">
            <a:extLst>
              <a:ext uri="{FF2B5EF4-FFF2-40B4-BE49-F238E27FC236}">
                <a16:creationId xmlns:a16="http://schemas.microsoft.com/office/drawing/2014/main" id="{A798C4C8-B4E2-1D48-8B47-854604F50904}"/>
              </a:ext>
            </a:extLst>
          </p:cNvPr>
          <p:cNvSpPr txBox="1">
            <a:spLocks/>
          </p:cNvSpPr>
          <p:nvPr/>
        </p:nvSpPr>
        <p:spPr bwMode="auto">
          <a:xfrm>
            <a:off x="1331640" y="44624"/>
            <a:ext cx="6552728" cy="5539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b="1">
                <a:solidFill>
                  <a:schemeClr val="tx1"/>
                </a:solidFill>
                <a:effectLst>
                  <a:outerShdw blurRad="38100" dist="38100" dir="2700000" algn="tl">
                    <a:srgbClr val="C0C0C0"/>
                  </a:outerShdw>
                </a:effectLst>
                <a:latin typeface="+mj-ea"/>
                <a:ea typeface="+mj-ea"/>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r>
              <a:rPr lang="en-US" altLang="zh-CN" sz="2000" kern="0" dirty="0">
                <a:effectLst/>
                <a:latin typeface="Candara" panose="020E0502030303020204" pitchFamily="34" charset="0"/>
                <a:ea typeface="Cambria Math" panose="02040503050406030204" pitchFamily="18" charset="0"/>
              </a:rPr>
              <a:t>Approximate Graph Propagation</a:t>
            </a:r>
          </a:p>
        </p:txBody>
      </p:sp>
      <p:cxnSp>
        <p:nvCxnSpPr>
          <p:cNvPr id="23" name="直线连接符 22">
            <a:extLst>
              <a:ext uri="{FF2B5EF4-FFF2-40B4-BE49-F238E27FC236}">
                <a16:creationId xmlns:a16="http://schemas.microsoft.com/office/drawing/2014/main" id="{3CAE9B57-1CE6-114D-AC77-7D007EBF4606}"/>
              </a:ext>
            </a:extLst>
          </p:cNvPr>
          <p:cNvCxnSpPr/>
          <p:nvPr/>
        </p:nvCxnSpPr>
        <p:spPr>
          <a:xfrm>
            <a:off x="323528" y="5733256"/>
            <a:ext cx="8496944"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pic>
        <p:nvPicPr>
          <p:cNvPr id="7" name="Picture 12" descr="Image result for renmin university of china logo">
            <a:extLst>
              <a:ext uri="{FF2B5EF4-FFF2-40B4-BE49-F238E27FC236}">
                <a16:creationId xmlns:a16="http://schemas.microsoft.com/office/drawing/2014/main" id="{E8911338-7A05-FC49-BC5B-F2841B8C8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02" y="5949280"/>
            <a:ext cx="2253674" cy="64717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a16="http://schemas.microsoft.com/office/drawing/2014/main" id="{EFD565D9-621C-E043-96E3-39E851F36CCF}"/>
              </a:ext>
            </a:extLst>
          </p:cNvPr>
          <p:cNvPicPr>
            <a:picLocks noChangeAspect="1"/>
          </p:cNvPicPr>
          <p:nvPr/>
        </p:nvPicPr>
        <p:blipFill>
          <a:blip r:embed="rId4"/>
          <a:stretch>
            <a:fillRect/>
          </a:stretch>
        </p:blipFill>
        <p:spPr>
          <a:xfrm>
            <a:off x="3347864" y="5901444"/>
            <a:ext cx="2502715" cy="695908"/>
          </a:xfrm>
          <a:prstGeom prst="rect">
            <a:avLst/>
          </a:prstGeom>
        </p:spPr>
      </p:pic>
      <p:pic>
        <p:nvPicPr>
          <p:cNvPr id="12" name="图片 11" descr="图片包含 游戏机, 画&#10;&#10;描述已自动生成">
            <a:extLst>
              <a:ext uri="{FF2B5EF4-FFF2-40B4-BE49-F238E27FC236}">
                <a16:creationId xmlns:a16="http://schemas.microsoft.com/office/drawing/2014/main" id="{06658B65-1148-D24B-81CA-0D76E0BA63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6784" y="5901439"/>
            <a:ext cx="2435696" cy="695913"/>
          </a:xfrm>
          <a:prstGeom prst="rect">
            <a:avLst/>
          </a:prstGeom>
        </p:spPr>
      </p:pic>
    </p:spTree>
    <p:extLst>
      <p:ext uri="{BB962C8B-B14F-4D97-AF65-F5344CB8AC3E}">
        <p14:creationId xmlns:p14="http://schemas.microsoft.com/office/powerpoint/2010/main" val="272956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en-US" altLang="zh-CN" dirty="0"/>
              <a:t>Graph</a:t>
            </a:r>
            <a:endParaRPr kumimoji="1" lang="zh-CN" altLang="en-US" dirty="0"/>
          </a:p>
        </p:txBody>
      </p:sp>
      <p:cxnSp>
        <p:nvCxnSpPr>
          <p:cNvPr id="4" name="直接连接符 16">
            <a:extLst>
              <a:ext uri="{FF2B5EF4-FFF2-40B4-BE49-F238E27FC236}">
                <a16:creationId xmlns:a16="http://schemas.microsoft.com/office/drawing/2014/main" id="{8BD5DE68-9633-EC4A-9C16-C20C9F15655C}"/>
              </a:ext>
            </a:extLst>
          </p:cNvPr>
          <p:cNvCxnSpPr>
            <a:cxnSpLocks noChangeShapeType="1"/>
          </p:cNvCxnSpPr>
          <p:nvPr/>
        </p:nvCxnSpPr>
        <p:spPr bwMode="auto">
          <a:xfrm flipH="1">
            <a:off x="6555854" y="2136155"/>
            <a:ext cx="71437" cy="215900"/>
          </a:xfrm>
          <a:prstGeom prst="line">
            <a:avLst/>
          </a:prstGeom>
          <a:noFill/>
          <a:ln w="12700" algn="ctr">
            <a:solidFill>
              <a:schemeClr val="bg1"/>
            </a:solidFill>
            <a:round/>
            <a:headEnd/>
            <a:tailEnd/>
          </a:ln>
        </p:spPr>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B4175BC-7C28-B548-9653-6571336DD4CE}"/>
                  </a:ext>
                </a:extLst>
              </p:cNvPr>
              <p:cNvSpPr txBox="1"/>
              <p:nvPr/>
            </p:nvSpPr>
            <p:spPr>
              <a:xfrm>
                <a:off x="1034331" y="1052736"/>
                <a:ext cx="7858149" cy="1938992"/>
              </a:xfrm>
              <a:prstGeom prst="rect">
                <a:avLst/>
              </a:prstGeom>
              <a:noFill/>
            </p:spPr>
            <p:txBody>
              <a:bodyPr wrap="square" rtlCol="0">
                <a:spAutoFit/>
              </a:bodyPr>
              <a:lstStyle/>
              <a:p>
                <a:pPr>
                  <a:buSzPct val="80000"/>
                </a:pPr>
                <a:r>
                  <a:rPr kumimoji="1" lang="en-US" altLang="zh-CN" sz="2400" dirty="0">
                    <a:solidFill>
                      <a:srgbClr val="0070C0"/>
                    </a:solidFill>
                    <a:latin typeface="Candara" panose="020E0502030303020204" pitchFamily="34" charset="0"/>
                  </a:rPr>
                  <a:t>Graph </a:t>
                </a:r>
                <a14:m>
                  <m:oMath xmlns:m="http://schemas.openxmlformats.org/officeDocument/2006/math">
                    <m:r>
                      <a:rPr kumimoji="1" lang="en-US" altLang="zh-CN" sz="2400" b="1" i="1" smtClean="0">
                        <a:solidFill>
                          <a:srgbClr val="0070C0"/>
                        </a:solidFill>
                        <a:latin typeface="Cambria Math" panose="02040503050406030204" pitchFamily="18" charset="0"/>
                      </a:rPr>
                      <m:t>𝑮</m:t>
                    </m:r>
                    <m:r>
                      <a:rPr kumimoji="1" lang="en-US" altLang="zh-CN" sz="2400" b="1" i="1" smtClean="0">
                        <a:solidFill>
                          <a:srgbClr val="0070C0"/>
                        </a:solidFill>
                        <a:latin typeface="Cambria Math" panose="02040503050406030204" pitchFamily="18" charset="0"/>
                      </a:rPr>
                      <m:t>=</m:t>
                    </m:r>
                    <m:d>
                      <m:dPr>
                        <m:ctrlPr>
                          <a:rPr kumimoji="1" lang="en-US" altLang="zh-CN" sz="2400" i="1" smtClean="0">
                            <a:solidFill>
                              <a:srgbClr val="0070C0"/>
                            </a:solidFill>
                            <a:latin typeface="Cambria Math" panose="02040503050406030204" pitchFamily="18" charset="0"/>
                          </a:rPr>
                        </m:ctrlPr>
                      </m:dPr>
                      <m:e>
                        <m:r>
                          <a:rPr kumimoji="1" lang="en-US" altLang="zh-CN" sz="2400" b="1" i="1" smtClean="0">
                            <a:solidFill>
                              <a:srgbClr val="0070C0"/>
                            </a:solidFill>
                            <a:latin typeface="Cambria Math" panose="02040503050406030204" pitchFamily="18" charset="0"/>
                          </a:rPr>
                          <m:t>𝑽</m:t>
                        </m:r>
                        <m:r>
                          <a:rPr kumimoji="1" lang="en-US" altLang="zh-CN" sz="2400" b="1" i="1" smtClean="0">
                            <a:solidFill>
                              <a:srgbClr val="0070C0"/>
                            </a:solidFill>
                            <a:latin typeface="Cambria Math" panose="02040503050406030204" pitchFamily="18" charset="0"/>
                          </a:rPr>
                          <m:t>,</m:t>
                        </m:r>
                        <m:r>
                          <a:rPr kumimoji="1" lang="en-US" altLang="zh-CN" sz="2400" b="1" i="1" smtClean="0">
                            <a:solidFill>
                              <a:srgbClr val="0070C0"/>
                            </a:solidFill>
                            <a:latin typeface="Cambria Math" panose="02040503050406030204" pitchFamily="18" charset="0"/>
                          </a:rPr>
                          <m:t>𝑬</m:t>
                        </m:r>
                      </m:e>
                    </m:d>
                  </m:oMath>
                </a14:m>
                <a:r>
                  <a:rPr kumimoji="1" lang="en-US" altLang="zh-CN" sz="2400" dirty="0">
                    <a:solidFill>
                      <a:srgbClr val="0070C0"/>
                    </a:solidFill>
                    <a:latin typeface="Candara" panose="020E0502030303020204" pitchFamily="34" charset="0"/>
                  </a:rPr>
                  <a:t>:</a:t>
                </a:r>
              </a:p>
              <a:p>
                <a:pPr marL="342900" indent="-342900">
                  <a:buSzPct val="80000"/>
                  <a:buFont typeface="Wingdings" pitchFamily="2" charset="2"/>
                  <a:buChar char="l"/>
                </a:pPr>
                <a:r>
                  <a:rPr kumimoji="1" lang="en-US" altLang="zh-CN" sz="2400" b="0" dirty="0">
                    <a:latin typeface="Candara" panose="020E0502030303020204" pitchFamily="34" charset="0"/>
                  </a:rPr>
                  <a:t>vertex set:  </a:t>
                </a:r>
                <a14:m>
                  <m:oMath xmlns:m="http://schemas.openxmlformats.org/officeDocument/2006/math">
                    <m:r>
                      <a:rPr kumimoji="1" lang="en-US" altLang="zh-CN" sz="2400" b="0" i="1">
                        <a:latin typeface="Cambria Math" panose="02040503050406030204" pitchFamily="18" charset="0"/>
                      </a:rPr>
                      <m:t>𝑉</m:t>
                    </m:r>
                  </m:oMath>
                </a14:m>
                <a:r>
                  <a:rPr kumimoji="1" lang="en-US" altLang="zh-CN" sz="2400" b="0" dirty="0">
                    <a:latin typeface="Candara" panose="020E0502030303020204" pitchFamily="34" charset="0"/>
                  </a:rPr>
                  <a:t>, edge set:  E.</a:t>
                </a:r>
              </a:p>
              <a:p>
                <a:pPr marL="342900" indent="-342900">
                  <a:buSzPct val="80000"/>
                  <a:buFont typeface="Wingdings" pitchFamily="2" charset="2"/>
                  <a:buChar char="l"/>
                </a:pPr>
                <a:r>
                  <a:rPr kumimoji="1" lang="en-US" altLang="zh-CN" sz="2400" b="0" dirty="0">
                    <a:latin typeface="Candara" panose="020E0502030303020204" pitchFamily="34" charset="0"/>
                  </a:rPr>
                  <a:t> </a:t>
                </a:r>
                <a14:m>
                  <m:oMath xmlns:m="http://schemas.openxmlformats.org/officeDocument/2006/math">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𝑉</m:t>
                        </m:r>
                      </m:e>
                    </m:d>
                    <m:r>
                      <a:rPr kumimoji="1" lang="en-US" altLang="zh-CN" sz="2400" b="0" i="1" smtClean="0">
                        <a:latin typeface="Cambria Math" panose="02040503050406030204" pitchFamily="18" charset="0"/>
                      </a:rPr>
                      <m:t>=</m:t>
                    </m:r>
                    <m:r>
                      <m:rPr>
                        <m:sty m:val="p"/>
                      </m:rPr>
                      <a:rPr kumimoji="1" lang="en-US" altLang="zh-CN" sz="2400" b="0" i="0" smtClean="0">
                        <a:latin typeface="Cambria Math" panose="02040503050406030204" pitchFamily="18" charset="0"/>
                      </a:rPr>
                      <m:t>n</m:t>
                    </m:r>
                  </m:oMath>
                </a14:m>
                <a:r>
                  <a:rPr kumimoji="1" lang="en-US" altLang="zh-CN" sz="2400" b="0" dirty="0">
                    <a:latin typeface="Candara" panose="020E0502030303020204" pitchFamily="34" charset="0"/>
                  </a:rPr>
                  <a:t>, </a:t>
                </a:r>
                <a14:m>
                  <m:oMath xmlns:m="http://schemas.openxmlformats.org/officeDocument/2006/math">
                    <m:d>
                      <m:dPr>
                        <m:begChr m:val="|"/>
                        <m:endChr m:val="|"/>
                        <m:ctrlPr>
                          <a:rPr kumimoji="1" lang="en-US" altLang="zh-CN" sz="2400" b="0" i="1">
                            <a:latin typeface="Cambria Math" panose="02040503050406030204" pitchFamily="18" charset="0"/>
                          </a:rPr>
                        </m:ctrlPr>
                      </m:dPr>
                      <m:e>
                        <m:r>
                          <a:rPr kumimoji="1" lang="en-US" altLang="zh-CN" sz="2400" b="0" i="1" smtClean="0">
                            <a:latin typeface="Cambria Math" panose="02040503050406030204" pitchFamily="18" charset="0"/>
                          </a:rPr>
                          <m:t>𝐸</m:t>
                        </m:r>
                      </m:e>
                    </m:d>
                    <m:r>
                      <a:rPr kumimoji="1" lang="en-US" altLang="zh-CN" sz="2400" b="0" i="1">
                        <a:latin typeface="Cambria Math" panose="02040503050406030204" pitchFamily="18" charset="0"/>
                      </a:rPr>
                      <m:t>=</m:t>
                    </m:r>
                    <m:r>
                      <m:rPr>
                        <m:sty m:val="p"/>
                      </m:rPr>
                      <a:rPr kumimoji="1" lang="en-US" altLang="zh-CN" sz="2400" b="0" i="0" smtClean="0">
                        <a:latin typeface="Cambria Math" panose="02040503050406030204" pitchFamily="18" charset="0"/>
                      </a:rPr>
                      <m:t>m</m:t>
                    </m:r>
                  </m:oMath>
                </a14:m>
                <a:r>
                  <a:rPr kumimoji="1" lang="en-US" altLang="zh-CN" sz="2400" b="0" dirty="0">
                    <a:latin typeface="Candara" panose="020E0502030303020204" pitchFamily="34" charset="0"/>
                  </a:rPr>
                  <a:t>.</a:t>
                </a:r>
              </a:p>
              <a:p>
                <a:pPr marL="342900" indent="-342900">
                  <a:buSzPct val="80000"/>
                  <a:buFont typeface="Wingdings" pitchFamily="2" charset="2"/>
                  <a:buChar char="l"/>
                </a:pPr>
                <a14:m>
                  <m:oMath xmlns:m="http://schemas.openxmlformats.org/officeDocument/2006/math">
                    <m:r>
                      <m:rPr>
                        <m:sty m:val="p"/>
                      </m:rPr>
                      <a:rPr kumimoji="1" lang="en-US" altLang="zh-CN" sz="2400" b="0" i="0" dirty="0">
                        <a:latin typeface="Cambria Math" panose="02040503050406030204" pitchFamily="18" charset="0"/>
                      </a:rPr>
                      <m:t>A</m:t>
                    </m:r>
                  </m:oMath>
                </a14:m>
                <a:r>
                  <a:rPr kumimoji="1" lang="en-US" altLang="zh-CN" sz="2400" b="0" dirty="0">
                    <a:latin typeface="Candara" panose="020E0502030303020204" pitchFamily="34" charset="0"/>
                  </a:rPr>
                  <a:t>: adjacent matrix</a:t>
                </a:r>
              </a:p>
              <a:p>
                <a:pPr marL="342900" indent="-342900">
                  <a:buSzPct val="80000"/>
                  <a:buFont typeface="Wingdings" pitchFamily="2" charset="2"/>
                  <a:buChar char="l"/>
                </a:pPr>
                <a14:m>
                  <m:oMath xmlns:m="http://schemas.openxmlformats.org/officeDocument/2006/math">
                    <m:r>
                      <m:rPr>
                        <m:sty m:val="p"/>
                      </m:rPr>
                      <a:rPr kumimoji="1" lang="en-US" altLang="zh-CN" sz="2400" b="0" i="0" dirty="0">
                        <a:latin typeface="Cambria Math" panose="02040503050406030204" pitchFamily="18" charset="0"/>
                      </a:rPr>
                      <m:t>D</m:t>
                    </m:r>
                  </m:oMath>
                </a14:m>
                <a:r>
                  <a:rPr kumimoji="1" lang="en-US" altLang="zh-CN" sz="2400" b="0" dirty="0">
                    <a:latin typeface="Candara" panose="020E0502030303020204" pitchFamily="34" charset="0"/>
                  </a:rPr>
                  <a:t>: diagonal degree matrix</a:t>
                </a:r>
              </a:p>
            </p:txBody>
          </p:sp>
        </mc:Choice>
        <mc:Fallback xmlns="">
          <p:sp>
            <p:nvSpPr>
              <p:cNvPr id="3" name="文本框 2">
                <a:extLst>
                  <a:ext uri="{FF2B5EF4-FFF2-40B4-BE49-F238E27FC236}">
                    <a16:creationId xmlns:a16="http://schemas.microsoft.com/office/drawing/2014/main" id="{5B4175BC-7C28-B548-9653-6571336DD4CE}"/>
                  </a:ext>
                </a:extLst>
              </p:cNvPr>
              <p:cNvSpPr txBox="1">
                <a:spLocks noRot="1" noChangeAspect="1" noMove="1" noResize="1" noEditPoints="1" noAdjustHandles="1" noChangeArrowheads="1" noChangeShapeType="1" noTextEdit="1"/>
              </p:cNvSpPr>
              <p:nvPr/>
            </p:nvSpPr>
            <p:spPr>
              <a:xfrm>
                <a:off x="1034331" y="1052736"/>
                <a:ext cx="7858149" cy="1938992"/>
              </a:xfrm>
              <a:prstGeom prst="rect">
                <a:avLst/>
              </a:prstGeom>
              <a:blipFill>
                <a:blip r:embed="rId3"/>
                <a:stretch>
                  <a:fillRect l="-1290" t="-1961" b="-6536"/>
                </a:stretch>
              </a:blipFill>
            </p:spPr>
            <p:txBody>
              <a:bodyPr/>
              <a:lstStyle/>
              <a:p>
                <a:r>
                  <a:rPr lang="en-US">
                    <a:noFill/>
                  </a:rPr>
                  <a:t> </a:t>
                </a:r>
              </a:p>
            </p:txBody>
          </p:sp>
        </mc:Fallback>
      </mc:AlternateContent>
      <p:grpSp>
        <p:nvGrpSpPr>
          <p:cNvPr id="13" name="Group 14">
            <a:extLst>
              <a:ext uri="{FF2B5EF4-FFF2-40B4-BE49-F238E27FC236}">
                <a16:creationId xmlns:a16="http://schemas.microsoft.com/office/drawing/2014/main" id="{35207F9D-9D4E-4840-8C04-EE8D0B594AF0}"/>
              </a:ext>
            </a:extLst>
          </p:cNvPr>
          <p:cNvGrpSpPr>
            <a:grpSpLocks/>
          </p:cNvGrpSpPr>
          <p:nvPr/>
        </p:nvGrpSpPr>
        <p:grpSpPr bwMode="auto">
          <a:xfrm>
            <a:off x="1780456" y="2882465"/>
            <a:ext cx="5410200" cy="3786895"/>
            <a:chOff x="480" y="1536"/>
            <a:chExt cx="3408" cy="2064"/>
          </a:xfrm>
        </p:grpSpPr>
        <p:sp>
          <p:nvSpPr>
            <p:cNvPr id="14" name="Oval 15">
              <a:extLst>
                <a:ext uri="{FF2B5EF4-FFF2-40B4-BE49-F238E27FC236}">
                  <a16:creationId xmlns:a16="http://schemas.microsoft.com/office/drawing/2014/main" id="{81CE3D26-B6A6-4445-8FFE-B6EFF30D6438}"/>
                </a:ext>
              </a:extLst>
            </p:cNvPr>
            <p:cNvSpPr>
              <a:spLocks noChangeArrowheads="1"/>
            </p:cNvSpPr>
            <p:nvPr/>
          </p:nvSpPr>
          <p:spPr bwMode="auto">
            <a:xfrm>
              <a:off x="480" y="216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solidFill>
                    <a:sysClr val="windowText" lastClr="000000"/>
                  </a:solidFill>
                  <a:ea typeface="宋体" panose="02010600030101010101" pitchFamily="2" charset="-122"/>
                </a:rPr>
                <a:t>1</a:t>
              </a:r>
            </a:p>
          </p:txBody>
        </p:sp>
        <p:sp>
          <p:nvSpPr>
            <p:cNvPr id="15" name="Oval 16">
              <a:extLst>
                <a:ext uri="{FF2B5EF4-FFF2-40B4-BE49-F238E27FC236}">
                  <a16:creationId xmlns:a16="http://schemas.microsoft.com/office/drawing/2014/main" id="{964A074D-0BCE-434A-AD26-347813610A1A}"/>
                </a:ext>
              </a:extLst>
            </p:cNvPr>
            <p:cNvSpPr>
              <a:spLocks noChangeArrowheads="1"/>
            </p:cNvSpPr>
            <p:nvPr/>
          </p:nvSpPr>
          <p:spPr bwMode="auto">
            <a:xfrm>
              <a:off x="816" y="2592"/>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solidFill>
                    <a:sysClr val="windowText" lastClr="000000"/>
                  </a:solidFill>
                  <a:ea typeface="宋体" panose="02010600030101010101" pitchFamily="2" charset="-122"/>
                </a:rPr>
                <a:t>4</a:t>
              </a:r>
            </a:p>
          </p:txBody>
        </p:sp>
        <p:sp>
          <p:nvSpPr>
            <p:cNvPr id="16" name="Oval 17">
              <a:extLst>
                <a:ext uri="{FF2B5EF4-FFF2-40B4-BE49-F238E27FC236}">
                  <a16:creationId xmlns:a16="http://schemas.microsoft.com/office/drawing/2014/main" id="{3B01E9B3-0104-2D4E-A87F-436953A07D25}"/>
                </a:ext>
              </a:extLst>
            </p:cNvPr>
            <p:cNvSpPr>
              <a:spLocks noChangeArrowheads="1"/>
            </p:cNvSpPr>
            <p:nvPr/>
          </p:nvSpPr>
          <p:spPr bwMode="auto">
            <a:xfrm>
              <a:off x="1296" y="2304"/>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ysClr val="windowText" lastClr="000000"/>
                  </a:solidFill>
                  <a:ea typeface="宋体" panose="02010600030101010101" pitchFamily="2" charset="-122"/>
                </a:rPr>
                <a:t>3</a:t>
              </a:r>
            </a:p>
          </p:txBody>
        </p:sp>
        <p:sp>
          <p:nvSpPr>
            <p:cNvPr id="17" name="Oval 18">
              <a:extLst>
                <a:ext uri="{FF2B5EF4-FFF2-40B4-BE49-F238E27FC236}">
                  <a16:creationId xmlns:a16="http://schemas.microsoft.com/office/drawing/2014/main" id="{D43687F3-5215-584A-83D9-885A1D943CE7}"/>
                </a:ext>
              </a:extLst>
            </p:cNvPr>
            <p:cNvSpPr>
              <a:spLocks noChangeArrowheads="1"/>
            </p:cNvSpPr>
            <p:nvPr/>
          </p:nvSpPr>
          <p:spPr bwMode="auto">
            <a:xfrm>
              <a:off x="960" y="192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solidFill>
                    <a:sysClr val="windowText" lastClr="000000"/>
                  </a:solidFill>
                  <a:ea typeface="宋体" panose="02010600030101010101" pitchFamily="2" charset="-122"/>
                </a:rPr>
                <a:t>2</a:t>
              </a:r>
            </a:p>
          </p:txBody>
        </p:sp>
        <p:sp>
          <p:nvSpPr>
            <p:cNvPr id="18" name="Oval 19">
              <a:extLst>
                <a:ext uri="{FF2B5EF4-FFF2-40B4-BE49-F238E27FC236}">
                  <a16:creationId xmlns:a16="http://schemas.microsoft.com/office/drawing/2014/main" id="{9E886974-295D-964B-A2E8-A1E768E49F1F}"/>
                </a:ext>
              </a:extLst>
            </p:cNvPr>
            <p:cNvSpPr>
              <a:spLocks noChangeArrowheads="1"/>
            </p:cNvSpPr>
            <p:nvPr/>
          </p:nvSpPr>
          <p:spPr bwMode="auto">
            <a:xfrm>
              <a:off x="1488" y="2976"/>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solidFill>
                    <a:sysClr val="windowText" lastClr="000000"/>
                  </a:solidFill>
                  <a:ea typeface="宋体" panose="02010600030101010101" pitchFamily="2" charset="-122"/>
                </a:rPr>
                <a:t>5</a:t>
              </a:r>
            </a:p>
          </p:txBody>
        </p:sp>
        <p:sp>
          <p:nvSpPr>
            <p:cNvPr id="19" name="Oval 20">
              <a:extLst>
                <a:ext uri="{FF2B5EF4-FFF2-40B4-BE49-F238E27FC236}">
                  <a16:creationId xmlns:a16="http://schemas.microsoft.com/office/drawing/2014/main" id="{56CA21C1-DB19-0643-A402-64D4D53F5096}"/>
                </a:ext>
              </a:extLst>
            </p:cNvPr>
            <p:cNvSpPr>
              <a:spLocks noChangeArrowheads="1"/>
            </p:cNvSpPr>
            <p:nvPr/>
          </p:nvSpPr>
          <p:spPr bwMode="auto">
            <a:xfrm>
              <a:off x="2112" y="288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solidFill>
                    <a:sysClr val="windowText" lastClr="000000"/>
                  </a:solidFill>
                  <a:ea typeface="宋体" panose="02010600030101010101" pitchFamily="2" charset="-122"/>
                </a:rPr>
                <a:t>6</a:t>
              </a:r>
            </a:p>
          </p:txBody>
        </p:sp>
        <p:sp>
          <p:nvSpPr>
            <p:cNvPr id="20" name="Oval 21">
              <a:extLst>
                <a:ext uri="{FF2B5EF4-FFF2-40B4-BE49-F238E27FC236}">
                  <a16:creationId xmlns:a16="http://schemas.microsoft.com/office/drawing/2014/main" id="{CB1DC1A6-0085-0C4B-AE83-C98AA52ED625}"/>
                </a:ext>
              </a:extLst>
            </p:cNvPr>
            <p:cNvSpPr>
              <a:spLocks noChangeArrowheads="1"/>
            </p:cNvSpPr>
            <p:nvPr/>
          </p:nvSpPr>
          <p:spPr bwMode="auto">
            <a:xfrm>
              <a:off x="1968" y="336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solidFill>
                    <a:sysClr val="windowText" lastClr="000000"/>
                  </a:solidFill>
                  <a:ea typeface="宋体" panose="02010600030101010101" pitchFamily="2" charset="-122"/>
                </a:rPr>
                <a:t>7</a:t>
              </a:r>
            </a:p>
          </p:txBody>
        </p:sp>
        <p:sp>
          <p:nvSpPr>
            <p:cNvPr id="21" name="Oval 22">
              <a:extLst>
                <a:ext uri="{FF2B5EF4-FFF2-40B4-BE49-F238E27FC236}">
                  <a16:creationId xmlns:a16="http://schemas.microsoft.com/office/drawing/2014/main" id="{F4917515-2CFF-B449-971B-896371AEF7A4}"/>
                </a:ext>
              </a:extLst>
            </p:cNvPr>
            <p:cNvSpPr>
              <a:spLocks noChangeArrowheads="1"/>
            </p:cNvSpPr>
            <p:nvPr/>
          </p:nvSpPr>
          <p:spPr bwMode="auto">
            <a:xfrm>
              <a:off x="2304" y="1632"/>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solidFill>
                    <a:sysClr val="windowText" lastClr="000000"/>
                  </a:solidFill>
                  <a:ea typeface="宋体" panose="02010600030101010101" pitchFamily="2" charset="-122"/>
                </a:rPr>
                <a:t>9</a:t>
              </a:r>
            </a:p>
          </p:txBody>
        </p:sp>
        <p:sp>
          <p:nvSpPr>
            <p:cNvPr id="22" name="Oval 23">
              <a:extLst>
                <a:ext uri="{FF2B5EF4-FFF2-40B4-BE49-F238E27FC236}">
                  <a16:creationId xmlns:a16="http://schemas.microsoft.com/office/drawing/2014/main" id="{1AABF95E-6925-E04D-A9A6-3EF1B50B6C8A}"/>
                </a:ext>
              </a:extLst>
            </p:cNvPr>
            <p:cNvSpPr>
              <a:spLocks noChangeArrowheads="1"/>
            </p:cNvSpPr>
            <p:nvPr/>
          </p:nvSpPr>
          <p:spPr bwMode="auto">
            <a:xfrm>
              <a:off x="2976" y="1536"/>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ysClr val="windowText" lastClr="000000"/>
                  </a:solidFill>
                  <a:ea typeface="宋体" panose="02010600030101010101" pitchFamily="2" charset="-122"/>
                </a:rPr>
                <a:t>10</a:t>
              </a:r>
            </a:p>
          </p:txBody>
        </p:sp>
        <p:sp>
          <p:nvSpPr>
            <p:cNvPr id="23" name="Oval 24">
              <a:extLst>
                <a:ext uri="{FF2B5EF4-FFF2-40B4-BE49-F238E27FC236}">
                  <a16:creationId xmlns:a16="http://schemas.microsoft.com/office/drawing/2014/main" id="{6348AC59-04B8-A845-9235-86EC7999BE6F}"/>
                </a:ext>
              </a:extLst>
            </p:cNvPr>
            <p:cNvSpPr>
              <a:spLocks noChangeArrowheads="1"/>
            </p:cNvSpPr>
            <p:nvPr/>
          </p:nvSpPr>
          <p:spPr bwMode="auto">
            <a:xfrm>
              <a:off x="2352" y="2112"/>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dirty="0">
                  <a:solidFill>
                    <a:sysClr val="windowText" lastClr="000000"/>
                  </a:solidFill>
                  <a:ea typeface="宋体" panose="02010600030101010101" pitchFamily="2" charset="-122"/>
                </a:rPr>
                <a:t>8</a:t>
              </a:r>
            </a:p>
          </p:txBody>
        </p:sp>
        <p:sp>
          <p:nvSpPr>
            <p:cNvPr id="24" name="Oval 25">
              <a:extLst>
                <a:ext uri="{FF2B5EF4-FFF2-40B4-BE49-F238E27FC236}">
                  <a16:creationId xmlns:a16="http://schemas.microsoft.com/office/drawing/2014/main" id="{17EC6EAD-855A-B44C-A0B7-290AAF6101CF}"/>
                </a:ext>
              </a:extLst>
            </p:cNvPr>
            <p:cNvSpPr>
              <a:spLocks noChangeArrowheads="1"/>
            </p:cNvSpPr>
            <p:nvPr/>
          </p:nvSpPr>
          <p:spPr bwMode="auto">
            <a:xfrm>
              <a:off x="2976" y="2256"/>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solidFill>
                    <a:sysClr val="windowText" lastClr="000000"/>
                  </a:solidFill>
                  <a:ea typeface="宋体" panose="02010600030101010101" pitchFamily="2" charset="-122"/>
                </a:rPr>
                <a:t>11</a:t>
              </a:r>
            </a:p>
          </p:txBody>
        </p:sp>
        <p:sp>
          <p:nvSpPr>
            <p:cNvPr id="25" name="Oval 26">
              <a:extLst>
                <a:ext uri="{FF2B5EF4-FFF2-40B4-BE49-F238E27FC236}">
                  <a16:creationId xmlns:a16="http://schemas.microsoft.com/office/drawing/2014/main" id="{ADC12AAD-E3F5-374C-925F-D5B1FB1B1698}"/>
                </a:ext>
              </a:extLst>
            </p:cNvPr>
            <p:cNvSpPr>
              <a:spLocks noChangeArrowheads="1"/>
            </p:cNvSpPr>
            <p:nvPr/>
          </p:nvSpPr>
          <p:spPr bwMode="auto">
            <a:xfrm>
              <a:off x="3600" y="1824"/>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solidFill>
                    <a:sysClr val="windowText" lastClr="000000"/>
                  </a:solidFill>
                  <a:ea typeface="宋体" panose="02010600030101010101" pitchFamily="2" charset="-122"/>
                </a:rPr>
                <a:t>12</a:t>
              </a:r>
            </a:p>
          </p:txBody>
        </p:sp>
        <p:sp>
          <p:nvSpPr>
            <p:cNvPr id="26" name="Line 27">
              <a:extLst>
                <a:ext uri="{FF2B5EF4-FFF2-40B4-BE49-F238E27FC236}">
                  <a16:creationId xmlns:a16="http://schemas.microsoft.com/office/drawing/2014/main" id="{3B394B29-D2F8-8A41-8D7A-8F95E16C8769}"/>
                </a:ext>
              </a:extLst>
            </p:cNvPr>
            <p:cNvSpPr>
              <a:spLocks noChangeShapeType="1"/>
            </p:cNvSpPr>
            <p:nvPr/>
          </p:nvSpPr>
          <p:spPr bwMode="auto">
            <a:xfrm>
              <a:off x="672" y="2391"/>
              <a:ext cx="192" cy="2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Line 28">
              <a:extLst>
                <a:ext uri="{FF2B5EF4-FFF2-40B4-BE49-F238E27FC236}">
                  <a16:creationId xmlns:a16="http://schemas.microsoft.com/office/drawing/2014/main" id="{5818E38F-A587-1447-8336-6E7A8D4B35A8}"/>
                </a:ext>
              </a:extLst>
            </p:cNvPr>
            <p:cNvSpPr>
              <a:spLocks noChangeShapeType="1"/>
            </p:cNvSpPr>
            <p:nvPr/>
          </p:nvSpPr>
          <p:spPr bwMode="auto">
            <a:xfrm>
              <a:off x="768" y="2256"/>
              <a:ext cx="52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Line 29">
              <a:extLst>
                <a:ext uri="{FF2B5EF4-FFF2-40B4-BE49-F238E27FC236}">
                  <a16:creationId xmlns:a16="http://schemas.microsoft.com/office/drawing/2014/main" id="{96DB7F71-7553-1147-854F-8FBF7CE33472}"/>
                </a:ext>
              </a:extLst>
            </p:cNvPr>
            <p:cNvSpPr>
              <a:spLocks noChangeShapeType="1"/>
            </p:cNvSpPr>
            <p:nvPr/>
          </p:nvSpPr>
          <p:spPr bwMode="auto">
            <a:xfrm flipV="1">
              <a:off x="672" y="2064"/>
              <a:ext cx="28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Line 30">
              <a:extLst>
                <a:ext uri="{FF2B5EF4-FFF2-40B4-BE49-F238E27FC236}">
                  <a16:creationId xmlns:a16="http://schemas.microsoft.com/office/drawing/2014/main" id="{9FBF5FD7-DBD3-2944-B179-5EA15906576A}"/>
                </a:ext>
              </a:extLst>
            </p:cNvPr>
            <p:cNvSpPr>
              <a:spLocks noChangeShapeType="1"/>
            </p:cNvSpPr>
            <p:nvPr/>
          </p:nvSpPr>
          <p:spPr bwMode="auto">
            <a:xfrm>
              <a:off x="1248" y="2064"/>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31">
              <a:extLst>
                <a:ext uri="{FF2B5EF4-FFF2-40B4-BE49-F238E27FC236}">
                  <a16:creationId xmlns:a16="http://schemas.microsoft.com/office/drawing/2014/main" id="{D4A063CC-B414-0D48-98F0-4206789C1311}"/>
                </a:ext>
              </a:extLst>
            </p:cNvPr>
            <p:cNvSpPr>
              <a:spLocks noChangeShapeType="1"/>
            </p:cNvSpPr>
            <p:nvPr/>
          </p:nvSpPr>
          <p:spPr bwMode="auto">
            <a:xfrm flipV="1">
              <a:off x="1104" y="2505"/>
              <a:ext cx="240" cy="1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Line 32">
              <a:extLst>
                <a:ext uri="{FF2B5EF4-FFF2-40B4-BE49-F238E27FC236}">
                  <a16:creationId xmlns:a16="http://schemas.microsoft.com/office/drawing/2014/main" id="{FE0A92A9-E59A-FA4C-B1A1-D8CFC49FA624}"/>
                </a:ext>
              </a:extLst>
            </p:cNvPr>
            <p:cNvSpPr>
              <a:spLocks noChangeShapeType="1"/>
            </p:cNvSpPr>
            <p:nvPr/>
          </p:nvSpPr>
          <p:spPr bwMode="auto">
            <a:xfrm>
              <a:off x="1104" y="2775"/>
              <a:ext cx="420" cy="2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33">
              <a:extLst>
                <a:ext uri="{FF2B5EF4-FFF2-40B4-BE49-F238E27FC236}">
                  <a16:creationId xmlns:a16="http://schemas.microsoft.com/office/drawing/2014/main" id="{8625FD96-F1B6-FA48-BAE1-CE4DAE3F87EA}"/>
                </a:ext>
              </a:extLst>
            </p:cNvPr>
            <p:cNvSpPr>
              <a:spLocks noChangeShapeType="1"/>
            </p:cNvSpPr>
            <p:nvPr/>
          </p:nvSpPr>
          <p:spPr bwMode="auto">
            <a:xfrm flipV="1">
              <a:off x="1776" y="2976"/>
              <a:ext cx="33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34">
              <a:extLst>
                <a:ext uri="{FF2B5EF4-FFF2-40B4-BE49-F238E27FC236}">
                  <a16:creationId xmlns:a16="http://schemas.microsoft.com/office/drawing/2014/main" id="{6D9AA956-7BA3-A443-8AA5-C7F22302B238}"/>
                </a:ext>
              </a:extLst>
            </p:cNvPr>
            <p:cNvSpPr>
              <a:spLocks noChangeShapeType="1"/>
            </p:cNvSpPr>
            <p:nvPr/>
          </p:nvSpPr>
          <p:spPr bwMode="auto">
            <a:xfrm>
              <a:off x="1740" y="3177"/>
              <a:ext cx="23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35">
              <a:extLst>
                <a:ext uri="{FF2B5EF4-FFF2-40B4-BE49-F238E27FC236}">
                  <a16:creationId xmlns:a16="http://schemas.microsoft.com/office/drawing/2014/main" id="{36D6C771-AF24-094F-874A-4ADAAB6B4EBA}"/>
                </a:ext>
              </a:extLst>
            </p:cNvPr>
            <p:cNvSpPr>
              <a:spLocks noChangeShapeType="1"/>
            </p:cNvSpPr>
            <p:nvPr/>
          </p:nvSpPr>
          <p:spPr bwMode="auto">
            <a:xfrm flipH="1">
              <a:off x="2160" y="3120"/>
              <a:ext cx="9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36">
              <a:extLst>
                <a:ext uri="{FF2B5EF4-FFF2-40B4-BE49-F238E27FC236}">
                  <a16:creationId xmlns:a16="http://schemas.microsoft.com/office/drawing/2014/main" id="{04ECA24B-F3D4-C842-A0DA-0239FA5EA06E}"/>
                </a:ext>
              </a:extLst>
            </p:cNvPr>
            <p:cNvSpPr>
              <a:spLocks noChangeShapeType="1"/>
            </p:cNvSpPr>
            <p:nvPr/>
          </p:nvSpPr>
          <p:spPr bwMode="auto">
            <a:xfrm>
              <a:off x="2638" y="2256"/>
              <a:ext cx="33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37">
              <a:extLst>
                <a:ext uri="{FF2B5EF4-FFF2-40B4-BE49-F238E27FC236}">
                  <a16:creationId xmlns:a16="http://schemas.microsoft.com/office/drawing/2014/main" id="{618F2B4C-C633-DB4F-913F-9A910C66F985}"/>
                </a:ext>
              </a:extLst>
            </p:cNvPr>
            <p:cNvSpPr>
              <a:spLocks noChangeShapeType="1"/>
            </p:cNvSpPr>
            <p:nvPr/>
          </p:nvSpPr>
          <p:spPr bwMode="auto">
            <a:xfrm flipV="1">
              <a:off x="3264" y="2046"/>
              <a:ext cx="396"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Line 38">
              <a:extLst>
                <a:ext uri="{FF2B5EF4-FFF2-40B4-BE49-F238E27FC236}">
                  <a16:creationId xmlns:a16="http://schemas.microsoft.com/office/drawing/2014/main" id="{AE368699-7FB6-8A47-B463-8482B445069F}"/>
                </a:ext>
              </a:extLst>
            </p:cNvPr>
            <p:cNvSpPr>
              <a:spLocks noChangeShapeType="1"/>
            </p:cNvSpPr>
            <p:nvPr/>
          </p:nvSpPr>
          <p:spPr bwMode="auto">
            <a:xfrm>
              <a:off x="3264" y="1680"/>
              <a:ext cx="418" cy="1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 name="Line 39">
              <a:extLst>
                <a:ext uri="{FF2B5EF4-FFF2-40B4-BE49-F238E27FC236}">
                  <a16:creationId xmlns:a16="http://schemas.microsoft.com/office/drawing/2014/main" id="{6544998B-5009-8E4E-8149-5E667BA22E6D}"/>
                </a:ext>
              </a:extLst>
            </p:cNvPr>
            <p:cNvSpPr>
              <a:spLocks noChangeShapeType="1"/>
            </p:cNvSpPr>
            <p:nvPr/>
          </p:nvSpPr>
          <p:spPr bwMode="auto">
            <a:xfrm flipV="1">
              <a:off x="2592" y="1632"/>
              <a:ext cx="38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Line 40">
              <a:extLst>
                <a:ext uri="{FF2B5EF4-FFF2-40B4-BE49-F238E27FC236}">
                  <a16:creationId xmlns:a16="http://schemas.microsoft.com/office/drawing/2014/main" id="{373899F1-49EE-0042-8416-80E7E0CADEEB}"/>
                </a:ext>
              </a:extLst>
            </p:cNvPr>
            <p:cNvSpPr>
              <a:spLocks noChangeShapeType="1"/>
            </p:cNvSpPr>
            <p:nvPr/>
          </p:nvSpPr>
          <p:spPr bwMode="auto">
            <a:xfrm>
              <a:off x="2448" y="1872"/>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Line 41">
              <a:extLst>
                <a:ext uri="{FF2B5EF4-FFF2-40B4-BE49-F238E27FC236}">
                  <a16:creationId xmlns:a16="http://schemas.microsoft.com/office/drawing/2014/main" id="{258057E4-1A33-C145-B64E-FAF2026E73CF}"/>
                </a:ext>
              </a:extLst>
            </p:cNvPr>
            <p:cNvSpPr>
              <a:spLocks noChangeShapeType="1"/>
            </p:cNvSpPr>
            <p:nvPr/>
          </p:nvSpPr>
          <p:spPr bwMode="auto">
            <a:xfrm>
              <a:off x="3120" y="1776"/>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42">
              <a:extLst>
                <a:ext uri="{FF2B5EF4-FFF2-40B4-BE49-F238E27FC236}">
                  <a16:creationId xmlns:a16="http://schemas.microsoft.com/office/drawing/2014/main" id="{C04B25AD-7136-B044-AAEF-3D855891AAAD}"/>
                </a:ext>
              </a:extLst>
            </p:cNvPr>
            <p:cNvSpPr>
              <a:spLocks noChangeShapeType="1"/>
            </p:cNvSpPr>
            <p:nvPr/>
          </p:nvSpPr>
          <p:spPr bwMode="auto">
            <a:xfrm>
              <a:off x="1248" y="2016"/>
              <a:ext cx="1118" cy="1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 name="Line 43">
              <a:extLst>
                <a:ext uri="{FF2B5EF4-FFF2-40B4-BE49-F238E27FC236}">
                  <a16:creationId xmlns:a16="http://schemas.microsoft.com/office/drawing/2014/main" id="{B0D78457-A41B-3D4F-83BD-9BBB5FACD67A}"/>
                </a:ext>
              </a:extLst>
            </p:cNvPr>
            <p:cNvSpPr>
              <a:spLocks noChangeShapeType="1"/>
            </p:cNvSpPr>
            <p:nvPr/>
          </p:nvSpPr>
          <p:spPr bwMode="auto">
            <a:xfrm flipV="1">
              <a:off x="1692" y="2352"/>
              <a:ext cx="708"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19933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en-US" altLang="zh-CN" dirty="0"/>
              <a:t>Node Proximity</a:t>
            </a:r>
            <a:endParaRPr kumimoji="1" lang="zh-CN" altLang="en-US"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B4175BC-7C28-B548-9653-6571336DD4CE}"/>
                  </a:ext>
                </a:extLst>
              </p:cNvPr>
              <p:cNvSpPr txBox="1"/>
              <p:nvPr/>
            </p:nvSpPr>
            <p:spPr>
              <a:xfrm>
                <a:off x="1034331" y="1067832"/>
                <a:ext cx="7786141" cy="1785104"/>
              </a:xfrm>
              <a:prstGeom prst="rect">
                <a:avLst/>
              </a:prstGeom>
              <a:noFill/>
            </p:spPr>
            <p:txBody>
              <a:bodyPr wrap="square" rtlCol="0">
                <a:spAutoFit/>
              </a:bodyPr>
              <a:lstStyle/>
              <a:p>
                <a:pPr algn="just">
                  <a:buSzPct val="80000"/>
                </a:pPr>
                <a:r>
                  <a:rPr kumimoji="1" lang="en-US" altLang="zh-CN" sz="2400" dirty="0">
                    <a:latin typeface="Candara" panose="020E0502030303020204" pitchFamily="34" charset="0"/>
                  </a:rPr>
                  <a:t>Node Proximity</a:t>
                </a:r>
                <a:r>
                  <a:rPr kumimoji="1" lang="zh-CN" altLang="en-US" sz="2400" dirty="0">
                    <a:latin typeface="Candara" panose="020E0502030303020204" pitchFamily="34" charset="0"/>
                  </a:rPr>
                  <a:t>：</a:t>
                </a:r>
                <a:endParaRPr kumimoji="1" lang="en-US" altLang="zh-CN" sz="2400" dirty="0">
                  <a:latin typeface="Candara" panose="020E0502030303020204" pitchFamily="34" charset="0"/>
                </a:endParaRPr>
              </a:p>
              <a:p>
                <a:pPr marL="342900" indent="-342900" algn="just">
                  <a:buSzPct val="80000"/>
                  <a:buFont typeface="Wingdings" pitchFamily="2" charset="2"/>
                  <a:buChar char="l"/>
                </a:pPr>
                <a:r>
                  <a:rPr kumimoji="1" lang="en-US" altLang="zh-CN" sz="2200" b="0" dirty="0">
                    <a:latin typeface="Candara" panose="020E0502030303020204" pitchFamily="34" charset="0"/>
                  </a:rPr>
                  <a:t>Given a source node, node proximity measures </a:t>
                </a:r>
                <a:r>
                  <a:rPr kumimoji="1" lang="en-US" altLang="zh-CN" sz="2200" dirty="0">
                    <a:solidFill>
                      <a:srgbClr val="FF0000"/>
                    </a:solidFill>
                    <a:latin typeface="Candara" panose="020E0502030303020204" pitchFamily="34" charset="0"/>
                  </a:rPr>
                  <a:t>the relative importance</a:t>
                </a:r>
                <a:r>
                  <a:rPr kumimoji="1" lang="en-US" altLang="zh-CN" sz="2200" b="0" dirty="0">
                    <a:latin typeface="Candara" panose="020E0502030303020204" pitchFamily="34" charset="0"/>
                  </a:rPr>
                  <a:t> with respect to the source node.</a:t>
                </a:r>
              </a:p>
              <a:p>
                <a:pPr marL="342900" indent="-342900" algn="just">
                  <a:buSzPct val="80000"/>
                  <a:buFont typeface="Wingdings" pitchFamily="2" charset="2"/>
                  <a:buChar char="l"/>
                </a:pPr>
                <a14:m>
                  <m:oMath xmlns:m="http://schemas.openxmlformats.org/officeDocument/2006/math">
                    <m:acc>
                      <m:accPr>
                        <m:chr m:val="⃗"/>
                        <m:ctrlPr>
                          <a:rPr kumimoji="1" lang="en-US" altLang="zh-CN" sz="2200" b="0" i="1" dirty="0">
                            <a:solidFill>
                              <a:schemeClr val="tx1"/>
                            </a:solidFill>
                            <a:latin typeface="Cambria Math" panose="02040503050406030204" pitchFamily="18" charset="0"/>
                          </a:rPr>
                        </m:ctrlPr>
                      </m:accPr>
                      <m:e>
                        <m:r>
                          <a:rPr kumimoji="1" lang="en-US" altLang="zh-CN" sz="2200" b="1" i="1" dirty="0">
                            <a:solidFill>
                              <a:schemeClr val="tx1"/>
                            </a:solidFill>
                            <a:latin typeface="Cambria Math" panose="02040503050406030204" pitchFamily="18" charset="0"/>
                          </a:rPr>
                          <m:t>𝝅</m:t>
                        </m:r>
                      </m:e>
                    </m:acc>
                  </m:oMath>
                </a14:m>
                <a:r>
                  <a:rPr kumimoji="1" lang="en-US" altLang="zh-CN" sz="2200" b="0" dirty="0">
                    <a:solidFill>
                      <a:schemeClr val="tx1"/>
                    </a:solidFill>
                    <a:latin typeface="Candara" panose="020E0502030303020204" pitchFamily="34" charset="0"/>
                  </a:rPr>
                  <a:t>: </a:t>
                </a:r>
                <a:r>
                  <a:rPr kumimoji="1" lang="en-US" altLang="zh-CN" sz="2200" b="0" dirty="0">
                    <a:latin typeface="Candara" panose="020E0502030303020204" pitchFamily="34" charset="0"/>
                  </a:rPr>
                  <a:t>the node proximity vector </a:t>
                </a:r>
              </a:p>
              <a:p>
                <a:pPr marL="800100" lvl="1" indent="-342900" algn="just">
                  <a:buSzPct val="80000"/>
                  <a:buFont typeface="Wingdings" pitchFamily="2" charset="2"/>
                  <a:buChar char="p"/>
                </a:pPr>
                <a14:m>
                  <m:oMath xmlns:m="http://schemas.openxmlformats.org/officeDocument/2006/math">
                    <m:acc>
                      <m:accPr>
                        <m:chr m:val="⃗"/>
                        <m:ctrlPr>
                          <a:rPr kumimoji="1" lang="en-US" altLang="zh-CN" sz="2000" b="0" i="1" dirty="0">
                            <a:latin typeface="Cambria Math" panose="02040503050406030204" pitchFamily="18" charset="0"/>
                          </a:rPr>
                        </m:ctrlPr>
                      </m:accPr>
                      <m:e>
                        <m:r>
                          <a:rPr kumimoji="1" lang="en-US" altLang="zh-CN" sz="2000" i="1" dirty="0">
                            <a:latin typeface="Cambria Math" panose="02040503050406030204" pitchFamily="18" charset="0"/>
                          </a:rPr>
                          <m:t>𝝅</m:t>
                        </m:r>
                      </m:e>
                    </m:acc>
                    <m:r>
                      <a:rPr kumimoji="1" lang="en-US" altLang="zh-CN" sz="2000" b="0" i="1" dirty="0">
                        <a:latin typeface="Cambria Math" panose="02040503050406030204" pitchFamily="18" charset="0"/>
                      </a:rPr>
                      <m:t>(</m:t>
                    </m:r>
                    <m:r>
                      <a:rPr kumimoji="1" lang="en-US" altLang="zh-CN" sz="2000" b="0" i="1" dirty="0">
                        <a:latin typeface="Cambria Math" panose="02040503050406030204" pitchFamily="18" charset="0"/>
                      </a:rPr>
                      <m:t>𝑣</m:t>
                    </m:r>
                    <m:r>
                      <a:rPr kumimoji="1" lang="en-US" altLang="zh-CN" sz="2000" b="0" i="1" dirty="0">
                        <a:latin typeface="Cambria Math" panose="02040503050406030204" pitchFamily="18" charset="0"/>
                      </a:rPr>
                      <m:t>)</m:t>
                    </m:r>
                  </m:oMath>
                </a14:m>
                <a:r>
                  <a:rPr kumimoji="1" lang="en-US" altLang="zh-CN" sz="2000" b="0" dirty="0">
                    <a:latin typeface="Candara" panose="020E0502030303020204" pitchFamily="34" charset="0"/>
                  </a:rPr>
                  <a:t>: the proximity of </a:t>
                </a:r>
                <a14:m>
                  <m:oMath xmlns:m="http://schemas.openxmlformats.org/officeDocument/2006/math">
                    <m:r>
                      <a:rPr kumimoji="1" lang="en-US" altLang="zh-CN" sz="2000" b="0" i="1" dirty="0">
                        <a:latin typeface="Cambria Math" panose="02040503050406030204" pitchFamily="18" charset="0"/>
                      </a:rPr>
                      <m:t>𝑣</m:t>
                    </m:r>
                  </m:oMath>
                </a14:m>
                <a:r>
                  <a:rPr kumimoji="1" lang="en-US" altLang="zh-CN" sz="2000" b="0" dirty="0">
                    <a:latin typeface="Candara" panose="020E0502030303020204" pitchFamily="34" charset="0"/>
                  </a:rPr>
                  <a:t> with respect to the given source node. </a:t>
                </a:r>
                <a:endParaRPr kumimoji="1" lang="en-US" altLang="zh-CN" sz="2200" b="0" dirty="0">
                  <a:latin typeface="Candara" panose="020E0502030303020204" pitchFamily="34" charset="0"/>
                </a:endParaRPr>
              </a:p>
            </p:txBody>
          </p:sp>
        </mc:Choice>
        <mc:Fallback xmlns="">
          <p:sp>
            <p:nvSpPr>
              <p:cNvPr id="3" name="文本框 2">
                <a:extLst>
                  <a:ext uri="{FF2B5EF4-FFF2-40B4-BE49-F238E27FC236}">
                    <a16:creationId xmlns:a16="http://schemas.microsoft.com/office/drawing/2014/main" id="{5B4175BC-7C28-B548-9653-6571336DD4CE}"/>
                  </a:ext>
                </a:extLst>
              </p:cNvPr>
              <p:cNvSpPr txBox="1">
                <a:spLocks noRot="1" noChangeAspect="1" noMove="1" noResize="1" noEditPoints="1" noAdjustHandles="1" noChangeArrowheads="1" noChangeShapeType="1" noTextEdit="1"/>
              </p:cNvSpPr>
              <p:nvPr/>
            </p:nvSpPr>
            <p:spPr>
              <a:xfrm>
                <a:off x="1034331" y="1067832"/>
                <a:ext cx="7786141" cy="1785104"/>
              </a:xfrm>
              <a:prstGeom prst="rect">
                <a:avLst/>
              </a:prstGeom>
              <a:blipFill>
                <a:blip r:embed="rId3"/>
                <a:stretch>
                  <a:fillRect l="-1303" t="-4255" r="-977" b="-4965"/>
                </a:stretch>
              </a:blipFill>
            </p:spPr>
            <p:txBody>
              <a:bodyPr/>
              <a:lstStyle/>
              <a:p>
                <a:r>
                  <a:rPr lang="en-US">
                    <a:noFill/>
                  </a:rPr>
                  <a:t> </a:t>
                </a:r>
              </a:p>
            </p:txBody>
          </p:sp>
        </mc:Fallback>
      </mc:AlternateContent>
      <p:grpSp>
        <p:nvGrpSpPr>
          <p:cNvPr id="54" name="Group 14">
            <a:extLst>
              <a:ext uri="{FF2B5EF4-FFF2-40B4-BE49-F238E27FC236}">
                <a16:creationId xmlns:a16="http://schemas.microsoft.com/office/drawing/2014/main" id="{1CAB02A5-32F6-864E-8CA5-437CB72B1598}"/>
              </a:ext>
            </a:extLst>
          </p:cNvPr>
          <p:cNvGrpSpPr>
            <a:grpSpLocks/>
          </p:cNvGrpSpPr>
          <p:nvPr/>
        </p:nvGrpSpPr>
        <p:grpSpPr bwMode="auto">
          <a:xfrm>
            <a:off x="1439652" y="2928114"/>
            <a:ext cx="5688632" cy="3833713"/>
            <a:chOff x="288" y="1362"/>
            <a:chExt cx="3900" cy="2325"/>
          </a:xfrm>
        </p:grpSpPr>
        <p:sp>
          <p:nvSpPr>
            <p:cNvPr id="55" name="Oval 15">
              <a:extLst>
                <a:ext uri="{FF2B5EF4-FFF2-40B4-BE49-F238E27FC236}">
                  <a16:creationId xmlns:a16="http://schemas.microsoft.com/office/drawing/2014/main" id="{41617BF2-0617-514A-BB15-4AF97AE578C6}"/>
                </a:ext>
              </a:extLst>
            </p:cNvPr>
            <p:cNvSpPr>
              <a:spLocks noChangeArrowheads="1"/>
            </p:cNvSpPr>
            <p:nvPr/>
          </p:nvSpPr>
          <p:spPr bwMode="auto">
            <a:xfrm>
              <a:off x="480" y="2160"/>
              <a:ext cx="288" cy="240"/>
            </a:xfrm>
            <a:prstGeom prst="ellipse">
              <a:avLst/>
            </a:prstGeom>
            <a:solidFill>
              <a:srgbClr val="D60000"/>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1</a:t>
              </a:r>
            </a:p>
          </p:txBody>
        </p:sp>
        <p:sp>
          <p:nvSpPr>
            <p:cNvPr id="56" name="Oval 16">
              <a:extLst>
                <a:ext uri="{FF2B5EF4-FFF2-40B4-BE49-F238E27FC236}">
                  <a16:creationId xmlns:a16="http://schemas.microsoft.com/office/drawing/2014/main" id="{11E271A3-8379-CC4F-9750-42AEC6B30F19}"/>
                </a:ext>
              </a:extLst>
            </p:cNvPr>
            <p:cNvSpPr>
              <a:spLocks noChangeArrowheads="1"/>
            </p:cNvSpPr>
            <p:nvPr/>
          </p:nvSpPr>
          <p:spPr bwMode="auto">
            <a:xfrm>
              <a:off x="816" y="2592"/>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solidFill>
                    <a:schemeClr val="bg1"/>
                  </a:solidFill>
                  <a:ea typeface="宋体" panose="02010600030101010101" pitchFamily="2" charset="-122"/>
                </a:rPr>
                <a:t>4</a:t>
              </a:r>
            </a:p>
          </p:txBody>
        </p:sp>
        <p:sp>
          <p:nvSpPr>
            <p:cNvPr id="57" name="Oval 17">
              <a:extLst>
                <a:ext uri="{FF2B5EF4-FFF2-40B4-BE49-F238E27FC236}">
                  <a16:creationId xmlns:a16="http://schemas.microsoft.com/office/drawing/2014/main" id="{942A83A5-CCBC-CE41-818F-EDE52B795791}"/>
                </a:ext>
              </a:extLst>
            </p:cNvPr>
            <p:cNvSpPr>
              <a:spLocks noChangeArrowheads="1"/>
            </p:cNvSpPr>
            <p:nvPr/>
          </p:nvSpPr>
          <p:spPr bwMode="auto">
            <a:xfrm>
              <a:off x="1296" y="2304"/>
              <a:ext cx="288" cy="240"/>
            </a:xfrm>
            <a:prstGeom prst="ellipse">
              <a:avLst/>
            </a:prstGeom>
            <a:solidFill>
              <a:srgbClr val="D60000"/>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3</a:t>
              </a:r>
            </a:p>
          </p:txBody>
        </p:sp>
        <p:sp>
          <p:nvSpPr>
            <p:cNvPr id="58" name="Oval 18">
              <a:extLst>
                <a:ext uri="{FF2B5EF4-FFF2-40B4-BE49-F238E27FC236}">
                  <a16:creationId xmlns:a16="http://schemas.microsoft.com/office/drawing/2014/main" id="{D37EB8B5-247C-224B-A8A3-283724A4F731}"/>
                </a:ext>
              </a:extLst>
            </p:cNvPr>
            <p:cNvSpPr>
              <a:spLocks noChangeArrowheads="1"/>
            </p:cNvSpPr>
            <p:nvPr/>
          </p:nvSpPr>
          <p:spPr bwMode="auto">
            <a:xfrm>
              <a:off x="960" y="1920"/>
              <a:ext cx="288" cy="240"/>
            </a:xfrm>
            <a:prstGeom prst="ellipse">
              <a:avLst/>
            </a:prstGeom>
            <a:solidFill>
              <a:srgbClr val="FE5144"/>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2</a:t>
              </a:r>
            </a:p>
          </p:txBody>
        </p:sp>
        <p:sp>
          <p:nvSpPr>
            <p:cNvPr id="59" name="Oval 19">
              <a:extLst>
                <a:ext uri="{FF2B5EF4-FFF2-40B4-BE49-F238E27FC236}">
                  <a16:creationId xmlns:a16="http://schemas.microsoft.com/office/drawing/2014/main" id="{6C57B7CD-A7CC-C041-BF91-8DDD45914563}"/>
                </a:ext>
              </a:extLst>
            </p:cNvPr>
            <p:cNvSpPr>
              <a:spLocks noChangeArrowheads="1"/>
            </p:cNvSpPr>
            <p:nvPr/>
          </p:nvSpPr>
          <p:spPr bwMode="auto">
            <a:xfrm>
              <a:off x="1488" y="2976"/>
              <a:ext cx="288" cy="240"/>
            </a:xfrm>
            <a:prstGeom prst="ellipse">
              <a:avLst/>
            </a:prstGeom>
            <a:solidFill>
              <a:srgbClr val="D60000"/>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5</a:t>
              </a:r>
            </a:p>
          </p:txBody>
        </p:sp>
        <p:sp>
          <p:nvSpPr>
            <p:cNvPr id="60" name="Oval 20">
              <a:extLst>
                <a:ext uri="{FF2B5EF4-FFF2-40B4-BE49-F238E27FC236}">
                  <a16:creationId xmlns:a16="http://schemas.microsoft.com/office/drawing/2014/main" id="{8160A94C-E9B6-DD4A-8B70-E67C92A277E9}"/>
                </a:ext>
              </a:extLst>
            </p:cNvPr>
            <p:cNvSpPr>
              <a:spLocks noChangeArrowheads="1"/>
            </p:cNvSpPr>
            <p:nvPr/>
          </p:nvSpPr>
          <p:spPr bwMode="auto">
            <a:xfrm>
              <a:off x="2112" y="2880"/>
              <a:ext cx="288" cy="240"/>
            </a:xfrm>
            <a:prstGeom prst="ellipse">
              <a:avLst/>
            </a:prstGeom>
            <a:solidFill>
              <a:srgbClr val="FDD4D3"/>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6</a:t>
              </a:r>
            </a:p>
          </p:txBody>
        </p:sp>
        <p:sp>
          <p:nvSpPr>
            <p:cNvPr id="61" name="Oval 21">
              <a:extLst>
                <a:ext uri="{FF2B5EF4-FFF2-40B4-BE49-F238E27FC236}">
                  <a16:creationId xmlns:a16="http://schemas.microsoft.com/office/drawing/2014/main" id="{A147272A-C9BD-904A-AA56-ADED0104C693}"/>
                </a:ext>
              </a:extLst>
            </p:cNvPr>
            <p:cNvSpPr>
              <a:spLocks noChangeArrowheads="1"/>
            </p:cNvSpPr>
            <p:nvPr/>
          </p:nvSpPr>
          <p:spPr bwMode="auto">
            <a:xfrm>
              <a:off x="1968" y="3360"/>
              <a:ext cx="288" cy="240"/>
            </a:xfrm>
            <a:prstGeom prst="ellipse">
              <a:avLst/>
            </a:prstGeom>
            <a:solidFill>
              <a:srgbClr val="FDD4D3"/>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7</a:t>
              </a:r>
            </a:p>
          </p:txBody>
        </p:sp>
        <p:sp>
          <p:nvSpPr>
            <p:cNvPr id="62" name="Oval 22">
              <a:extLst>
                <a:ext uri="{FF2B5EF4-FFF2-40B4-BE49-F238E27FC236}">
                  <a16:creationId xmlns:a16="http://schemas.microsoft.com/office/drawing/2014/main" id="{8DBCC4BE-4B43-F349-9173-B851DF29416D}"/>
                </a:ext>
              </a:extLst>
            </p:cNvPr>
            <p:cNvSpPr>
              <a:spLocks noChangeArrowheads="1"/>
            </p:cNvSpPr>
            <p:nvPr/>
          </p:nvSpPr>
          <p:spPr bwMode="auto">
            <a:xfrm>
              <a:off x="2304" y="1632"/>
              <a:ext cx="288" cy="240"/>
            </a:xfrm>
            <a:prstGeom prst="ellipse">
              <a:avLst/>
            </a:prstGeom>
            <a:solidFill>
              <a:srgbClr val="FEEFE8"/>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9</a:t>
              </a:r>
            </a:p>
          </p:txBody>
        </p:sp>
        <p:sp>
          <p:nvSpPr>
            <p:cNvPr id="63" name="Oval 23">
              <a:extLst>
                <a:ext uri="{FF2B5EF4-FFF2-40B4-BE49-F238E27FC236}">
                  <a16:creationId xmlns:a16="http://schemas.microsoft.com/office/drawing/2014/main" id="{1AD5AF99-A7DC-EF44-960F-BEAF8982B7DD}"/>
                </a:ext>
              </a:extLst>
            </p:cNvPr>
            <p:cNvSpPr>
              <a:spLocks noChangeArrowheads="1"/>
            </p:cNvSpPr>
            <p:nvPr/>
          </p:nvSpPr>
          <p:spPr bwMode="auto">
            <a:xfrm>
              <a:off x="2976" y="1536"/>
              <a:ext cx="288" cy="240"/>
            </a:xfrm>
            <a:prstGeom prst="ellipse">
              <a:avLst/>
            </a:prstGeom>
            <a:solidFill>
              <a:srgbClr val="FEEFE8"/>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10</a:t>
              </a:r>
            </a:p>
          </p:txBody>
        </p:sp>
        <p:sp>
          <p:nvSpPr>
            <p:cNvPr id="64" name="Oval 24">
              <a:extLst>
                <a:ext uri="{FF2B5EF4-FFF2-40B4-BE49-F238E27FC236}">
                  <a16:creationId xmlns:a16="http://schemas.microsoft.com/office/drawing/2014/main" id="{FC6363D9-CBA7-A447-AFFE-A8B3E4A0F1F8}"/>
                </a:ext>
              </a:extLst>
            </p:cNvPr>
            <p:cNvSpPr>
              <a:spLocks noChangeArrowheads="1"/>
            </p:cNvSpPr>
            <p:nvPr/>
          </p:nvSpPr>
          <p:spPr bwMode="auto">
            <a:xfrm>
              <a:off x="2352" y="2112"/>
              <a:ext cx="288" cy="240"/>
            </a:xfrm>
            <a:prstGeom prst="ellipse">
              <a:avLst/>
            </a:prstGeom>
            <a:solidFill>
              <a:srgbClr val="FE9890"/>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dirty="0">
                  <a:ea typeface="宋体" panose="02010600030101010101" pitchFamily="2" charset="-122"/>
                </a:rPr>
                <a:t>8</a:t>
              </a:r>
            </a:p>
          </p:txBody>
        </p:sp>
        <p:sp>
          <p:nvSpPr>
            <p:cNvPr id="65" name="Oval 25">
              <a:extLst>
                <a:ext uri="{FF2B5EF4-FFF2-40B4-BE49-F238E27FC236}">
                  <a16:creationId xmlns:a16="http://schemas.microsoft.com/office/drawing/2014/main" id="{1E72C164-17F4-BE4C-84D0-6A071A6B53C2}"/>
                </a:ext>
              </a:extLst>
            </p:cNvPr>
            <p:cNvSpPr>
              <a:spLocks noChangeArrowheads="1"/>
            </p:cNvSpPr>
            <p:nvPr/>
          </p:nvSpPr>
          <p:spPr bwMode="auto">
            <a:xfrm>
              <a:off x="2976" y="2256"/>
              <a:ext cx="288" cy="240"/>
            </a:xfrm>
            <a:prstGeom prst="ellipse">
              <a:avLst/>
            </a:prstGeom>
            <a:solidFill>
              <a:srgbClr val="FEEFE8"/>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ea typeface="宋体" panose="02010600030101010101" pitchFamily="2" charset="-122"/>
                </a:rPr>
                <a:t>11</a:t>
              </a:r>
            </a:p>
          </p:txBody>
        </p:sp>
        <p:sp>
          <p:nvSpPr>
            <p:cNvPr id="66" name="Oval 26">
              <a:extLst>
                <a:ext uri="{FF2B5EF4-FFF2-40B4-BE49-F238E27FC236}">
                  <a16:creationId xmlns:a16="http://schemas.microsoft.com/office/drawing/2014/main" id="{946BBDC9-5B7E-594F-8222-38413B961757}"/>
                </a:ext>
              </a:extLst>
            </p:cNvPr>
            <p:cNvSpPr>
              <a:spLocks noChangeArrowheads="1"/>
            </p:cNvSpPr>
            <p:nvPr/>
          </p:nvSpPr>
          <p:spPr bwMode="auto">
            <a:xfrm>
              <a:off x="3600" y="1824"/>
              <a:ext cx="288" cy="240"/>
            </a:xfrm>
            <a:prstGeom prst="ellipse">
              <a:avLst/>
            </a:prstGeom>
            <a:solidFill>
              <a:srgbClr val="FEEFE8"/>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ea typeface="宋体" panose="02010600030101010101" pitchFamily="2" charset="-122"/>
                </a:rPr>
                <a:t>12</a:t>
              </a:r>
            </a:p>
          </p:txBody>
        </p:sp>
        <p:sp>
          <p:nvSpPr>
            <p:cNvPr id="67" name="Line 27">
              <a:extLst>
                <a:ext uri="{FF2B5EF4-FFF2-40B4-BE49-F238E27FC236}">
                  <a16:creationId xmlns:a16="http://schemas.microsoft.com/office/drawing/2014/main" id="{4575574F-E866-FD43-9F68-937B4BD8DF08}"/>
                </a:ext>
              </a:extLst>
            </p:cNvPr>
            <p:cNvSpPr>
              <a:spLocks noChangeShapeType="1"/>
            </p:cNvSpPr>
            <p:nvPr/>
          </p:nvSpPr>
          <p:spPr bwMode="auto">
            <a:xfrm>
              <a:off x="672" y="2391"/>
              <a:ext cx="192" cy="2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 name="Line 28">
              <a:extLst>
                <a:ext uri="{FF2B5EF4-FFF2-40B4-BE49-F238E27FC236}">
                  <a16:creationId xmlns:a16="http://schemas.microsoft.com/office/drawing/2014/main" id="{489E69FC-F23C-C14F-B219-587BB3FE56DC}"/>
                </a:ext>
              </a:extLst>
            </p:cNvPr>
            <p:cNvSpPr>
              <a:spLocks noChangeShapeType="1"/>
            </p:cNvSpPr>
            <p:nvPr/>
          </p:nvSpPr>
          <p:spPr bwMode="auto">
            <a:xfrm>
              <a:off x="768" y="2256"/>
              <a:ext cx="52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Line 29">
              <a:extLst>
                <a:ext uri="{FF2B5EF4-FFF2-40B4-BE49-F238E27FC236}">
                  <a16:creationId xmlns:a16="http://schemas.microsoft.com/office/drawing/2014/main" id="{F4B346CB-A769-544F-9343-60D2CCC91DAE}"/>
                </a:ext>
              </a:extLst>
            </p:cNvPr>
            <p:cNvSpPr>
              <a:spLocks noChangeShapeType="1"/>
            </p:cNvSpPr>
            <p:nvPr/>
          </p:nvSpPr>
          <p:spPr bwMode="auto">
            <a:xfrm flipV="1">
              <a:off x="672" y="2064"/>
              <a:ext cx="28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 name="Line 30">
              <a:extLst>
                <a:ext uri="{FF2B5EF4-FFF2-40B4-BE49-F238E27FC236}">
                  <a16:creationId xmlns:a16="http://schemas.microsoft.com/office/drawing/2014/main" id="{9F624D12-3007-3E4A-AD15-FFFCD795AC73}"/>
                </a:ext>
              </a:extLst>
            </p:cNvPr>
            <p:cNvSpPr>
              <a:spLocks noChangeShapeType="1"/>
            </p:cNvSpPr>
            <p:nvPr/>
          </p:nvSpPr>
          <p:spPr bwMode="auto">
            <a:xfrm>
              <a:off x="1248" y="2064"/>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Line 31">
              <a:extLst>
                <a:ext uri="{FF2B5EF4-FFF2-40B4-BE49-F238E27FC236}">
                  <a16:creationId xmlns:a16="http://schemas.microsoft.com/office/drawing/2014/main" id="{146D886A-D5ED-194D-ADE0-972A82A728FB}"/>
                </a:ext>
              </a:extLst>
            </p:cNvPr>
            <p:cNvSpPr>
              <a:spLocks noChangeShapeType="1"/>
            </p:cNvSpPr>
            <p:nvPr/>
          </p:nvSpPr>
          <p:spPr bwMode="auto">
            <a:xfrm flipV="1">
              <a:off x="1104" y="2505"/>
              <a:ext cx="240" cy="1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32">
              <a:extLst>
                <a:ext uri="{FF2B5EF4-FFF2-40B4-BE49-F238E27FC236}">
                  <a16:creationId xmlns:a16="http://schemas.microsoft.com/office/drawing/2014/main" id="{739241C6-D511-6249-BEA2-DCF5B2344C64}"/>
                </a:ext>
              </a:extLst>
            </p:cNvPr>
            <p:cNvSpPr>
              <a:spLocks noChangeShapeType="1"/>
            </p:cNvSpPr>
            <p:nvPr/>
          </p:nvSpPr>
          <p:spPr bwMode="auto">
            <a:xfrm>
              <a:off x="1104" y="2775"/>
              <a:ext cx="420" cy="2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Line 33">
              <a:extLst>
                <a:ext uri="{FF2B5EF4-FFF2-40B4-BE49-F238E27FC236}">
                  <a16:creationId xmlns:a16="http://schemas.microsoft.com/office/drawing/2014/main" id="{31535993-4EDE-3E4C-96EF-D628D50051AB}"/>
                </a:ext>
              </a:extLst>
            </p:cNvPr>
            <p:cNvSpPr>
              <a:spLocks noChangeShapeType="1"/>
            </p:cNvSpPr>
            <p:nvPr/>
          </p:nvSpPr>
          <p:spPr bwMode="auto">
            <a:xfrm flipV="1">
              <a:off x="1776" y="2976"/>
              <a:ext cx="33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 name="Line 34">
              <a:extLst>
                <a:ext uri="{FF2B5EF4-FFF2-40B4-BE49-F238E27FC236}">
                  <a16:creationId xmlns:a16="http://schemas.microsoft.com/office/drawing/2014/main" id="{49226558-3C45-A54A-A733-01E7B97AAA26}"/>
                </a:ext>
              </a:extLst>
            </p:cNvPr>
            <p:cNvSpPr>
              <a:spLocks noChangeShapeType="1"/>
            </p:cNvSpPr>
            <p:nvPr/>
          </p:nvSpPr>
          <p:spPr bwMode="auto">
            <a:xfrm>
              <a:off x="1740" y="3177"/>
              <a:ext cx="23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35">
              <a:extLst>
                <a:ext uri="{FF2B5EF4-FFF2-40B4-BE49-F238E27FC236}">
                  <a16:creationId xmlns:a16="http://schemas.microsoft.com/office/drawing/2014/main" id="{6EBD21FB-9F3C-B641-9387-BEB016CAC1ED}"/>
                </a:ext>
              </a:extLst>
            </p:cNvPr>
            <p:cNvSpPr>
              <a:spLocks noChangeShapeType="1"/>
            </p:cNvSpPr>
            <p:nvPr/>
          </p:nvSpPr>
          <p:spPr bwMode="auto">
            <a:xfrm flipH="1">
              <a:off x="2160" y="3120"/>
              <a:ext cx="9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Line 36">
              <a:extLst>
                <a:ext uri="{FF2B5EF4-FFF2-40B4-BE49-F238E27FC236}">
                  <a16:creationId xmlns:a16="http://schemas.microsoft.com/office/drawing/2014/main" id="{B56E2985-DFC1-EF42-A836-C704B18863C1}"/>
                </a:ext>
              </a:extLst>
            </p:cNvPr>
            <p:cNvSpPr>
              <a:spLocks noChangeShapeType="1"/>
            </p:cNvSpPr>
            <p:nvPr/>
          </p:nvSpPr>
          <p:spPr bwMode="auto">
            <a:xfrm>
              <a:off x="2638" y="2256"/>
              <a:ext cx="33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 name="Line 37">
              <a:extLst>
                <a:ext uri="{FF2B5EF4-FFF2-40B4-BE49-F238E27FC236}">
                  <a16:creationId xmlns:a16="http://schemas.microsoft.com/office/drawing/2014/main" id="{7663159E-234D-034F-B1C1-E116BDA036A9}"/>
                </a:ext>
              </a:extLst>
            </p:cNvPr>
            <p:cNvSpPr>
              <a:spLocks noChangeShapeType="1"/>
            </p:cNvSpPr>
            <p:nvPr/>
          </p:nvSpPr>
          <p:spPr bwMode="auto">
            <a:xfrm flipV="1">
              <a:off x="3264" y="2046"/>
              <a:ext cx="396" cy="3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Line 38">
              <a:extLst>
                <a:ext uri="{FF2B5EF4-FFF2-40B4-BE49-F238E27FC236}">
                  <a16:creationId xmlns:a16="http://schemas.microsoft.com/office/drawing/2014/main" id="{B386BDA1-FB5C-1245-8F5D-EEC2BD8E2E7E}"/>
                </a:ext>
              </a:extLst>
            </p:cNvPr>
            <p:cNvSpPr>
              <a:spLocks noChangeShapeType="1"/>
            </p:cNvSpPr>
            <p:nvPr/>
          </p:nvSpPr>
          <p:spPr bwMode="auto">
            <a:xfrm>
              <a:off x="3264" y="1680"/>
              <a:ext cx="418" cy="1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39">
              <a:extLst>
                <a:ext uri="{FF2B5EF4-FFF2-40B4-BE49-F238E27FC236}">
                  <a16:creationId xmlns:a16="http://schemas.microsoft.com/office/drawing/2014/main" id="{0EC2CA6C-5914-A64F-A92C-36223144B862}"/>
                </a:ext>
              </a:extLst>
            </p:cNvPr>
            <p:cNvSpPr>
              <a:spLocks noChangeShapeType="1"/>
            </p:cNvSpPr>
            <p:nvPr/>
          </p:nvSpPr>
          <p:spPr bwMode="auto">
            <a:xfrm flipV="1">
              <a:off x="2592" y="1632"/>
              <a:ext cx="38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40">
              <a:extLst>
                <a:ext uri="{FF2B5EF4-FFF2-40B4-BE49-F238E27FC236}">
                  <a16:creationId xmlns:a16="http://schemas.microsoft.com/office/drawing/2014/main" id="{F36C49AB-BAC1-2946-A34B-8A14C5EAC876}"/>
                </a:ext>
              </a:extLst>
            </p:cNvPr>
            <p:cNvSpPr>
              <a:spLocks noChangeShapeType="1"/>
            </p:cNvSpPr>
            <p:nvPr/>
          </p:nvSpPr>
          <p:spPr bwMode="auto">
            <a:xfrm>
              <a:off x="2448" y="1872"/>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41">
              <a:extLst>
                <a:ext uri="{FF2B5EF4-FFF2-40B4-BE49-F238E27FC236}">
                  <a16:creationId xmlns:a16="http://schemas.microsoft.com/office/drawing/2014/main" id="{288967D3-B116-7C44-8A73-A6FB0547BD52}"/>
                </a:ext>
              </a:extLst>
            </p:cNvPr>
            <p:cNvSpPr>
              <a:spLocks noChangeShapeType="1"/>
            </p:cNvSpPr>
            <p:nvPr/>
          </p:nvSpPr>
          <p:spPr bwMode="auto">
            <a:xfrm>
              <a:off x="3120" y="1776"/>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42">
              <a:extLst>
                <a:ext uri="{FF2B5EF4-FFF2-40B4-BE49-F238E27FC236}">
                  <a16:creationId xmlns:a16="http://schemas.microsoft.com/office/drawing/2014/main" id="{0935BA39-DBCF-D947-BA15-1046CDC9C57C}"/>
                </a:ext>
              </a:extLst>
            </p:cNvPr>
            <p:cNvSpPr>
              <a:spLocks noChangeShapeType="1"/>
            </p:cNvSpPr>
            <p:nvPr/>
          </p:nvSpPr>
          <p:spPr bwMode="auto">
            <a:xfrm>
              <a:off x="1248" y="2016"/>
              <a:ext cx="1118" cy="1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43">
              <a:extLst>
                <a:ext uri="{FF2B5EF4-FFF2-40B4-BE49-F238E27FC236}">
                  <a16:creationId xmlns:a16="http://schemas.microsoft.com/office/drawing/2014/main" id="{FC098D43-EFF0-FD4B-8139-046B8B6866AA}"/>
                </a:ext>
              </a:extLst>
            </p:cNvPr>
            <p:cNvSpPr>
              <a:spLocks noChangeShapeType="1"/>
            </p:cNvSpPr>
            <p:nvPr/>
          </p:nvSpPr>
          <p:spPr bwMode="auto">
            <a:xfrm flipV="1">
              <a:off x="1692" y="2352"/>
              <a:ext cx="708"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Text Box 44">
              <a:extLst>
                <a:ext uri="{FF2B5EF4-FFF2-40B4-BE49-F238E27FC236}">
                  <a16:creationId xmlns:a16="http://schemas.microsoft.com/office/drawing/2014/main" id="{86C3174F-FF75-E845-A1FF-758D143F5891}"/>
                </a:ext>
              </a:extLst>
            </p:cNvPr>
            <p:cNvSpPr txBox="1">
              <a:spLocks noChangeArrowheads="1"/>
            </p:cNvSpPr>
            <p:nvPr/>
          </p:nvSpPr>
          <p:spPr bwMode="auto">
            <a:xfrm>
              <a:off x="288" y="1977"/>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0.13</a:t>
              </a:r>
            </a:p>
          </p:txBody>
        </p:sp>
        <p:sp>
          <p:nvSpPr>
            <p:cNvPr id="85" name="Text Box 45">
              <a:extLst>
                <a:ext uri="{FF2B5EF4-FFF2-40B4-BE49-F238E27FC236}">
                  <a16:creationId xmlns:a16="http://schemas.microsoft.com/office/drawing/2014/main" id="{3EC12B2A-A0E5-A640-AA5F-C94BB3284A2C}"/>
                </a:ext>
              </a:extLst>
            </p:cNvPr>
            <p:cNvSpPr txBox="1">
              <a:spLocks noChangeArrowheads="1"/>
            </p:cNvSpPr>
            <p:nvPr/>
          </p:nvSpPr>
          <p:spPr bwMode="auto">
            <a:xfrm>
              <a:off x="902" y="1703"/>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0.10</a:t>
              </a:r>
            </a:p>
          </p:txBody>
        </p:sp>
        <p:sp>
          <p:nvSpPr>
            <p:cNvPr id="86" name="Text Box 46">
              <a:extLst>
                <a:ext uri="{FF2B5EF4-FFF2-40B4-BE49-F238E27FC236}">
                  <a16:creationId xmlns:a16="http://schemas.microsoft.com/office/drawing/2014/main" id="{DF158136-E601-AA4F-9D32-0BB26836A94F}"/>
                </a:ext>
              </a:extLst>
            </p:cNvPr>
            <p:cNvSpPr txBox="1">
              <a:spLocks noChangeArrowheads="1"/>
            </p:cNvSpPr>
            <p:nvPr/>
          </p:nvSpPr>
          <p:spPr bwMode="auto">
            <a:xfrm>
              <a:off x="1524" y="2217"/>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0.13</a:t>
              </a:r>
            </a:p>
          </p:txBody>
        </p:sp>
        <p:sp>
          <p:nvSpPr>
            <p:cNvPr id="87" name="Text Box 47">
              <a:extLst>
                <a:ext uri="{FF2B5EF4-FFF2-40B4-BE49-F238E27FC236}">
                  <a16:creationId xmlns:a16="http://schemas.microsoft.com/office/drawing/2014/main" id="{D603C8D7-97C8-4D4A-A153-01F64CE4BDC7}"/>
                </a:ext>
              </a:extLst>
            </p:cNvPr>
            <p:cNvSpPr txBox="1">
              <a:spLocks noChangeArrowheads="1"/>
            </p:cNvSpPr>
            <p:nvPr/>
          </p:nvSpPr>
          <p:spPr bwMode="auto">
            <a:xfrm>
              <a:off x="1146" y="3072"/>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dirty="0">
                  <a:ea typeface="宋体" panose="02010600030101010101" pitchFamily="2" charset="-122"/>
                </a:rPr>
                <a:t>0.13</a:t>
              </a:r>
            </a:p>
          </p:txBody>
        </p:sp>
        <p:sp>
          <p:nvSpPr>
            <p:cNvPr id="88" name="Text Box 48">
              <a:extLst>
                <a:ext uri="{FF2B5EF4-FFF2-40B4-BE49-F238E27FC236}">
                  <a16:creationId xmlns:a16="http://schemas.microsoft.com/office/drawing/2014/main" id="{7AF805C9-A00E-0C48-A156-226F4126292F}"/>
                </a:ext>
              </a:extLst>
            </p:cNvPr>
            <p:cNvSpPr txBox="1">
              <a:spLocks noChangeArrowheads="1"/>
            </p:cNvSpPr>
            <p:nvPr/>
          </p:nvSpPr>
          <p:spPr bwMode="auto">
            <a:xfrm>
              <a:off x="2352" y="278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0.05</a:t>
              </a:r>
            </a:p>
          </p:txBody>
        </p:sp>
        <p:sp>
          <p:nvSpPr>
            <p:cNvPr id="89" name="Text Box 49">
              <a:extLst>
                <a:ext uri="{FF2B5EF4-FFF2-40B4-BE49-F238E27FC236}">
                  <a16:creationId xmlns:a16="http://schemas.microsoft.com/office/drawing/2014/main" id="{39E4CD90-DDBC-EC44-994A-781723C5DAB9}"/>
                </a:ext>
              </a:extLst>
            </p:cNvPr>
            <p:cNvSpPr txBox="1">
              <a:spLocks noChangeArrowheads="1"/>
            </p:cNvSpPr>
            <p:nvPr/>
          </p:nvSpPr>
          <p:spPr bwMode="auto">
            <a:xfrm>
              <a:off x="2208" y="3456"/>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0.05</a:t>
              </a:r>
            </a:p>
          </p:txBody>
        </p:sp>
        <p:sp>
          <p:nvSpPr>
            <p:cNvPr id="90" name="Text Box 50">
              <a:extLst>
                <a:ext uri="{FF2B5EF4-FFF2-40B4-BE49-F238E27FC236}">
                  <a16:creationId xmlns:a16="http://schemas.microsoft.com/office/drawing/2014/main" id="{E86E78D9-B33C-3145-BBE8-87AB93525110}"/>
                </a:ext>
              </a:extLst>
            </p:cNvPr>
            <p:cNvSpPr txBox="1">
              <a:spLocks noChangeArrowheads="1"/>
            </p:cNvSpPr>
            <p:nvPr/>
          </p:nvSpPr>
          <p:spPr bwMode="auto">
            <a:xfrm>
              <a:off x="2496" y="1968"/>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dirty="0">
                  <a:ea typeface="宋体" panose="02010600030101010101" pitchFamily="2" charset="-122"/>
                </a:rPr>
                <a:t>0.08</a:t>
              </a:r>
            </a:p>
          </p:txBody>
        </p:sp>
        <p:sp>
          <p:nvSpPr>
            <p:cNvPr id="91" name="Text Box 51">
              <a:extLst>
                <a:ext uri="{FF2B5EF4-FFF2-40B4-BE49-F238E27FC236}">
                  <a16:creationId xmlns:a16="http://schemas.microsoft.com/office/drawing/2014/main" id="{E0BCAC2A-FD3E-3444-99F4-B82DA63367DD}"/>
                </a:ext>
              </a:extLst>
            </p:cNvPr>
            <p:cNvSpPr txBox="1">
              <a:spLocks noChangeArrowheads="1"/>
            </p:cNvSpPr>
            <p:nvPr/>
          </p:nvSpPr>
          <p:spPr bwMode="auto">
            <a:xfrm>
              <a:off x="2304" y="1440"/>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0.04</a:t>
              </a:r>
            </a:p>
          </p:txBody>
        </p:sp>
        <p:sp>
          <p:nvSpPr>
            <p:cNvPr id="92" name="Text Box 52">
              <a:extLst>
                <a:ext uri="{FF2B5EF4-FFF2-40B4-BE49-F238E27FC236}">
                  <a16:creationId xmlns:a16="http://schemas.microsoft.com/office/drawing/2014/main" id="{5515D78D-56F9-4F44-BF54-770F3C8C9AA5}"/>
                </a:ext>
              </a:extLst>
            </p:cNvPr>
            <p:cNvSpPr txBox="1">
              <a:spLocks noChangeArrowheads="1"/>
            </p:cNvSpPr>
            <p:nvPr/>
          </p:nvSpPr>
          <p:spPr bwMode="auto">
            <a:xfrm>
              <a:off x="3792" y="1968"/>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0.02</a:t>
              </a:r>
            </a:p>
          </p:txBody>
        </p:sp>
        <p:sp>
          <p:nvSpPr>
            <p:cNvPr id="93" name="Text Box 53">
              <a:extLst>
                <a:ext uri="{FF2B5EF4-FFF2-40B4-BE49-F238E27FC236}">
                  <a16:creationId xmlns:a16="http://schemas.microsoft.com/office/drawing/2014/main" id="{BB8D7CD3-F4D4-694D-A791-D8EDFE461657}"/>
                </a:ext>
              </a:extLst>
            </p:cNvPr>
            <p:cNvSpPr txBox="1">
              <a:spLocks noChangeArrowheads="1"/>
            </p:cNvSpPr>
            <p:nvPr/>
          </p:nvSpPr>
          <p:spPr bwMode="auto">
            <a:xfrm>
              <a:off x="3216" y="2352"/>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0.04</a:t>
              </a:r>
            </a:p>
          </p:txBody>
        </p:sp>
        <p:sp>
          <p:nvSpPr>
            <p:cNvPr id="94" name="Text Box 54">
              <a:extLst>
                <a:ext uri="{FF2B5EF4-FFF2-40B4-BE49-F238E27FC236}">
                  <a16:creationId xmlns:a16="http://schemas.microsoft.com/office/drawing/2014/main" id="{4C8F1ED4-DC22-E545-BFAE-2800087D68F5}"/>
                </a:ext>
              </a:extLst>
            </p:cNvPr>
            <p:cNvSpPr txBox="1">
              <a:spLocks noChangeArrowheads="1"/>
            </p:cNvSpPr>
            <p:nvPr/>
          </p:nvSpPr>
          <p:spPr bwMode="auto">
            <a:xfrm>
              <a:off x="3029" y="1362"/>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dirty="0">
                  <a:ea typeface="宋体" panose="02010600030101010101" pitchFamily="2" charset="-122"/>
                </a:rPr>
                <a:t>0.03</a:t>
              </a:r>
            </a:p>
          </p:txBody>
        </p:sp>
      </p:grpSp>
      <p:sp>
        <p:nvSpPr>
          <p:cNvPr id="10" name="文本框 9">
            <a:extLst>
              <a:ext uri="{FF2B5EF4-FFF2-40B4-BE49-F238E27FC236}">
                <a16:creationId xmlns:a16="http://schemas.microsoft.com/office/drawing/2014/main" id="{97EC5C46-E1F5-0642-9E96-52CAF1CF4B56}"/>
              </a:ext>
            </a:extLst>
          </p:cNvPr>
          <p:cNvSpPr txBox="1"/>
          <p:nvPr/>
        </p:nvSpPr>
        <p:spPr>
          <a:xfrm>
            <a:off x="179512" y="5230311"/>
            <a:ext cx="2256656" cy="707886"/>
          </a:xfrm>
          <a:prstGeom prst="rect">
            <a:avLst/>
          </a:prstGeom>
          <a:noFill/>
        </p:spPr>
        <p:txBody>
          <a:bodyPr wrap="square" rtlCol="0">
            <a:spAutoFit/>
          </a:bodyPr>
          <a:lstStyle/>
          <a:p>
            <a:r>
              <a:rPr lang="en-US" sz="2000">
                <a:latin typeface="Candara" panose="020E0502030303020204" pitchFamily="34" charset="0"/>
              </a:rPr>
              <a:t>In this example: </a:t>
            </a:r>
          </a:p>
          <a:p>
            <a:r>
              <a:rPr lang="en-US" sz="2000">
                <a:latin typeface="Candara" panose="020E0502030303020204" pitchFamily="34" charset="0"/>
              </a:rPr>
              <a:t>source node: 4</a:t>
            </a:r>
          </a:p>
        </p:txBody>
      </p:sp>
      <p:sp>
        <p:nvSpPr>
          <p:cNvPr id="95" name="文本框 94">
            <a:extLst>
              <a:ext uri="{FF2B5EF4-FFF2-40B4-BE49-F238E27FC236}">
                <a16:creationId xmlns:a16="http://schemas.microsoft.com/office/drawing/2014/main" id="{4940658D-E45D-EF46-AFF1-152BD18CCD86}"/>
              </a:ext>
            </a:extLst>
          </p:cNvPr>
          <p:cNvSpPr txBox="1"/>
          <p:nvPr/>
        </p:nvSpPr>
        <p:spPr>
          <a:xfrm>
            <a:off x="3467151" y="1123841"/>
            <a:ext cx="4284709" cy="400110"/>
          </a:xfrm>
          <a:prstGeom prst="rect">
            <a:avLst/>
          </a:prstGeom>
          <a:noFill/>
        </p:spPr>
        <p:txBody>
          <a:bodyPr wrap="square" rtlCol="0">
            <a:spAutoFit/>
          </a:bodyPr>
          <a:lstStyle/>
          <a:p>
            <a:r>
              <a:rPr lang="en-US" sz="2000">
                <a:solidFill>
                  <a:srgbClr val="0070C0"/>
                </a:solidFill>
                <a:latin typeface="Corbel" panose="020B0503020204020204" pitchFamily="34" charset="0"/>
              </a:rPr>
              <a:t>“distances” on the graph</a:t>
            </a:r>
          </a:p>
        </p:txBody>
      </p:sp>
      <p:graphicFrame>
        <p:nvGraphicFramePr>
          <p:cNvPr id="96" name="表格 96">
            <a:extLst>
              <a:ext uri="{FF2B5EF4-FFF2-40B4-BE49-F238E27FC236}">
                <a16:creationId xmlns:a16="http://schemas.microsoft.com/office/drawing/2014/main" id="{4D2349A5-48B3-894A-AC28-4064AEF8CB8A}"/>
              </a:ext>
            </a:extLst>
          </p:cNvPr>
          <p:cNvGraphicFramePr>
            <a:graphicFrameLocks noGrp="1"/>
          </p:cNvGraphicFramePr>
          <p:nvPr>
            <p:extLst>
              <p:ext uri="{D42A27DB-BD31-4B8C-83A1-F6EECF244321}">
                <p14:modId xmlns:p14="http://schemas.microsoft.com/office/powerpoint/2010/main" val="2462799982"/>
              </p:ext>
            </p:extLst>
          </p:nvPr>
        </p:nvGraphicFramePr>
        <p:xfrm>
          <a:off x="8026833" y="2996952"/>
          <a:ext cx="577615" cy="3657600"/>
        </p:xfrm>
        <a:graphic>
          <a:graphicData uri="http://schemas.openxmlformats.org/drawingml/2006/table">
            <a:tbl>
              <a:tblPr firstRow="1" bandRow="1">
                <a:tableStyleId>{5940675A-B579-460E-94D1-54222C63F5DA}</a:tableStyleId>
              </a:tblPr>
              <a:tblGrid>
                <a:gridCol w="577615">
                  <a:extLst>
                    <a:ext uri="{9D8B030D-6E8A-4147-A177-3AD203B41FA5}">
                      <a16:colId xmlns:a16="http://schemas.microsoft.com/office/drawing/2014/main" val="702646799"/>
                    </a:ext>
                  </a:extLst>
                </a:gridCol>
              </a:tblGrid>
              <a:tr h="299992">
                <a:tc>
                  <a:txBody>
                    <a:bodyPr/>
                    <a:lstStyle/>
                    <a:p>
                      <a:pPr algn="ctr"/>
                      <a:r>
                        <a:rPr lang="en-US" sz="1400">
                          <a:latin typeface="Corbel" panose="020B0503020204020204" pitchFamily="34" charset="0"/>
                        </a:rPr>
                        <a:t>0.13</a:t>
                      </a:r>
                    </a:p>
                  </a:txBody>
                  <a:tcPr/>
                </a:tc>
                <a:extLst>
                  <a:ext uri="{0D108BD9-81ED-4DB2-BD59-A6C34878D82A}">
                    <a16:rowId xmlns:a16="http://schemas.microsoft.com/office/drawing/2014/main" val="625135818"/>
                  </a:ext>
                </a:extLst>
              </a:tr>
              <a:tr h="299992">
                <a:tc>
                  <a:txBody>
                    <a:bodyPr/>
                    <a:lstStyle/>
                    <a:p>
                      <a:pPr algn="ctr"/>
                      <a:r>
                        <a:rPr lang="en-US" sz="1400">
                          <a:latin typeface="Corbel" panose="020B0503020204020204" pitchFamily="34" charset="0"/>
                        </a:rPr>
                        <a:t>0.1</a:t>
                      </a:r>
                    </a:p>
                  </a:txBody>
                  <a:tcPr/>
                </a:tc>
                <a:extLst>
                  <a:ext uri="{0D108BD9-81ED-4DB2-BD59-A6C34878D82A}">
                    <a16:rowId xmlns:a16="http://schemas.microsoft.com/office/drawing/2014/main" val="2967152963"/>
                  </a:ext>
                </a:extLst>
              </a:tr>
              <a:tr h="299992">
                <a:tc>
                  <a:txBody>
                    <a:bodyPr/>
                    <a:lstStyle/>
                    <a:p>
                      <a:pPr algn="ctr"/>
                      <a:r>
                        <a:rPr lang="en-US" sz="1400">
                          <a:latin typeface="Corbel" panose="020B0503020204020204" pitchFamily="34" charset="0"/>
                        </a:rPr>
                        <a:t>0.13</a:t>
                      </a:r>
                    </a:p>
                  </a:txBody>
                  <a:tcPr/>
                </a:tc>
                <a:extLst>
                  <a:ext uri="{0D108BD9-81ED-4DB2-BD59-A6C34878D82A}">
                    <a16:rowId xmlns:a16="http://schemas.microsoft.com/office/drawing/2014/main" val="3467816205"/>
                  </a:ext>
                </a:extLst>
              </a:tr>
              <a:tr h="299992">
                <a:tc>
                  <a:txBody>
                    <a:bodyPr/>
                    <a:lstStyle/>
                    <a:p>
                      <a:pPr algn="ctr"/>
                      <a:r>
                        <a:rPr lang="en-US" sz="1400">
                          <a:latin typeface="Corbel" panose="020B0503020204020204" pitchFamily="34" charset="0"/>
                        </a:rPr>
                        <a:t>0.2</a:t>
                      </a:r>
                    </a:p>
                  </a:txBody>
                  <a:tcPr/>
                </a:tc>
                <a:extLst>
                  <a:ext uri="{0D108BD9-81ED-4DB2-BD59-A6C34878D82A}">
                    <a16:rowId xmlns:a16="http://schemas.microsoft.com/office/drawing/2014/main" val="1342913101"/>
                  </a:ext>
                </a:extLst>
              </a:tr>
              <a:tr h="299992">
                <a:tc>
                  <a:txBody>
                    <a:bodyPr/>
                    <a:lstStyle/>
                    <a:p>
                      <a:pPr algn="ctr"/>
                      <a:r>
                        <a:rPr lang="en-US" sz="1400">
                          <a:latin typeface="Corbel" panose="020B0503020204020204" pitchFamily="34" charset="0"/>
                        </a:rPr>
                        <a:t>0.13</a:t>
                      </a:r>
                    </a:p>
                  </a:txBody>
                  <a:tcPr/>
                </a:tc>
                <a:extLst>
                  <a:ext uri="{0D108BD9-81ED-4DB2-BD59-A6C34878D82A}">
                    <a16:rowId xmlns:a16="http://schemas.microsoft.com/office/drawing/2014/main" val="3245663088"/>
                  </a:ext>
                </a:extLst>
              </a:tr>
              <a:tr h="299992">
                <a:tc>
                  <a:txBody>
                    <a:bodyPr/>
                    <a:lstStyle/>
                    <a:p>
                      <a:pPr algn="ctr"/>
                      <a:r>
                        <a:rPr lang="en-US" sz="1400">
                          <a:latin typeface="Corbel" panose="020B0503020204020204" pitchFamily="34" charset="0"/>
                        </a:rPr>
                        <a:t>0.05</a:t>
                      </a:r>
                    </a:p>
                  </a:txBody>
                  <a:tcPr/>
                </a:tc>
                <a:extLst>
                  <a:ext uri="{0D108BD9-81ED-4DB2-BD59-A6C34878D82A}">
                    <a16:rowId xmlns:a16="http://schemas.microsoft.com/office/drawing/2014/main" val="2221204358"/>
                  </a:ext>
                </a:extLst>
              </a:tr>
              <a:tr h="299992">
                <a:tc>
                  <a:txBody>
                    <a:bodyPr/>
                    <a:lstStyle/>
                    <a:p>
                      <a:pPr algn="ctr"/>
                      <a:r>
                        <a:rPr lang="en-US" sz="1400">
                          <a:latin typeface="Corbel" panose="020B0503020204020204" pitchFamily="34" charset="0"/>
                        </a:rPr>
                        <a:t>0.05</a:t>
                      </a:r>
                    </a:p>
                  </a:txBody>
                  <a:tcPr/>
                </a:tc>
                <a:extLst>
                  <a:ext uri="{0D108BD9-81ED-4DB2-BD59-A6C34878D82A}">
                    <a16:rowId xmlns:a16="http://schemas.microsoft.com/office/drawing/2014/main" val="1666374559"/>
                  </a:ext>
                </a:extLst>
              </a:tr>
              <a:tr h="299992">
                <a:tc>
                  <a:txBody>
                    <a:bodyPr/>
                    <a:lstStyle/>
                    <a:p>
                      <a:pPr algn="ctr"/>
                      <a:r>
                        <a:rPr lang="en-US" sz="1400">
                          <a:latin typeface="Corbel" panose="020B0503020204020204" pitchFamily="34" charset="0"/>
                        </a:rPr>
                        <a:t>0.08</a:t>
                      </a:r>
                    </a:p>
                  </a:txBody>
                  <a:tcPr/>
                </a:tc>
                <a:extLst>
                  <a:ext uri="{0D108BD9-81ED-4DB2-BD59-A6C34878D82A}">
                    <a16:rowId xmlns:a16="http://schemas.microsoft.com/office/drawing/2014/main" val="3062162951"/>
                  </a:ext>
                </a:extLst>
              </a:tr>
              <a:tr h="299992">
                <a:tc>
                  <a:txBody>
                    <a:bodyPr/>
                    <a:lstStyle/>
                    <a:p>
                      <a:pPr algn="ctr"/>
                      <a:r>
                        <a:rPr lang="en-US" sz="1400">
                          <a:latin typeface="Corbel" panose="020B0503020204020204" pitchFamily="34" charset="0"/>
                        </a:rPr>
                        <a:t>0.04</a:t>
                      </a:r>
                    </a:p>
                  </a:txBody>
                  <a:tcPr/>
                </a:tc>
                <a:extLst>
                  <a:ext uri="{0D108BD9-81ED-4DB2-BD59-A6C34878D82A}">
                    <a16:rowId xmlns:a16="http://schemas.microsoft.com/office/drawing/2014/main" val="573240982"/>
                  </a:ext>
                </a:extLst>
              </a:tr>
              <a:tr h="299992">
                <a:tc>
                  <a:txBody>
                    <a:bodyPr/>
                    <a:lstStyle/>
                    <a:p>
                      <a:pPr algn="ctr"/>
                      <a:r>
                        <a:rPr lang="en-US" sz="1400">
                          <a:latin typeface="Corbel" panose="020B0503020204020204" pitchFamily="34" charset="0"/>
                        </a:rPr>
                        <a:t>0.03</a:t>
                      </a:r>
                    </a:p>
                  </a:txBody>
                  <a:tcPr/>
                </a:tc>
                <a:extLst>
                  <a:ext uri="{0D108BD9-81ED-4DB2-BD59-A6C34878D82A}">
                    <a16:rowId xmlns:a16="http://schemas.microsoft.com/office/drawing/2014/main" val="2870814078"/>
                  </a:ext>
                </a:extLst>
              </a:tr>
              <a:tr h="299992">
                <a:tc>
                  <a:txBody>
                    <a:bodyPr/>
                    <a:lstStyle/>
                    <a:p>
                      <a:pPr algn="ctr"/>
                      <a:r>
                        <a:rPr lang="en-US" sz="1400">
                          <a:latin typeface="Corbel" panose="020B0503020204020204" pitchFamily="34" charset="0"/>
                        </a:rPr>
                        <a:t>0.04</a:t>
                      </a:r>
                    </a:p>
                  </a:txBody>
                  <a:tcPr/>
                </a:tc>
                <a:extLst>
                  <a:ext uri="{0D108BD9-81ED-4DB2-BD59-A6C34878D82A}">
                    <a16:rowId xmlns:a16="http://schemas.microsoft.com/office/drawing/2014/main" val="3382383100"/>
                  </a:ext>
                </a:extLst>
              </a:tr>
              <a:tr h="299992">
                <a:tc>
                  <a:txBody>
                    <a:bodyPr/>
                    <a:lstStyle/>
                    <a:p>
                      <a:pPr algn="ctr"/>
                      <a:r>
                        <a:rPr lang="en-US" sz="1400">
                          <a:latin typeface="Corbel" panose="020B0503020204020204" pitchFamily="34" charset="0"/>
                        </a:rPr>
                        <a:t>0.02</a:t>
                      </a:r>
                    </a:p>
                  </a:txBody>
                  <a:tcPr/>
                </a:tc>
                <a:extLst>
                  <a:ext uri="{0D108BD9-81ED-4DB2-BD59-A6C34878D82A}">
                    <a16:rowId xmlns:a16="http://schemas.microsoft.com/office/drawing/2014/main" val="277584438"/>
                  </a:ext>
                </a:extLst>
              </a:tr>
            </a:tbl>
          </a:graphicData>
        </a:graphic>
      </p:graphicFrame>
      <mc:AlternateContent xmlns:mc="http://schemas.openxmlformats.org/markup-compatibility/2006" xmlns:a14="http://schemas.microsoft.com/office/drawing/2010/main">
        <mc:Choice Requires="a14">
          <p:sp>
            <p:nvSpPr>
              <p:cNvPr id="97" name="矩形 96">
                <a:extLst>
                  <a:ext uri="{FF2B5EF4-FFF2-40B4-BE49-F238E27FC236}">
                    <a16:creationId xmlns:a16="http://schemas.microsoft.com/office/drawing/2014/main" id="{E39F3FEC-C851-DE49-89A2-FD8B916777C6}"/>
                  </a:ext>
                </a:extLst>
              </p:cNvPr>
              <p:cNvSpPr/>
              <p:nvPr/>
            </p:nvSpPr>
            <p:spPr>
              <a:xfrm>
                <a:off x="7244967" y="4513291"/>
                <a:ext cx="78790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2400" b="0" i="1" dirty="0">
                              <a:solidFill>
                                <a:schemeClr val="tx1"/>
                              </a:solidFill>
                              <a:latin typeface="Cambria Math" panose="02040503050406030204" pitchFamily="18" charset="0"/>
                            </a:rPr>
                          </m:ctrlPr>
                        </m:accPr>
                        <m:e>
                          <m:r>
                            <a:rPr kumimoji="1" lang="en-US" altLang="zh-CN" sz="2400" i="1" dirty="0">
                              <a:solidFill>
                                <a:schemeClr val="tx1"/>
                              </a:solidFill>
                              <a:latin typeface="Cambria Math" panose="02040503050406030204" pitchFamily="18" charset="0"/>
                            </a:rPr>
                            <m:t>𝝅</m:t>
                          </m:r>
                        </m:e>
                      </m:acc>
                      <m:r>
                        <a:rPr kumimoji="1" lang="en-US" altLang="zh-CN" sz="2400" b="0" i="1" dirty="0">
                          <a:solidFill>
                            <a:schemeClr val="tx1"/>
                          </a:solidFill>
                          <a:latin typeface="Cambria Math" panose="02040503050406030204" pitchFamily="18" charset="0"/>
                        </a:rPr>
                        <m:t>=</m:t>
                      </m:r>
                    </m:oMath>
                  </m:oMathPara>
                </a14:m>
                <a:endParaRPr lang="en-US" sz="2400">
                  <a:solidFill>
                    <a:schemeClr val="tx1"/>
                  </a:solidFill>
                </a:endParaRPr>
              </a:p>
            </p:txBody>
          </p:sp>
        </mc:Choice>
        <mc:Fallback xmlns="">
          <p:sp>
            <p:nvSpPr>
              <p:cNvPr id="97" name="矩形 96">
                <a:extLst>
                  <a:ext uri="{FF2B5EF4-FFF2-40B4-BE49-F238E27FC236}">
                    <a16:creationId xmlns:a16="http://schemas.microsoft.com/office/drawing/2014/main" id="{E39F3FEC-C851-DE49-89A2-FD8B916777C6}"/>
                  </a:ext>
                </a:extLst>
              </p:cNvPr>
              <p:cNvSpPr>
                <a:spLocks noRot="1" noChangeAspect="1" noMove="1" noResize="1" noEditPoints="1" noAdjustHandles="1" noChangeArrowheads="1" noChangeShapeType="1" noTextEdit="1"/>
              </p:cNvSpPr>
              <p:nvPr/>
            </p:nvSpPr>
            <p:spPr>
              <a:xfrm>
                <a:off x="7244967" y="4513291"/>
                <a:ext cx="787908" cy="46166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2966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en-US" altLang="zh-CN" dirty="0"/>
              <a:t>Node Proximity</a:t>
            </a:r>
            <a:endParaRPr kumimoji="1" lang="zh-CN" altLang="en-US" dirty="0"/>
          </a:p>
        </p:txBody>
      </p:sp>
      <p:sp>
        <p:nvSpPr>
          <p:cNvPr id="3" name="文本框 2">
            <a:extLst>
              <a:ext uri="{FF2B5EF4-FFF2-40B4-BE49-F238E27FC236}">
                <a16:creationId xmlns:a16="http://schemas.microsoft.com/office/drawing/2014/main" id="{5B4175BC-7C28-B548-9653-6571336DD4CE}"/>
              </a:ext>
            </a:extLst>
          </p:cNvPr>
          <p:cNvSpPr txBox="1"/>
          <p:nvPr/>
        </p:nvSpPr>
        <p:spPr>
          <a:xfrm>
            <a:off x="1034331" y="1183773"/>
            <a:ext cx="6778029" cy="2715808"/>
          </a:xfrm>
          <a:prstGeom prst="rect">
            <a:avLst/>
          </a:prstGeom>
          <a:noFill/>
        </p:spPr>
        <p:txBody>
          <a:bodyPr wrap="square" rtlCol="0">
            <a:spAutoFit/>
          </a:bodyPr>
          <a:lstStyle/>
          <a:p>
            <a:pPr algn="just">
              <a:lnSpc>
                <a:spcPct val="140000"/>
              </a:lnSpc>
              <a:buSzPct val="80000"/>
            </a:pPr>
            <a:r>
              <a:rPr kumimoji="1" lang="en-US" altLang="zh-CN" sz="2800" dirty="0">
                <a:solidFill>
                  <a:srgbClr val="FF0000"/>
                </a:solidFill>
                <a:latin typeface="Candara" panose="020E0502030303020204" pitchFamily="34" charset="0"/>
              </a:rPr>
              <a:t>Popular Node Proximity Metrics</a:t>
            </a:r>
            <a:r>
              <a:rPr kumimoji="1" lang="zh-CN" altLang="en-US" sz="2800" dirty="0">
                <a:solidFill>
                  <a:srgbClr val="FF0000"/>
                </a:solidFill>
                <a:latin typeface="Candara" panose="020E0502030303020204" pitchFamily="34" charset="0"/>
              </a:rPr>
              <a:t>：</a:t>
            </a:r>
            <a:endParaRPr kumimoji="1" lang="en-US" altLang="zh-CN" sz="2800" dirty="0">
              <a:solidFill>
                <a:srgbClr val="FF0000"/>
              </a:solidFill>
              <a:latin typeface="Candara" panose="020E0502030303020204" pitchFamily="34" charset="0"/>
            </a:endParaRPr>
          </a:p>
          <a:p>
            <a:pPr marL="342900" indent="-342900" algn="just">
              <a:lnSpc>
                <a:spcPct val="140000"/>
              </a:lnSpc>
              <a:buSzPct val="80000"/>
              <a:buFont typeface="Wingdings" pitchFamily="2" charset="2"/>
              <a:buChar char="l"/>
            </a:pPr>
            <a:r>
              <a:rPr kumimoji="1" lang="en-US" altLang="zh-CN" sz="2400" b="0" dirty="0">
                <a:latin typeface="Candara" panose="020E0502030303020204" pitchFamily="34" charset="0"/>
              </a:rPr>
              <a:t>L-hop transition probability. </a:t>
            </a:r>
          </a:p>
          <a:p>
            <a:pPr marL="342900" indent="-342900" algn="just">
              <a:lnSpc>
                <a:spcPct val="140000"/>
              </a:lnSpc>
              <a:buSzPct val="80000"/>
              <a:buFont typeface="Wingdings" pitchFamily="2" charset="2"/>
              <a:buChar char="l"/>
            </a:pPr>
            <a:r>
              <a:rPr kumimoji="1" lang="en-US" altLang="zh-CN" sz="2400" b="0" dirty="0">
                <a:latin typeface="Candara" panose="020E0502030303020204" pitchFamily="34" charset="0"/>
              </a:rPr>
              <a:t>PageRank and Personalized PageRank (PPR). </a:t>
            </a:r>
          </a:p>
          <a:p>
            <a:pPr marL="342900" indent="-342900" algn="just">
              <a:lnSpc>
                <a:spcPct val="140000"/>
              </a:lnSpc>
              <a:buSzPct val="80000"/>
              <a:buFont typeface="Wingdings" pitchFamily="2" charset="2"/>
              <a:buChar char="l"/>
            </a:pPr>
            <a:r>
              <a:rPr kumimoji="1" lang="en-US" altLang="zh-CN" sz="2400" b="0" dirty="0">
                <a:latin typeface="Candara" panose="020E0502030303020204" pitchFamily="34" charset="0"/>
              </a:rPr>
              <a:t>Heat kernel PageRank (HKPR). </a:t>
            </a:r>
          </a:p>
          <a:p>
            <a:pPr marL="342900" indent="-342900" algn="just">
              <a:lnSpc>
                <a:spcPct val="140000"/>
              </a:lnSpc>
              <a:buSzPct val="80000"/>
              <a:buFont typeface="Wingdings" pitchFamily="2" charset="2"/>
              <a:buChar char="l"/>
            </a:pPr>
            <a:r>
              <a:rPr kumimoji="1" lang="en-US" altLang="zh-CN" sz="2400" b="0" dirty="0">
                <a:latin typeface="Candara" panose="020E0502030303020204" pitchFamily="34" charset="0"/>
              </a:rPr>
              <a:t>Katz.  </a:t>
            </a:r>
          </a:p>
        </p:txBody>
      </p:sp>
    </p:spTree>
    <p:extLst>
      <p:ext uri="{BB962C8B-B14F-4D97-AF65-F5344CB8AC3E}">
        <p14:creationId xmlns:p14="http://schemas.microsoft.com/office/powerpoint/2010/main" val="272615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直线箭头连接符 125">
            <a:extLst>
              <a:ext uri="{FF2B5EF4-FFF2-40B4-BE49-F238E27FC236}">
                <a16:creationId xmlns:a16="http://schemas.microsoft.com/office/drawing/2014/main" id="{6E8E7C4C-8229-6743-A967-44EA1071E8A8}"/>
              </a:ext>
            </a:extLst>
          </p:cNvPr>
          <p:cNvCxnSpPr>
            <a:cxnSpLocks/>
            <a:endCxn id="81" idx="4"/>
          </p:cNvCxnSpPr>
          <p:nvPr/>
        </p:nvCxnSpPr>
        <p:spPr>
          <a:xfrm flipH="1" flipV="1">
            <a:off x="4747825" y="2099871"/>
            <a:ext cx="112355" cy="59724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6" name="直线箭头连接符 115">
            <a:extLst>
              <a:ext uri="{FF2B5EF4-FFF2-40B4-BE49-F238E27FC236}">
                <a16:creationId xmlns:a16="http://schemas.microsoft.com/office/drawing/2014/main" id="{5503BCD9-B828-C541-AA38-77468DF86F47}"/>
              </a:ext>
            </a:extLst>
          </p:cNvPr>
          <p:cNvCxnSpPr>
            <a:cxnSpLocks/>
            <a:stCxn id="78" idx="7"/>
            <a:endCxn id="83" idx="3"/>
          </p:cNvCxnSpPr>
          <p:nvPr/>
        </p:nvCxnSpPr>
        <p:spPr>
          <a:xfrm flipV="1">
            <a:off x="3246797" y="3200236"/>
            <a:ext cx="1387904" cy="171736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0" name="直线箭头连接符 109">
            <a:extLst>
              <a:ext uri="{FF2B5EF4-FFF2-40B4-BE49-F238E27FC236}">
                <a16:creationId xmlns:a16="http://schemas.microsoft.com/office/drawing/2014/main" id="{2B263B14-E407-4A4F-B2B9-19205C259A95}"/>
              </a:ext>
            </a:extLst>
          </p:cNvPr>
          <p:cNvCxnSpPr>
            <a:cxnSpLocks/>
            <a:stCxn id="75" idx="5"/>
          </p:cNvCxnSpPr>
          <p:nvPr/>
        </p:nvCxnSpPr>
        <p:spPr>
          <a:xfrm>
            <a:off x="1834414" y="4387538"/>
            <a:ext cx="983680" cy="53369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78A713F6-7C22-6F40-9C5D-A9361B5E0277}"/>
              </a:ext>
            </a:extLst>
          </p:cNvPr>
          <p:cNvCxnSpPr>
            <a:cxnSpLocks/>
          </p:cNvCxnSpPr>
          <p:nvPr/>
        </p:nvCxnSpPr>
        <p:spPr>
          <a:xfrm>
            <a:off x="2218568" y="2522994"/>
            <a:ext cx="2338399" cy="47098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4" name="直线箭头连接符 113">
            <a:extLst>
              <a:ext uri="{FF2B5EF4-FFF2-40B4-BE49-F238E27FC236}">
                <a16:creationId xmlns:a16="http://schemas.microsoft.com/office/drawing/2014/main" id="{D93DC64F-5875-8A49-B365-EDCEAAA8FD2E}"/>
              </a:ext>
            </a:extLst>
          </p:cNvPr>
          <p:cNvCxnSpPr>
            <a:cxnSpLocks/>
          </p:cNvCxnSpPr>
          <p:nvPr/>
        </p:nvCxnSpPr>
        <p:spPr>
          <a:xfrm flipH="1" flipV="1">
            <a:off x="2129759" y="2732907"/>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7" name="直线箭头连接符 116">
            <a:extLst>
              <a:ext uri="{FF2B5EF4-FFF2-40B4-BE49-F238E27FC236}">
                <a16:creationId xmlns:a16="http://schemas.microsoft.com/office/drawing/2014/main" id="{E68C86C6-0559-5947-BE09-5BD2AA5B1BF3}"/>
              </a:ext>
            </a:extLst>
          </p:cNvPr>
          <p:cNvCxnSpPr>
            <a:cxnSpLocks/>
            <a:stCxn id="75" idx="7"/>
          </p:cNvCxnSpPr>
          <p:nvPr/>
        </p:nvCxnSpPr>
        <p:spPr>
          <a:xfrm flipV="1">
            <a:off x="1834414" y="3643365"/>
            <a:ext cx="582043" cy="32439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5" name="直线箭头连接符 134">
            <a:extLst>
              <a:ext uri="{FF2B5EF4-FFF2-40B4-BE49-F238E27FC236}">
                <a16:creationId xmlns:a16="http://schemas.microsoft.com/office/drawing/2014/main" id="{B2C08475-EC05-8E47-8EA9-EB6F5703940C}"/>
              </a:ext>
            </a:extLst>
          </p:cNvPr>
          <p:cNvCxnSpPr>
            <a:cxnSpLocks/>
            <a:stCxn id="75" idx="5"/>
            <a:endCxn id="78" idx="1"/>
          </p:cNvCxnSpPr>
          <p:nvPr/>
        </p:nvCxnSpPr>
        <p:spPr>
          <a:xfrm>
            <a:off x="1834414" y="4387538"/>
            <a:ext cx="984366" cy="530067"/>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cxnSp>
        <p:nvCxnSpPr>
          <p:cNvPr id="136" name="直线箭头连接符 135">
            <a:extLst>
              <a:ext uri="{FF2B5EF4-FFF2-40B4-BE49-F238E27FC236}">
                <a16:creationId xmlns:a16="http://schemas.microsoft.com/office/drawing/2014/main" id="{1CC7D2AC-10B1-6841-89AD-6FA6B1B3420A}"/>
              </a:ext>
            </a:extLst>
          </p:cNvPr>
          <p:cNvCxnSpPr>
            <a:cxnSpLocks/>
            <a:stCxn id="78" idx="7"/>
            <a:endCxn id="83" idx="3"/>
          </p:cNvCxnSpPr>
          <p:nvPr/>
        </p:nvCxnSpPr>
        <p:spPr>
          <a:xfrm flipV="1">
            <a:off x="3246797" y="3200236"/>
            <a:ext cx="1387904" cy="1717369"/>
          </a:xfrm>
          <a:prstGeom prst="straightConnector1">
            <a:avLst/>
          </a:prstGeom>
          <a:ln w="38100">
            <a:solidFill>
              <a:srgbClr val="C00000"/>
            </a:solidFill>
            <a:tailEnd type="none" w="lg" len="lg"/>
          </a:ln>
        </p:spPr>
        <p:style>
          <a:lnRef idx="1">
            <a:schemeClr val="dk1"/>
          </a:lnRef>
          <a:fillRef idx="0">
            <a:schemeClr val="dk1"/>
          </a:fillRef>
          <a:effectRef idx="0">
            <a:schemeClr val="dk1"/>
          </a:effectRef>
          <a:fontRef idx="minor">
            <a:schemeClr val="tx1"/>
          </a:fontRef>
        </p:style>
      </p:cxnSp>
      <p:sp>
        <p:nvSpPr>
          <p:cNvPr id="2" name="标题 1">
            <a:extLst>
              <a:ext uri="{FF2B5EF4-FFF2-40B4-BE49-F238E27FC236}">
                <a16:creationId xmlns:a16="http://schemas.microsoft.com/office/drawing/2014/main" id="{C804A16D-E99B-48B7-9A85-D1E0EC6083BA}"/>
              </a:ext>
            </a:extLst>
          </p:cNvPr>
          <p:cNvSpPr>
            <a:spLocks noGrp="1"/>
          </p:cNvSpPr>
          <p:nvPr>
            <p:ph type="title"/>
          </p:nvPr>
        </p:nvSpPr>
        <p:spPr/>
        <p:txBody>
          <a:bodyPr/>
          <a:lstStyle/>
          <a:p>
            <a:r>
              <a:rPr lang="en-US" altLang="zh-CN" dirty="0"/>
              <a:t>L-hop Transition Probability</a:t>
            </a:r>
            <a:endParaRPr lang="zh-CN" altLang="en-US" dirty="0"/>
          </a:p>
        </p:txBody>
      </p:sp>
      <p:grpSp>
        <p:nvGrpSpPr>
          <p:cNvPr id="73" name="Group 2">
            <a:extLst>
              <a:ext uri="{FF2B5EF4-FFF2-40B4-BE49-F238E27FC236}">
                <a16:creationId xmlns:a16="http://schemas.microsoft.com/office/drawing/2014/main" id="{1530E91E-C1B1-124E-8F72-FE47523BAE84}"/>
              </a:ext>
            </a:extLst>
          </p:cNvPr>
          <p:cNvGrpSpPr>
            <a:grpSpLocks/>
          </p:cNvGrpSpPr>
          <p:nvPr/>
        </p:nvGrpSpPr>
        <p:grpSpPr bwMode="auto">
          <a:xfrm>
            <a:off x="611560" y="1268760"/>
            <a:ext cx="7162800" cy="5105400"/>
            <a:chOff x="1152" y="1344"/>
            <a:chExt cx="3408" cy="2064"/>
          </a:xfrm>
        </p:grpSpPr>
        <p:sp>
          <p:nvSpPr>
            <p:cNvPr id="74" name="Oval 3">
              <a:extLst>
                <a:ext uri="{FF2B5EF4-FFF2-40B4-BE49-F238E27FC236}">
                  <a16:creationId xmlns:a16="http://schemas.microsoft.com/office/drawing/2014/main" id="{365079A8-9A87-BF47-831A-F532BDA3C0A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75" name="Oval 4">
              <a:extLst>
                <a:ext uri="{FF2B5EF4-FFF2-40B4-BE49-F238E27FC236}">
                  <a16:creationId xmlns:a16="http://schemas.microsoft.com/office/drawing/2014/main" id="{2D8C9D45-11B4-B342-85D0-AEECC6A53BD1}"/>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6" name="Oval 5">
              <a:extLst>
                <a:ext uri="{FF2B5EF4-FFF2-40B4-BE49-F238E27FC236}">
                  <a16:creationId xmlns:a16="http://schemas.microsoft.com/office/drawing/2014/main" id="{66BAEF88-6507-3342-8209-35410BBF1976}"/>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77" name="Oval 6">
              <a:extLst>
                <a:ext uri="{FF2B5EF4-FFF2-40B4-BE49-F238E27FC236}">
                  <a16:creationId xmlns:a16="http://schemas.microsoft.com/office/drawing/2014/main" id="{C2509F4C-9680-D741-B0B3-626E69B77781}"/>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2</a:t>
              </a:r>
            </a:p>
          </p:txBody>
        </p:sp>
        <p:sp>
          <p:nvSpPr>
            <p:cNvPr id="78" name="Oval 7">
              <a:extLst>
                <a:ext uri="{FF2B5EF4-FFF2-40B4-BE49-F238E27FC236}">
                  <a16:creationId xmlns:a16="http://schemas.microsoft.com/office/drawing/2014/main" id="{8D38510B-A8C6-C442-BA29-7E71B041BF04}"/>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79" name="Oval 8">
              <a:extLst>
                <a:ext uri="{FF2B5EF4-FFF2-40B4-BE49-F238E27FC236}">
                  <a16:creationId xmlns:a16="http://schemas.microsoft.com/office/drawing/2014/main" id="{A078D254-07AD-D643-9A7C-86B0FAECAA3E}"/>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80" name="Oval 9">
              <a:extLst>
                <a:ext uri="{FF2B5EF4-FFF2-40B4-BE49-F238E27FC236}">
                  <a16:creationId xmlns:a16="http://schemas.microsoft.com/office/drawing/2014/main" id="{8B57CE9A-6BA1-5C4B-B9EF-284ADBE49F37}"/>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81" name="Oval 10">
              <a:extLst>
                <a:ext uri="{FF2B5EF4-FFF2-40B4-BE49-F238E27FC236}">
                  <a16:creationId xmlns:a16="http://schemas.microsoft.com/office/drawing/2014/main" id="{6F39FADA-89D3-C146-B600-BD5BABF78574}"/>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82" name="Oval 11">
              <a:extLst>
                <a:ext uri="{FF2B5EF4-FFF2-40B4-BE49-F238E27FC236}">
                  <a16:creationId xmlns:a16="http://schemas.microsoft.com/office/drawing/2014/main" id="{0886EF12-AFFA-A64D-A64E-E60C81116EEF}"/>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83" name="Oval 12">
              <a:extLst>
                <a:ext uri="{FF2B5EF4-FFF2-40B4-BE49-F238E27FC236}">
                  <a16:creationId xmlns:a16="http://schemas.microsoft.com/office/drawing/2014/main" id="{9F7A5BA3-3A41-F446-82C7-94B5C1EB760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84" name="Oval 13">
              <a:extLst>
                <a:ext uri="{FF2B5EF4-FFF2-40B4-BE49-F238E27FC236}">
                  <a16:creationId xmlns:a16="http://schemas.microsoft.com/office/drawing/2014/main" id="{AD1282C5-3C9B-B64C-8154-0C3D1AF29C26}"/>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85" name="Oval 14">
              <a:extLst>
                <a:ext uri="{FF2B5EF4-FFF2-40B4-BE49-F238E27FC236}">
                  <a16:creationId xmlns:a16="http://schemas.microsoft.com/office/drawing/2014/main" id="{ADD45834-AE5F-AB46-ADC9-BF391F0655F3}"/>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D3370FF9-5C4D-2047-88B4-C3860BB64A4A}"/>
                  </a:ext>
                </a:extLst>
              </p:cNvPr>
              <p:cNvSpPr txBox="1"/>
              <p:nvPr/>
            </p:nvSpPr>
            <p:spPr>
              <a:xfrm>
                <a:off x="1874932" y="3784522"/>
                <a:ext cx="6053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dirty="0"/>
              </a:p>
            </p:txBody>
          </p:sp>
        </mc:Choice>
        <mc:Fallback xmlns="">
          <p:sp>
            <p:nvSpPr>
              <p:cNvPr id="94" name="文本框 93">
                <a:extLst>
                  <a:ext uri="{FF2B5EF4-FFF2-40B4-BE49-F238E27FC236}">
                    <a16:creationId xmlns:a16="http://schemas.microsoft.com/office/drawing/2014/main" id="{D3370FF9-5C4D-2047-88B4-C3860BB64A4A}"/>
                  </a:ext>
                </a:extLst>
              </p:cNvPr>
              <p:cNvSpPr txBox="1">
                <a:spLocks noRot="1" noChangeAspect="1" noMove="1" noResize="1" noEditPoints="1" noAdjustHandles="1" noChangeArrowheads="1" noChangeShapeType="1" noTextEdit="1"/>
              </p:cNvSpPr>
              <p:nvPr/>
            </p:nvSpPr>
            <p:spPr>
              <a:xfrm>
                <a:off x="1874932" y="3784522"/>
                <a:ext cx="605307" cy="338554"/>
              </a:xfrm>
              <a:prstGeom prst="rect">
                <a:avLst/>
              </a:prstGeom>
              <a:blipFill>
                <a:blip r:embed="rId3"/>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文本框 94">
                <a:extLst>
                  <a:ext uri="{FF2B5EF4-FFF2-40B4-BE49-F238E27FC236}">
                    <a16:creationId xmlns:a16="http://schemas.microsoft.com/office/drawing/2014/main" id="{FBD7BFA9-514A-0D41-B938-EF42171E250B}"/>
                  </a:ext>
                </a:extLst>
              </p:cNvPr>
              <p:cNvSpPr txBox="1"/>
              <p:nvPr/>
            </p:nvSpPr>
            <p:spPr>
              <a:xfrm>
                <a:off x="3328587" y="4962199"/>
                <a:ext cx="69888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p>
            </p:txBody>
          </p:sp>
        </mc:Choice>
        <mc:Fallback xmlns="">
          <p:sp>
            <p:nvSpPr>
              <p:cNvPr id="95" name="文本框 94">
                <a:extLst>
                  <a:ext uri="{FF2B5EF4-FFF2-40B4-BE49-F238E27FC236}">
                    <a16:creationId xmlns:a16="http://schemas.microsoft.com/office/drawing/2014/main" id="{FBD7BFA9-514A-0D41-B938-EF42171E250B}"/>
                  </a:ext>
                </a:extLst>
              </p:cNvPr>
              <p:cNvSpPr txBox="1">
                <a:spLocks noRot="1" noChangeAspect="1" noMove="1" noResize="1" noEditPoints="1" noAdjustHandles="1" noChangeArrowheads="1" noChangeShapeType="1" noTextEdit="1"/>
              </p:cNvSpPr>
              <p:nvPr/>
            </p:nvSpPr>
            <p:spPr>
              <a:xfrm>
                <a:off x="3328587" y="4962199"/>
                <a:ext cx="698884" cy="338554"/>
              </a:xfrm>
              <a:prstGeom prst="rect">
                <a:avLst/>
              </a:prstGeom>
              <a:blipFill>
                <a:blip r:embed="rId4"/>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3724A656-BD1A-0748-88DF-37E9E250EFF7}"/>
                  </a:ext>
                </a:extLst>
              </p:cNvPr>
              <p:cNvSpPr txBox="1"/>
              <p:nvPr/>
            </p:nvSpPr>
            <p:spPr>
              <a:xfrm>
                <a:off x="1728591" y="4526763"/>
                <a:ext cx="61981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3600" dirty="0"/>
              </a:p>
            </p:txBody>
          </p:sp>
        </mc:Choice>
        <mc:Fallback xmlns="">
          <p:sp>
            <p:nvSpPr>
              <p:cNvPr id="98" name="文本框 97">
                <a:extLst>
                  <a:ext uri="{FF2B5EF4-FFF2-40B4-BE49-F238E27FC236}">
                    <a16:creationId xmlns:a16="http://schemas.microsoft.com/office/drawing/2014/main" id="{3724A656-BD1A-0748-88DF-37E9E250EFF7}"/>
                  </a:ext>
                </a:extLst>
              </p:cNvPr>
              <p:cNvSpPr txBox="1">
                <a:spLocks noRot="1" noChangeAspect="1" noMove="1" noResize="1" noEditPoints="1" noAdjustHandles="1" noChangeArrowheads="1" noChangeShapeType="1" noTextEdit="1"/>
              </p:cNvSpPr>
              <p:nvPr/>
            </p:nvSpPr>
            <p:spPr>
              <a:xfrm>
                <a:off x="1728591" y="4526763"/>
                <a:ext cx="619814" cy="338554"/>
              </a:xfrm>
              <a:prstGeom prst="rect">
                <a:avLst/>
              </a:prstGeom>
              <a:blipFill>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文本框 100">
                <a:extLst>
                  <a:ext uri="{FF2B5EF4-FFF2-40B4-BE49-F238E27FC236}">
                    <a16:creationId xmlns:a16="http://schemas.microsoft.com/office/drawing/2014/main" id="{4736D5A9-3609-8544-8771-20E1017446D7}"/>
                  </a:ext>
                </a:extLst>
              </p:cNvPr>
              <p:cNvSpPr txBox="1"/>
              <p:nvPr/>
            </p:nvSpPr>
            <p:spPr>
              <a:xfrm>
                <a:off x="854043" y="3685902"/>
                <a:ext cx="57990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𝟑</m:t>
                      </m:r>
                    </m:oMath>
                  </m:oMathPara>
                </a14:m>
                <a:endParaRPr kumimoji="1" lang="zh-CN" altLang="en-US" sz="2800" dirty="0"/>
              </a:p>
            </p:txBody>
          </p:sp>
        </mc:Choice>
        <mc:Fallback xmlns="">
          <p:sp>
            <p:nvSpPr>
              <p:cNvPr id="101" name="文本框 100">
                <a:extLst>
                  <a:ext uri="{FF2B5EF4-FFF2-40B4-BE49-F238E27FC236}">
                    <a16:creationId xmlns:a16="http://schemas.microsoft.com/office/drawing/2014/main" id="{4736D5A9-3609-8544-8771-20E1017446D7}"/>
                  </a:ext>
                </a:extLst>
              </p:cNvPr>
              <p:cNvSpPr txBox="1">
                <a:spLocks noRot="1" noChangeAspect="1" noMove="1" noResize="1" noEditPoints="1" noAdjustHandles="1" noChangeArrowheads="1" noChangeShapeType="1" noTextEdit="1"/>
              </p:cNvSpPr>
              <p:nvPr/>
            </p:nvSpPr>
            <p:spPr>
              <a:xfrm>
                <a:off x="854043" y="3685902"/>
                <a:ext cx="579909" cy="338554"/>
              </a:xfrm>
              <a:prstGeom prst="rect">
                <a:avLst/>
              </a:prstGeom>
              <a:blipFill>
                <a:blip r:embed="rId6"/>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A402B88F-6A5E-824B-A10F-A4D2CEC6BEEB}"/>
                  </a:ext>
                </a:extLst>
              </p:cNvPr>
              <p:cNvSpPr txBox="1"/>
              <p:nvPr/>
            </p:nvSpPr>
            <p:spPr>
              <a:xfrm>
                <a:off x="2831310" y="5476466"/>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p>
            </p:txBody>
          </p:sp>
        </mc:Choice>
        <mc:Fallback xmlns="">
          <p:sp>
            <p:nvSpPr>
              <p:cNvPr id="107" name="文本框 106">
                <a:extLst>
                  <a:ext uri="{FF2B5EF4-FFF2-40B4-BE49-F238E27FC236}">
                    <a16:creationId xmlns:a16="http://schemas.microsoft.com/office/drawing/2014/main" id="{A402B88F-6A5E-824B-A10F-A4D2CEC6BEEB}"/>
                  </a:ext>
                </a:extLst>
              </p:cNvPr>
              <p:cNvSpPr txBox="1">
                <a:spLocks noRot="1" noChangeAspect="1" noMove="1" noResize="1" noEditPoints="1" noAdjustHandles="1" noChangeArrowheads="1" noChangeShapeType="1" noTextEdit="1"/>
              </p:cNvSpPr>
              <p:nvPr/>
            </p:nvSpPr>
            <p:spPr>
              <a:xfrm>
                <a:off x="2831310" y="5476466"/>
                <a:ext cx="933757" cy="338554"/>
              </a:xfrm>
              <a:prstGeom prst="rect">
                <a:avLst/>
              </a:prstGeom>
              <a:blipFill>
                <a:blip r:embed="rId7"/>
                <a:stretch>
                  <a:fillRect b="-7407"/>
                </a:stretch>
              </a:blipFill>
            </p:spPr>
            <p:txBody>
              <a:bodyPr/>
              <a:lstStyle/>
              <a:p>
                <a:r>
                  <a:rPr lang="en-US">
                    <a:noFill/>
                  </a:rPr>
                  <a:t> </a:t>
                </a:r>
              </a:p>
            </p:txBody>
          </p:sp>
        </mc:Fallback>
      </mc:AlternateContent>
      <p:cxnSp>
        <p:nvCxnSpPr>
          <p:cNvPr id="111" name="直线箭头连接符 110">
            <a:extLst>
              <a:ext uri="{FF2B5EF4-FFF2-40B4-BE49-F238E27FC236}">
                <a16:creationId xmlns:a16="http://schemas.microsoft.com/office/drawing/2014/main" id="{C0FFDF40-05F3-F947-BC0C-005A96A85B9D}"/>
              </a:ext>
            </a:extLst>
          </p:cNvPr>
          <p:cNvCxnSpPr>
            <a:cxnSpLocks/>
            <a:stCxn id="75" idx="1"/>
            <a:endCxn id="74" idx="5"/>
          </p:cNvCxnSpPr>
          <p:nvPr/>
        </p:nvCxnSpPr>
        <p:spPr>
          <a:xfrm flipH="1" flipV="1">
            <a:off x="1128222" y="3318966"/>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2" name="直线箭头连接符 111">
            <a:extLst>
              <a:ext uri="{FF2B5EF4-FFF2-40B4-BE49-F238E27FC236}">
                <a16:creationId xmlns:a16="http://schemas.microsoft.com/office/drawing/2014/main" id="{49712528-2B48-F341-9BE8-36D960B75047}"/>
              </a:ext>
            </a:extLst>
          </p:cNvPr>
          <p:cNvCxnSpPr>
            <a:cxnSpLocks/>
          </p:cNvCxnSpPr>
          <p:nvPr/>
        </p:nvCxnSpPr>
        <p:spPr>
          <a:xfrm flipV="1">
            <a:off x="1126459" y="2522994"/>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95C937FB-F64D-8649-8430-9DE13CBF94E0}"/>
              </a:ext>
            </a:extLst>
          </p:cNvPr>
          <p:cNvCxnSpPr>
            <a:cxnSpLocks/>
            <a:stCxn id="74" idx="6"/>
            <a:endCxn id="76" idx="2"/>
          </p:cNvCxnSpPr>
          <p:nvPr/>
        </p:nvCxnSpPr>
        <p:spPr>
          <a:xfrm>
            <a:off x="1216867" y="3109079"/>
            <a:ext cx="1109730" cy="35619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8" name="直线箭头连接符 117">
            <a:extLst>
              <a:ext uri="{FF2B5EF4-FFF2-40B4-BE49-F238E27FC236}">
                <a16:creationId xmlns:a16="http://schemas.microsoft.com/office/drawing/2014/main" id="{32FF6E05-6383-FB4C-B0D3-1A32ED7B404E}"/>
              </a:ext>
            </a:extLst>
          </p:cNvPr>
          <p:cNvCxnSpPr>
            <a:cxnSpLocks/>
            <a:endCxn id="79" idx="2"/>
          </p:cNvCxnSpPr>
          <p:nvPr/>
        </p:nvCxnSpPr>
        <p:spPr>
          <a:xfrm flipV="1">
            <a:off x="3335710" y="4890033"/>
            <a:ext cx="705923" cy="241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19" name="直线箭头连接符 118">
            <a:extLst>
              <a:ext uri="{FF2B5EF4-FFF2-40B4-BE49-F238E27FC236}">
                <a16:creationId xmlns:a16="http://schemas.microsoft.com/office/drawing/2014/main" id="{D208803F-4D44-7643-B4E3-8350772B0EC7}"/>
              </a:ext>
            </a:extLst>
          </p:cNvPr>
          <p:cNvCxnSpPr>
            <a:cxnSpLocks/>
            <a:stCxn id="78" idx="5"/>
            <a:endCxn id="80" idx="1"/>
          </p:cNvCxnSpPr>
          <p:nvPr/>
        </p:nvCxnSpPr>
        <p:spPr>
          <a:xfrm>
            <a:off x="3246797" y="5337380"/>
            <a:ext cx="519877" cy="53006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0" name="直线箭头连接符 119">
            <a:extLst>
              <a:ext uri="{FF2B5EF4-FFF2-40B4-BE49-F238E27FC236}">
                <a16:creationId xmlns:a16="http://schemas.microsoft.com/office/drawing/2014/main" id="{493E8CD2-9455-BA46-BD00-A3AFAFEB298C}"/>
              </a:ext>
            </a:extLst>
          </p:cNvPr>
          <p:cNvCxnSpPr>
            <a:cxnSpLocks/>
            <a:stCxn id="80" idx="0"/>
          </p:cNvCxnSpPr>
          <p:nvPr/>
        </p:nvCxnSpPr>
        <p:spPr>
          <a:xfrm flipV="1">
            <a:off x="3980683" y="5172423"/>
            <a:ext cx="367059" cy="6080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1" name="直线箭头连接符 120">
            <a:extLst>
              <a:ext uri="{FF2B5EF4-FFF2-40B4-BE49-F238E27FC236}">
                <a16:creationId xmlns:a16="http://schemas.microsoft.com/office/drawing/2014/main" id="{895D535C-DAD0-9A4F-9762-6274176C506B}"/>
              </a:ext>
            </a:extLst>
          </p:cNvPr>
          <p:cNvCxnSpPr>
            <a:cxnSpLocks/>
            <a:endCxn id="84" idx="2"/>
          </p:cNvCxnSpPr>
          <p:nvPr/>
        </p:nvCxnSpPr>
        <p:spPr>
          <a:xfrm>
            <a:off x="5074583" y="3203890"/>
            <a:ext cx="782971" cy="142649"/>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2" name="直线箭头连接符 121">
            <a:extLst>
              <a:ext uri="{FF2B5EF4-FFF2-40B4-BE49-F238E27FC236}">
                <a16:creationId xmlns:a16="http://schemas.microsoft.com/office/drawing/2014/main" id="{71D4E359-D175-1943-9855-27194E6023D2}"/>
              </a:ext>
            </a:extLst>
          </p:cNvPr>
          <p:cNvCxnSpPr>
            <a:cxnSpLocks/>
          </p:cNvCxnSpPr>
          <p:nvPr/>
        </p:nvCxnSpPr>
        <p:spPr>
          <a:xfrm flipV="1">
            <a:off x="6374276" y="2477211"/>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4" name="直线箭头连接符 123">
            <a:extLst>
              <a:ext uri="{FF2B5EF4-FFF2-40B4-BE49-F238E27FC236}">
                <a16:creationId xmlns:a16="http://schemas.microsoft.com/office/drawing/2014/main" id="{17EE6771-8693-9B44-8D41-277CF461B1B5}"/>
              </a:ext>
            </a:extLst>
          </p:cNvPr>
          <p:cNvCxnSpPr>
            <a:cxnSpLocks/>
            <a:endCxn id="82" idx="4"/>
          </p:cNvCxnSpPr>
          <p:nvPr/>
        </p:nvCxnSpPr>
        <p:spPr>
          <a:xfrm flipV="1">
            <a:off x="6159873" y="1862411"/>
            <a:ext cx="335" cy="1174824"/>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25" name="直线箭头连接符 124">
            <a:extLst>
              <a:ext uri="{FF2B5EF4-FFF2-40B4-BE49-F238E27FC236}">
                <a16:creationId xmlns:a16="http://schemas.microsoft.com/office/drawing/2014/main" id="{74F54613-6603-FD44-A77D-B2E6BF6C8D1E}"/>
              </a:ext>
            </a:extLst>
          </p:cNvPr>
          <p:cNvCxnSpPr>
            <a:cxnSpLocks/>
            <a:stCxn id="81" idx="6"/>
          </p:cNvCxnSpPr>
          <p:nvPr/>
        </p:nvCxnSpPr>
        <p:spPr>
          <a:xfrm flipV="1">
            <a:off x="5050478" y="1565623"/>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30" name="直线箭头连接符 129">
            <a:extLst>
              <a:ext uri="{FF2B5EF4-FFF2-40B4-BE49-F238E27FC236}">
                <a16:creationId xmlns:a16="http://schemas.microsoft.com/office/drawing/2014/main" id="{13BE3713-3115-AA4E-BB9F-394BBB2195CF}"/>
              </a:ext>
            </a:extLst>
          </p:cNvPr>
          <p:cNvCxnSpPr>
            <a:cxnSpLocks/>
            <a:stCxn id="85" idx="1"/>
            <a:endCxn id="82" idx="6"/>
          </p:cNvCxnSpPr>
          <p:nvPr/>
        </p:nvCxnSpPr>
        <p:spPr>
          <a:xfrm flipH="1" flipV="1">
            <a:off x="6462861" y="1565586"/>
            <a:ext cx="794837" cy="50249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2" name="文本框 141">
                <a:extLst>
                  <a:ext uri="{FF2B5EF4-FFF2-40B4-BE49-F238E27FC236}">
                    <a16:creationId xmlns:a16="http://schemas.microsoft.com/office/drawing/2014/main" id="{37EFCD3D-8DE3-E04B-A3D4-4B6A6A73BADD}"/>
                  </a:ext>
                </a:extLst>
              </p:cNvPr>
              <p:cNvSpPr txBox="1"/>
              <p:nvPr/>
            </p:nvSpPr>
            <p:spPr>
              <a:xfrm>
                <a:off x="4860032" y="4167316"/>
                <a:ext cx="4983207" cy="1612173"/>
              </a:xfrm>
              <a:prstGeom prst="rect">
                <a:avLst/>
              </a:prstGeom>
              <a:noFill/>
            </p:spPr>
            <p:txBody>
              <a:bodyPr wrap="square" rtlCol="0">
                <a:spAutoFit/>
              </a:bodyPr>
              <a:lstStyle/>
              <a:p>
                <a:pPr marL="342900" indent="-342900" algn="just">
                  <a:lnSpc>
                    <a:spcPct val="120000"/>
                  </a:lnSpc>
                  <a:buFont typeface="Wingdings" pitchFamily="2" charset="2"/>
                  <a:buChar char="Ø"/>
                </a:pPr>
                <a:r>
                  <a:rPr kumimoji="1" lang="en-US" altLang="zh-CN" sz="2000" dirty="0">
                    <a:latin typeface="Corbel" panose="020B0503020204020204" pitchFamily="34" charset="0"/>
                    <a:ea typeface="Cambria Math" panose="02040503050406030204" pitchFamily="18" charset="0"/>
                  </a:rPr>
                  <a:t>the length of the walk: </a:t>
                </a:r>
                <a:r>
                  <a:rPr kumimoji="1" lang="en-US" altLang="zh-CN" sz="2000" dirty="0">
                    <a:solidFill>
                      <a:srgbClr val="0070C0"/>
                    </a:solidFill>
                    <a:latin typeface="Corbel" panose="020B0503020204020204" pitchFamily="34" charset="0"/>
                    <a:ea typeface="Cambria Math" panose="02040503050406030204" pitchFamily="18" charset="0"/>
                  </a:rPr>
                  <a:t>L (given)</a:t>
                </a:r>
              </a:p>
              <a:p>
                <a:pPr marL="342900" indent="-342900" algn="just">
                  <a:lnSpc>
                    <a:spcPct val="120000"/>
                  </a:lnSpc>
                  <a:buFont typeface="Wingdings" pitchFamily="2" charset="2"/>
                  <a:buChar char="Ø"/>
                </a:pPr>
                <a:r>
                  <a:rPr kumimoji="1" lang="en-US" altLang="zh-CN" sz="2000" dirty="0">
                    <a:latin typeface="Corbel" panose="020B0503020204020204" pitchFamily="34" charset="0"/>
                    <a:ea typeface="Cambria Math" panose="02040503050406030204" pitchFamily="18" charset="0"/>
                  </a:rPr>
                  <a:t>at each step: </a:t>
                </a:r>
              </a:p>
              <a:p>
                <a:pPr algn="just">
                  <a:lnSpc>
                    <a:spcPct val="120000"/>
                  </a:lnSpc>
                </a:pPr>
                <a:r>
                  <a:rPr kumimoji="1" lang="en-US" altLang="zh-CN" sz="2000" dirty="0">
                    <a:latin typeface="Corbel" panose="020B0503020204020204" pitchFamily="34" charset="0"/>
                    <a:ea typeface="Cambria Math" panose="02040503050406030204" pitchFamily="18" charset="0"/>
                  </a:rPr>
                  <a:t>       moving to a random neighbor</a:t>
                </a:r>
              </a:p>
              <a:p>
                <a:pPr marL="342900" indent="-342900" algn="just">
                  <a:lnSpc>
                    <a:spcPct val="150000"/>
                  </a:lnSpc>
                  <a:buFont typeface="Wingdings" pitchFamily="2" charset="2"/>
                  <a:buChar char="Ø"/>
                </a:pP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dirty="0">
                            <a:latin typeface="Cambria Math" panose="02040503050406030204" pitchFamily="18" charset="0"/>
                            <a:ea typeface="Cambria Math" panose="02040503050406030204" pitchFamily="18" charset="0"/>
                          </a:rPr>
                        </m:ctrlPr>
                      </m:sSupPr>
                      <m:e>
                        <m:d>
                          <m:dPr>
                            <m:ctrlPr>
                              <a:rPr kumimoji="1" lang="en-US" altLang="zh-CN" sz="2000" b="0" i="1" dirty="0">
                                <a:latin typeface="Cambria Math" panose="02040503050406030204" pitchFamily="18" charset="0"/>
                                <a:ea typeface="Cambria Math" panose="02040503050406030204" pitchFamily="18" charset="0"/>
                              </a:rPr>
                            </m:ctrlPr>
                          </m:dPr>
                          <m:e>
                            <m:r>
                              <m:rPr>
                                <m:sty m:val="p"/>
                              </m:rPr>
                              <a:rPr kumimoji="1" lang="en-US" altLang="zh-CN" sz="2000" b="0" i="0" dirty="0">
                                <a:latin typeface="Cambria Math" panose="02040503050406030204" pitchFamily="18" charset="0"/>
                                <a:ea typeface="Cambria Math" panose="02040503050406030204" pitchFamily="18" charset="0"/>
                              </a:rPr>
                              <m:t>A</m:t>
                            </m:r>
                            <m:sSup>
                              <m:sSupPr>
                                <m:ctrlPr>
                                  <a:rPr kumimoji="1" lang="en-US" altLang="zh-CN" sz="2000" b="0" i="1" dirty="0">
                                    <a:latin typeface="Cambria Math" panose="02040503050406030204" pitchFamily="18" charset="0"/>
                                    <a:ea typeface="Cambria Math" panose="02040503050406030204" pitchFamily="18" charset="0"/>
                                  </a:rPr>
                                </m:ctrlPr>
                              </m:sSupPr>
                              <m:e>
                                <m:r>
                                  <m:rPr>
                                    <m:sty m:val="p"/>
                                  </m:rPr>
                                  <a:rPr kumimoji="1" lang="en-US" altLang="zh-CN" sz="2000" b="0" i="0" dirty="0">
                                    <a:latin typeface="Cambria Math" panose="02040503050406030204" pitchFamily="18" charset="0"/>
                                    <a:ea typeface="Cambria Math" panose="02040503050406030204" pitchFamily="18" charset="0"/>
                                  </a:rPr>
                                  <m:t>D</m:t>
                                </m:r>
                              </m:e>
                              <m:sup>
                                <m:r>
                                  <a:rPr kumimoji="1" lang="en-US" altLang="zh-CN" sz="2000" b="0" i="0" dirty="0">
                                    <a:latin typeface="Cambria Math" panose="02040503050406030204" pitchFamily="18" charset="0"/>
                                    <a:ea typeface="Cambria Math" panose="02040503050406030204" pitchFamily="18" charset="0"/>
                                  </a:rPr>
                                  <m:t>−1</m:t>
                                </m:r>
                              </m:sup>
                            </m:sSup>
                          </m:e>
                        </m:d>
                      </m:e>
                      <m:sup>
                        <m:r>
                          <a:rPr kumimoji="1" lang="en-US" altLang="zh-CN" sz="2000" b="0" i="1" dirty="0">
                            <a:latin typeface="Cambria Math" panose="02040503050406030204" pitchFamily="18" charset="0"/>
                            <a:ea typeface="Cambria Math" panose="02040503050406030204" pitchFamily="18" charset="0"/>
                          </a:rPr>
                          <m:t>𝐿</m:t>
                        </m:r>
                      </m:sup>
                    </m:sSup>
                    <m:r>
                      <a:rPr kumimoji="1" lang="en-US" altLang="zh-CN" sz="2000" b="0" i="1" dirty="0">
                        <a:latin typeface="Cambria Math" panose="02040503050406030204" pitchFamily="18" charset="0"/>
                        <a:ea typeface="Cambria Math" panose="02040503050406030204" pitchFamily="18" charset="0"/>
                      </a:rPr>
                      <m:t>⋅</m:t>
                    </m:r>
                    <m:sSub>
                      <m:sSubPr>
                        <m:ctrlPr>
                          <a:rPr kumimoji="1" lang="en-US" altLang="zh-CN" sz="2000" b="0" i="1" dirty="0">
                            <a:latin typeface="Cambria Math" panose="02040503050406030204" pitchFamily="18" charset="0"/>
                            <a:ea typeface="Cambria Math" panose="02040503050406030204" pitchFamily="18" charset="0"/>
                          </a:rPr>
                        </m:ctrlPr>
                      </m:sSubPr>
                      <m:e>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𝑒</m:t>
                            </m:r>
                          </m:e>
                        </m:acc>
                      </m:e>
                      <m:sub>
                        <m:r>
                          <a:rPr kumimoji="1" lang="en-US" altLang="zh-CN" sz="2000" b="0" i="1" dirty="0">
                            <a:latin typeface="Cambria Math" panose="02040503050406030204" pitchFamily="18" charset="0"/>
                            <a:ea typeface="Cambria Math" panose="02040503050406030204" pitchFamily="18" charset="0"/>
                          </a:rPr>
                          <m:t>𝑠</m:t>
                        </m:r>
                      </m:sub>
                    </m:sSub>
                  </m:oMath>
                </a14:m>
                <a:r>
                  <a:rPr kumimoji="1" lang="en-US" altLang="zh-CN" sz="2000" b="0" dirty="0">
                    <a:latin typeface="Corbel" panose="020B0503020204020204" pitchFamily="34" charset="0"/>
                    <a:ea typeface="Cambria Math" panose="02040503050406030204" pitchFamily="18" charset="0"/>
                  </a:rPr>
                  <a:t> </a:t>
                </a:r>
              </a:p>
            </p:txBody>
          </p:sp>
        </mc:Choice>
        <mc:Fallback xmlns="">
          <p:sp>
            <p:nvSpPr>
              <p:cNvPr id="142" name="文本框 141">
                <a:extLst>
                  <a:ext uri="{FF2B5EF4-FFF2-40B4-BE49-F238E27FC236}">
                    <a16:creationId xmlns:a16="http://schemas.microsoft.com/office/drawing/2014/main" id="{37EFCD3D-8DE3-E04B-A3D4-4B6A6A73BADD}"/>
                  </a:ext>
                </a:extLst>
              </p:cNvPr>
              <p:cNvSpPr txBox="1">
                <a:spLocks noRot="1" noChangeAspect="1" noMove="1" noResize="1" noEditPoints="1" noAdjustHandles="1" noChangeArrowheads="1" noChangeShapeType="1" noTextEdit="1"/>
              </p:cNvSpPr>
              <p:nvPr/>
            </p:nvSpPr>
            <p:spPr>
              <a:xfrm>
                <a:off x="4860032" y="4167316"/>
                <a:ext cx="4983207" cy="1612173"/>
              </a:xfrm>
              <a:prstGeom prst="rect">
                <a:avLst/>
              </a:prstGeom>
              <a:blipFill>
                <a:blip r:embed="rId8"/>
                <a:stretch>
                  <a:fillRect l="-1015"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CE0C4B56-7387-9642-929E-5C48FB8E039E}"/>
                  </a:ext>
                </a:extLst>
              </p:cNvPr>
              <p:cNvSpPr txBox="1"/>
              <p:nvPr/>
            </p:nvSpPr>
            <p:spPr>
              <a:xfrm>
                <a:off x="2791709" y="4431834"/>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p>
            </p:txBody>
          </p:sp>
        </mc:Choice>
        <mc:Fallback xmlns="">
          <p:sp>
            <p:nvSpPr>
              <p:cNvPr id="45" name="文本框 44">
                <a:extLst>
                  <a:ext uri="{FF2B5EF4-FFF2-40B4-BE49-F238E27FC236}">
                    <a16:creationId xmlns:a16="http://schemas.microsoft.com/office/drawing/2014/main" id="{CE0C4B56-7387-9642-929E-5C48FB8E039E}"/>
                  </a:ext>
                </a:extLst>
              </p:cNvPr>
              <p:cNvSpPr txBox="1">
                <a:spLocks noRot="1" noChangeAspect="1" noMove="1" noResize="1" noEditPoints="1" noAdjustHandles="1" noChangeArrowheads="1" noChangeShapeType="1" noTextEdit="1"/>
              </p:cNvSpPr>
              <p:nvPr/>
            </p:nvSpPr>
            <p:spPr>
              <a:xfrm>
                <a:off x="2791709" y="4431834"/>
                <a:ext cx="933757" cy="338554"/>
              </a:xfrm>
              <a:prstGeom prst="rect">
                <a:avLst/>
              </a:prstGeom>
              <a:blipFill>
                <a:blip r:embed="rId9"/>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60536864-6354-0E44-AB3D-6A750C8541AD}"/>
                  </a:ext>
                </a:extLst>
              </p:cNvPr>
              <p:cNvSpPr txBox="1"/>
              <p:nvPr/>
            </p:nvSpPr>
            <p:spPr>
              <a:xfrm>
                <a:off x="2029147" y="4762752"/>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latin typeface="Cambria Math" panose="02040503050406030204" pitchFamily="18" charset="0"/>
                        </a:rPr>
                        <m:t>𝟏</m:t>
                      </m:r>
                      <m:r>
                        <a:rPr kumimoji="1" lang="en-US" altLang="zh-CN" sz="1600" b="1" i="1" smtClean="0">
                          <a:latin typeface="Cambria Math" panose="02040503050406030204" pitchFamily="18" charset="0"/>
                        </a:rPr>
                        <m:t>/</m:t>
                      </m:r>
                      <m:r>
                        <a:rPr kumimoji="1" lang="en-US" altLang="zh-CN" sz="1600" b="1" i="1" smtClean="0">
                          <a:latin typeface="Cambria Math" panose="02040503050406030204" pitchFamily="18" charset="0"/>
                        </a:rPr>
                        <m:t>𝟒</m:t>
                      </m:r>
                    </m:oMath>
                  </m:oMathPara>
                </a14:m>
                <a:endParaRPr kumimoji="1" lang="zh-CN" altLang="en-US" sz="2800" dirty="0"/>
              </a:p>
            </p:txBody>
          </p:sp>
        </mc:Choice>
        <mc:Fallback xmlns="">
          <p:sp>
            <p:nvSpPr>
              <p:cNvPr id="59" name="文本框 58">
                <a:extLst>
                  <a:ext uri="{FF2B5EF4-FFF2-40B4-BE49-F238E27FC236}">
                    <a16:creationId xmlns:a16="http://schemas.microsoft.com/office/drawing/2014/main" id="{60536864-6354-0E44-AB3D-6A750C8541AD}"/>
                  </a:ext>
                </a:extLst>
              </p:cNvPr>
              <p:cNvSpPr txBox="1">
                <a:spLocks noRot="1" noChangeAspect="1" noMove="1" noResize="1" noEditPoints="1" noAdjustHandles="1" noChangeArrowheads="1" noChangeShapeType="1" noTextEdit="1"/>
              </p:cNvSpPr>
              <p:nvPr/>
            </p:nvSpPr>
            <p:spPr>
              <a:xfrm>
                <a:off x="2029147" y="4762752"/>
                <a:ext cx="933757" cy="338554"/>
              </a:xfrm>
              <a:prstGeom prst="rect">
                <a:avLst/>
              </a:prstGeom>
              <a:blipFill>
                <a:blip r:embed="rId9"/>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5DC7C55C-7FE5-F146-A7CD-480E245F3090}"/>
                  </a:ext>
                </a:extLst>
              </p:cNvPr>
              <p:cNvSpPr txBox="1"/>
              <p:nvPr/>
            </p:nvSpPr>
            <p:spPr>
              <a:xfrm>
                <a:off x="4156032" y="3344384"/>
                <a:ext cx="93375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1600" b="1" i="0" smtClean="0">
                          <a:latin typeface="Cambria Math" panose="02040503050406030204" pitchFamily="18" charset="0"/>
                        </a:rPr>
                        <m:t>𝟏</m:t>
                      </m:r>
                      <m:r>
                        <a:rPr kumimoji="1" lang="en-US" altLang="zh-CN" sz="1600" b="1" i="0" smtClean="0">
                          <a:latin typeface="Cambria Math" panose="02040503050406030204" pitchFamily="18" charset="0"/>
                        </a:rPr>
                        <m:t>/</m:t>
                      </m:r>
                      <m:r>
                        <a:rPr kumimoji="1" lang="en-US" altLang="zh-CN" sz="1600" b="1" i="0" smtClean="0">
                          <a:latin typeface="Cambria Math" panose="02040503050406030204" pitchFamily="18" charset="0"/>
                        </a:rPr>
                        <m:t>𝟒</m:t>
                      </m:r>
                    </m:oMath>
                  </m:oMathPara>
                </a14:m>
                <a:endParaRPr kumimoji="1" lang="zh-CN" altLang="en-US" sz="2800" dirty="0"/>
              </a:p>
            </p:txBody>
          </p:sp>
        </mc:Choice>
        <mc:Fallback xmlns="">
          <p:sp>
            <p:nvSpPr>
              <p:cNvPr id="61" name="文本框 60">
                <a:extLst>
                  <a:ext uri="{FF2B5EF4-FFF2-40B4-BE49-F238E27FC236}">
                    <a16:creationId xmlns:a16="http://schemas.microsoft.com/office/drawing/2014/main" id="{5DC7C55C-7FE5-F146-A7CD-480E245F3090}"/>
                  </a:ext>
                </a:extLst>
              </p:cNvPr>
              <p:cNvSpPr txBox="1">
                <a:spLocks noRot="1" noChangeAspect="1" noMove="1" noResize="1" noEditPoints="1" noAdjustHandles="1" noChangeArrowheads="1" noChangeShapeType="1" noTextEdit="1"/>
              </p:cNvSpPr>
              <p:nvPr/>
            </p:nvSpPr>
            <p:spPr>
              <a:xfrm>
                <a:off x="4156032" y="3344384"/>
                <a:ext cx="933757" cy="338554"/>
              </a:xfrm>
              <a:prstGeom prst="rect">
                <a:avLst/>
              </a:prstGeom>
              <a:blipFill>
                <a:blip r:embed="rId10"/>
                <a:stretch>
                  <a:fillRect b="-11111"/>
                </a:stretch>
              </a:blipFill>
            </p:spPr>
            <p:txBody>
              <a:bodyPr/>
              <a:lstStyle/>
              <a:p>
                <a:r>
                  <a:rPr lang="en-US">
                    <a:noFill/>
                  </a:rPr>
                  <a:t> </a:t>
                </a:r>
              </a:p>
            </p:txBody>
          </p:sp>
        </mc:Fallback>
      </mc:AlternateContent>
      <p:sp>
        <p:nvSpPr>
          <p:cNvPr id="86" name="AutoShape 39">
            <a:extLst>
              <a:ext uri="{FF2B5EF4-FFF2-40B4-BE49-F238E27FC236}">
                <a16:creationId xmlns:a16="http://schemas.microsoft.com/office/drawing/2014/main" id="{2176A253-DCEB-6E46-A824-33AB060261A3}"/>
              </a:ext>
            </a:extLst>
          </p:cNvPr>
          <p:cNvSpPr>
            <a:spLocks noChangeArrowheads="1"/>
          </p:cNvSpPr>
          <p:nvPr/>
        </p:nvSpPr>
        <p:spPr bwMode="auto">
          <a:xfrm>
            <a:off x="1373560" y="3935760"/>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Tree>
    <p:extLst>
      <p:ext uri="{BB962C8B-B14F-4D97-AF65-F5344CB8AC3E}">
        <p14:creationId xmlns:p14="http://schemas.microsoft.com/office/powerpoint/2010/main" val="15027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8"/>
                                        </p:tgtEl>
                                        <p:attrNameLst>
                                          <p:attrName>style.visibility</p:attrName>
                                        </p:attrNameLst>
                                      </p:cBhvr>
                                      <p:to>
                                        <p:strVal val="visible"/>
                                      </p:to>
                                    </p:set>
                                  </p:childTnLst>
                                </p:cTn>
                              </p:par>
                            </p:childTnLst>
                          </p:cTn>
                        </p:par>
                        <p:par>
                          <p:cTn id="14" fill="hold">
                            <p:stCondLst>
                              <p:cond delay="0"/>
                            </p:stCondLst>
                            <p:childTnLst>
                              <p:par>
                                <p:cTn id="15" presetID="22" presetClass="entr" presetSubtype="1" fill="hold" nodeType="after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wipe(up)">
                                      <p:cBhvr>
                                        <p:cTn id="17" dur="600"/>
                                        <p:tgtEl>
                                          <p:spTgt spid="135"/>
                                        </p:tgtEl>
                                      </p:cBhvr>
                                    </p:animEffect>
                                  </p:childTnLst>
                                </p:cTn>
                              </p:par>
                            </p:childTnLst>
                          </p:cTn>
                        </p:par>
                        <p:par>
                          <p:cTn id="18" fill="hold">
                            <p:stCondLst>
                              <p:cond delay="600"/>
                            </p:stCondLst>
                            <p:childTnLst>
                              <p:par>
                                <p:cTn id="19" presetID="0" presetClass="path" presetSubtype="0" accel="50000" decel="50000" fill="hold" grpId="1" nodeType="afterEffect">
                                  <p:stCondLst>
                                    <p:cond delay="0"/>
                                  </p:stCondLst>
                                  <p:childTnLst>
                                    <p:animMotion origin="layout" path="M 3.05556E-6 4.07407E-6 L 0.15833 0.13796 " pathEditMode="relative" rAng="0" ptsTypes="AA">
                                      <p:cBhvr>
                                        <p:cTn id="20" dur="1000" fill="hold"/>
                                        <p:tgtEl>
                                          <p:spTgt spid="86"/>
                                        </p:tgtEl>
                                        <p:attrNameLst>
                                          <p:attrName>ppt_x</p:attrName>
                                          <p:attrName>ppt_y</p:attrName>
                                        </p:attrNameLst>
                                      </p:cBhvr>
                                      <p:rCtr x="7917" y="6898"/>
                                    </p:animMotion>
                                  </p:childTnLst>
                                </p:cTn>
                              </p:par>
                              <p:par>
                                <p:cTn id="21" presetID="1" presetClass="exit" presetSubtype="0" fill="hold" grpId="1" nodeType="withEffect">
                                  <p:stCondLst>
                                    <p:cond delay="0"/>
                                  </p:stCondLst>
                                  <p:childTnLst>
                                    <p:set>
                                      <p:cBhvr>
                                        <p:cTn id="22" dur="1" fill="hold">
                                          <p:stCondLst>
                                            <p:cond delay="0"/>
                                          </p:stCondLst>
                                        </p:cTn>
                                        <p:tgtEl>
                                          <p:spTgt spid="9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4"/>
                                        </p:tgtEl>
                                        <p:attrNameLst>
                                          <p:attrName>style.visibility</p:attrName>
                                        </p:attrNameLst>
                                      </p:cBhvr>
                                      <p:to>
                                        <p:strVal val="hidden"/>
                                      </p:to>
                                    </p:set>
                                  </p:childTnLst>
                                </p:cTn>
                              </p:par>
                            </p:childTnLst>
                          </p:cTn>
                        </p:par>
                        <p:par>
                          <p:cTn id="27" fill="hold">
                            <p:stCondLst>
                              <p:cond delay="1600"/>
                            </p:stCondLst>
                            <p:childTnLst>
                              <p:par>
                                <p:cTn id="28" presetID="1" presetClass="entr" presetSubtype="0" fill="hold" grpId="0" nodeType="afterEffect">
                                  <p:stCondLst>
                                    <p:cond delay="0"/>
                                  </p:stCondLst>
                                  <p:childTnLst>
                                    <p:set>
                                      <p:cBhvr>
                                        <p:cTn id="29" dur="1" fill="hold">
                                          <p:stCondLst>
                                            <p:cond delay="0"/>
                                          </p:stCondLst>
                                        </p:cTn>
                                        <p:tgtEl>
                                          <p:spTgt spid="10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childTnLst>
                                </p:cTn>
                              </p:par>
                            </p:childTnLst>
                          </p:cTn>
                        </p:par>
                        <p:par>
                          <p:cTn id="36" fill="hold">
                            <p:stCondLst>
                              <p:cond delay="1600"/>
                            </p:stCondLst>
                            <p:childTnLst>
                              <p:par>
                                <p:cTn id="37" presetID="22" presetClass="entr" presetSubtype="4"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Effect transition="in" filter="wipe(down)">
                                      <p:cBhvr>
                                        <p:cTn id="39" dur="600"/>
                                        <p:tgtEl>
                                          <p:spTgt spid="136"/>
                                        </p:tgtEl>
                                      </p:cBhvr>
                                    </p:animEffect>
                                  </p:childTnLst>
                                </p:cTn>
                              </p:par>
                            </p:childTnLst>
                          </p:cTn>
                        </p:par>
                        <p:par>
                          <p:cTn id="40" fill="hold">
                            <p:stCondLst>
                              <p:cond delay="2200"/>
                            </p:stCondLst>
                            <p:childTnLst>
                              <p:par>
                                <p:cTn id="41" presetID="0" presetClass="path" presetSubtype="0" accel="50000" decel="50000" fill="hold" grpId="2" nodeType="afterEffect">
                                  <p:stCondLst>
                                    <p:cond delay="0"/>
                                  </p:stCondLst>
                                  <p:childTnLst>
                                    <p:animMotion origin="layout" path="M 0.15833 0.13796 L 0.35312 -0.17014 " pathEditMode="relative" rAng="0" ptsTypes="AA">
                                      <p:cBhvr>
                                        <p:cTn id="42" dur="1000" fill="hold"/>
                                        <p:tgtEl>
                                          <p:spTgt spid="86"/>
                                        </p:tgtEl>
                                        <p:attrNameLst>
                                          <p:attrName>ppt_x</p:attrName>
                                          <p:attrName>ppt_y</p:attrName>
                                        </p:attrNameLst>
                                      </p:cBhvr>
                                      <p:rCtr x="9740" y="-15417"/>
                                    </p:animMotion>
                                  </p:childTnLst>
                                </p:cTn>
                              </p:par>
                              <p:par>
                                <p:cTn id="43" presetID="1" presetClass="exit" presetSubtype="0" fill="hold" grpId="1" nodeType="withEffect">
                                  <p:stCondLst>
                                    <p:cond delay="0"/>
                                  </p:stCondLst>
                                  <p:childTnLst>
                                    <p:set>
                                      <p:cBhvr>
                                        <p:cTn id="44" dur="1" fill="hold">
                                          <p:stCondLst>
                                            <p:cond delay="0"/>
                                          </p:stCondLst>
                                        </p:cTn>
                                        <p:tgtEl>
                                          <p:spTgt spid="10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95"/>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4" grpId="1"/>
      <p:bldP spid="95" grpId="0"/>
      <p:bldP spid="95" grpId="1"/>
      <p:bldP spid="98" grpId="0"/>
      <p:bldP spid="98" grpId="1"/>
      <p:bldP spid="101" grpId="0"/>
      <p:bldP spid="101" grpId="1"/>
      <p:bldP spid="107" grpId="0"/>
      <p:bldP spid="107" grpId="1"/>
      <p:bldP spid="45" grpId="0"/>
      <p:bldP spid="45" grpId="1"/>
      <p:bldP spid="59" grpId="0"/>
      <p:bldP spid="59" grpId="1"/>
      <p:bldP spid="61" grpId="0"/>
      <p:bldP spid="61" grpId="1"/>
      <p:bldP spid="86" grpId="0" animBg="1"/>
      <p:bldP spid="86" grpId="1" animBg="1"/>
      <p:bldP spid="8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标题 1">
            <a:extLst>
              <a:ext uri="{FF2B5EF4-FFF2-40B4-BE49-F238E27FC236}">
                <a16:creationId xmlns:a16="http://schemas.microsoft.com/office/drawing/2014/main" id="{3B99F500-EA38-BA43-8160-5CF73B4EEF83}"/>
              </a:ext>
            </a:extLst>
          </p:cNvPr>
          <p:cNvSpPr>
            <a:spLocks noGrp="1"/>
          </p:cNvSpPr>
          <p:nvPr>
            <p:ph type="title"/>
          </p:nvPr>
        </p:nvSpPr>
        <p:spPr>
          <a:xfrm>
            <a:off x="1187624" y="115888"/>
            <a:ext cx="7358114" cy="1128712"/>
          </a:xfrm>
        </p:spPr>
        <p:txBody>
          <a:bodyPr>
            <a:noAutofit/>
          </a:bodyPr>
          <a:lstStyle/>
          <a:p>
            <a:r>
              <a:rPr lang="en-US" altLang="zh-CN" sz="3600" dirty="0"/>
              <a:t>Personalized PageRank (PPR)</a:t>
            </a:r>
            <a:endParaRPr lang="zh-HK" altLang="en-US" sz="3600" dirty="0"/>
          </a:p>
        </p:txBody>
      </p: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D49EB7BE-79DB-9949-AA61-C997F488D5B4}"/>
                  </a:ext>
                </a:extLst>
              </p:cNvPr>
              <p:cNvSpPr txBox="1"/>
              <p:nvPr/>
            </p:nvSpPr>
            <p:spPr>
              <a:xfrm>
                <a:off x="4603932" y="4869160"/>
                <a:ext cx="4983207" cy="1190903"/>
              </a:xfrm>
              <a:prstGeom prst="rect">
                <a:avLst/>
              </a:prstGeom>
              <a:noFill/>
            </p:spPr>
            <p:txBody>
              <a:bodyPr wrap="square" rtlCol="0">
                <a:spAutoFit/>
              </a:bodyPr>
              <a:lstStyle/>
              <a:p>
                <a:pPr marL="342900" indent="-342900" algn="just">
                  <a:lnSpc>
                    <a:spcPct val="120000"/>
                  </a:lnSpc>
                  <a:buFont typeface="Wingdings" pitchFamily="2" charset="2"/>
                  <a:buChar char="Ø"/>
                </a:pPr>
                <a:r>
                  <a:rPr kumimoji="1" lang="en-US" altLang="zh-CN" sz="2000" dirty="0">
                    <a:latin typeface="Corbel" panose="020B0503020204020204" pitchFamily="34" charset="0"/>
                    <a:ea typeface="Cambria Math" panose="02040503050406030204" pitchFamily="18" charset="0"/>
                  </a:rPr>
                  <a:t>the length of the walk: </a:t>
                </a:r>
                <a14:m>
                  <m:oMath xmlns:m="http://schemas.openxmlformats.org/officeDocument/2006/math">
                    <m:r>
                      <a:rPr kumimoji="1" lang="en-US" altLang="zh-CN" sz="2000" i="1" dirty="0">
                        <a:solidFill>
                          <a:srgbClr val="0070C0"/>
                        </a:solidFill>
                        <a:latin typeface="Cambria Math" panose="02040503050406030204" pitchFamily="18" charset="0"/>
                        <a:ea typeface="Cambria Math" panose="02040503050406030204" pitchFamily="18" charset="0"/>
                      </a:rPr>
                      <m:t>𝑳</m:t>
                    </m:r>
                    <m:r>
                      <a:rPr kumimoji="1" lang="en-US" altLang="zh-CN" sz="2000" i="1" dirty="0">
                        <a:solidFill>
                          <a:srgbClr val="0070C0"/>
                        </a:solidFill>
                        <a:latin typeface="Cambria Math" panose="02040503050406030204" pitchFamily="18" charset="0"/>
                        <a:ea typeface="Cambria Math" panose="02040503050406030204" pitchFamily="18" charset="0"/>
                      </a:rPr>
                      <m:t>~</m:t>
                    </m:r>
                    <m:r>
                      <a:rPr kumimoji="1" lang="en-US" altLang="zh-CN" sz="2000" dirty="0">
                        <a:solidFill>
                          <a:srgbClr val="0070C0"/>
                        </a:solidFill>
                        <a:latin typeface="Cambria Math" panose="02040503050406030204" pitchFamily="18" charset="0"/>
                        <a:ea typeface="Cambria Math" panose="02040503050406030204" pitchFamily="18" charset="0"/>
                      </a:rPr>
                      <m:t>𝐆</m:t>
                    </m:r>
                    <m:r>
                      <a:rPr kumimoji="1" lang="en-US" altLang="zh-CN" sz="2000" dirty="0">
                        <a:solidFill>
                          <a:srgbClr val="0070C0"/>
                        </a:solidFill>
                        <a:latin typeface="Cambria Math" panose="02040503050406030204" pitchFamily="18" charset="0"/>
                        <a:ea typeface="Cambria Math" panose="02040503050406030204" pitchFamily="18" charset="0"/>
                      </a:rPr>
                      <m:t>(</m:t>
                    </m:r>
                    <m:r>
                      <a:rPr kumimoji="1" lang="en-US" altLang="zh-CN" sz="2000" i="1" dirty="0">
                        <a:solidFill>
                          <a:srgbClr val="0070C0"/>
                        </a:solidFill>
                        <a:latin typeface="Cambria Math" panose="02040503050406030204" pitchFamily="18" charset="0"/>
                        <a:ea typeface="Cambria Math" panose="02040503050406030204" pitchFamily="18" charset="0"/>
                      </a:rPr>
                      <m:t>𝜶</m:t>
                    </m:r>
                    <m:r>
                      <a:rPr kumimoji="1" lang="en-US" altLang="zh-CN" sz="2000" dirty="0">
                        <a:solidFill>
                          <a:srgbClr val="0070C0"/>
                        </a:solidFill>
                        <a:latin typeface="Cambria Math" panose="02040503050406030204" pitchFamily="18" charset="0"/>
                        <a:ea typeface="Cambria Math" panose="02040503050406030204" pitchFamily="18" charset="0"/>
                      </a:rPr>
                      <m:t>)</m:t>
                    </m:r>
                  </m:oMath>
                </a14:m>
                <a:endParaRPr kumimoji="1" lang="en-US" altLang="zh-CN" sz="2000" dirty="0">
                  <a:solidFill>
                    <a:srgbClr val="0070C0"/>
                  </a:solidFill>
                  <a:latin typeface="Corbel" panose="020B0503020204020204" pitchFamily="34" charset="0"/>
                  <a:ea typeface="Cambria Math" panose="02040503050406030204" pitchFamily="18" charset="0"/>
                </a:endParaRPr>
              </a:p>
              <a:p>
                <a:pPr algn="just">
                  <a:lnSpc>
                    <a:spcPct val="120000"/>
                  </a:lnSpc>
                </a:pPr>
                <a:r>
                  <a:rPr kumimoji="1" lang="en-US" altLang="zh-CN" sz="2000" dirty="0">
                    <a:solidFill>
                      <a:srgbClr val="0070C0"/>
                    </a:solidFill>
                    <a:latin typeface="Corbel" panose="020B0503020204020204" pitchFamily="34" charset="0"/>
                    <a:ea typeface="Cambria Math" panose="02040503050406030204" pitchFamily="18" charset="0"/>
                  </a:rPr>
                  <a:t>                             (geometric distribution)</a:t>
                </a:r>
                <a:endParaRPr kumimoji="1" lang="en-US" altLang="zh-CN" sz="2000" b="0" i="1" dirty="0">
                  <a:latin typeface="Cambria Math" panose="02040503050406030204" pitchFamily="18" charset="0"/>
                  <a:ea typeface="Cambria Math" panose="02040503050406030204" pitchFamily="18" charset="0"/>
                </a:endParaRPr>
              </a:p>
              <a:p>
                <a:pPr marL="342900" indent="-342900" algn="just">
                  <a:lnSpc>
                    <a:spcPct val="120000"/>
                  </a:lnSpc>
                  <a:buFont typeface="Wingdings" pitchFamily="2" charset="2"/>
                  <a:buChar char="Ø"/>
                </a:pPr>
                <a14:m>
                  <m:oMath xmlns:m="http://schemas.openxmlformats.org/officeDocument/2006/math">
                    <m:acc>
                      <m:accPr>
                        <m:chr m:val="⃗"/>
                        <m:ctrlPr>
                          <a:rPr kumimoji="1" lang="en-US" altLang="zh-CN" sz="2000" b="0" i="1" dirty="0">
                            <a:latin typeface="Cambria Math" panose="02040503050406030204" pitchFamily="18" charset="0"/>
                            <a:ea typeface="Cambria Math" panose="02040503050406030204" pitchFamily="18" charset="0"/>
                          </a:rPr>
                        </m:ctrlPr>
                      </m:accPr>
                      <m:e>
                        <m:r>
                          <a:rPr kumimoji="1" lang="en-US" altLang="zh-CN" sz="2000" b="0" i="1" dirty="0">
                            <a:latin typeface="Cambria Math" panose="02040503050406030204" pitchFamily="18" charset="0"/>
                            <a:ea typeface="Cambria Math" panose="02040503050406030204" pitchFamily="18" charset="0"/>
                          </a:rPr>
                          <m:t>𝜋</m:t>
                        </m:r>
                      </m:e>
                    </m:acc>
                    <m:r>
                      <a:rPr kumimoji="1" lang="en-US" altLang="zh-CN" sz="2000" b="0" i="1" dirty="0">
                        <a:latin typeface="Cambria Math" panose="02040503050406030204" pitchFamily="18" charset="0"/>
                        <a:ea typeface="Cambria Math" panose="02040503050406030204" pitchFamily="18" charset="0"/>
                      </a:rPr>
                      <m:t>=</m:t>
                    </m:r>
                    <m:nary>
                      <m:naryPr>
                        <m:chr m:val="∑"/>
                        <m:ctrlPr>
                          <a:rPr kumimoji="1" lang="en-US" altLang="zh-CN" sz="2000" b="0" i="1">
                            <a:latin typeface="Cambria Math" panose="02040503050406030204" pitchFamily="18" charset="0"/>
                          </a:rPr>
                        </m:ctrlPr>
                      </m:naryPr>
                      <m:sub>
                        <m:r>
                          <m:rPr>
                            <m:brk m:alnAt="23"/>
                          </m:rPr>
                          <a:rPr kumimoji="1" lang="en-US" altLang="zh-CN" sz="2000" b="0" i="1">
                            <a:latin typeface="Cambria Math" panose="02040503050406030204" pitchFamily="18" charset="0"/>
                          </a:rPr>
                          <m:t>𝑖</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ea typeface="Cambria Math" panose="02040503050406030204" pitchFamily="18" charset="0"/>
                          </a:rPr>
                          <m:t>∞</m:t>
                        </m:r>
                      </m:sup>
                      <m:e>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ea typeface="Cambria Math" panose="02040503050406030204" pitchFamily="18" charset="0"/>
                              </a:rPr>
                              <m:t>𝛼</m:t>
                            </m:r>
                            <m:r>
                              <a:rPr kumimoji="1" lang="en-US" altLang="zh-CN" sz="2000" b="0" i="1">
                                <a:latin typeface="Cambria Math" panose="02040503050406030204" pitchFamily="18" charset="0"/>
                              </a:rPr>
                              <m:t>(1−</m:t>
                            </m:r>
                            <m:r>
                              <a:rPr kumimoji="1" lang="en-US" altLang="zh-CN" sz="2000" b="0" i="1">
                                <a:latin typeface="Cambria Math" panose="02040503050406030204" pitchFamily="18" charset="0"/>
                                <a:ea typeface="Cambria Math" panose="02040503050406030204" pitchFamily="18" charset="0"/>
                              </a:rPr>
                              <m:t>𝛼</m:t>
                            </m:r>
                            <m:r>
                              <a:rPr kumimoji="1" lang="en-US" altLang="zh-CN" sz="2000" b="0" i="1">
                                <a:latin typeface="Cambria Math" panose="02040503050406030204" pitchFamily="18" charset="0"/>
                              </a:rPr>
                              <m:t>)</m:t>
                            </m:r>
                          </m:e>
                          <m:sup>
                            <m:r>
                              <a:rPr kumimoji="1" lang="en-US" altLang="zh-CN" sz="2000" b="0" i="1">
                                <a:latin typeface="Cambria Math" panose="02040503050406030204" pitchFamily="18" charset="0"/>
                              </a:rPr>
                              <m:t>𝑖</m:t>
                            </m:r>
                          </m:sup>
                        </m:sSup>
                        <m:r>
                          <a:rPr kumimoji="1" lang="en-US" altLang="zh-CN" sz="2000" b="0" i="1" dirty="0">
                            <a:latin typeface="Cambria Math" panose="02040503050406030204" pitchFamily="18" charset="0"/>
                            <a:ea typeface="Cambria Math" panose="02040503050406030204" pitchFamily="18" charset="0"/>
                          </a:rPr>
                          <m:t>∙</m:t>
                        </m:r>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r>
                                      <m:rPr>
                                        <m:sty m:val="p"/>
                                      </m:rPr>
                                      <a:rPr kumimoji="1" lang="en-US" altLang="zh-CN" sz="2000" b="0" i="0">
                                        <a:latin typeface="Cambria Math" panose="02040503050406030204" pitchFamily="18" charset="0"/>
                                      </a:rPr>
                                      <m:t>AD</m:t>
                                    </m:r>
                                  </m:e>
                                  <m:sup>
                                    <m:r>
                                      <a:rPr kumimoji="1" lang="en-US" altLang="zh-CN" sz="2000" b="0" i="0">
                                        <a:latin typeface="Cambria Math" panose="02040503050406030204" pitchFamily="18" charset="0"/>
                                      </a:rPr>
                                      <m:t>−1</m:t>
                                    </m:r>
                                  </m:sup>
                                </m:sSup>
                              </m:e>
                            </m:d>
                          </m:e>
                          <m:sup>
                            <m:r>
                              <a:rPr kumimoji="1" lang="en-US" altLang="zh-CN" sz="2000" b="0" i="1">
                                <a:latin typeface="Cambria Math" panose="02040503050406030204" pitchFamily="18" charset="0"/>
                              </a:rPr>
                              <m:t>𝑖</m:t>
                            </m:r>
                          </m:sup>
                        </m:sSup>
                        <m:r>
                          <a:rPr kumimoji="1" lang="en-US" altLang="zh-CN" sz="2000" b="0" i="1">
                            <a:latin typeface="Cambria Math" panose="02040503050406030204" pitchFamily="18" charset="0"/>
                            <a:ea typeface="Cambria Math" panose="02040503050406030204" pitchFamily="18" charset="0"/>
                          </a:rPr>
                          <m:t>∙</m:t>
                        </m:r>
                        <m:sSub>
                          <m:sSubPr>
                            <m:ctrlPr>
                              <a:rPr kumimoji="1" lang="en-US" altLang="zh-CN" sz="2000" b="0" i="1">
                                <a:latin typeface="Cambria Math" panose="02040503050406030204" pitchFamily="18" charset="0"/>
                                <a:ea typeface="Cambria Math" panose="02040503050406030204" pitchFamily="18" charset="0"/>
                              </a:rPr>
                            </m:ctrlPr>
                          </m:sSubPr>
                          <m:e>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e>
                          <m:sub>
                            <m:r>
                              <a:rPr kumimoji="1" lang="en-US" altLang="zh-CN" sz="2000" b="0" i="1">
                                <a:latin typeface="Cambria Math" panose="02040503050406030204" pitchFamily="18" charset="0"/>
                                <a:ea typeface="Cambria Math" panose="02040503050406030204" pitchFamily="18" charset="0"/>
                              </a:rPr>
                              <m:t>𝑠</m:t>
                            </m:r>
                          </m:sub>
                        </m:sSub>
                      </m:e>
                    </m:nary>
                  </m:oMath>
                </a14:m>
                <a:endParaRPr kumimoji="1" lang="en-US" altLang="zh-CN" sz="2000" b="0" i="1" dirty="0">
                  <a:latin typeface="Corbel" panose="020B0503020204020204" pitchFamily="34" charset="0"/>
                  <a:ea typeface="Cambria Math" panose="02040503050406030204" pitchFamily="18" charset="0"/>
                </a:endParaRPr>
              </a:p>
            </p:txBody>
          </p:sp>
        </mc:Choice>
        <mc:Fallback xmlns="">
          <p:sp>
            <p:nvSpPr>
              <p:cNvPr id="66" name="文本框 65">
                <a:extLst>
                  <a:ext uri="{FF2B5EF4-FFF2-40B4-BE49-F238E27FC236}">
                    <a16:creationId xmlns:a16="http://schemas.microsoft.com/office/drawing/2014/main" id="{D49EB7BE-79DB-9949-AA61-C997F488D5B4}"/>
                  </a:ext>
                </a:extLst>
              </p:cNvPr>
              <p:cNvSpPr txBox="1">
                <a:spLocks noRot="1" noChangeAspect="1" noMove="1" noResize="1" noEditPoints="1" noAdjustHandles="1" noChangeArrowheads="1" noChangeShapeType="1" noTextEdit="1"/>
              </p:cNvSpPr>
              <p:nvPr/>
            </p:nvSpPr>
            <p:spPr>
              <a:xfrm>
                <a:off x="4603932" y="4869160"/>
                <a:ext cx="4983207" cy="1190903"/>
              </a:xfrm>
              <a:prstGeom prst="rect">
                <a:avLst/>
              </a:prstGeom>
              <a:blipFill>
                <a:blip r:embed="rId3"/>
                <a:stretch>
                  <a:fillRect l="-1015" b="-58947"/>
                </a:stretch>
              </a:blipFill>
            </p:spPr>
            <p:txBody>
              <a:bodyPr/>
              <a:lstStyle/>
              <a:p>
                <a:r>
                  <a:rPr lang="en-US">
                    <a:noFill/>
                  </a:rPr>
                  <a:t> </a:t>
                </a:r>
              </a:p>
            </p:txBody>
          </p:sp>
        </mc:Fallback>
      </mc:AlternateContent>
      <p:grpSp>
        <p:nvGrpSpPr>
          <p:cNvPr id="67" name="Group 2">
            <a:extLst>
              <a:ext uri="{FF2B5EF4-FFF2-40B4-BE49-F238E27FC236}">
                <a16:creationId xmlns:a16="http://schemas.microsoft.com/office/drawing/2014/main" id="{34D2AE96-AF5C-584C-BF0E-444FBCCF7383}"/>
              </a:ext>
            </a:extLst>
          </p:cNvPr>
          <p:cNvGrpSpPr>
            <a:grpSpLocks/>
          </p:cNvGrpSpPr>
          <p:nvPr/>
        </p:nvGrpSpPr>
        <p:grpSpPr bwMode="auto">
          <a:xfrm>
            <a:off x="433536" y="980728"/>
            <a:ext cx="7162800" cy="5105400"/>
            <a:chOff x="1152" y="1344"/>
            <a:chExt cx="3408" cy="2064"/>
          </a:xfrm>
        </p:grpSpPr>
        <p:sp>
          <p:nvSpPr>
            <p:cNvPr id="68" name="Oval 3">
              <a:extLst>
                <a:ext uri="{FF2B5EF4-FFF2-40B4-BE49-F238E27FC236}">
                  <a16:creationId xmlns:a16="http://schemas.microsoft.com/office/drawing/2014/main" id="{4E9B8F53-A6BD-CD4F-BF1D-4A72375DE33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a:t>
              </a:r>
            </a:p>
          </p:txBody>
        </p:sp>
        <p:sp>
          <p:nvSpPr>
            <p:cNvPr id="69" name="Oval 4">
              <a:extLst>
                <a:ext uri="{FF2B5EF4-FFF2-40B4-BE49-F238E27FC236}">
                  <a16:creationId xmlns:a16="http://schemas.microsoft.com/office/drawing/2014/main" id="{DC631EB9-4BEF-3A47-B76C-36D6E777DC42}"/>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chemeClr val="bg1"/>
                  </a:solidFill>
                  <a:ea typeface="宋体" panose="02010600030101010101" pitchFamily="2" charset="-122"/>
                </a:rPr>
                <a:t>4</a:t>
              </a:r>
            </a:p>
          </p:txBody>
        </p:sp>
        <p:sp>
          <p:nvSpPr>
            <p:cNvPr id="81" name="Oval 5">
              <a:extLst>
                <a:ext uri="{FF2B5EF4-FFF2-40B4-BE49-F238E27FC236}">
                  <a16:creationId xmlns:a16="http://schemas.microsoft.com/office/drawing/2014/main" id="{35A90932-EE06-FA4F-BC45-6C36C691AD86}"/>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3</a:t>
              </a:r>
            </a:p>
          </p:txBody>
        </p:sp>
        <p:sp>
          <p:nvSpPr>
            <p:cNvPr id="83" name="Oval 6">
              <a:extLst>
                <a:ext uri="{FF2B5EF4-FFF2-40B4-BE49-F238E27FC236}">
                  <a16:creationId xmlns:a16="http://schemas.microsoft.com/office/drawing/2014/main" id="{D98CFC84-8432-7B44-AEA1-DE8378177409}"/>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2</a:t>
              </a:r>
            </a:p>
          </p:txBody>
        </p:sp>
        <p:sp>
          <p:nvSpPr>
            <p:cNvPr id="84" name="Oval 7">
              <a:extLst>
                <a:ext uri="{FF2B5EF4-FFF2-40B4-BE49-F238E27FC236}">
                  <a16:creationId xmlns:a16="http://schemas.microsoft.com/office/drawing/2014/main" id="{E5C4F7C0-AFEB-1040-A447-2E88F37C96F0}"/>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5</a:t>
              </a:r>
            </a:p>
          </p:txBody>
        </p:sp>
        <p:sp>
          <p:nvSpPr>
            <p:cNvPr id="85" name="Oval 8">
              <a:extLst>
                <a:ext uri="{FF2B5EF4-FFF2-40B4-BE49-F238E27FC236}">
                  <a16:creationId xmlns:a16="http://schemas.microsoft.com/office/drawing/2014/main" id="{74D25F8E-E0D6-FF4E-A8C0-0CDD825080C7}"/>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6</a:t>
              </a:r>
            </a:p>
          </p:txBody>
        </p:sp>
        <p:sp>
          <p:nvSpPr>
            <p:cNvPr id="86" name="Oval 9">
              <a:extLst>
                <a:ext uri="{FF2B5EF4-FFF2-40B4-BE49-F238E27FC236}">
                  <a16:creationId xmlns:a16="http://schemas.microsoft.com/office/drawing/2014/main" id="{5F98EF18-C687-7648-B518-BBD0816FE291}"/>
                </a:ext>
              </a:extLst>
            </p:cNvPr>
            <p:cNvSpPr>
              <a:spLocks noChangeArrowheads="1"/>
            </p:cNvSpPr>
            <p:nvPr/>
          </p:nvSpPr>
          <p:spPr bwMode="auto">
            <a:xfrm>
              <a:off x="2640"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7</a:t>
              </a:r>
            </a:p>
          </p:txBody>
        </p:sp>
        <p:sp>
          <p:nvSpPr>
            <p:cNvPr id="87" name="Oval 10">
              <a:extLst>
                <a:ext uri="{FF2B5EF4-FFF2-40B4-BE49-F238E27FC236}">
                  <a16:creationId xmlns:a16="http://schemas.microsoft.com/office/drawing/2014/main" id="{0BD87ED0-D6DD-6540-972C-37B2C433ACB2}"/>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9</a:t>
              </a:r>
            </a:p>
          </p:txBody>
        </p:sp>
        <p:sp>
          <p:nvSpPr>
            <p:cNvPr id="88" name="Oval 11">
              <a:extLst>
                <a:ext uri="{FF2B5EF4-FFF2-40B4-BE49-F238E27FC236}">
                  <a16:creationId xmlns:a16="http://schemas.microsoft.com/office/drawing/2014/main" id="{E66B70D8-00C1-3647-A76F-51A4D5CD4C18}"/>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10</a:t>
              </a:r>
            </a:p>
          </p:txBody>
        </p:sp>
        <p:sp>
          <p:nvSpPr>
            <p:cNvPr id="89" name="Oval 12">
              <a:extLst>
                <a:ext uri="{FF2B5EF4-FFF2-40B4-BE49-F238E27FC236}">
                  <a16:creationId xmlns:a16="http://schemas.microsoft.com/office/drawing/2014/main" id="{B771245D-05D4-F442-90CC-1169B57BB9ED}"/>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8</a:t>
              </a:r>
            </a:p>
          </p:txBody>
        </p:sp>
        <p:sp>
          <p:nvSpPr>
            <p:cNvPr id="90" name="Oval 13">
              <a:extLst>
                <a:ext uri="{FF2B5EF4-FFF2-40B4-BE49-F238E27FC236}">
                  <a16:creationId xmlns:a16="http://schemas.microsoft.com/office/drawing/2014/main" id="{A9099C17-CEB6-EB40-9BC4-A4FB2ECA14B3}"/>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11</a:t>
              </a:r>
            </a:p>
          </p:txBody>
        </p:sp>
        <p:sp>
          <p:nvSpPr>
            <p:cNvPr id="91" name="Oval 14">
              <a:extLst>
                <a:ext uri="{FF2B5EF4-FFF2-40B4-BE49-F238E27FC236}">
                  <a16:creationId xmlns:a16="http://schemas.microsoft.com/office/drawing/2014/main" id="{C13E1189-064E-2144-9E7E-15CA8C0413AD}"/>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12</a:t>
              </a:r>
            </a:p>
          </p:txBody>
        </p:sp>
      </p:grpSp>
      <p:sp>
        <p:nvSpPr>
          <p:cNvPr id="92" name="AutoShape 39">
            <a:extLst>
              <a:ext uri="{FF2B5EF4-FFF2-40B4-BE49-F238E27FC236}">
                <a16:creationId xmlns:a16="http://schemas.microsoft.com/office/drawing/2014/main" id="{6A1348CA-3644-B24E-A406-9FF5561130A9}"/>
              </a:ext>
            </a:extLst>
          </p:cNvPr>
          <p:cNvSpPr>
            <a:spLocks noChangeArrowheads="1"/>
          </p:cNvSpPr>
          <p:nvPr/>
        </p:nvSpPr>
        <p:spPr bwMode="auto">
          <a:xfrm>
            <a:off x="119553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93" name="Oval 5">
            <a:extLst>
              <a:ext uri="{FF2B5EF4-FFF2-40B4-BE49-F238E27FC236}">
                <a16:creationId xmlns:a16="http://schemas.microsoft.com/office/drawing/2014/main" id="{F305E49E-B7D9-2546-8642-4B252FD85CC6}"/>
              </a:ext>
            </a:extLst>
          </p:cNvPr>
          <p:cNvSpPr>
            <a:spLocks noChangeArrowheads="1"/>
          </p:cNvSpPr>
          <p:nvPr/>
        </p:nvSpPr>
        <p:spPr bwMode="auto">
          <a:xfrm>
            <a:off x="2140099" y="2885728"/>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94" name="Oval 5">
            <a:extLst>
              <a:ext uri="{FF2B5EF4-FFF2-40B4-BE49-F238E27FC236}">
                <a16:creationId xmlns:a16="http://schemas.microsoft.com/office/drawing/2014/main" id="{2CD22565-3487-8B40-8812-A5952D4F235D}"/>
              </a:ext>
            </a:extLst>
          </p:cNvPr>
          <p:cNvSpPr>
            <a:spLocks noChangeArrowheads="1"/>
          </p:cNvSpPr>
          <p:nvPr/>
        </p:nvSpPr>
        <p:spPr bwMode="auto">
          <a:xfrm>
            <a:off x="1444774" y="1931641"/>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95" name="Oval 5">
            <a:extLst>
              <a:ext uri="{FF2B5EF4-FFF2-40B4-BE49-F238E27FC236}">
                <a16:creationId xmlns:a16="http://schemas.microsoft.com/office/drawing/2014/main" id="{135D41EE-8B3B-0448-8854-11722C1CB5D9}"/>
              </a:ext>
            </a:extLst>
          </p:cNvPr>
          <p:cNvSpPr>
            <a:spLocks noChangeArrowheads="1"/>
          </p:cNvSpPr>
          <p:nvPr/>
        </p:nvSpPr>
        <p:spPr bwMode="auto">
          <a:xfrm>
            <a:off x="4380061" y="2425353"/>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96" name="Oval 5">
            <a:extLst>
              <a:ext uri="{FF2B5EF4-FFF2-40B4-BE49-F238E27FC236}">
                <a16:creationId xmlns:a16="http://schemas.microsoft.com/office/drawing/2014/main" id="{FCAA589A-AB83-F547-8ED6-AFD14FB5A6B8}"/>
              </a:ext>
            </a:extLst>
          </p:cNvPr>
          <p:cNvSpPr>
            <a:spLocks noChangeArrowheads="1"/>
          </p:cNvSpPr>
          <p:nvPr/>
        </p:nvSpPr>
        <p:spPr bwMode="auto">
          <a:xfrm>
            <a:off x="5678636" y="2749203"/>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97" name="AutoShape 39">
            <a:extLst>
              <a:ext uri="{FF2B5EF4-FFF2-40B4-BE49-F238E27FC236}">
                <a16:creationId xmlns:a16="http://schemas.microsoft.com/office/drawing/2014/main" id="{7ECCC1C8-E320-FA4E-9290-BE0CFA66D667}"/>
              </a:ext>
            </a:extLst>
          </p:cNvPr>
          <p:cNvSpPr>
            <a:spLocks noChangeArrowheads="1"/>
          </p:cNvSpPr>
          <p:nvPr/>
        </p:nvSpPr>
        <p:spPr bwMode="auto">
          <a:xfrm>
            <a:off x="5707211" y="282857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98" name="Oval 49">
            <a:extLst>
              <a:ext uri="{FF2B5EF4-FFF2-40B4-BE49-F238E27FC236}">
                <a16:creationId xmlns:a16="http://schemas.microsoft.com/office/drawing/2014/main" id="{040302A9-7FF7-9040-BAC7-89940C3A898D}"/>
              </a:ext>
            </a:extLst>
          </p:cNvPr>
          <p:cNvSpPr/>
          <p:nvPr/>
        </p:nvSpPr>
        <p:spPr>
          <a:xfrm>
            <a:off x="5097611" y="3130203"/>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00" name="Oval 50">
            <a:extLst>
              <a:ext uri="{FF2B5EF4-FFF2-40B4-BE49-F238E27FC236}">
                <a16:creationId xmlns:a16="http://schemas.microsoft.com/office/drawing/2014/main" id="{2C1A766A-DFA5-1549-924F-5E82E4C3FF74}"/>
              </a:ext>
            </a:extLst>
          </p:cNvPr>
          <p:cNvSpPr/>
          <p:nvPr/>
        </p:nvSpPr>
        <p:spPr>
          <a:xfrm>
            <a:off x="4411811" y="3266728"/>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02" name="Oval 51">
            <a:extLst>
              <a:ext uri="{FF2B5EF4-FFF2-40B4-BE49-F238E27FC236}">
                <a16:creationId xmlns:a16="http://schemas.microsoft.com/office/drawing/2014/main" id="{CFEA5B65-9A59-4A4C-A0DC-C63E6F47D921}"/>
              </a:ext>
            </a:extLst>
          </p:cNvPr>
          <p:cNvSpPr/>
          <p:nvPr/>
        </p:nvSpPr>
        <p:spPr>
          <a:xfrm>
            <a:off x="3649811" y="3419128"/>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05" name="Oval 52">
            <a:extLst>
              <a:ext uri="{FF2B5EF4-FFF2-40B4-BE49-F238E27FC236}">
                <a16:creationId xmlns:a16="http://schemas.microsoft.com/office/drawing/2014/main" id="{E646FAF8-6927-4D45-B63B-9015C63402E7}"/>
              </a:ext>
            </a:extLst>
          </p:cNvPr>
          <p:cNvSpPr/>
          <p:nvPr/>
        </p:nvSpPr>
        <p:spPr>
          <a:xfrm>
            <a:off x="2887811" y="3571528"/>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12" name="Oval 5">
            <a:extLst>
              <a:ext uri="{FF2B5EF4-FFF2-40B4-BE49-F238E27FC236}">
                <a16:creationId xmlns:a16="http://schemas.microsoft.com/office/drawing/2014/main" id="{07D9EEDB-67C7-404A-9C80-229928FA3F97}"/>
              </a:ext>
            </a:extLst>
          </p:cNvPr>
          <p:cNvSpPr>
            <a:spLocks noChangeArrowheads="1"/>
          </p:cNvSpPr>
          <p:nvPr/>
        </p:nvSpPr>
        <p:spPr bwMode="auto">
          <a:xfrm>
            <a:off x="2551261" y="4555778"/>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16" name="AutoShape 39">
            <a:extLst>
              <a:ext uri="{FF2B5EF4-FFF2-40B4-BE49-F238E27FC236}">
                <a16:creationId xmlns:a16="http://schemas.microsoft.com/office/drawing/2014/main" id="{8995FFE7-5F73-1942-B7CF-411E83B9C848}"/>
              </a:ext>
            </a:extLst>
          </p:cNvPr>
          <p:cNvSpPr>
            <a:spLocks noChangeArrowheads="1"/>
          </p:cNvSpPr>
          <p:nvPr/>
        </p:nvSpPr>
        <p:spPr bwMode="auto">
          <a:xfrm>
            <a:off x="119553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19" name="Oval 5">
            <a:extLst>
              <a:ext uri="{FF2B5EF4-FFF2-40B4-BE49-F238E27FC236}">
                <a16:creationId xmlns:a16="http://schemas.microsoft.com/office/drawing/2014/main" id="{380B4B10-059F-624C-9053-8E174BEBD570}"/>
              </a:ext>
            </a:extLst>
          </p:cNvPr>
          <p:cNvSpPr>
            <a:spLocks noChangeArrowheads="1"/>
          </p:cNvSpPr>
          <p:nvPr/>
        </p:nvSpPr>
        <p:spPr bwMode="auto">
          <a:xfrm>
            <a:off x="4380061" y="2407891"/>
            <a:ext cx="606425" cy="593725"/>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22" name="Oval 5">
            <a:extLst>
              <a:ext uri="{FF2B5EF4-FFF2-40B4-BE49-F238E27FC236}">
                <a16:creationId xmlns:a16="http://schemas.microsoft.com/office/drawing/2014/main" id="{317D1252-6FBA-5B4D-8FB8-BBEDED90EE24}"/>
              </a:ext>
            </a:extLst>
          </p:cNvPr>
          <p:cNvSpPr>
            <a:spLocks noChangeArrowheads="1"/>
          </p:cNvSpPr>
          <p:nvPr/>
        </p:nvSpPr>
        <p:spPr bwMode="auto">
          <a:xfrm>
            <a:off x="4243536" y="1209328"/>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25" name="Oval 5">
            <a:extLst>
              <a:ext uri="{FF2B5EF4-FFF2-40B4-BE49-F238E27FC236}">
                <a16:creationId xmlns:a16="http://schemas.microsoft.com/office/drawing/2014/main" id="{CDB87AC6-60F5-4046-8A7B-3537E90F99F1}"/>
              </a:ext>
            </a:extLst>
          </p:cNvPr>
          <p:cNvSpPr>
            <a:spLocks noChangeArrowheads="1"/>
          </p:cNvSpPr>
          <p:nvPr/>
        </p:nvSpPr>
        <p:spPr bwMode="auto">
          <a:xfrm>
            <a:off x="5694511" y="980728"/>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29" name="Oval 5">
            <a:extLst>
              <a:ext uri="{FF2B5EF4-FFF2-40B4-BE49-F238E27FC236}">
                <a16:creationId xmlns:a16="http://schemas.microsoft.com/office/drawing/2014/main" id="{4533DAFB-F04D-E04D-A1F3-5FD8B4E9697C}"/>
              </a:ext>
            </a:extLst>
          </p:cNvPr>
          <p:cNvSpPr>
            <a:spLocks noChangeArrowheads="1"/>
          </p:cNvSpPr>
          <p:nvPr/>
        </p:nvSpPr>
        <p:spPr bwMode="auto">
          <a:xfrm>
            <a:off x="6989911" y="1682403"/>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32" name="AutoShape 39">
            <a:extLst>
              <a:ext uri="{FF2B5EF4-FFF2-40B4-BE49-F238E27FC236}">
                <a16:creationId xmlns:a16="http://schemas.microsoft.com/office/drawing/2014/main" id="{D68DFE31-775C-8649-BEA3-7A896B163287}"/>
              </a:ext>
            </a:extLst>
          </p:cNvPr>
          <p:cNvSpPr>
            <a:spLocks noChangeArrowheads="1"/>
          </p:cNvSpPr>
          <p:nvPr/>
        </p:nvSpPr>
        <p:spPr bwMode="auto">
          <a:xfrm>
            <a:off x="7013724" y="1758603"/>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36" name="Oval 58">
            <a:extLst>
              <a:ext uri="{FF2B5EF4-FFF2-40B4-BE49-F238E27FC236}">
                <a16:creationId xmlns:a16="http://schemas.microsoft.com/office/drawing/2014/main" id="{D72CB273-7DD3-1B49-9926-DC82F19B1B30}"/>
              </a:ext>
            </a:extLst>
          </p:cNvPr>
          <p:cNvSpPr/>
          <p:nvPr/>
        </p:nvSpPr>
        <p:spPr>
          <a:xfrm>
            <a:off x="6164411" y="2276128"/>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39" name="Oval 59">
            <a:extLst>
              <a:ext uri="{FF2B5EF4-FFF2-40B4-BE49-F238E27FC236}">
                <a16:creationId xmlns:a16="http://schemas.microsoft.com/office/drawing/2014/main" id="{E56144C1-AAEC-5841-B1C4-6693856EAFDE}"/>
              </a:ext>
            </a:extLst>
          </p:cNvPr>
          <p:cNvSpPr/>
          <p:nvPr/>
        </p:nvSpPr>
        <p:spPr>
          <a:xfrm>
            <a:off x="5081736" y="2596803"/>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45" name="Oval 60">
            <a:extLst>
              <a:ext uri="{FF2B5EF4-FFF2-40B4-BE49-F238E27FC236}">
                <a16:creationId xmlns:a16="http://schemas.microsoft.com/office/drawing/2014/main" id="{CDD0D4ED-B34D-0540-9523-A12F21A29A90}"/>
              </a:ext>
            </a:extLst>
          </p:cNvPr>
          <p:cNvSpPr/>
          <p:nvPr/>
        </p:nvSpPr>
        <p:spPr>
          <a:xfrm>
            <a:off x="4030811" y="2961928"/>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47" name="Oval 61">
            <a:extLst>
              <a:ext uri="{FF2B5EF4-FFF2-40B4-BE49-F238E27FC236}">
                <a16:creationId xmlns:a16="http://schemas.microsoft.com/office/drawing/2014/main" id="{F90FB76A-A557-1546-BC88-F52F8B3B7EBA}"/>
              </a:ext>
            </a:extLst>
          </p:cNvPr>
          <p:cNvSpPr/>
          <p:nvPr/>
        </p:nvSpPr>
        <p:spPr>
          <a:xfrm>
            <a:off x="3329136" y="3190528"/>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48" name="Oval 62">
            <a:extLst>
              <a:ext uri="{FF2B5EF4-FFF2-40B4-BE49-F238E27FC236}">
                <a16:creationId xmlns:a16="http://schemas.microsoft.com/office/drawing/2014/main" id="{CE0AD251-18FD-9241-8C6B-2A7A583ECF4D}"/>
              </a:ext>
            </a:extLst>
          </p:cNvPr>
          <p:cNvSpPr/>
          <p:nvPr/>
        </p:nvSpPr>
        <p:spPr>
          <a:xfrm>
            <a:off x="2567136" y="3435003"/>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49" name="AutoShape 39">
            <a:extLst>
              <a:ext uri="{FF2B5EF4-FFF2-40B4-BE49-F238E27FC236}">
                <a16:creationId xmlns:a16="http://schemas.microsoft.com/office/drawing/2014/main" id="{3FB76B28-499B-F148-A0AC-B0572B384218}"/>
              </a:ext>
            </a:extLst>
          </p:cNvPr>
          <p:cNvSpPr>
            <a:spLocks noChangeArrowheads="1"/>
          </p:cNvSpPr>
          <p:nvPr/>
        </p:nvSpPr>
        <p:spPr bwMode="auto">
          <a:xfrm>
            <a:off x="119553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52" name="Oval 5">
            <a:extLst>
              <a:ext uri="{FF2B5EF4-FFF2-40B4-BE49-F238E27FC236}">
                <a16:creationId xmlns:a16="http://schemas.microsoft.com/office/drawing/2014/main" id="{305F9AEB-06EC-D740-A8F2-98A16E2DF1F6}"/>
              </a:ext>
            </a:extLst>
          </p:cNvPr>
          <p:cNvSpPr>
            <a:spLocks noChangeArrowheads="1"/>
          </p:cNvSpPr>
          <p:nvPr/>
        </p:nvSpPr>
        <p:spPr bwMode="auto">
          <a:xfrm>
            <a:off x="439886" y="2517428"/>
            <a:ext cx="604838"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55" name="Oval 5">
            <a:extLst>
              <a:ext uri="{FF2B5EF4-FFF2-40B4-BE49-F238E27FC236}">
                <a16:creationId xmlns:a16="http://schemas.microsoft.com/office/drawing/2014/main" id="{7B985E51-E759-314B-A8DF-770A6F122C8C}"/>
              </a:ext>
            </a:extLst>
          </p:cNvPr>
          <p:cNvSpPr>
            <a:spLocks noChangeArrowheads="1"/>
          </p:cNvSpPr>
          <p:nvPr/>
        </p:nvSpPr>
        <p:spPr bwMode="auto">
          <a:xfrm>
            <a:off x="1444774" y="1931641"/>
            <a:ext cx="606425" cy="593725"/>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58" name="Oval 5">
            <a:extLst>
              <a:ext uri="{FF2B5EF4-FFF2-40B4-BE49-F238E27FC236}">
                <a16:creationId xmlns:a16="http://schemas.microsoft.com/office/drawing/2014/main" id="{824AA550-3240-CD4D-B893-00E80A655993}"/>
              </a:ext>
            </a:extLst>
          </p:cNvPr>
          <p:cNvSpPr>
            <a:spLocks noChangeArrowheads="1"/>
          </p:cNvSpPr>
          <p:nvPr/>
        </p:nvSpPr>
        <p:spPr bwMode="auto">
          <a:xfrm>
            <a:off x="4380061" y="2407891"/>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59" name="Oval 5">
            <a:extLst>
              <a:ext uri="{FF2B5EF4-FFF2-40B4-BE49-F238E27FC236}">
                <a16:creationId xmlns:a16="http://schemas.microsoft.com/office/drawing/2014/main" id="{9436D210-DA35-324D-B439-39671A511BBF}"/>
              </a:ext>
            </a:extLst>
          </p:cNvPr>
          <p:cNvSpPr>
            <a:spLocks noChangeArrowheads="1"/>
          </p:cNvSpPr>
          <p:nvPr/>
        </p:nvSpPr>
        <p:spPr bwMode="auto">
          <a:xfrm>
            <a:off x="2551261" y="4546253"/>
            <a:ext cx="606425" cy="593725"/>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65" name="Oval 5">
            <a:extLst>
              <a:ext uri="{FF2B5EF4-FFF2-40B4-BE49-F238E27FC236}">
                <a16:creationId xmlns:a16="http://schemas.microsoft.com/office/drawing/2014/main" id="{5A701B34-940D-B444-A973-F3D5DFDDD8C5}"/>
              </a:ext>
            </a:extLst>
          </p:cNvPr>
          <p:cNvSpPr>
            <a:spLocks noChangeArrowheads="1"/>
          </p:cNvSpPr>
          <p:nvPr/>
        </p:nvSpPr>
        <p:spPr bwMode="auto">
          <a:xfrm>
            <a:off x="3867299" y="4290666"/>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67" name="AutoShape 39">
            <a:extLst>
              <a:ext uri="{FF2B5EF4-FFF2-40B4-BE49-F238E27FC236}">
                <a16:creationId xmlns:a16="http://schemas.microsoft.com/office/drawing/2014/main" id="{C54E9903-1E1F-8A4F-AAC4-60B69766EC1A}"/>
              </a:ext>
            </a:extLst>
          </p:cNvPr>
          <p:cNvSpPr>
            <a:spLocks noChangeArrowheads="1"/>
          </p:cNvSpPr>
          <p:nvPr/>
        </p:nvSpPr>
        <p:spPr bwMode="auto">
          <a:xfrm>
            <a:off x="3905399" y="4354166"/>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68" name="Oval 70">
            <a:extLst>
              <a:ext uri="{FF2B5EF4-FFF2-40B4-BE49-F238E27FC236}">
                <a16:creationId xmlns:a16="http://schemas.microsoft.com/office/drawing/2014/main" id="{0075940F-723D-9445-9B7F-1B5567617F65}"/>
              </a:ext>
            </a:extLst>
          </p:cNvPr>
          <p:cNvSpPr/>
          <p:nvPr/>
        </p:nvSpPr>
        <p:spPr>
          <a:xfrm>
            <a:off x="3481536" y="4349403"/>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69" name="Oval 71">
            <a:extLst>
              <a:ext uri="{FF2B5EF4-FFF2-40B4-BE49-F238E27FC236}">
                <a16:creationId xmlns:a16="http://schemas.microsoft.com/office/drawing/2014/main" id="{A70427AC-7011-F44E-9CF1-EFFBCB5F3A27}"/>
              </a:ext>
            </a:extLst>
          </p:cNvPr>
          <p:cNvSpPr/>
          <p:nvPr/>
        </p:nvSpPr>
        <p:spPr>
          <a:xfrm>
            <a:off x="2735411" y="4181128"/>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70" name="Oval 72">
            <a:extLst>
              <a:ext uri="{FF2B5EF4-FFF2-40B4-BE49-F238E27FC236}">
                <a16:creationId xmlns:a16="http://schemas.microsoft.com/office/drawing/2014/main" id="{1FBD0F95-314F-6A43-85BA-1D5713DB18B4}"/>
              </a:ext>
            </a:extLst>
          </p:cNvPr>
          <p:cNvSpPr/>
          <p:nvPr/>
        </p:nvSpPr>
        <p:spPr>
          <a:xfrm>
            <a:off x="1957536" y="3952528"/>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71" name="AutoShape 39">
            <a:extLst>
              <a:ext uri="{FF2B5EF4-FFF2-40B4-BE49-F238E27FC236}">
                <a16:creationId xmlns:a16="http://schemas.microsoft.com/office/drawing/2014/main" id="{6C541EB5-C1A4-8741-B76B-AACAF2214E32}"/>
              </a:ext>
            </a:extLst>
          </p:cNvPr>
          <p:cNvSpPr>
            <a:spLocks noChangeArrowheads="1"/>
          </p:cNvSpPr>
          <p:nvPr/>
        </p:nvSpPr>
        <p:spPr bwMode="auto">
          <a:xfrm>
            <a:off x="119553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72" name="Oval 5">
            <a:extLst>
              <a:ext uri="{FF2B5EF4-FFF2-40B4-BE49-F238E27FC236}">
                <a16:creationId xmlns:a16="http://schemas.microsoft.com/office/drawing/2014/main" id="{7CAE56B3-5E61-8342-9940-47B7D0B45AA7}"/>
              </a:ext>
            </a:extLst>
          </p:cNvPr>
          <p:cNvSpPr>
            <a:spLocks noChangeArrowheads="1"/>
          </p:cNvSpPr>
          <p:nvPr/>
        </p:nvSpPr>
        <p:spPr bwMode="auto">
          <a:xfrm>
            <a:off x="433536" y="2525366"/>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73" name="Oval 5">
            <a:extLst>
              <a:ext uri="{FF2B5EF4-FFF2-40B4-BE49-F238E27FC236}">
                <a16:creationId xmlns:a16="http://schemas.microsoft.com/office/drawing/2014/main" id="{8D6F9085-BE2A-6240-98ED-9DDCA070026E}"/>
              </a:ext>
            </a:extLst>
          </p:cNvPr>
          <p:cNvSpPr>
            <a:spLocks noChangeArrowheads="1"/>
          </p:cNvSpPr>
          <p:nvPr/>
        </p:nvSpPr>
        <p:spPr bwMode="auto">
          <a:xfrm>
            <a:off x="2149624" y="2885728"/>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74" name="Oval 5">
            <a:extLst>
              <a:ext uri="{FF2B5EF4-FFF2-40B4-BE49-F238E27FC236}">
                <a16:creationId xmlns:a16="http://schemas.microsoft.com/office/drawing/2014/main" id="{9322534B-87E2-024A-8542-154F32F6D574}"/>
              </a:ext>
            </a:extLst>
          </p:cNvPr>
          <p:cNvSpPr>
            <a:spLocks noChangeArrowheads="1"/>
          </p:cNvSpPr>
          <p:nvPr/>
        </p:nvSpPr>
        <p:spPr bwMode="auto">
          <a:xfrm>
            <a:off x="1436836" y="1931641"/>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75" name="AutoShape 39">
            <a:extLst>
              <a:ext uri="{FF2B5EF4-FFF2-40B4-BE49-F238E27FC236}">
                <a16:creationId xmlns:a16="http://schemas.microsoft.com/office/drawing/2014/main" id="{E558F3D3-E336-CE40-A2CC-4E59B3030D94}"/>
              </a:ext>
            </a:extLst>
          </p:cNvPr>
          <p:cNvSpPr>
            <a:spLocks noChangeArrowheads="1"/>
          </p:cNvSpPr>
          <p:nvPr/>
        </p:nvSpPr>
        <p:spPr bwMode="auto">
          <a:xfrm>
            <a:off x="1481286" y="1995141"/>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endParaRPr kumimoji="0" lang="zh-CN" altLang="zh-CN" sz="1800"/>
          </a:p>
        </p:txBody>
      </p:sp>
      <p:sp>
        <p:nvSpPr>
          <p:cNvPr id="176" name="Oval 79">
            <a:extLst>
              <a:ext uri="{FF2B5EF4-FFF2-40B4-BE49-F238E27FC236}">
                <a16:creationId xmlns:a16="http://schemas.microsoft.com/office/drawing/2014/main" id="{8C5365E0-BEC2-5246-B139-FCC700D59DFE}"/>
              </a:ext>
            </a:extLst>
          </p:cNvPr>
          <p:cNvSpPr/>
          <p:nvPr/>
        </p:nvSpPr>
        <p:spPr>
          <a:xfrm>
            <a:off x="1576536" y="2825403"/>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77" name="Oval 80">
            <a:extLst>
              <a:ext uri="{FF2B5EF4-FFF2-40B4-BE49-F238E27FC236}">
                <a16:creationId xmlns:a16="http://schemas.microsoft.com/office/drawing/2014/main" id="{E8A5E99D-71AD-9847-A35A-DB098D2A4260}"/>
              </a:ext>
            </a:extLst>
          </p:cNvPr>
          <p:cNvSpPr/>
          <p:nvPr/>
        </p:nvSpPr>
        <p:spPr>
          <a:xfrm>
            <a:off x="1527324" y="3114328"/>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78" name="Oval 81">
            <a:extLst>
              <a:ext uri="{FF2B5EF4-FFF2-40B4-BE49-F238E27FC236}">
                <a16:creationId xmlns:a16="http://schemas.microsoft.com/office/drawing/2014/main" id="{2A427235-F73D-AA44-8FDB-05256CBD3B79}"/>
              </a:ext>
            </a:extLst>
          </p:cNvPr>
          <p:cNvSpPr/>
          <p:nvPr/>
        </p:nvSpPr>
        <p:spPr>
          <a:xfrm>
            <a:off x="1490811" y="3358803"/>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sp>
        <p:nvSpPr>
          <p:cNvPr id="179" name="Oval 82">
            <a:extLst>
              <a:ext uri="{FF2B5EF4-FFF2-40B4-BE49-F238E27FC236}">
                <a16:creationId xmlns:a16="http://schemas.microsoft.com/office/drawing/2014/main" id="{54066265-7316-8747-8081-3CDAE5CED272}"/>
              </a:ext>
            </a:extLst>
          </p:cNvPr>
          <p:cNvSpPr/>
          <p:nvPr/>
        </p:nvSpPr>
        <p:spPr>
          <a:xfrm>
            <a:off x="1628924" y="2596803"/>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sz="1800"/>
          </a:p>
        </p:txBody>
      </p:sp>
      <p:cxnSp>
        <p:nvCxnSpPr>
          <p:cNvPr id="180" name="直线箭头连接符 179">
            <a:extLst>
              <a:ext uri="{FF2B5EF4-FFF2-40B4-BE49-F238E27FC236}">
                <a16:creationId xmlns:a16="http://schemas.microsoft.com/office/drawing/2014/main" id="{D1BD19B2-5414-5D46-B249-AE706593EA5E}"/>
              </a:ext>
            </a:extLst>
          </p:cNvPr>
          <p:cNvCxnSpPr>
            <a:stCxn id="172" idx="7"/>
            <a:endCxn id="174" idx="2"/>
          </p:cNvCxnSpPr>
          <p:nvPr/>
        </p:nvCxnSpPr>
        <p:spPr>
          <a:xfrm flipV="1">
            <a:off x="951152" y="2228504"/>
            <a:ext cx="485684" cy="38381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81" name="直线箭头连接符 180">
            <a:extLst>
              <a:ext uri="{FF2B5EF4-FFF2-40B4-BE49-F238E27FC236}">
                <a16:creationId xmlns:a16="http://schemas.microsoft.com/office/drawing/2014/main" id="{7493E6E2-4E97-3B4D-B14A-DAC121AB091E}"/>
              </a:ext>
            </a:extLst>
          </p:cNvPr>
          <p:cNvCxnSpPr>
            <a:cxnSpLocks/>
            <a:stCxn id="155" idx="6"/>
            <a:endCxn id="158" idx="2"/>
          </p:cNvCxnSpPr>
          <p:nvPr/>
        </p:nvCxnSpPr>
        <p:spPr>
          <a:xfrm>
            <a:off x="2051199" y="2228504"/>
            <a:ext cx="2328862" cy="47625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82" name="直线箭头连接符 181">
            <a:extLst>
              <a:ext uri="{FF2B5EF4-FFF2-40B4-BE49-F238E27FC236}">
                <a16:creationId xmlns:a16="http://schemas.microsoft.com/office/drawing/2014/main" id="{FC346136-99E9-984F-AF9A-02BE0C577657}"/>
              </a:ext>
            </a:extLst>
          </p:cNvPr>
          <p:cNvCxnSpPr>
            <a:cxnSpLocks/>
            <a:stCxn id="69" idx="1"/>
            <a:endCxn id="68" idx="5"/>
          </p:cNvCxnSpPr>
          <p:nvPr/>
        </p:nvCxnSpPr>
        <p:spPr>
          <a:xfrm flipH="1" flipV="1">
            <a:off x="950198" y="3030934"/>
            <a:ext cx="278175" cy="64879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83" name="直线箭头连接符 182">
            <a:extLst>
              <a:ext uri="{FF2B5EF4-FFF2-40B4-BE49-F238E27FC236}">
                <a16:creationId xmlns:a16="http://schemas.microsoft.com/office/drawing/2014/main" id="{54DEBA61-20B5-2F47-A912-1BEAFC60A502}"/>
              </a:ext>
            </a:extLst>
          </p:cNvPr>
          <p:cNvCxnSpPr>
            <a:cxnSpLocks/>
            <a:stCxn id="69" idx="6"/>
            <a:endCxn id="173" idx="3"/>
          </p:cNvCxnSpPr>
          <p:nvPr/>
        </p:nvCxnSpPr>
        <p:spPr>
          <a:xfrm flipV="1">
            <a:off x="1745035" y="3392504"/>
            <a:ext cx="493398" cy="49711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84" name="直线箭头连接符 183">
            <a:extLst>
              <a:ext uri="{FF2B5EF4-FFF2-40B4-BE49-F238E27FC236}">
                <a16:creationId xmlns:a16="http://schemas.microsoft.com/office/drawing/2014/main" id="{4BFC06DE-1CFA-CD44-975C-5E544C6F03DB}"/>
              </a:ext>
            </a:extLst>
          </p:cNvPr>
          <p:cNvCxnSpPr>
            <a:cxnSpLocks/>
            <a:stCxn id="173" idx="1"/>
            <a:endCxn id="174" idx="5"/>
          </p:cNvCxnSpPr>
          <p:nvPr/>
        </p:nvCxnSpPr>
        <p:spPr>
          <a:xfrm flipH="1" flipV="1">
            <a:off x="1954452" y="2438417"/>
            <a:ext cx="283981" cy="53426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85" name="直线箭头连接符 184">
            <a:extLst>
              <a:ext uri="{FF2B5EF4-FFF2-40B4-BE49-F238E27FC236}">
                <a16:creationId xmlns:a16="http://schemas.microsoft.com/office/drawing/2014/main" id="{3B909DF2-5CB7-BF41-95E2-D46454694814}"/>
              </a:ext>
            </a:extLst>
          </p:cNvPr>
          <p:cNvCxnSpPr>
            <a:cxnSpLocks/>
            <a:stCxn id="172" idx="6"/>
            <a:endCxn id="173" idx="2"/>
          </p:cNvCxnSpPr>
          <p:nvPr/>
        </p:nvCxnSpPr>
        <p:spPr>
          <a:xfrm>
            <a:off x="1039961" y="2822229"/>
            <a:ext cx="1109663" cy="3603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86" name="直线箭头连接符 185">
            <a:extLst>
              <a:ext uri="{FF2B5EF4-FFF2-40B4-BE49-F238E27FC236}">
                <a16:creationId xmlns:a16="http://schemas.microsoft.com/office/drawing/2014/main" id="{9D755611-F348-BA4C-B567-E2FE9818713E}"/>
              </a:ext>
            </a:extLst>
          </p:cNvPr>
          <p:cNvCxnSpPr>
            <a:cxnSpLocks/>
            <a:stCxn id="69" idx="5"/>
            <a:endCxn id="159" idx="2"/>
          </p:cNvCxnSpPr>
          <p:nvPr/>
        </p:nvCxnSpPr>
        <p:spPr>
          <a:xfrm>
            <a:off x="1656390" y="4099506"/>
            <a:ext cx="894871" cy="74361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88" name="直线箭头连接符 187">
            <a:extLst>
              <a:ext uri="{FF2B5EF4-FFF2-40B4-BE49-F238E27FC236}">
                <a16:creationId xmlns:a16="http://schemas.microsoft.com/office/drawing/2014/main" id="{3CE3E44B-FD91-E644-AB6D-564DE8ED150A}"/>
              </a:ext>
            </a:extLst>
          </p:cNvPr>
          <p:cNvCxnSpPr>
            <a:cxnSpLocks/>
            <a:stCxn id="159" idx="6"/>
            <a:endCxn id="165" idx="2"/>
          </p:cNvCxnSpPr>
          <p:nvPr/>
        </p:nvCxnSpPr>
        <p:spPr>
          <a:xfrm flipV="1">
            <a:off x="3157686" y="4587529"/>
            <a:ext cx="709613" cy="255587"/>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89" name="直线箭头连接符 188">
            <a:extLst>
              <a:ext uri="{FF2B5EF4-FFF2-40B4-BE49-F238E27FC236}">
                <a16:creationId xmlns:a16="http://schemas.microsoft.com/office/drawing/2014/main" id="{93F04A61-D8A6-C042-B622-D8FE0087E5E4}"/>
              </a:ext>
            </a:extLst>
          </p:cNvPr>
          <p:cNvCxnSpPr>
            <a:cxnSpLocks/>
            <a:stCxn id="159" idx="5"/>
            <a:endCxn id="86" idx="1"/>
          </p:cNvCxnSpPr>
          <p:nvPr/>
        </p:nvCxnSpPr>
        <p:spPr>
          <a:xfrm>
            <a:off x="3068877" y="5053029"/>
            <a:ext cx="580724" cy="526386"/>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90" name="直线箭头连接符 189">
            <a:extLst>
              <a:ext uri="{FF2B5EF4-FFF2-40B4-BE49-F238E27FC236}">
                <a16:creationId xmlns:a16="http://schemas.microsoft.com/office/drawing/2014/main" id="{18353F07-FED0-AE46-82DE-EBC52A91C1E1}"/>
              </a:ext>
            </a:extLst>
          </p:cNvPr>
          <p:cNvCxnSpPr>
            <a:cxnSpLocks/>
            <a:stCxn id="86" idx="0"/>
            <a:endCxn id="85" idx="4"/>
          </p:cNvCxnSpPr>
          <p:nvPr/>
        </p:nvCxnSpPr>
        <p:spPr>
          <a:xfrm flipV="1">
            <a:off x="3863610" y="4898826"/>
            <a:ext cx="302653" cy="593651"/>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91" name="直线箭头连接符 190">
            <a:extLst>
              <a:ext uri="{FF2B5EF4-FFF2-40B4-BE49-F238E27FC236}">
                <a16:creationId xmlns:a16="http://schemas.microsoft.com/office/drawing/2014/main" id="{53C2ACB4-5968-F343-B850-A7DAFA76EB44}"/>
              </a:ext>
            </a:extLst>
          </p:cNvPr>
          <p:cNvCxnSpPr>
            <a:cxnSpLocks/>
            <a:stCxn id="159" idx="7"/>
            <a:endCxn id="158" idx="3"/>
          </p:cNvCxnSpPr>
          <p:nvPr/>
        </p:nvCxnSpPr>
        <p:spPr>
          <a:xfrm flipV="1">
            <a:off x="3068877" y="2914667"/>
            <a:ext cx="1399993" cy="1718535"/>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92" name="直线箭头连接符 191">
            <a:extLst>
              <a:ext uri="{FF2B5EF4-FFF2-40B4-BE49-F238E27FC236}">
                <a16:creationId xmlns:a16="http://schemas.microsoft.com/office/drawing/2014/main" id="{7AD863FA-DEAE-EF4F-871F-E5F939FD5321}"/>
              </a:ext>
            </a:extLst>
          </p:cNvPr>
          <p:cNvCxnSpPr>
            <a:cxnSpLocks/>
            <a:stCxn id="158" idx="6"/>
            <a:endCxn id="96" idx="2"/>
          </p:cNvCxnSpPr>
          <p:nvPr/>
        </p:nvCxnSpPr>
        <p:spPr>
          <a:xfrm>
            <a:off x="4986486" y="2704754"/>
            <a:ext cx="692150" cy="34131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93" name="直线箭头连接符 192">
            <a:extLst>
              <a:ext uri="{FF2B5EF4-FFF2-40B4-BE49-F238E27FC236}">
                <a16:creationId xmlns:a16="http://schemas.microsoft.com/office/drawing/2014/main" id="{9E1DA74F-3BEB-264D-A9BF-8C8C012BFDEC}"/>
              </a:ext>
            </a:extLst>
          </p:cNvPr>
          <p:cNvCxnSpPr>
            <a:cxnSpLocks/>
            <a:stCxn id="158" idx="0"/>
            <a:endCxn id="122" idx="4"/>
          </p:cNvCxnSpPr>
          <p:nvPr/>
        </p:nvCxnSpPr>
        <p:spPr>
          <a:xfrm flipH="1" flipV="1">
            <a:off x="4546749" y="1803053"/>
            <a:ext cx="136525" cy="604838"/>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94" name="直线箭头连接符 193">
            <a:extLst>
              <a:ext uri="{FF2B5EF4-FFF2-40B4-BE49-F238E27FC236}">
                <a16:creationId xmlns:a16="http://schemas.microsoft.com/office/drawing/2014/main" id="{5AFDE132-3A2E-A441-9FFB-E60587DB9C06}"/>
              </a:ext>
            </a:extLst>
          </p:cNvPr>
          <p:cNvCxnSpPr>
            <a:cxnSpLocks/>
            <a:stCxn id="87" idx="6"/>
            <a:endCxn id="125" idx="2"/>
          </p:cNvCxnSpPr>
          <p:nvPr/>
        </p:nvCxnSpPr>
        <p:spPr>
          <a:xfrm flipV="1">
            <a:off x="4872454" y="1277591"/>
            <a:ext cx="822057" cy="23742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95" name="直线箭头连接符 194">
            <a:extLst>
              <a:ext uri="{FF2B5EF4-FFF2-40B4-BE49-F238E27FC236}">
                <a16:creationId xmlns:a16="http://schemas.microsoft.com/office/drawing/2014/main" id="{7CCEC6F8-2BDC-2E4B-89CB-24A85411BCA7}"/>
              </a:ext>
            </a:extLst>
          </p:cNvPr>
          <p:cNvCxnSpPr>
            <a:cxnSpLocks/>
            <a:stCxn id="96" idx="0"/>
            <a:endCxn id="125" idx="4"/>
          </p:cNvCxnSpPr>
          <p:nvPr/>
        </p:nvCxnSpPr>
        <p:spPr>
          <a:xfrm flipV="1">
            <a:off x="5981849" y="1574453"/>
            <a:ext cx="15875" cy="1174750"/>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96" name="直线箭头连接符 195">
            <a:extLst>
              <a:ext uri="{FF2B5EF4-FFF2-40B4-BE49-F238E27FC236}">
                <a16:creationId xmlns:a16="http://schemas.microsoft.com/office/drawing/2014/main" id="{AF577532-CBFF-4743-99A0-BA5D41662CD2}"/>
              </a:ext>
            </a:extLst>
          </p:cNvPr>
          <p:cNvCxnSpPr>
            <a:cxnSpLocks/>
            <a:stCxn id="96" idx="7"/>
            <a:endCxn id="129" idx="3"/>
          </p:cNvCxnSpPr>
          <p:nvPr/>
        </p:nvCxnSpPr>
        <p:spPr>
          <a:xfrm flipV="1">
            <a:off x="6196252" y="2189179"/>
            <a:ext cx="882468" cy="646973"/>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p:cxnSp>
        <p:nvCxnSpPr>
          <p:cNvPr id="197" name="直线箭头连接符 196">
            <a:extLst>
              <a:ext uri="{FF2B5EF4-FFF2-40B4-BE49-F238E27FC236}">
                <a16:creationId xmlns:a16="http://schemas.microsoft.com/office/drawing/2014/main" id="{9608B484-A2E8-A44D-A07A-B5AC9423DF75}"/>
              </a:ext>
            </a:extLst>
          </p:cNvPr>
          <p:cNvCxnSpPr>
            <a:cxnSpLocks/>
            <a:stCxn id="129" idx="1"/>
          </p:cNvCxnSpPr>
          <p:nvPr/>
        </p:nvCxnSpPr>
        <p:spPr>
          <a:xfrm flipH="1" flipV="1">
            <a:off x="6297476" y="1347190"/>
            <a:ext cx="781244" cy="422162"/>
          </a:xfrm>
          <a:prstGeom prst="straightConnector1">
            <a:avLst/>
          </a:prstGeom>
          <a:ln>
            <a:tailEnd type="non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3" name="TextBox 81">
                <a:extLst>
                  <a:ext uri="{FF2B5EF4-FFF2-40B4-BE49-F238E27FC236}">
                    <a16:creationId xmlns:a16="http://schemas.microsoft.com/office/drawing/2014/main" id="{59B78D2B-57DE-EA44-B796-CC7EFDEE03C1}"/>
                  </a:ext>
                </a:extLst>
              </p:cNvPr>
              <p:cNvSpPr txBox="1"/>
              <p:nvPr/>
            </p:nvSpPr>
            <p:spPr>
              <a:xfrm>
                <a:off x="4617241" y="3573016"/>
                <a:ext cx="4016190" cy="461665"/>
              </a:xfrm>
              <a:prstGeom prst="rect">
                <a:avLst/>
              </a:prstGeom>
              <a:noFill/>
            </p:spPr>
            <p:txBody>
              <a:bodyPr wrap="square" rtlCol="0">
                <a:spAutoFit/>
              </a:bodyPr>
              <a:lstStyle/>
              <a:p>
                <a14:m>
                  <m:oMath xmlns:m="http://schemas.openxmlformats.org/officeDocument/2006/math">
                    <m:r>
                      <a:rPr lang="en-US" altLang="zh-CN" sz="2400" b="0" i="1" kern="0" dirty="0" smtClean="0">
                        <a:solidFill>
                          <a:srgbClr val="C00000"/>
                        </a:solidFill>
                        <a:latin typeface="Cambria Math" panose="02040503050406030204" pitchFamily="18" charset="0"/>
                        <a:ea typeface="Cambria Math" panose="02040503050406030204" pitchFamily="18" charset="0"/>
                        <a:cs typeface="STKaiti" charset="-122"/>
                      </a:rPr>
                      <m:t>𝛼</m:t>
                    </m:r>
                  </m:oMath>
                </a14:m>
                <a:r>
                  <a:rPr lang="en-US" altLang="zh-CN" sz="2400" b="0" kern="0" dirty="0">
                    <a:solidFill>
                      <a:srgbClr val="C00000"/>
                    </a:solidFill>
                    <a:latin typeface="Candara" panose="020E0502030303020204" pitchFamily="34" charset="0"/>
                    <a:ea typeface="STKaiti" charset="-122"/>
                    <a:cs typeface="STKaiti" charset="-122"/>
                  </a:rPr>
                  <a:t>-discounted random walk: </a:t>
                </a:r>
              </a:p>
            </p:txBody>
          </p:sp>
        </mc:Choice>
        <mc:Fallback xmlns="">
          <p:sp>
            <p:nvSpPr>
              <p:cNvPr id="203" name="TextBox 81">
                <a:extLst>
                  <a:ext uri="{FF2B5EF4-FFF2-40B4-BE49-F238E27FC236}">
                    <a16:creationId xmlns:a16="http://schemas.microsoft.com/office/drawing/2014/main" id="{59B78D2B-57DE-EA44-B796-CC7EFDEE03C1}"/>
                  </a:ext>
                </a:extLst>
              </p:cNvPr>
              <p:cNvSpPr txBox="1">
                <a:spLocks noRot="1" noChangeAspect="1" noMove="1" noResize="1" noEditPoints="1" noAdjustHandles="1" noChangeArrowheads="1" noChangeShapeType="1" noTextEdit="1"/>
              </p:cNvSpPr>
              <p:nvPr/>
            </p:nvSpPr>
            <p:spPr>
              <a:xfrm>
                <a:off x="4617241" y="3573016"/>
                <a:ext cx="4016190" cy="461665"/>
              </a:xfrm>
              <a:prstGeom prst="rect">
                <a:avLst/>
              </a:prstGeom>
              <a:blipFill>
                <a:blip r:embed="rId4"/>
                <a:stretch>
                  <a:fillRect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 name="文本框 203">
                <a:extLst>
                  <a:ext uri="{FF2B5EF4-FFF2-40B4-BE49-F238E27FC236}">
                    <a16:creationId xmlns:a16="http://schemas.microsoft.com/office/drawing/2014/main" id="{5665DAE0-8BD5-464F-B02B-D1649DD5A58A}"/>
                  </a:ext>
                </a:extLst>
              </p:cNvPr>
              <p:cNvSpPr txBox="1"/>
              <p:nvPr/>
            </p:nvSpPr>
            <p:spPr>
              <a:xfrm>
                <a:off x="4636224" y="4008143"/>
                <a:ext cx="4344700" cy="369332"/>
              </a:xfrm>
              <a:prstGeom prst="rect">
                <a:avLst/>
              </a:prstGeom>
              <a:noFill/>
            </p:spPr>
            <p:txBody>
              <a:bodyPr wrap="square" rtlCol="0">
                <a:spAutoFit/>
              </a:bodyPr>
              <a:lstStyle/>
              <a:p>
                <a:r>
                  <a:rPr kumimoji="1" lang="en-US" altLang="zh-CN" sz="1800" b="0" dirty="0">
                    <a:latin typeface="Candara" panose="020E0502030303020204" pitchFamily="34" charset="0"/>
                  </a:rPr>
                  <a:t>returns to the source node, </a:t>
                </a:r>
                <a:r>
                  <a:rPr kumimoji="1" lang="en-US" altLang="zh-CN" sz="1800" b="0" dirty="0" err="1">
                    <a:latin typeface="Candara" panose="020E0502030303020204" pitchFamily="34" charset="0"/>
                  </a:rPr>
                  <a:t>w.p.</a:t>
                </a:r>
                <a:r>
                  <a:rPr kumimoji="1" lang="en-US" altLang="zh-CN" sz="1800" b="0" dirty="0">
                    <a:latin typeface="Candara" panose="020E0502030303020204" pitchFamily="34" charset="0"/>
                  </a:rPr>
                  <a:t> </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𝛼</m:t>
                    </m:r>
                  </m:oMath>
                </a14:m>
                <a:r>
                  <a:rPr kumimoji="1" lang="en-US" altLang="zh-CN" sz="1800" b="0" dirty="0">
                    <a:latin typeface="Candara" panose="020E0502030303020204" pitchFamily="34" charset="0"/>
                  </a:rPr>
                  <a:t> </a:t>
                </a:r>
                <a:endParaRPr kumimoji="1" lang="zh-CN" altLang="en-US" sz="1800" b="0" dirty="0">
                  <a:latin typeface="Candara" panose="020E0502030303020204" pitchFamily="34" charset="0"/>
                </a:endParaRPr>
              </a:p>
            </p:txBody>
          </p:sp>
        </mc:Choice>
        <mc:Fallback xmlns="">
          <p:sp>
            <p:nvSpPr>
              <p:cNvPr id="204" name="文本框 203">
                <a:extLst>
                  <a:ext uri="{FF2B5EF4-FFF2-40B4-BE49-F238E27FC236}">
                    <a16:creationId xmlns:a16="http://schemas.microsoft.com/office/drawing/2014/main" id="{5665DAE0-8BD5-464F-B02B-D1649DD5A58A}"/>
                  </a:ext>
                </a:extLst>
              </p:cNvPr>
              <p:cNvSpPr txBox="1">
                <a:spLocks noRot="1" noChangeAspect="1" noMove="1" noResize="1" noEditPoints="1" noAdjustHandles="1" noChangeArrowheads="1" noChangeShapeType="1" noTextEdit="1"/>
              </p:cNvSpPr>
              <p:nvPr/>
            </p:nvSpPr>
            <p:spPr>
              <a:xfrm>
                <a:off x="4636224" y="4008143"/>
                <a:ext cx="4344700" cy="369332"/>
              </a:xfrm>
              <a:prstGeom prst="rect">
                <a:avLst/>
              </a:prstGeom>
              <a:blipFill>
                <a:blip r:embed="rId5"/>
                <a:stretch>
                  <a:fillRect l="-1458"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文本框 204">
                <a:extLst>
                  <a:ext uri="{FF2B5EF4-FFF2-40B4-BE49-F238E27FC236}">
                    <a16:creationId xmlns:a16="http://schemas.microsoft.com/office/drawing/2014/main" id="{02EB7BB9-105E-7C42-B0AE-9EACC5887599}"/>
                  </a:ext>
                </a:extLst>
              </p:cNvPr>
              <p:cNvSpPr txBox="1"/>
              <p:nvPr/>
            </p:nvSpPr>
            <p:spPr>
              <a:xfrm>
                <a:off x="4662203" y="4344063"/>
                <a:ext cx="4735399" cy="369332"/>
              </a:xfrm>
              <a:prstGeom prst="rect">
                <a:avLst/>
              </a:prstGeom>
              <a:noFill/>
            </p:spPr>
            <p:txBody>
              <a:bodyPr wrap="square" rtlCol="0">
                <a:spAutoFit/>
              </a:bodyPr>
              <a:lstStyle/>
              <a:p>
                <a:r>
                  <a:rPr kumimoji="1" lang="en-US" altLang="zh-CN" sz="1800" b="0" dirty="0">
                    <a:latin typeface="Candara" panose="020E0502030303020204" pitchFamily="34" charset="0"/>
                  </a:rPr>
                  <a:t>moves to a random out-neighbor,  </a:t>
                </a:r>
                <a:r>
                  <a:rPr kumimoji="1" lang="en-US" altLang="zh-CN" sz="1800" b="0" dirty="0" err="1">
                    <a:latin typeface="Candara" panose="020E0502030303020204" pitchFamily="34" charset="0"/>
                  </a:rPr>
                  <a:t>w.p.</a:t>
                </a:r>
                <a:r>
                  <a:rPr kumimoji="1" lang="en-US" altLang="zh-CN" sz="1800" b="0" dirty="0">
                    <a:latin typeface="Candara" panose="020E0502030303020204" pitchFamily="34" charset="0"/>
                  </a:rPr>
                  <a:t> </a:t>
                </a:r>
                <a14:m>
                  <m:oMath xmlns:m="http://schemas.openxmlformats.org/officeDocument/2006/math">
                    <m:r>
                      <a:rPr kumimoji="1" lang="en-US" altLang="zh-CN" sz="1800" b="0" i="0" smtClean="0">
                        <a:latin typeface="Cambria Math" panose="02040503050406030204" pitchFamily="18" charset="0"/>
                        <a:ea typeface="Cambria Math" panose="02040503050406030204" pitchFamily="18" charset="0"/>
                      </a:rPr>
                      <m:t>1−</m:t>
                    </m:r>
                    <m:r>
                      <a:rPr kumimoji="1" lang="en-US" altLang="zh-CN" sz="1800" b="0" i="1" smtClean="0">
                        <a:latin typeface="Cambria Math" panose="02040503050406030204" pitchFamily="18" charset="0"/>
                        <a:ea typeface="Cambria Math" panose="02040503050406030204" pitchFamily="18" charset="0"/>
                      </a:rPr>
                      <m:t>𝛼</m:t>
                    </m:r>
                  </m:oMath>
                </a14:m>
                <a:r>
                  <a:rPr kumimoji="1" lang="en-US" altLang="zh-CN" sz="1800" b="0" dirty="0">
                    <a:latin typeface="Candara" panose="020E0502030303020204" pitchFamily="34" charset="0"/>
                  </a:rPr>
                  <a:t> </a:t>
                </a:r>
                <a:endParaRPr kumimoji="1" lang="zh-CN" altLang="en-US" sz="1800" b="0" dirty="0">
                  <a:latin typeface="Candara" panose="020E0502030303020204" pitchFamily="34" charset="0"/>
                </a:endParaRPr>
              </a:p>
            </p:txBody>
          </p:sp>
        </mc:Choice>
        <mc:Fallback xmlns="">
          <p:sp>
            <p:nvSpPr>
              <p:cNvPr id="205" name="文本框 204">
                <a:extLst>
                  <a:ext uri="{FF2B5EF4-FFF2-40B4-BE49-F238E27FC236}">
                    <a16:creationId xmlns:a16="http://schemas.microsoft.com/office/drawing/2014/main" id="{02EB7BB9-105E-7C42-B0AE-9EACC5887599}"/>
                  </a:ext>
                </a:extLst>
              </p:cNvPr>
              <p:cNvSpPr txBox="1">
                <a:spLocks noRot="1" noChangeAspect="1" noMove="1" noResize="1" noEditPoints="1" noAdjustHandles="1" noChangeArrowheads="1" noChangeShapeType="1" noTextEdit="1"/>
              </p:cNvSpPr>
              <p:nvPr/>
            </p:nvSpPr>
            <p:spPr>
              <a:xfrm>
                <a:off x="4662203" y="4344063"/>
                <a:ext cx="4735399" cy="369332"/>
              </a:xfrm>
              <a:prstGeom prst="rect">
                <a:avLst/>
              </a:prstGeom>
              <a:blipFill>
                <a:blip r:embed="rId6"/>
                <a:stretch>
                  <a:fillRect l="-1337" t="-10000" b="-23333"/>
                </a:stretch>
              </a:blipFill>
            </p:spPr>
            <p:txBody>
              <a:bodyPr/>
              <a:lstStyle/>
              <a:p>
                <a:r>
                  <a:rPr lang="en-US">
                    <a:noFill/>
                  </a:rPr>
                  <a:t> </a:t>
                </a:r>
              </a:p>
            </p:txBody>
          </p:sp>
        </mc:Fallback>
      </mc:AlternateContent>
      <p:sp>
        <p:nvSpPr>
          <p:cNvPr id="206" name="左大括号 205">
            <a:extLst>
              <a:ext uri="{FF2B5EF4-FFF2-40B4-BE49-F238E27FC236}">
                <a16:creationId xmlns:a16="http://schemas.microsoft.com/office/drawing/2014/main" id="{0FEC6046-FECC-1A4F-8D36-62C4F6C90626}"/>
              </a:ext>
            </a:extLst>
          </p:cNvPr>
          <p:cNvSpPr/>
          <p:nvPr/>
        </p:nvSpPr>
        <p:spPr>
          <a:xfrm>
            <a:off x="4499992" y="4190429"/>
            <a:ext cx="200211" cy="36933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07" name="矩形 206">
                <a:extLst>
                  <a:ext uri="{FF2B5EF4-FFF2-40B4-BE49-F238E27FC236}">
                    <a16:creationId xmlns:a16="http://schemas.microsoft.com/office/drawing/2014/main" id="{6CF2D43E-26D8-4449-B935-24F37918D811}"/>
                  </a:ext>
                </a:extLst>
              </p:cNvPr>
              <p:cNvSpPr/>
              <p:nvPr/>
            </p:nvSpPr>
            <p:spPr>
              <a:xfrm>
                <a:off x="359986" y="6279703"/>
                <a:ext cx="8676487" cy="461665"/>
              </a:xfrm>
              <a:prstGeom prst="rect">
                <a:avLst/>
              </a:prstGeom>
            </p:spPr>
            <p:txBody>
              <a:bodyPr wrap="square">
                <a:spAutoFit/>
              </a:bodyPr>
              <a:lstStyle/>
              <a:p>
                <a:pPr marL="0" indent="0">
                  <a:buNone/>
                </a:pPr>
                <a:r>
                  <a:rPr lang="en-US" altLang="zh-CN" sz="2400" b="0" kern="0" dirty="0">
                    <a:solidFill>
                      <a:schemeClr val="tx1"/>
                    </a:solidFill>
                    <a:ea typeface="Cambria Math" panose="02040503050406030204" pitchFamily="18" charset="0"/>
                  </a:rPr>
                  <a:t>PPR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𝜋</m:t>
                    </m:r>
                    <m:r>
                      <a:rPr lang="en-US" altLang="zh-CN" sz="2400" b="0" i="1" kern="0" smtClean="0">
                        <a:solidFill>
                          <a:schemeClr val="tx1"/>
                        </a:solidFill>
                        <a:latin typeface="Cambria Math" panose="02040503050406030204" pitchFamily="18" charset="0"/>
                        <a:ea typeface="Cambria Math" panose="02040503050406030204" pitchFamily="18" charset="0"/>
                      </a:rPr>
                      <m:t>(</m:t>
                    </m:r>
                    <m:r>
                      <a:rPr lang="en-US" altLang="zh-CN" sz="2400" b="0" i="1" kern="0" smtClean="0">
                        <a:solidFill>
                          <a:schemeClr val="tx1"/>
                        </a:solidFill>
                        <a:latin typeface="Cambria Math" panose="02040503050406030204" pitchFamily="18" charset="0"/>
                        <a:ea typeface="Cambria Math" panose="02040503050406030204" pitchFamily="18" charset="0"/>
                      </a:rPr>
                      <m:t>𝑠</m:t>
                    </m:r>
                    <m:r>
                      <a:rPr lang="en-US" altLang="zh-CN" sz="2400" b="0" i="1" kern="0" smtClean="0">
                        <a:solidFill>
                          <a:schemeClr val="tx1"/>
                        </a:solidFill>
                        <a:latin typeface="Cambria Math" panose="02040503050406030204" pitchFamily="18" charset="0"/>
                        <a:ea typeface="Cambria Math" panose="02040503050406030204" pitchFamily="18" charset="0"/>
                      </a:rPr>
                      <m:t>,</m:t>
                    </m:r>
                    <m:r>
                      <a:rPr lang="en-US" altLang="zh-CN" sz="2400" b="0" i="1" kern="0" smtClean="0">
                        <a:solidFill>
                          <a:schemeClr val="tx1"/>
                        </a:solidFill>
                        <a:latin typeface="Cambria Math" panose="02040503050406030204" pitchFamily="18" charset="0"/>
                        <a:ea typeface="Cambria Math" panose="02040503050406030204" pitchFamily="18" charset="0"/>
                      </a:rPr>
                      <m:t>𝑡</m:t>
                    </m:r>
                    <m:r>
                      <a:rPr lang="en-US" altLang="zh-CN" sz="2400" b="0" i="1" kern="0" smtClean="0">
                        <a:solidFill>
                          <a:schemeClr val="tx1"/>
                        </a:solidFill>
                        <a:latin typeface="Cambria Math" panose="02040503050406030204" pitchFamily="18" charset="0"/>
                        <a:ea typeface="Cambria Math" panose="02040503050406030204" pitchFamily="18" charset="0"/>
                      </a:rPr>
                      <m:t>)</m:t>
                    </m:r>
                  </m:oMath>
                </a14:m>
                <a:r>
                  <a:rPr lang="en-US" altLang="zh-CN" sz="2400" b="0" kern="0" dirty="0">
                    <a:solidFill>
                      <a:schemeClr val="tx1"/>
                    </a:solidFill>
                    <a:latin typeface="Candara" panose="020E0502030303020204" pitchFamily="34" charset="0"/>
                    <a:ea typeface="Cambria Math" panose="02040503050406030204" pitchFamily="18" charset="0"/>
                  </a:rPr>
                  <a:t>=</a:t>
                </a:r>
                <a:r>
                  <a:rPr lang="en-US" altLang="zh-CN" sz="2400" b="0" kern="0" dirty="0" err="1">
                    <a:solidFill>
                      <a:schemeClr val="tx1"/>
                    </a:solidFill>
                    <a:latin typeface="Candara" panose="020E0502030303020204" pitchFamily="34" charset="0"/>
                    <a:ea typeface="Cambria Math" panose="02040503050406030204" pitchFamily="18" charset="0"/>
                  </a:rPr>
                  <a:t>Pr</a:t>
                </a:r>
                <a:r>
                  <a:rPr lang="en-US" altLang="zh-CN" sz="2400" b="0" kern="0" dirty="0">
                    <a:solidFill>
                      <a:schemeClr val="tx1"/>
                    </a:solidFill>
                    <a:latin typeface="Candara" panose="020E0502030303020204" pitchFamily="34" charset="0"/>
                    <a:ea typeface="Cambria Math" panose="02040503050406030204" pitchFamily="18" charset="0"/>
                  </a:rPr>
                  <a:t>{</a:t>
                </a:r>
                <a:r>
                  <a:rPr lang="en-US" altLang="zh-CN" sz="2400" b="0" kern="0" dirty="0">
                    <a:latin typeface="Candara" panose="020E0502030303020204" pitchFamily="34" charset="0"/>
                    <a:ea typeface="Cambria Math" panose="02040503050406030204" pitchFamily="18" charset="0"/>
                  </a:rPr>
                  <a:t>the</a:t>
                </a:r>
                <a:r>
                  <a:rPr lang="en-US" altLang="zh-CN" sz="2400" b="0" kern="0" dirty="0">
                    <a:solidFill>
                      <a:schemeClr val="tx1"/>
                    </a:solidFill>
                    <a:latin typeface="Candara" panose="020E0502030303020204" pitchFamily="34" charset="0"/>
                    <a:ea typeface="Cambria Math" panose="02040503050406030204" pitchFamily="18" charset="0"/>
                  </a:rPr>
                  <a:t>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𝛼</m:t>
                    </m:r>
                  </m:oMath>
                </a14:m>
                <a:r>
                  <a:rPr lang="en-US" altLang="zh-CN" sz="2400" b="0" kern="0" dirty="0">
                    <a:solidFill>
                      <a:schemeClr val="tx1"/>
                    </a:solidFill>
                    <a:latin typeface="Candara" panose="020E0502030303020204" pitchFamily="34" charset="0"/>
                    <a:ea typeface="Cambria Math" panose="02040503050406030204" pitchFamily="18" charset="0"/>
                  </a:rPr>
                  <a:t>-walk starting from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𝑠</m:t>
                    </m:r>
                  </m:oMath>
                </a14:m>
                <a:r>
                  <a:rPr lang="en-US" altLang="zh-CN" sz="2400" b="0" kern="0" dirty="0">
                    <a:solidFill>
                      <a:schemeClr val="tx1"/>
                    </a:solidFill>
                    <a:latin typeface="Candara" panose="020E0502030303020204" pitchFamily="34" charset="0"/>
                    <a:ea typeface="Cambria Math" panose="02040503050406030204" pitchFamily="18" charset="0"/>
                  </a:rPr>
                  <a:t>  walks at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𝑡</m:t>
                    </m:r>
                  </m:oMath>
                </a14:m>
                <a:r>
                  <a:rPr lang="en-US" altLang="zh-CN" sz="2400" b="0" kern="0" dirty="0">
                    <a:solidFill>
                      <a:schemeClr val="tx1"/>
                    </a:solidFill>
                    <a:latin typeface="Candara" panose="020E0502030303020204" pitchFamily="34" charset="0"/>
                    <a:ea typeface="Cambria Math" panose="02040503050406030204" pitchFamily="18" charset="0"/>
                  </a:rPr>
                  <a:t>}</a:t>
                </a:r>
              </a:p>
            </p:txBody>
          </p:sp>
        </mc:Choice>
        <mc:Fallback xmlns="">
          <p:sp>
            <p:nvSpPr>
              <p:cNvPr id="207" name="矩形 206">
                <a:extLst>
                  <a:ext uri="{FF2B5EF4-FFF2-40B4-BE49-F238E27FC236}">
                    <a16:creationId xmlns:a16="http://schemas.microsoft.com/office/drawing/2014/main" id="{6CF2D43E-26D8-4449-B935-24F37918D811}"/>
                  </a:ext>
                </a:extLst>
              </p:cNvPr>
              <p:cNvSpPr>
                <a:spLocks noRot="1" noChangeAspect="1" noMove="1" noResize="1" noEditPoints="1" noAdjustHandles="1" noChangeArrowheads="1" noChangeShapeType="1" noTextEdit="1"/>
              </p:cNvSpPr>
              <p:nvPr/>
            </p:nvSpPr>
            <p:spPr>
              <a:xfrm>
                <a:off x="359986" y="6279703"/>
                <a:ext cx="8676487" cy="461665"/>
              </a:xfrm>
              <a:prstGeom prst="rect">
                <a:avLst/>
              </a:prstGeom>
              <a:blipFill>
                <a:blip r:embed="rId7"/>
                <a:stretch>
                  <a:fillRect l="-1170" t="-10811" b="-29730"/>
                </a:stretch>
              </a:blipFill>
            </p:spPr>
            <p:txBody>
              <a:bodyPr/>
              <a:lstStyle/>
              <a:p>
                <a:r>
                  <a:rPr lang="en-US">
                    <a:noFill/>
                  </a:rPr>
                  <a:t> </a:t>
                </a:r>
              </a:p>
            </p:txBody>
          </p:sp>
        </mc:Fallback>
      </mc:AlternateContent>
    </p:spTree>
    <p:extLst>
      <p:ext uri="{BB962C8B-B14F-4D97-AF65-F5344CB8AC3E}">
        <p14:creationId xmlns:p14="http://schemas.microsoft.com/office/powerpoint/2010/main" val="200673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checkerboard(across)">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4.16667E-6 2.22222E-6 C 0.05434 -0.02778 0.1085 -0.05556 0.11302 -0.09722 C 0.11736 -0.13889 -0.01355 -0.2375 0.02673 -0.25 C 0.06718 -0.2625 0.27708 -0.19398 0.3552 -0.17222 C 0.43316 -0.15047 0.46388 -0.13496 0.49461 -0.11945 " pathEditMode="relative" rAng="0" ptsTypes="AAAAA">
                                      <p:cBhvr>
                                        <p:cTn id="11" dur="2000" fill="hold"/>
                                        <p:tgtEl>
                                          <p:spTgt spid="92"/>
                                        </p:tgtEl>
                                        <p:attrNameLst>
                                          <p:attrName>ppt_x</p:attrName>
                                          <p:attrName>ppt_y</p:attrName>
                                        </p:attrNameLst>
                                      </p:cBhvr>
                                      <p:rCtr x="24722" y="-12593"/>
                                    </p:animMotion>
                                  </p:childTnLst>
                                </p:cTn>
                              </p:par>
                              <p:par>
                                <p:cTn id="12" presetID="5" presetClass="entr" presetSubtype="10" fill="hold" grpId="0" nodeType="withEffect">
                                  <p:stCondLst>
                                    <p:cond delay="500"/>
                                  </p:stCondLst>
                                  <p:childTnLst>
                                    <p:set>
                                      <p:cBhvr>
                                        <p:cTn id="13" dur="1" fill="hold">
                                          <p:stCondLst>
                                            <p:cond delay="0"/>
                                          </p:stCondLst>
                                        </p:cTn>
                                        <p:tgtEl>
                                          <p:spTgt spid="93"/>
                                        </p:tgtEl>
                                        <p:attrNameLst>
                                          <p:attrName>style.visibility</p:attrName>
                                        </p:attrNameLst>
                                      </p:cBhvr>
                                      <p:to>
                                        <p:strVal val="visible"/>
                                      </p:to>
                                    </p:set>
                                    <p:animEffect transition="in" filter="checkerboard(across)">
                                      <p:cBhvr>
                                        <p:cTn id="14" dur="500"/>
                                        <p:tgtEl>
                                          <p:spTgt spid="93"/>
                                        </p:tgtEl>
                                      </p:cBhvr>
                                    </p:animEffect>
                                  </p:childTnLst>
                                </p:cTn>
                              </p:par>
                              <p:par>
                                <p:cTn id="15" presetID="5" presetClass="entr" presetSubtype="10" fill="hold" grpId="0" nodeType="withEffect">
                                  <p:stCondLst>
                                    <p:cond delay="900"/>
                                  </p:stCondLst>
                                  <p:childTnLst>
                                    <p:set>
                                      <p:cBhvr>
                                        <p:cTn id="16" dur="1" fill="hold">
                                          <p:stCondLst>
                                            <p:cond delay="0"/>
                                          </p:stCondLst>
                                        </p:cTn>
                                        <p:tgtEl>
                                          <p:spTgt spid="94"/>
                                        </p:tgtEl>
                                        <p:attrNameLst>
                                          <p:attrName>style.visibility</p:attrName>
                                        </p:attrNameLst>
                                      </p:cBhvr>
                                      <p:to>
                                        <p:strVal val="visible"/>
                                      </p:to>
                                    </p:set>
                                    <p:animEffect transition="in" filter="checkerboard(across)">
                                      <p:cBhvr>
                                        <p:cTn id="17" dur="500"/>
                                        <p:tgtEl>
                                          <p:spTgt spid="94"/>
                                        </p:tgtEl>
                                      </p:cBhvr>
                                    </p:animEffect>
                                  </p:childTnLst>
                                </p:cTn>
                              </p:par>
                              <p:par>
                                <p:cTn id="18" presetID="5" presetClass="entr" presetSubtype="10" fill="hold" grpId="0" nodeType="withEffect">
                                  <p:stCondLst>
                                    <p:cond delay="1600"/>
                                  </p:stCondLst>
                                  <p:childTnLst>
                                    <p:set>
                                      <p:cBhvr>
                                        <p:cTn id="19" dur="1" fill="hold">
                                          <p:stCondLst>
                                            <p:cond delay="0"/>
                                          </p:stCondLst>
                                        </p:cTn>
                                        <p:tgtEl>
                                          <p:spTgt spid="95"/>
                                        </p:tgtEl>
                                        <p:attrNameLst>
                                          <p:attrName>style.visibility</p:attrName>
                                        </p:attrNameLst>
                                      </p:cBhvr>
                                      <p:to>
                                        <p:strVal val="visible"/>
                                      </p:to>
                                    </p:set>
                                    <p:animEffect transition="in" filter="checkerboard(across)">
                                      <p:cBhvr>
                                        <p:cTn id="20" dur="500"/>
                                        <p:tgtEl>
                                          <p:spTgt spid="95"/>
                                        </p:tgtEl>
                                      </p:cBhvr>
                                    </p:animEffect>
                                  </p:childTnLst>
                                </p:cTn>
                              </p:par>
                              <p:par>
                                <p:cTn id="21" presetID="5" presetClass="entr" presetSubtype="10" fill="hold" grpId="0" nodeType="withEffect">
                                  <p:stCondLst>
                                    <p:cond delay="2000"/>
                                  </p:stCondLst>
                                  <p:childTnLst>
                                    <p:set>
                                      <p:cBhvr>
                                        <p:cTn id="22" dur="1" fill="hold">
                                          <p:stCondLst>
                                            <p:cond delay="0"/>
                                          </p:stCondLst>
                                        </p:cTn>
                                        <p:tgtEl>
                                          <p:spTgt spid="96"/>
                                        </p:tgtEl>
                                        <p:attrNameLst>
                                          <p:attrName>style.visibility</p:attrName>
                                        </p:attrNameLst>
                                      </p:cBhvr>
                                      <p:to>
                                        <p:strVal val="visible"/>
                                      </p:to>
                                    </p:set>
                                    <p:animEffect transition="in" filter="checkerboard(across)">
                                      <p:cBhvr>
                                        <p:cTn id="23" dur="500"/>
                                        <p:tgtEl>
                                          <p:spTgt spid="96"/>
                                        </p:tgtEl>
                                      </p:cBhvr>
                                    </p:animEffect>
                                  </p:childTnLst>
                                </p:cTn>
                              </p:par>
                            </p:childTnLst>
                          </p:cTn>
                        </p:par>
                        <p:par>
                          <p:cTn id="24" fill="hold">
                            <p:stCondLst>
                              <p:cond delay="2500"/>
                            </p:stCondLst>
                            <p:childTnLst>
                              <p:par>
                                <p:cTn id="25" presetID="10" presetClass="exit" presetSubtype="0" fill="hold" grpId="2" nodeType="afterEffect">
                                  <p:stCondLst>
                                    <p:cond delay="0"/>
                                  </p:stCondLst>
                                  <p:childTnLst>
                                    <p:animEffect transition="out" filter="fade">
                                      <p:cBhvr>
                                        <p:cTn id="26" dur="100"/>
                                        <p:tgtEl>
                                          <p:spTgt spid="92"/>
                                        </p:tgtEl>
                                      </p:cBhvr>
                                    </p:animEffect>
                                    <p:set>
                                      <p:cBhvr>
                                        <p:cTn id="27" dur="1" fill="hold">
                                          <p:stCondLst>
                                            <p:cond delay="99"/>
                                          </p:stCondLst>
                                        </p:cTn>
                                        <p:tgtEl>
                                          <p:spTgt spid="92"/>
                                        </p:tgtEl>
                                        <p:attrNameLst>
                                          <p:attrName>style.visibility</p:attrName>
                                        </p:attrNameLst>
                                      </p:cBhvr>
                                      <p:to>
                                        <p:strVal val="hidden"/>
                                      </p:to>
                                    </p:set>
                                  </p:childTnLst>
                                </p:cTn>
                              </p:par>
                              <p:par>
                                <p:cTn id="28" presetID="5" presetClass="entr" presetSubtype="10"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checkerboard(across)">
                                      <p:cBhvr>
                                        <p:cTn id="30" dur="100"/>
                                        <p:tgtEl>
                                          <p:spTgt spid="97"/>
                                        </p:tgtEl>
                                      </p:cBhvr>
                                    </p:animEffect>
                                  </p:childTnLst>
                                </p:cTn>
                              </p:par>
                              <p:par>
                                <p:cTn id="31" presetID="0" presetClass="path" presetSubtype="0" accel="50000" decel="50000" fill="hold" grpId="1" nodeType="withEffect">
                                  <p:stCondLst>
                                    <p:cond delay="0"/>
                                  </p:stCondLst>
                                  <p:childTnLst>
                                    <p:animMotion origin="layout" path="M 0.00139 -3.33333E-6 L -0.49028 0.12223 " pathEditMode="relative" rAng="0" ptsTypes="AA">
                                      <p:cBhvr>
                                        <p:cTn id="32" dur="500" fill="hold"/>
                                        <p:tgtEl>
                                          <p:spTgt spid="97"/>
                                        </p:tgtEl>
                                        <p:attrNameLst>
                                          <p:attrName>ppt_x</p:attrName>
                                          <p:attrName>ppt_y</p:attrName>
                                        </p:attrNameLst>
                                      </p:cBhvr>
                                      <p:rCtr x="-24583" y="6111"/>
                                    </p:animMotion>
                                  </p:childTnLst>
                                </p:cTn>
                              </p:par>
                              <p:par>
                                <p:cTn id="33" presetID="5" presetClass="entr" presetSubtype="10" fill="hold" grpId="0" nodeType="withEffect">
                                  <p:stCondLst>
                                    <p:cond delay="100"/>
                                  </p:stCondLst>
                                  <p:childTnLst>
                                    <p:set>
                                      <p:cBhvr>
                                        <p:cTn id="34" dur="1" fill="hold">
                                          <p:stCondLst>
                                            <p:cond delay="0"/>
                                          </p:stCondLst>
                                        </p:cTn>
                                        <p:tgtEl>
                                          <p:spTgt spid="98"/>
                                        </p:tgtEl>
                                        <p:attrNameLst>
                                          <p:attrName>style.visibility</p:attrName>
                                        </p:attrNameLst>
                                      </p:cBhvr>
                                      <p:to>
                                        <p:strVal val="visible"/>
                                      </p:to>
                                    </p:set>
                                    <p:animEffect transition="in" filter="checkerboard(across)">
                                      <p:cBhvr>
                                        <p:cTn id="35" dur="100"/>
                                        <p:tgtEl>
                                          <p:spTgt spid="98"/>
                                        </p:tgtEl>
                                      </p:cBhvr>
                                    </p:animEffect>
                                  </p:childTnLst>
                                </p:cTn>
                              </p:par>
                              <p:par>
                                <p:cTn id="36" presetID="5" presetClass="entr" presetSubtype="10" fill="hold" grpId="0" nodeType="withEffect">
                                  <p:stCondLst>
                                    <p:cond delay="200"/>
                                  </p:stCondLst>
                                  <p:childTnLst>
                                    <p:set>
                                      <p:cBhvr>
                                        <p:cTn id="37" dur="1" fill="hold">
                                          <p:stCondLst>
                                            <p:cond delay="0"/>
                                          </p:stCondLst>
                                        </p:cTn>
                                        <p:tgtEl>
                                          <p:spTgt spid="100"/>
                                        </p:tgtEl>
                                        <p:attrNameLst>
                                          <p:attrName>style.visibility</p:attrName>
                                        </p:attrNameLst>
                                      </p:cBhvr>
                                      <p:to>
                                        <p:strVal val="visible"/>
                                      </p:to>
                                    </p:set>
                                    <p:animEffect transition="in" filter="checkerboard(across)">
                                      <p:cBhvr>
                                        <p:cTn id="38" dur="100"/>
                                        <p:tgtEl>
                                          <p:spTgt spid="100"/>
                                        </p:tgtEl>
                                      </p:cBhvr>
                                    </p:animEffect>
                                  </p:childTnLst>
                                </p:cTn>
                              </p:par>
                              <p:par>
                                <p:cTn id="39" presetID="5" presetClass="entr" presetSubtype="10" fill="hold" grpId="0" nodeType="withEffect">
                                  <p:stCondLst>
                                    <p:cond delay="300"/>
                                  </p:stCondLst>
                                  <p:childTnLst>
                                    <p:set>
                                      <p:cBhvr>
                                        <p:cTn id="40" dur="1" fill="hold">
                                          <p:stCondLst>
                                            <p:cond delay="0"/>
                                          </p:stCondLst>
                                        </p:cTn>
                                        <p:tgtEl>
                                          <p:spTgt spid="102"/>
                                        </p:tgtEl>
                                        <p:attrNameLst>
                                          <p:attrName>style.visibility</p:attrName>
                                        </p:attrNameLst>
                                      </p:cBhvr>
                                      <p:to>
                                        <p:strVal val="visible"/>
                                      </p:to>
                                    </p:set>
                                    <p:animEffect transition="in" filter="checkerboard(across)">
                                      <p:cBhvr>
                                        <p:cTn id="41" dur="100"/>
                                        <p:tgtEl>
                                          <p:spTgt spid="102"/>
                                        </p:tgtEl>
                                      </p:cBhvr>
                                    </p:animEffect>
                                  </p:childTnLst>
                                </p:cTn>
                              </p:par>
                              <p:par>
                                <p:cTn id="42" presetID="5" presetClass="entr" presetSubtype="10" fill="hold" grpId="0" nodeType="withEffect">
                                  <p:stCondLst>
                                    <p:cond delay="400"/>
                                  </p:stCondLst>
                                  <p:childTnLst>
                                    <p:set>
                                      <p:cBhvr>
                                        <p:cTn id="43" dur="1" fill="hold">
                                          <p:stCondLst>
                                            <p:cond delay="0"/>
                                          </p:stCondLst>
                                        </p:cTn>
                                        <p:tgtEl>
                                          <p:spTgt spid="105"/>
                                        </p:tgtEl>
                                        <p:attrNameLst>
                                          <p:attrName>style.visibility</p:attrName>
                                        </p:attrNameLst>
                                      </p:cBhvr>
                                      <p:to>
                                        <p:strVal val="visible"/>
                                      </p:to>
                                    </p:set>
                                    <p:animEffect transition="in" filter="checkerboard(across)">
                                      <p:cBhvr>
                                        <p:cTn id="44" dur="100"/>
                                        <p:tgtEl>
                                          <p:spTgt spid="105"/>
                                        </p:tgtEl>
                                      </p:cBhvr>
                                    </p:animEffect>
                                  </p:childTnLst>
                                </p:cTn>
                              </p:par>
                            </p:childTnLst>
                          </p:cTn>
                        </p:par>
                        <p:par>
                          <p:cTn id="45" fill="hold">
                            <p:stCondLst>
                              <p:cond delay="3000"/>
                            </p:stCondLst>
                            <p:childTnLst>
                              <p:par>
                                <p:cTn id="46" presetID="10" presetClass="exit" presetSubtype="0" fill="hold" grpId="1" nodeType="afterEffect">
                                  <p:stCondLst>
                                    <p:cond delay="0"/>
                                  </p:stCondLst>
                                  <p:childTnLst>
                                    <p:animEffect transition="out" filter="fade">
                                      <p:cBhvr>
                                        <p:cTn id="47" dur="100"/>
                                        <p:tgtEl>
                                          <p:spTgt spid="98"/>
                                        </p:tgtEl>
                                      </p:cBhvr>
                                    </p:animEffect>
                                    <p:set>
                                      <p:cBhvr>
                                        <p:cTn id="48" dur="1" fill="hold">
                                          <p:stCondLst>
                                            <p:cond delay="99"/>
                                          </p:stCondLst>
                                        </p:cTn>
                                        <p:tgtEl>
                                          <p:spTgt spid="98"/>
                                        </p:tgtEl>
                                        <p:attrNameLst>
                                          <p:attrName>style.visibility</p:attrName>
                                        </p:attrNameLst>
                                      </p:cBhvr>
                                      <p:to>
                                        <p:strVal val="hidden"/>
                                      </p:to>
                                    </p:set>
                                  </p:childTnLst>
                                </p:cTn>
                              </p:par>
                            </p:childTnLst>
                          </p:cTn>
                        </p:par>
                        <p:par>
                          <p:cTn id="49" fill="hold">
                            <p:stCondLst>
                              <p:cond delay="3100"/>
                            </p:stCondLst>
                            <p:childTnLst>
                              <p:par>
                                <p:cTn id="50" presetID="10" presetClass="exit" presetSubtype="0" fill="hold" grpId="1" nodeType="afterEffect">
                                  <p:stCondLst>
                                    <p:cond delay="0"/>
                                  </p:stCondLst>
                                  <p:childTnLst>
                                    <p:animEffect transition="out" filter="fade">
                                      <p:cBhvr>
                                        <p:cTn id="51" dur="100"/>
                                        <p:tgtEl>
                                          <p:spTgt spid="100"/>
                                        </p:tgtEl>
                                      </p:cBhvr>
                                    </p:animEffect>
                                    <p:set>
                                      <p:cBhvr>
                                        <p:cTn id="52" dur="1" fill="hold">
                                          <p:stCondLst>
                                            <p:cond delay="99"/>
                                          </p:stCondLst>
                                        </p:cTn>
                                        <p:tgtEl>
                                          <p:spTgt spid="100"/>
                                        </p:tgtEl>
                                        <p:attrNameLst>
                                          <p:attrName>style.visibility</p:attrName>
                                        </p:attrNameLst>
                                      </p:cBhvr>
                                      <p:to>
                                        <p:strVal val="hidden"/>
                                      </p:to>
                                    </p:set>
                                  </p:childTnLst>
                                </p:cTn>
                              </p:par>
                            </p:childTnLst>
                          </p:cTn>
                        </p:par>
                        <p:par>
                          <p:cTn id="53" fill="hold">
                            <p:stCondLst>
                              <p:cond delay="3200"/>
                            </p:stCondLst>
                            <p:childTnLst>
                              <p:par>
                                <p:cTn id="54" presetID="10" presetClass="exit" presetSubtype="0" fill="hold" grpId="1" nodeType="afterEffect">
                                  <p:stCondLst>
                                    <p:cond delay="0"/>
                                  </p:stCondLst>
                                  <p:childTnLst>
                                    <p:animEffect transition="out" filter="fade">
                                      <p:cBhvr>
                                        <p:cTn id="55" dur="100"/>
                                        <p:tgtEl>
                                          <p:spTgt spid="102"/>
                                        </p:tgtEl>
                                      </p:cBhvr>
                                    </p:animEffect>
                                    <p:set>
                                      <p:cBhvr>
                                        <p:cTn id="56" dur="1" fill="hold">
                                          <p:stCondLst>
                                            <p:cond delay="99"/>
                                          </p:stCondLst>
                                        </p:cTn>
                                        <p:tgtEl>
                                          <p:spTgt spid="102"/>
                                        </p:tgtEl>
                                        <p:attrNameLst>
                                          <p:attrName>style.visibility</p:attrName>
                                        </p:attrNameLst>
                                      </p:cBhvr>
                                      <p:to>
                                        <p:strVal val="hidden"/>
                                      </p:to>
                                    </p:set>
                                  </p:childTnLst>
                                </p:cTn>
                              </p:par>
                            </p:childTnLst>
                          </p:cTn>
                        </p:par>
                        <p:par>
                          <p:cTn id="57" fill="hold">
                            <p:stCondLst>
                              <p:cond delay="3300"/>
                            </p:stCondLst>
                            <p:childTnLst>
                              <p:par>
                                <p:cTn id="58" presetID="10" presetClass="exit" presetSubtype="0" fill="hold" grpId="1" nodeType="afterEffect">
                                  <p:stCondLst>
                                    <p:cond delay="0"/>
                                  </p:stCondLst>
                                  <p:childTnLst>
                                    <p:animEffect transition="out" filter="fade">
                                      <p:cBhvr>
                                        <p:cTn id="59" dur="100"/>
                                        <p:tgtEl>
                                          <p:spTgt spid="105"/>
                                        </p:tgtEl>
                                      </p:cBhvr>
                                    </p:animEffect>
                                    <p:set>
                                      <p:cBhvr>
                                        <p:cTn id="60" dur="1" fill="hold">
                                          <p:stCondLst>
                                            <p:cond delay="99"/>
                                          </p:stCondLst>
                                        </p:cTn>
                                        <p:tgtEl>
                                          <p:spTgt spid="105"/>
                                        </p:tgtEl>
                                        <p:attrNameLst>
                                          <p:attrName>style.visibility</p:attrName>
                                        </p:attrNameLst>
                                      </p:cBhvr>
                                      <p:to>
                                        <p:strVal val="hidden"/>
                                      </p:to>
                                    </p:set>
                                  </p:childTnLst>
                                </p:cTn>
                              </p:par>
                            </p:childTnLst>
                          </p:cTn>
                        </p:par>
                        <p:par>
                          <p:cTn id="61" fill="hold">
                            <p:stCondLst>
                              <p:cond delay="3400"/>
                            </p:stCondLst>
                            <p:childTnLst>
                              <p:par>
                                <p:cTn id="62" presetID="10" presetClass="exit" presetSubtype="0" fill="hold" grpId="2" nodeType="afterEffect">
                                  <p:stCondLst>
                                    <p:cond delay="0"/>
                                  </p:stCondLst>
                                  <p:childTnLst>
                                    <p:animEffect transition="out" filter="fade">
                                      <p:cBhvr>
                                        <p:cTn id="63" dur="100"/>
                                        <p:tgtEl>
                                          <p:spTgt spid="97"/>
                                        </p:tgtEl>
                                      </p:cBhvr>
                                    </p:animEffect>
                                    <p:set>
                                      <p:cBhvr>
                                        <p:cTn id="64" dur="1" fill="hold">
                                          <p:stCondLst>
                                            <p:cond delay="99"/>
                                          </p:stCondLst>
                                        </p:cTn>
                                        <p:tgtEl>
                                          <p:spTgt spid="97"/>
                                        </p:tgtEl>
                                        <p:attrNameLst>
                                          <p:attrName>style.visibility</p:attrName>
                                        </p:attrNameLst>
                                      </p:cBhvr>
                                      <p:to>
                                        <p:strVal val="hidden"/>
                                      </p:to>
                                    </p:set>
                                  </p:childTnLst>
                                </p:cTn>
                              </p:par>
                              <p:par>
                                <p:cTn id="65" presetID="5" presetClass="entr" presetSubtype="10"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checkerboard(across)">
                                      <p:cBhvr>
                                        <p:cTn id="67" dur="100"/>
                                        <p:tgtEl>
                                          <p:spTgt spid="116"/>
                                        </p:tgtEl>
                                      </p:cBhvr>
                                    </p:animEffect>
                                  </p:childTnLst>
                                </p:cTn>
                              </p:par>
                            </p:childTnLst>
                          </p:cTn>
                        </p:par>
                        <p:par>
                          <p:cTn id="68" fill="hold">
                            <p:stCondLst>
                              <p:cond delay="3500"/>
                            </p:stCondLst>
                            <p:childTnLst>
                              <p:par>
                                <p:cTn id="69" presetID="0" presetClass="path" presetSubtype="0" accel="50000" decel="50000" fill="hold" grpId="2" nodeType="afterEffect">
                                  <p:stCondLst>
                                    <p:cond delay="0"/>
                                  </p:stCondLst>
                                  <p:childTnLst>
                                    <p:animMotion origin="layout" path="M 4.16667E-6 2.22222E-6 C 0.04913 0.0868 0.09826 0.17361 0.15625 0.14444 C 0.21423 0.11528 0.31805 -0.09259 0.34791 -0.175 C 0.37777 -0.25741 0.31145 -0.31574 0.33541 -0.35 C 0.35937 -0.38426 0.44062 -0.39306 0.49166 -0.38056 C 0.5427 -0.36806 0.61701 -0.29259 0.64166 -0.275 " pathEditMode="relative" rAng="0" ptsTypes="AAAAAA">
                                      <p:cBhvr>
                                        <p:cTn id="70" dur="2500" fill="hold"/>
                                        <p:tgtEl>
                                          <p:spTgt spid="116"/>
                                        </p:tgtEl>
                                        <p:attrNameLst>
                                          <p:attrName>ppt_x</p:attrName>
                                          <p:attrName>ppt_y</p:attrName>
                                        </p:attrNameLst>
                                      </p:cBhvr>
                                      <p:rCtr x="32083" y="-11806"/>
                                    </p:animMotion>
                                  </p:childTnLst>
                                </p:cTn>
                              </p:par>
                              <p:par>
                                <p:cTn id="71" presetID="5" presetClass="entr" presetSubtype="10" fill="hold" grpId="0" nodeType="withEffect">
                                  <p:stCondLst>
                                    <p:cond delay="600"/>
                                  </p:stCondLst>
                                  <p:childTnLst>
                                    <p:set>
                                      <p:cBhvr>
                                        <p:cTn id="72" dur="1" fill="hold">
                                          <p:stCondLst>
                                            <p:cond delay="0"/>
                                          </p:stCondLst>
                                        </p:cTn>
                                        <p:tgtEl>
                                          <p:spTgt spid="112"/>
                                        </p:tgtEl>
                                        <p:attrNameLst>
                                          <p:attrName>style.visibility</p:attrName>
                                        </p:attrNameLst>
                                      </p:cBhvr>
                                      <p:to>
                                        <p:strVal val="visible"/>
                                      </p:to>
                                    </p:set>
                                    <p:animEffect transition="in" filter="checkerboard(across)">
                                      <p:cBhvr>
                                        <p:cTn id="73" dur="500"/>
                                        <p:tgtEl>
                                          <p:spTgt spid="112"/>
                                        </p:tgtEl>
                                      </p:cBhvr>
                                    </p:animEffect>
                                  </p:childTnLst>
                                </p:cTn>
                              </p:par>
                              <p:par>
                                <p:cTn id="74" presetID="5" presetClass="entr" presetSubtype="10" fill="hold" grpId="0" nodeType="withEffect">
                                  <p:stCondLst>
                                    <p:cond delay="1100"/>
                                  </p:stCondLst>
                                  <p:childTnLst>
                                    <p:set>
                                      <p:cBhvr>
                                        <p:cTn id="75" dur="1" fill="hold">
                                          <p:stCondLst>
                                            <p:cond delay="0"/>
                                          </p:stCondLst>
                                        </p:cTn>
                                        <p:tgtEl>
                                          <p:spTgt spid="119"/>
                                        </p:tgtEl>
                                        <p:attrNameLst>
                                          <p:attrName>style.visibility</p:attrName>
                                        </p:attrNameLst>
                                      </p:cBhvr>
                                      <p:to>
                                        <p:strVal val="visible"/>
                                      </p:to>
                                    </p:set>
                                    <p:animEffect transition="in" filter="checkerboard(across)">
                                      <p:cBhvr>
                                        <p:cTn id="76" dur="500"/>
                                        <p:tgtEl>
                                          <p:spTgt spid="119"/>
                                        </p:tgtEl>
                                      </p:cBhvr>
                                    </p:animEffect>
                                  </p:childTnLst>
                                </p:cTn>
                              </p:par>
                              <p:par>
                                <p:cTn id="77" presetID="5" presetClass="entr" presetSubtype="10" fill="hold" grpId="0" nodeType="withEffect">
                                  <p:stCondLst>
                                    <p:cond delay="1500"/>
                                  </p:stCondLst>
                                  <p:childTnLst>
                                    <p:set>
                                      <p:cBhvr>
                                        <p:cTn id="78" dur="1" fill="hold">
                                          <p:stCondLst>
                                            <p:cond delay="0"/>
                                          </p:stCondLst>
                                        </p:cTn>
                                        <p:tgtEl>
                                          <p:spTgt spid="122"/>
                                        </p:tgtEl>
                                        <p:attrNameLst>
                                          <p:attrName>style.visibility</p:attrName>
                                        </p:attrNameLst>
                                      </p:cBhvr>
                                      <p:to>
                                        <p:strVal val="visible"/>
                                      </p:to>
                                    </p:set>
                                    <p:animEffect transition="in" filter="checkerboard(across)">
                                      <p:cBhvr>
                                        <p:cTn id="79" dur="500"/>
                                        <p:tgtEl>
                                          <p:spTgt spid="122"/>
                                        </p:tgtEl>
                                      </p:cBhvr>
                                    </p:animEffect>
                                  </p:childTnLst>
                                </p:cTn>
                              </p:par>
                              <p:par>
                                <p:cTn id="80" presetID="5" presetClass="entr" presetSubtype="10" fill="hold" grpId="0" nodeType="withEffect">
                                  <p:stCondLst>
                                    <p:cond delay="1900"/>
                                  </p:stCondLst>
                                  <p:childTnLst>
                                    <p:set>
                                      <p:cBhvr>
                                        <p:cTn id="81" dur="1" fill="hold">
                                          <p:stCondLst>
                                            <p:cond delay="0"/>
                                          </p:stCondLst>
                                        </p:cTn>
                                        <p:tgtEl>
                                          <p:spTgt spid="125"/>
                                        </p:tgtEl>
                                        <p:attrNameLst>
                                          <p:attrName>style.visibility</p:attrName>
                                        </p:attrNameLst>
                                      </p:cBhvr>
                                      <p:to>
                                        <p:strVal val="visible"/>
                                      </p:to>
                                    </p:set>
                                    <p:animEffect transition="in" filter="checkerboard(across)">
                                      <p:cBhvr>
                                        <p:cTn id="82" dur="500"/>
                                        <p:tgtEl>
                                          <p:spTgt spid="125"/>
                                        </p:tgtEl>
                                      </p:cBhvr>
                                    </p:animEffect>
                                  </p:childTnLst>
                                </p:cTn>
                              </p:par>
                              <p:par>
                                <p:cTn id="83" presetID="5" presetClass="entr" presetSubtype="10" fill="hold" grpId="0" nodeType="withEffect">
                                  <p:stCondLst>
                                    <p:cond delay="2300"/>
                                  </p:stCondLst>
                                  <p:childTnLst>
                                    <p:set>
                                      <p:cBhvr>
                                        <p:cTn id="84" dur="1" fill="hold">
                                          <p:stCondLst>
                                            <p:cond delay="0"/>
                                          </p:stCondLst>
                                        </p:cTn>
                                        <p:tgtEl>
                                          <p:spTgt spid="129"/>
                                        </p:tgtEl>
                                        <p:attrNameLst>
                                          <p:attrName>style.visibility</p:attrName>
                                        </p:attrNameLst>
                                      </p:cBhvr>
                                      <p:to>
                                        <p:strVal val="visible"/>
                                      </p:to>
                                    </p:set>
                                    <p:animEffect transition="in" filter="checkerboard(across)">
                                      <p:cBhvr>
                                        <p:cTn id="85" dur="500"/>
                                        <p:tgtEl>
                                          <p:spTgt spid="129"/>
                                        </p:tgtEl>
                                      </p:cBhvr>
                                    </p:animEffect>
                                  </p:childTnLst>
                                </p:cTn>
                              </p:par>
                            </p:childTnLst>
                          </p:cTn>
                        </p:par>
                        <p:par>
                          <p:cTn id="86" fill="hold">
                            <p:stCondLst>
                              <p:cond delay="6300"/>
                            </p:stCondLst>
                            <p:childTnLst>
                              <p:par>
                                <p:cTn id="87" presetID="10" presetClass="exit" presetSubtype="0" fill="hold" grpId="1" nodeType="afterEffect">
                                  <p:stCondLst>
                                    <p:cond delay="0"/>
                                  </p:stCondLst>
                                  <p:childTnLst>
                                    <p:animEffect transition="out" filter="fade">
                                      <p:cBhvr>
                                        <p:cTn id="88" dur="100"/>
                                        <p:tgtEl>
                                          <p:spTgt spid="116"/>
                                        </p:tgtEl>
                                      </p:cBhvr>
                                    </p:animEffect>
                                    <p:set>
                                      <p:cBhvr>
                                        <p:cTn id="89" dur="1" fill="hold">
                                          <p:stCondLst>
                                            <p:cond delay="99"/>
                                          </p:stCondLst>
                                        </p:cTn>
                                        <p:tgtEl>
                                          <p:spTgt spid="116"/>
                                        </p:tgtEl>
                                        <p:attrNameLst>
                                          <p:attrName>style.visibility</p:attrName>
                                        </p:attrNameLst>
                                      </p:cBhvr>
                                      <p:to>
                                        <p:strVal val="hidden"/>
                                      </p:to>
                                    </p:set>
                                  </p:childTnLst>
                                </p:cTn>
                              </p:par>
                              <p:par>
                                <p:cTn id="90" presetID="5" presetClass="entr" presetSubtype="10" fill="hold" grpId="0" nodeType="withEffect">
                                  <p:stCondLst>
                                    <p:cond delay="0"/>
                                  </p:stCondLst>
                                  <p:childTnLst>
                                    <p:set>
                                      <p:cBhvr>
                                        <p:cTn id="91" dur="1" fill="hold">
                                          <p:stCondLst>
                                            <p:cond delay="0"/>
                                          </p:stCondLst>
                                        </p:cTn>
                                        <p:tgtEl>
                                          <p:spTgt spid="132"/>
                                        </p:tgtEl>
                                        <p:attrNameLst>
                                          <p:attrName>style.visibility</p:attrName>
                                        </p:attrNameLst>
                                      </p:cBhvr>
                                      <p:to>
                                        <p:strVal val="visible"/>
                                      </p:to>
                                    </p:set>
                                    <p:animEffect transition="in" filter="checkerboard(across)">
                                      <p:cBhvr>
                                        <p:cTn id="92" dur="100"/>
                                        <p:tgtEl>
                                          <p:spTgt spid="132"/>
                                        </p:tgtEl>
                                      </p:cBhvr>
                                    </p:animEffect>
                                  </p:childTnLst>
                                </p:cTn>
                              </p:par>
                              <p:par>
                                <p:cTn id="93" presetID="0" presetClass="path" presetSubtype="0" accel="50000" decel="50000" fill="hold" grpId="1" nodeType="withEffect">
                                  <p:stCondLst>
                                    <p:cond delay="0"/>
                                  </p:stCondLst>
                                  <p:childTnLst>
                                    <p:animMotion origin="layout" path="M 0.00538 0.00047 L -0.63507 0.27593 " pathEditMode="relative" rAng="0" ptsTypes="AA">
                                      <p:cBhvr>
                                        <p:cTn id="94" dur="600" fill="hold"/>
                                        <p:tgtEl>
                                          <p:spTgt spid="132"/>
                                        </p:tgtEl>
                                        <p:attrNameLst>
                                          <p:attrName>ppt_x</p:attrName>
                                          <p:attrName>ppt_y</p:attrName>
                                        </p:attrNameLst>
                                      </p:cBhvr>
                                      <p:rCtr x="-32031" y="13773"/>
                                    </p:animMotion>
                                  </p:childTnLst>
                                </p:cTn>
                              </p:par>
                              <p:par>
                                <p:cTn id="95" presetID="5" presetClass="entr" presetSubtype="10" fill="hold" grpId="0" nodeType="withEffect">
                                  <p:stCondLst>
                                    <p:cond delay="100"/>
                                  </p:stCondLst>
                                  <p:childTnLst>
                                    <p:set>
                                      <p:cBhvr>
                                        <p:cTn id="96" dur="1" fill="hold">
                                          <p:stCondLst>
                                            <p:cond delay="0"/>
                                          </p:stCondLst>
                                        </p:cTn>
                                        <p:tgtEl>
                                          <p:spTgt spid="136"/>
                                        </p:tgtEl>
                                        <p:attrNameLst>
                                          <p:attrName>style.visibility</p:attrName>
                                        </p:attrNameLst>
                                      </p:cBhvr>
                                      <p:to>
                                        <p:strVal val="visible"/>
                                      </p:to>
                                    </p:set>
                                    <p:animEffect transition="in" filter="checkerboard(across)">
                                      <p:cBhvr>
                                        <p:cTn id="97" dur="100"/>
                                        <p:tgtEl>
                                          <p:spTgt spid="136"/>
                                        </p:tgtEl>
                                      </p:cBhvr>
                                    </p:animEffect>
                                  </p:childTnLst>
                                </p:cTn>
                              </p:par>
                              <p:par>
                                <p:cTn id="98" presetID="5" presetClass="entr" presetSubtype="10" fill="hold" grpId="0" nodeType="withEffect">
                                  <p:stCondLst>
                                    <p:cond delay="200"/>
                                  </p:stCondLst>
                                  <p:childTnLst>
                                    <p:set>
                                      <p:cBhvr>
                                        <p:cTn id="99" dur="1" fill="hold">
                                          <p:stCondLst>
                                            <p:cond delay="0"/>
                                          </p:stCondLst>
                                        </p:cTn>
                                        <p:tgtEl>
                                          <p:spTgt spid="139"/>
                                        </p:tgtEl>
                                        <p:attrNameLst>
                                          <p:attrName>style.visibility</p:attrName>
                                        </p:attrNameLst>
                                      </p:cBhvr>
                                      <p:to>
                                        <p:strVal val="visible"/>
                                      </p:to>
                                    </p:set>
                                    <p:animEffect transition="in" filter="checkerboard(across)">
                                      <p:cBhvr>
                                        <p:cTn id="100" dur="100"/>
                                        <p:tgtEl>
                                          <p:spTgt spid="139"/>
                                        </p:tgtEl>
                                      </p:cBhvr>
                                    </p:animEffect>
                                  </p:childTnLst>
                                </p:cTn>
                              </p:par>
                              <p:par>
                                <p:cTn id="101" presetID="5" presetClass="entr" presetSubtype="10" fill="hold" grpId="0" nodeType="withEffect">
                                  <p:stCondLst>
                                    <p:cond delay="300"/>
                                  </p:stCondLst>
                                  <p:childTnLst>
                                    <p:set>
                                      <p:cBhvr>
                                        <p:cTn id="102" dur="1" fill="hold">
                                          <p:stCondLst>
                                            <p:cond delay="0"/>
                                          </p:stCondLst>
                                        </p:cTn>
                                        <p:tgtEl>
                                          <p:spTgt spid="145"/>
                                        </p:tgtEl>
                                        <p:attrNameLst>
                                          <p:attrName>style.visibility</p:attrName>
                                        </p:attrNameLst>
                                      </p:cBhvr>
                                      <p:to>
                                        <p:strVal val="visible"/>
                                      </p:to>
                                    </p:set>
                                    <p:animEffect transition="in" filter="checkerboard(across)">
                                      <p:cBhvr>
                                        <p:cTn id="103" dur="100"/>
                                        <p:tgtEl>
                                          <p:spTgt spid="145"/>
                                        </p:tgtEl>
                                      </p:cBhvr>
                                    </p:animEffect>
                                  </p:childTnLst>
                                </p:cTn>
                              </p:par>
                              <p:par>
                                <p:cTn id="104" presetID="5" presetClass="entr" presetSubtype="10" fill="hold" grpId="0" nodeType="withEffect">
                                  <p:stCondLst>
                                    <p:cond delay="400"/>
                                  </p:stCondLst>
                                  <p:childTnLst>
                                    <p:set>
                                      <p:cBhvr>
                                        <p:cTn id="105" dur="1" fill="hold">
                                          <p:stCondLst>
                                            <p:cond delay="0"/>
                                          </p:stCondLst>
                                        </p:cTn>
                                        <p:tgtEl>
                                          <p:spTgt spid="147"/>
                                        </p:tgtEl>
                                        <p:attrNameLst>
                                          <p:attrName>style.visibility</p:attrName>
                                        </p:attrNameLst>
                                      </p:cBhvr>
                                      <p:to>
                                        <p:strVal val="visible"/>
                                      </p:to>
                                    </p:set>
                                    <p:animEffect transition="in" filter="checkerboard(across)">
                                      <p:cBhvr>
                                        <p:cTn id="106" dur="100"/>
                                        <p:tgtEl>
                                          <p:spTgt spid="147"/>
                                        </p:tgtEl>
                                      </p:cBhvr>
                                    </p:animEffect>
                                  </p:childTnLst>
                                </p:cTn>
                              </p:par>
                              <p:par>
                                <p:cTn id="107" presetID="5" presetClass="entr" presetSubtype="10" fill="hold" grpId="0" nodeType="withEffect">
                                  <p:stCondLst>
                                    <p:cond delay="500"/>
                                  </p:stCondLst>
                                  <p:childTnLst>
                                    <p:set>
                                      <p:cBhvr>
                                        <p:cTn id="108" dur="1" fill="hold">
                                          <p:stCondLst>
                                            <p:cond delay="0"/>
                                          </p:stCondLst>
                                        </p:cTn>
                                        <p:tgtEl>
                                          <p:spTgt spid="148"/>
                                        </p:tgtEl>
                                        <p:attrNameLst>
                                          <p:attrName>style.visibility</p:attrName>
                                        </p:attrNameLst>
                                      </p:cBhvr>
                                      <p:to>
                                        <p:strVal val="visible"/>
                                      </p:to>
                                    </p:set>
                                    <p:animEffect transition="in" filter="checkerboard(across)">
                                      <p:cBhvr>
                                        <p:cTn id="109" dur="100"/>
                                        <p:tgtEl>
                                          <p:spTgt spid="148"/>
                                        </p:tgtEl>
                                      </p:cBhvr>
                                    </p:animEffect>
                                  </p:childTnLst>
                                </p:cTn>
                              </p:par>
                            </p:childTnLst>
                          </p:cTn>
                        </p:par>
                        <p:par>
                          <p:cTn id="110" fill="hold">
                            <p:stCondLst>
                              <p:cond delay="6900"/>
                            </p:stCondLst>
                            <p:childTnLst>
                              <p:par>
                                <p:cTn id="111" presetID="10" presetClass="exit" presetSubtype="0" fill="hold" grpId="1" nodeType="afterEffect">
                                  <p:stCondLst>
                                    <p:cond delay="0"/>
                                  </p:stCondLst>
                                  <p:childTnLst>
                                    <p:animEffect transition="out" filter="fade">
                                      <p:cBhvr>
                                        <p:cTn id="112" dur="100"/>
                                        <p:tgtEl>
                                          <p:spTgt spid="136"/>
                                        </p:tgtEl>
                                      </p:cBhvr>
                                    </p:animEffect>
                                    <p:set>
                                      <p:cBhvr>
                                        <p:cTn id="113" dur="1" fill="hold">
                                          <p:stCondLst>
                                            <p:cond delay="99"/>
                                          </p:stCondLst>
                                        </p:cTn>
                                        <p:tgtEl>
                                          <p:spTgt spid="136"/>
                                        </p:tgtEl>
                                        <p:attrNameLst>
                                          <p:attrName>style.visibility</p:attrName>
                                        </p:attrNameLst>
                                      </p:cBhvr>
                                      <p:to>
                                        <p:strVal val="hidden"/>
                                      </p:to>
                                    </p:set>
                                  </p:childTnLst>
                                </p:cTn>
                              </p:par>
                            </p:childTnLst>
                          </p:cTn>
                        </p:par>
                        <p:par>
                          <p:cTn id="114" fill="hold">
                            <p:stCondLst>
                              <p:cond delay="7000"/>
                            </p:stCondLst>
                            <p:childTnLst>
                              <p:par>
                                <p:cTn id="115" presetID="10" presetClass="exit" presetSubtype="0" fill="hold" grpId="1" nodeType="afterEffect">
                                  <p:stCondLst>
                                    <p:cond delay="0"/>
                                  </p:stCondLst>
                                  <p:childTnLst>
                                    <p:animEffect transition="out" filter="fade">
                                      <p:cBhvr>
                                        <p:cTn id="116" dur="100"/>
                                        <p:tgtEl>
                                          <p:spTgt spid="139"/>
                                        </p:tgtEl>
                                      </p:cBhvr>
                                    </p:animEffect>
                                    <p:set>
                                      <p:cBhvr>
                                        <p:cTn id="117" dur="1" fill="hold">
                                          <p:stCondLst>
                                            <p:cond delay="99"/>
                                          </p:stCondLst>
                                        </p:cTn>
                                        <p:tgtEl>
                                          <p:spTgt spid="139"/>
                                        </p:tgtEl>
                                        <p:attrNameLst>
                                          <p:attrName>style.visibility</p:attrName>
                                        </p:attrNameLst>
                                      </p:cBhvr>
                                      <p:to>
                                        <p:strVal val="hidden"/>
                                      </p:to>
                                    </p:set>
                                  </p:childTnLst>
                                </p:cTn>
                              </p:par>
                            </p:childTnLst>
                          </p:cTn>
                        </p:par>
                        <p:par>
                          <p:cTn id="118" fill="hold">
                            <p:stCondLst>
                              <p:cond delay="7100"/>
                            </p:stCondLst>
                            <p:childTnLst>
                              <p:par>
                                <p:cTn id="119" presetID="10" presetClass="exit" presetSubtype="0" fill="hold" grpId="1" nodeType="afterEffect">
                                  <p:stCondLst>
                                    <p:cond delay="0"/>
                                  </p:stCondLst>
                                  <p:childTnLst>
                                    <p:animEffect transition="out" filter="fade">
                                      <p:cBhvr>
                                        <p:cTn id="120" dur="100"/>
                                        <p:tgtEl>
                                          <p:spTgt spid="145"/>
                                        </p:tgtEl>
                                      </p:cBhvr>
                                    </p:animEffect>
                                    <p:set>
                                      <p:cBhvr>
                                        <p:cTn id="121" dur="1" fill="hold">
                                          <p:stCondLst>
                                            <p:cond delay="99"/>
                                          </p:stCondLst>
                                        </p:cTn>
                                        <p:tgtEl>
                                          <p:spTgt spid="145"/>
                                        </p:tgtEl>
                                        <p:attrNameLst>
                                          <p:attrName>style.visibility</p:attrName>
                                        </p:attrNameLst>
                                      </p:cBhvr>
                                      <p:to>
                                        <p:strVal val="hidden"/>
                                      </p:to>
                                    </p:set>
                                  </p:childTnLst>
                                </p:cTn>
                              </p:par>
                            </p:childTnLst>
                          </p:cTn>
                        </p:par>
                        <p:par>
                          <p:cTn id="122" fill="hold">
                            <p:stCondLst>
                              <p:cond delay="7200"/>
                            </p:stCondLst>
                            <p:childTnLst>
                              <p:par>
                                <p:cTn id="123" presetID="10" presetClass="exit" presetSubtype="0" fill="hold" grpId="1" nodeType="afterEffect">
                                  <p:stCondLst>
                                    <p:cond delay="0"/>
                                  </p:stCondLst>
                                  <p:childTnLst>
                                    <p:animEffect transition="out" filter="fade">
                                      <p:cBhvr>
                                        <p:cTn id="124" dur="100"/>
                                        <p:tgtEl>
                                          <p:spTgt spid="147"/>
                                        </p:tgtEl>
                                      </p:cBhvr>
                                    </p:animEffect>
                                    <p:set>
                                      <p:cBhvr>
                                        <p:cTn id="125" dur="1" fill="hold">
                                          <p:stCondLst>
                                            <p:cond delay="99"/>
                                          </p:stCondLst>
                                        </p:cTn>
                                        <p:tgtEl>
                                          <p:spTgt spid="147"/>
                                        </p:tgtEl>
                                        <p:attrNameLst>
                                          <p:attrName>style.visibility</p:attrName>
                                        </p:attrNameLst>
                                      </p:cBhvr>
                                      <p:to>
                                        <p:strVal val="hidden"/>
                                      </p:to>
                                    </p:set>
                                  </p:childTnLst>
                                </p:cTn>
                              </p:par>
                            </p:childTnLst>
                          </p:cTn>
                        </p:par>
                        <p:par>
                          <p:cTn id="126" fill="hold">
                            <p:stCondLst>
                              <p:cond delay="7300"/>
                            </p:stCondLst>
                            <p:childTnLst>
                              <p:par>
                                <p:cTn id="127" presetID="10" presetClass="exit" presetSubtype="0" fill="hold" grpId="1" nodeType="afterEffect">
                                  <p:stCondLst>
                                    <p:cond delay="0"/>
                                  </p:stCondLst>
                                  <p:childTnLst>
                                    <p:animEffect transition="out" filter="fade">
                                      <p:cBhvr>
                                        <p:cTn id="128" dur="100"/>
                                        <p:tgtEl>
                                          <p:spTgt spid="148"/>
                                        </p:tgtEl>
                                      </p:cBhvr>
                                    </p:animEffect>
                                    <p:set>
                                      <p:cBhvr>
                                        <p:cTn id="129" dur="1" fill="hold">
                                          <p:stCondLst>
                                            <p:cond delay="99"/>
                                          </p:stCondLst>
                                        </p:cTn>
                                        <p:tgtEl>
                                          <p:spTgt spid="148"/>
                                        </p:tgtEl>
                                        <p:attrNameLst>
                                          <p:attrName>style.visibility</p:attrName>
                                        </p:attrNameLst>
                                      </p:cBhvr>
                                      <p:to>
                                        <p:strVal val="hidden"/>
                                      </p:to>
                                    </p:set>
                                  </p:childTnLst>
                                </p:cTn>
                              </p:par>
                            </p:childTnLst>
                          </p:cTn>
                        </p:par>
                        <p:par>
                          <p:cTn id="130" fill="hold">
                            <p:stCondLst>
                              <p:cond delay="7400"/>
                            </p:stCondLst>
                            <p:childTnLst>
                              <p:par>
                                <p:cTn id="131" presetID="10" presetClass="exit" presetSubtype="0" fill="hold" grpId="2" nodeType="afterEffect">
                                  <p:stCondLst>
                                    <p:cond delay="0"/>
                                  </p:stCondLst>
                                  <p:childTnLst>
                                    <p:animEffect transition="out" filter="fade">
                                      <p:cBhvr>
                                        <p:cTn id="132" dur="100"/>
                                        <p:tgtEl>
                                          <p:spTgt spid="132"/>
                                        </p:tgtEl>
                                      </p:cBhvr>
                                    </p:animEffect>
                                    <p:set>
                                      <p:cBhvr>
                                        <p:cTn id="133" dur="1" fill="hold">
                                          <p:stCondLst>
                                            <p:cond delay="99"/>
                                          </p:stCondLst>
                                        </p:cTn>
                                        <p:tgtEl>
                                          <p:spTgt spid="132"/>
                                        </p:tgtEl>
                                        <p:attrNameLst>
                                          <p:attrName>style.visibility</p:attrName>
                                        </p:attrNameLst>
                                      </p:cBhvr>
                                      <p:to>
                                        <p:strVal val="hidden"/>
                                      </p:to>
                                    </p:set>
                                  </p:childTnLst>
                                </p:cTn>
                              </p:par>
                              <p:par>
                                <p:cTn id="134" presetID="5" presetClass="entr" presetSubtype="10" fill="hold" grpId="0" nodeType="withEffect">
                                  <p:stCondLst>
                                    <p:cond delay="0"/>
                                  </p:stCondLst>
                                  <p:childTnLst>
                                    <p:set>
                                      <p:cBhvr>
                                        <p:cTn id="135" dur="1" fill="hold">
                                          <p:stCondLst>
                                            <p:cond delay="0"/>
                                          </p:stCondLst>
                                        </p:cTn>
                                        <p:tgtEl>
                                          <p:spTgt spid="149"/>
                                        </p:tgtEl>
                                        <p:attrNameLst>
                                          <p:attrName>style.visibility</p:attrName>
                                        </p:attrNameLst>
                                      </p:cBhvr>
                                      <p:to>
                                        <p:strVal val="visible"/>
                                      </p:to>
                                    </p:set>
                                    <p:animEffect transition="in" filter="checkerboard(across)">
                                      <p:cBhvr>
                                        <p:cTn id="136" dur="100"/>
                                        <p:tgtEl>
                                          <p:spTgt spid="149"/>
                                        </p:tgtEl>
                                      </p:cBhvr>
                                    </p:animEffect>
                                  </p:childTnLst>
                                </p:cTn>
                              </p:par>
                            </p:childTnLst>
                          </p:cTn>
                        </p:par>
                        <p:par>
                          <p:cTn id="137" fill="hold">
                            <p:stCondLst>
                              <p:cond delay="7500"/>
                            </p:stCondLst>
                            <p:childTnLst>
                              <p:par>
                                <p:cTn id="138" presetID="0" presetClass="path" presetSubtype="0" accel="50000" decel="50000" fill="hold" grpId="2" nodeType="afterEffect">
                                  <p:stCondLst>
                                    <p:cond delay="0"/>
                                  </p:stCondLst>
                                  <p:childTnLst>
                                    <p:animMotion origin="layout" path="M 4.16667E-6 2.22222E-6 C -0.04393 -0.05417 -0.08768 -0.1081 -0.08334 -0.14884 C -0.079 -0.18959 -0.04566 -0.24097 0.02656 -0.24445 C 0.09878 -0.24792 0.32934 -0.23611 0.35 -0.16991 C 0.37066 -0.10371 0.15937 0.10648 0.15 0.15231 C 0.14062 0.19815 0.21736 0.15139 0.29409 0.10463 " pathEditMode="relative" rAng="0" ptsTypes="AAAAAA">
                                      <p:cBhvr>
                                        <p:cTn id="139" dur="2500" fill="hold"/>
                                        <p:tgtEl>
                                          <p:spTgt spid="149"/>
                                        </p:tgtEl>
                                        <p:attrNameLst>
                                          <p:attrName>ppt_x</p:attrName>
                                          <p:attrName>ppt_y</p:attrName>
                                        </p:attrNameLst>
                                      </p:cBhvr>
                                      <p:rCtr x="13385" y="-3704"/>
                                    </p:animMotion>
                                  </p:childTnLst>
                                </p:cTn>
                              </p:par>
                              <p:par>
                                <p:cTn id="140" presetID="5" presetClass="entr" presetSubtype="10" fill="hold" grpId="0" nodeType="withEffect">
                                  <p:stCondLst>
                                    <p:cond delay="400"/>
                                  </p:stCondLst>
                                  <p:childTnLst>
                                    <p:set>
                                      <p:cBhvr>
                                        <p:cTn id="141" dur="1" fill="hold">
                                          <p:stCondLst>
                                            <p:cond delay="0"/>
                                          </p:stCondLst>
                                        </p:cTn>
                                        <p:tgtEl>
                                          <p:spTgt spid="152"/>
                                        </p:tgtEl>
                                        <p:attrNameLst>
                                          <p:attrName>style.visibility</p:attrName>
                                        </p:attrNameLst>
                                      </p:cBhvr>
                                      <p:to>
                                        <p:strVal val="visible"/>
                                      </p:to>
                                    </p:set>
                                    <p:animEffect transition="in" filter="checkerboard(across)">
                                      <p:cBhvr>
                                        <p:cTn id="142" dur="500"/>
                                        <p:tgtEl>
                                          <p:spTgt spid="152"/>
                                        </p:tgtEl>
                                      </p:cBhvr>
                                    </p:animEffect>
                                  </p:childTnLst>
                                </p:cTn>
                              </p:par>
                              <p:par>
                                <p:cTn id="143" presetID="5" presetClass="entr" presetSubtype="10" fill="hold" grpId="0" nodeType="withEffect">
                                  <p:stCondLst>
                                    <p:cond delay="800"/>
                                  </p:stCondLst>
                                  <p:childTnLst>
                                    <p:set>
                                      <p:cBhvr>
                                        <p:cTn id="144" dur="1" fill="hold">
                                          <p:stCondLst>
                                            <p:cond delay="0"/>
                                          </p:stCondLst>
                                        </p:cTn>
                                        <p:tgtEl>
                                          <p:spTgt spid="155"/>
                                        </p:tgtEl>
                                        <p:attrNameLst>
                                          <p:attrName>style.visibility</p:attrName>
                                        </p:attrNameLst>
                                      </p:cBhvr>
                                      <p:to>
                                        <p:strVal val="visible"/>
                                      </p:to>
                                    </p:set>
                                    <p:animEffect transition="in" filter="checkerboard(across)">
                                      <p:cBhvr>
                                        <p:cTn id="145" dur="500"/>
                                        <p:tgtEl>
                                          <p:spTgt spid="155"/>
                                        </p:tgtEl>
                                      </p:cBhvr>
                                    </p:animEffect>
                                  </p:childTnLst>
                                </p:cTn>
                              </p:par>
                              <p:par>
                                <p:cTn id="146" presetID="5" presetClass="entr" presetSubtype="10" fill="hold" grpId="0" nodeType="withEffect">
                                  <p:stCondLst>
                                    <p:cond delay="1500"/>
                                  </p:stCondLst>
                                  <p:childTnLst>
                                    <p:set>
                                      <p:cBhvr>
                                        <p:cTn id="147" dur="1" fill="hold">
                                          <p:stCondLst>
                                            <p:cond delay="0"/>
                                          </p:stCondLst>
                                        </p:cTn>
                                        <p:tgtEl>
                                          <p:spTgt spid="158"/>
                                        </p:tgtEl>
                                        <p:attrNameLst>
                                          <p:attrName>style.visibility</p:attrName>
                                        </p:attrNameLst>
                                      </p:cBhvr>
                                      <p:to>
                                        <p:strVal val="visible"/>
                                      </p:to>
                                    </p:set>
                                    <p:animEffect transition="in" filter="checkerboard(across)">
                                      <p:cBhvr>
                                        <p:cTn id="148" dur="500"/>
                                        <p:tgtEl>
                                          <p:spTgt spid="158"/>
                                        </p:tgtEl>
                                      </p:cBhvr>
                                    </p:animEffect>
                                  </p:childTnLst>
                                </p:cTn>
                              </p:par>
                              <p:par>
                                <p:cTn id="149" presetID="5" presetClass="entr" presetSubtype="10" fill="hold" grpId="0" nodeType="withEffect">
                                  <p:stCondLst>
                                    <p:cond delay="2100"/>
                                  </p:stCondLst>
                                  <p:childTnLst>
                                    <p:set>
                                      <p:cBhvr>
                                        <p:cTn id="150" dur="1" fill="hold">
                                          <p:stCondLst>
                                            <p:cond delay="0"/>
                                          </p:stCondLst>
                                        </p:cTn>
                                        <p:tgtEl>
                                          <p:spTgt spid="159"/>
                                        </p:tgtEl>
                                        <p:attrNameLst>
                                          <p:attrName>style.visibility</p:attrName>
                                        </p:attrNameLst>
                                      </p:cBhvr>
                                      <p:to>
                                        <p:strVal val="visible"/>
                                      </p:to>
                                    </p:set>
                                    <p:animEffect transition="in" filter="checkerboard(across)">
                                      <p:cBhvr>
                                        <p:cTn id="151" dur="500"/>
                                        <p:tgtEl>
                                          <p:spTgt spid="159"/>
                                        </p:tgtEl>
                                      </p:cBhvr>
                                    </p:animEffect>
                                  </p:childTnLst>
                                </p:cTn>
                              </p:par>
                              <p:par>
                                <p:cTn id="152" presetID="5" presetClass="entr" presetSubtype="10" fill="hold" grpId="0" nodeType="withEffect">
                                  <p:stCondLst>
                                    <p:cond delay="2400"/>
                                  </p:stCondLst>
                                  <p:childTnLst>
                                    <p:set>
                                      <p:cBhvr>
                                        <p:cTn id="153" dur="1" fill="hold">
                                          <p:stCondLst>
                                            <p:cond delay="0"/>
                                          </p:stCondLst>
                                        </p:cTn>
                                        <p:tgtEl>
                                          <p:spTgt spid="165"/>
                                        </p:tgtEl>
                                        <p:attrNameLst>
                                          <p:attrName>style.visibility</p:attrName>
                                        </p:attrNameLst>
                                      </p:cBhvr>
                                      <p:to>
                                        <p:strVal val="visible"/>
                                      </p:to>
                                    </p:set>
                                    <p:animEffect transition="in" filter="checkerboard(across)">
                                      <p:cBhvr>
                                        <p:cTn id="154" dur="500"/>
                                        <p:tgtEl>
                                          <p:spTgt spid="165"/>
                                        </p:tgtEl>
                                      </p:cBhvr>
                                    </p:animEffect>
                                  </p:childTnLst>
                                </p:cTn>
                              </p:par>
                            </p:childTnLst>
                          </p:cTn>
                        </p:par>
                        <p:par>
                          <p:cTn id="155" fill="hold">
                            <p:stCondLst>
                              <p:cond delay="10400"/>
                            </p:stCondLst>
                            <p:childTnLst>
                              <p:par>
                                <p:cTn id="156" presetID="10" presetClass="exit" presetSubtype="0" fill="hold" grpId="1" nodeType="afterEffect">
                                  <p:stCondLst>
                                    <p:cond delay="0"/>
                                  </p:stCondLst>
                                  <p:childTnLst>
                                    <p:animEffect transition="out" filter="fade">
                                      <p:cBhvr>
                                        <p:cTn id="157" dur="100"/>
                                        <p:tgtEl>
                                          <p:spTgt spid="149"/>
                                        </p:tgtEl>
                                      </p:cBhvr>
                                    </p:animEffect>
                                    <p:set>
                                      <p:cBhvr>
                                        <p:cTn id="158" dur="1" fill="hold">
                                          <p:stCondLst>
                                            <p:cond delay="99"/>
                                          </p:stCondLst>
                                        </p:cTn>
                                        <p:tgtEl>
                                          <p:spTgt spid="149"/>
                                        </p:tgtEl>
                                        <p:attrNameLst>
                                          <p:attrName>style.visibility</p:attrName>
                                        </p:attrNameLst>
                                      </p:cBhvr>
                                      <p:to>
                                        <p:strVal val="hidden"/>
                                      </p:to>
                                    </p:set>
                                  </p:childTnLst>
                                </p:cTn>
                              </p:par>
                              <p:par>
                                <p:cTn id="159" presetID="5" presetClass="entr" presetSubtype="10" fill="hold" grpId="0" nodeType="withEffect">
                                  <p:stCondLst>
                                    <p:cond delay="0"/>
                                  </p:stCondLst>
                                  <p:childTnLst>
                                    <p:set>
                                      <p:cBhvr>
                                        <p:cTn id="160" dur="1" fill="hold">
                                          <p:stCondLst>
                                            <p:cond delay="0"/>
                                          </p:stCondLst>
                                        </p:cTn>
                                        <p:tgtEl>
                                          <p:spTgt spid="167"/>
                                        </p:tgtEl>
                                        <p:attrNameLst>
                                          <p:attrName>style.visibility</p:attrName>
                                        </p:attrNameLst>
                                      </p:cBhvr>
                                      <p:to>
                                        <p:strVal val="visible"/>
                                      </p:to>
                                    </p:set>
                                    <p:animEffect transition="in" filter="checkerboard(across)">
                                      <p:cBhvr>
                                        <p:cTn id="161" dur="100"/>
                                        <p:tgtEl>
                                          <p:spTgt spid="167"/>
                                        </p:tgtEl>
                                      </p:cBhvr>
                                    </p:animEffect>
                                  </p:childTnLst>
                                </p:cTn>
                              </p:par>
                              <p:par>
                                <p:cTn id="162" presetID="0" presetClass="path" presetSubtype="0" accel="50000" decel="50000" fill="hold" grpId="1" nodeType="withEffect">
                                  <p:stCondLst>
                                    <p:cond delay="0"/>
                                  </p:stCondLst>
                                  <p:childTnLst>
                                    <p:animMotion origin="layout" path="M -0.00226 0.00162 L -0.30278 -0.10139 " pathEditMode="relative" rAng="0" ptsTypes="AA">
                                      <p:cBhvr>
                                        <p:cTn id="163" dur="400" fill="hold"/>
                                        <p:tgtEl>
                                          <p:spTgt spid="167"/>
                                        </p:tgtEl>
                                        <p:attrNameLst>
                                          <p:attrName>ppt_x</p:attrName>
                                          <p:attrName>ppt_y</p:attrName>
                                        </p:attrNameLst>
                                      </p:cBhvr>
                                      <p:rCtr x="-15035" y="-5162"/>
                                    </p:animMotion>
                                  </p:childTnLst>
                                </p:cTn>
                              </p:par>
                              <p:par>
                                <p:cTn id="164" presetID="5" presetClass="entr" presetSubtype="10" fill="hold" grpId="0" nodeType="withEffect">
                                  <p:stCondLst>
                                    <p:cond delay="100"/>
                                  </p:stCondLst>
                                  <p:childTnLst>
                                    <p:set>
                                      <p:cBhvr>
                                        <p:cTn id="165" dur="1" fill="hold">
                                          <p:stCondLst>
                                            <p:cond delay="0"/>
                                          </p:stCondLst>
                                        </p:cTn>
                                        <p:tgtEl>
                                          <p:spTgt spid="168"/>
                                        </p:tgtEl>
                                        <p:attrNameLst>
                                          <p:attrName>style.visibility</p:attrName>
                                        </p:attrNameLst>
                                      </p:cBhvr>
                                      <p:to>
                                        <p:strVal val="visible"/>
                                      </p:to>
                                    </p:set>
                                    <p:animEffect transition="in" filter="checkerboard(across)">
                                      <p:cBhvr>
                                        <p:cTn id="166" dur="100"/>
                                        <p:tgtEl>
                                          <p:spTgt spid="168"/>
                                        </p:tgtEl>
                                      </p:cBhvr>
                                    </p:animEffect>
                                  </p:childTnLst>
                                </p:cTn>
                              </p:par>
                              <p:par>
                                <p:cTn id="167" presetID="5" presetClass="entr" presetSubtype="10" fill="hold" grpId="0" nodeType="withEffect">
                                  <p:stCondLst>
                                    <p:cond delay="200"/>
                                  </p:stCondLst>
                                  <p:childTnLst>
                                    <p:set>
                                      <p:cBhvr>
                                        <p:cTn id="168" dur="1" fill="hold">
                                          <p:stCondLst>
                                            <p:cond delay="0"/>
                                          </p:stCondLst>
                                        </p:cTn>
                                        <p:tgtEl>
                                          <p:spTgt spid="169"/>
                                        </p:tgtEl>
                                        <p:attrNameLst>
                                          <p:attrName>style.visibility</p:attrName>
                                        </p:attrNameLst>
                                      </p:cBhvr>
                                      <p:to>
                                        <p:strVal val="visible"/>
                                      </p:to>
                                    </p:set>
                                    <p:animEffect transition="in" filter="checkerboard(across)">
                                      <p:cBhvr>
                                        <p:cTn id="169" dur="100"/>
                                        <p:tgtEl>
                                          <p:spTgt spid="169"/>
                                        </p:tgtEl>
                                      </p:cBhvr>
                                    </p:animEffect>
                                  </p:childTnLst>
                                </p:cTn>
                              </p:par>
                              <p:par>
                                <p:cTn id="170" presetID="5" presetClass="entr" presetSubtype="10" fill="hold" grpId="0" nodeType="withEffect">
                                  <p:stCondLst>
                                    <p:cond delay="300"/>
                                  </p:stCondLst>
                                  <p:childTnLst>
                                    <p:set>
                                      <p:cBhvr>
                                        <p:cTn id="171" dur="1" fill="hold">
                                          <p:stCondLst>
                                            <p:cond delay="0"/>
                                          </p:stCondLst>
                                        </p:cTn>
                                        <p:tgtEl>
                                          <p:spTgt spid="170"/>
                                        </p:tgtEl>
                                        <p:attrNameLst>
                                          <p:attrName>style.visibility</p:attrName>
                                        </p:attrNameLst>
                                      </p:cBhvr>
                                      <p:to>
                                        <p:strVal val="visible"/>
                                      </p:to>
                                    </p:set>
                                    <p:animEffect transition="in" filter="checkerboard(across)">
                                      <p:cBhvr>
                                        <p:cTn id="172" dur="100"/>
                                        <p:tgtEl>
                                          <p:spTgt spid="170"/>
                                        </p:tgtEl>
                                      </p:cBhvr>
                                    </p:animEffect>
                                  </p:childTnLst>
                                </p:cTn>
                              </p:par>
                            </p:childTnLst>
                          </p:cTn>
                        </p:par>
                        <p:par>
                          <p:cTn id="173" fill="hold">
                            <p:stCondLst>
                              <p:cond delay="10800"/>
                            </p:stCondLst>
                            <p:childTnLst>
                              <p:par>
                                <p:cTn id="174" presetID="10" presetClass="exit" presetSubtype="0" fill="hold" grpId="1" nodeType="afterEffect">
                                  <p:stCondLst>
                                    <p:cond delay="0"/>
                                  </p:stCondLst>
                                  <p:childTnLst>
                                    <p:animEffect transition="out" filter="fade">
                                      <p:cBhvr>
                                        <p:cTn id="175" dur="100"/>
                                        <p:tgtEl>
                                          <p:spTgt spid="168"/>
                                        </p:tgtEl>
                                      </p:cBhvr>
                                    </p:animEffect>
                                    <p:set>
                                      <p:cBhvr>
                                        <p:cTn id="176" dur="1" fill="hold">
                                          <p:stCondLst>
                                            <p:cond delay="99"/>
                                          </p:stCondLst>
                                        </p:cTn>
                                        <p:tgtEl>
                                          <p:spTgt spid="168"/>
                                        </p:tgtEl>
                                        <p:attrNameLst>
                                          <p:attrName>style.visibility</p:attrName>
                                        </p:attrNameLst>
                                      </p:cBhvr>
                                      <p:to>
                                        <p:strVal val="hidden"/>
                                      </p:to>
                                    </p:set>
                                  </p:childTnLst>
                                </p:cTn>
                              </p:par>
                            </p:childTnLst>
                          </p:cTn>
                        </p:par>
                        <p:par>
                          <p:cTn id="177" fill="hold">
                            <p:stCondLst>
                              <p:cond delay="10900"/>
                            </p:stCondLst>
                            <p:childTnLst>
                              <p:par>
                                <p:cTn id="178" presetID="10" presetClass="exit" presetSubtype="0" fill="hold" grpId="1" nodeType="afterEffect">
                                  <p:stCondLst>
                                    <p:cond delay="0"/>
                                  </p:stCondLst>
                                  <p:childTnLst>
                                    <p:animEffect transition="out" filter="fade">
                                      <p:cBhvr>
                                        <p:cTn id="179" dur="100"/>
                                        <p:tgtEl>
                                          <p:spTgt spid="169"/>
                                        </p:tgtEl>
                                      </p:cBhvr>
                                    </p:animEffect>
                                    <p:set>
                                      <p:cBhvr>
                                        <p:cTn id="180" dur="1" fill="hold">
                                          <p:stCondLst>
                                            <p:cond delay="99"/>
                                          </p:stCondLst>
                                        </p:cTn>
                                        <p:tgtEl>
                                          <p:spTgt spid="169"/>
                                        </p:tgtEl>
                                        <p:attrNameLst>
                                          <p:attrName>style.visibility</p:attrName>
                                        </p:attrNameLst>
                                      </p:cBhvr>
                                      <p:to>
                                        <p:strVal val="hidden"/>
                                      </p:to>
                                    </p:set>
                                  </p:childTnLst>
                                </p:cTn>
                              </p:par>
                            </p:childTnLst>
                          </p:cTn>
                        </p:par>
                        <p:par>
                          <p:cTn id="181" fill="hold">
                            <p:stCondLst>
                              <p:cond delay="11000"/>
                            </p:stCondLst>
                            <p:childTnLst>
                              <p:par>
                                <p:cTn id="182" presetID="10" presetClass="exit" presetSubtype="0" fill="hold" grpId="1" nodeType="afterEffect">
                                  <p:stCondLst>
                                    <p:cond delay="0"/>
                                  </p:stCondLst>
                                  <p:childTnLst>
                                    <p:animEffect transition="out" filter="fade">
                                      <p:cBhvr>
                                        <p:cTn id="183" dur="100"/>
                                        <p:tgtEl>
                                          <p:spTgt spid="170"/>
                                        </p:tgtEl>
                                      </p:cBhvr>
                                    </p:animEffect>
                                    <p:set>
                                      <p:cBhvr>
                                        <p:cTn id="184" dur="1" fill="hold">
                                          <p:stCondLst>
                                            <p:cond delay="99"/>
                                          </p:stCondLst>
                                        </p:cTn>
                                        <p:tgtEl>
                                          <p:spTgt spid="170"/>
                                        </p:tgtEl>
                                        <p:attrNameLst>
                                          <p:attrName>style.visibility</p:attrName>
                                        </p:attrNameLst>
                                      </p:cBhvr>
                                      <p:to>
                                        <p:strVal val="hidden"/>
                                      </p:to>
                                    </p:set>
                                  </p:childTnLst>
                                </p:cTn>
                              </p:par>
                            </p:childTnLst>
                          </p:cTn>
                        </p:par>
                        <p:par>
                          <p:cTn id="185" fill="hold">
                            <p:stCondLst>
                              <p:cond delay="11100"/>
                            </p:stCondLst>
                            <p:childTnLst>
                              <p:par>
                                <p:cTn id="186" presetID="10" presetClass="exit" presetSubtype="0" fill="hold" grpId="2" nodeType="afterEffect">
                                  <p:stCondLst>
                                    <p:cond delay="0"/>
                                  </p:stCondLst>
                                  <p:childTnLst>
                                    <p:animEffect transition="out" filter="fade">
                                      <p:cBhvr>
                                        <p:cTn id="187" dur="100"/>
                                        <p:tgtEl>
                                          <p:spTgt spid="167"/>
                                        </p:tgtEl>
                                      </p:cBhvr>
                                    </p:animEffect>
                                    <p:set>
                                      <p:cBhvr>
                                        <p:cTn id="188" dur="1" fill="hold">
                                          <p:stCondLst>
                                            <p:cond delay="99"/>
                                          </p:stCondLst>
                                        </p:cTn>
                                        <p:tgtEl>
                                          <p:spTgt spid="167"/>
                                        </p:tgtEl>
                                        <p:attrNameLst>
                                          <p:attrName>style.visibility</p:attrName>
                                        </p:attrNameLst>
                                      </p:cBhvr>
                                      <p:to>
                                        <p:strVal val="hidden"/>
                                      </p:to>
                                    </p:set>
                                  </p:childTnLst>
                                </p:cTn>
                              </p:par>
                              <p:par>
                                <p:cTn id="189" presetID="5" presetClass="entr" presetSubtype="10" fill="hold" grpId="0" nodeType="withEffect">
                                  <p:stCondLst>
                                    <p:cond delay="0"/>
                                  </p:stCondLst>
                                  <p:childTnLst>
                                    <p:set>
                                      <p:cBhvr>
                                        <p:cTn id="190" dur="1" fill="hold">
                                          <p:stCondLst>
                                            <p:cond delay="0"/>
                                          </p:stCondLst>
                                        </p:cTn>
                                        <p:tgtEl>
                                          <p:spTgt spid="171"/>
                                        </p:tgtEl>
                                        <p:attrNameLst>
                                          <p:attrName>style.visibility</p:attrName>
                                        </p:attrNameLst>
                                      </p:cBhvr>
                                      <p:to>
                                        <p:strVal val="visible"/>
                                      </p:to>
                                    </p:set>
                                    <p:animEffect transition="in" filter="checkerboard(across)">
                                      <p:cBhvr>
                                        <p:cTn id="191" dur="100"/>
                                        <p:tgtEl>
                                          <p:spTgt spid="171"/>
                                        </p:tgtEl>
                                      </p:cBhvr>
                                    </p:animEffect>
                                  </p:childTnLst>
                                </p:cTn>
                              </p:par>
                            </p:childTnLst>
                          </p:cTn>
                        </p:par>
                        <p:par>
                          <p:cTn id="192" fill="hold">
                            <p:stCondLst>
                              <p:cond delay="11200"/>
                            </p:stCondLst>
                            <p:childTnLst>
                              <p:par>
                                <p:cTn id="193" presetID="0" presetClass="path" presetSubtype="0" accel="50000" decel="50000" fill="hold" grpId="2" nodeType="afterEffect">
                                  <p:stCondLst>
                                    <p:cond delay="0"/>
                                  </p:stCondLst>
                                  <p:childTnLst>
                                    <p:animMotion origin="layout" path="M -0.00348 0.00301 C 0.06093 -0.02685 0.12552 -0.05625 0.11302 -0.08357 C 0.10052 -0.11111 -0.06528 -0.13519 -0.0783 -0.16366 C -0.0915 -0.18982 -0.02917 -0.21482 0.03333 -0.24097 " pathEditMode="relative" rAng="300000" ptsTypes="AAAA">
                                      <p:cBhvr>
                                        <p:cTn id="194" dur="1300" fill="hold"/>
                                        <p:tgtEl>
                                          <p:spTgt spid="171"/>
                                        </p:tgtEl>
                                        <p:attrNameLst>
                                          <p:attrName>ppt_x</p:attrName>
                                          <p:attrName>ppt_y</p:attrName>
                                        </p:attrNameLst>
                                      </p:cBhvr>
                                      <p:rCtr x="2031" y="-12176"/>
                                    </p:animMotion>
                                  </p:childTnLst>
                                </p:cTn>
                              </p:par>
                              <p:par>
                                <p:cTn id="195" presetID="5" presetClass="entr" presetSubtype="10" fill="hold" grpId="0" nodeType="withEffect">
                                  <p:stCondLst>
                                    <p:cond delay="800"/>
                                  </p:stCondLst>
                                  <p:childTnLst>
                                    <p:set>
                                      <p:cBhvr>
                                        <p:cTn id="196" dur="1" fill="hold">
                                          <p:stCondLst>
                                            <p:cond delay="0"/>
                                          </p:stCondLst>
                                        </p:cTn>
                                        <p:tgtEl>
                                          <p:spTgt spid="172"/>
                                        </p:tgtEl>
                                        <p:attrNameLst>
                                          <p:attrName>style.visibility</p:attrName>
                                        </p:attrNameLst>
                                      </p:cBhvr>
                                      <p:to>
                                        <p:strVal val="visible"/>
                                      </p:to>
                                    </p:set>
                                    <p:animEffect transition="in" filter="checkerboard(across)">
                                      <p:cBhvr>
                                        <p:cTn id="197" dur="500"/>
                                        <p:tgtEl>
                                          <p:spTgt spid="172"/>
                                        </p:tgtEl>
                                      </p:cBhvr>
                                    </p:animEffect>
                                  </p:childTnLst>
                                </p:cTn>
                              </p:par>
                              <p:par>
                                <p:cTn id="198" presetID="5" presetClass="entr" presetSubtype="10" fill="hold" grpId="0" nodeType="withEffect">
                                  <p:stCondLst>
                                    <p:cond delay="400"/>
                                  </p:stCondLst>
                                  <p:childTnLst>
                                    <p:set>
                                      <p:cBhvr>
                                        <p:cTn id="199" dur="1" fill="hold">
                                          <p:stCondLst>
                                            <p:cond delay="0"/>
                                          </p:stCondLst>
                                        </p:cTn>
                                        <p:tgtEl>
                                          <p:spTgt spid="173"/>
                                        </p:tgtEl>
                                        <p:attrNameLst>
                                          <p:attrName>style.visibility</p:attrName>
                                        </p:attrNameLst>
                                      </p:cBhvr>
                                      <p:to>
                                        <p:strVal val="visible"/>
                                      </p:to>
                                    </p:set>
                                    <p:animEffect transition="in" filter="checkerboard(across)">
                                      <p:cBhvr>
                                        <p:cTn id="200" dur="500"/>
                                        <p:tgtEl>
                                          <p:spTgt spid="173"/>
                                        </p:tgtEl>
                                      </p:cBhvr>
                                    </p:animEffect>
                                  </p:childTnLst>
                                </p:cTn>
                              </p:par>
                              <p:par>
                                <p:cTn id="201" presetID="5" presetClass="entr" presetSubtype="10" fill="hold" grpId="0" nodeType="withEffect">
                                  <p:stCondLst>
                                    <p:cond delay="1200"/>
                                  </p:stCondLst>
                                  <p:childTnLst>
                                    <p:set>
                                      <p:cBhvr>
                                        <p:cTn id="202" dur="1" fill="hold">
                                          <p:stCondLst>
                                            <p:cond delay="0"/>
                                          </p:stCondLst>
                                        </p:cTn>
                                        <p:tgtEl>
                                          <p:spTgt spid="174"/>
                                        </p:tgtEl>
                                        <p:attrNameLst>
                                          <p:attrName>style.visibility</p:attrName>
                                        </p:attrNameLst>
                                      </p:cBhvr>
                                      <p:to>
                                        <p:strVal val="visible"/>
                                      </p:to>
                                    </p:set>
                                    <p:animEffect transition="in" filter="checkerboard(across)">
                                      <p:cBhvr>
                                        <p:cTn id="203" dur="500"/>
                                        <p:tgtEl>
                                          <p:spTgt spid="174"/>
                                        </p:tgtEl>
                                      </p:cBhvr>
                                    </p:animEffect>
                                  </p:childTnLst>
                                </p:cTn>
                              </p:par>
                            </p:childTnLst>
                          </p:cTn>
                        </p:par>
                        <p:par>
                          <p:cTn id="204" fill="hold">
                            <p:stCondLst>
                              <p:cond delay="12900"/>
                            </p:stCondLst>
                            <p:childTnLst>
                              <p:par>
                                <p:cTn id="205" presetID="10" presetClass="exit" presetSubtype="0" fill="hold" grpId="1" nodeType="afterEffect">
                                  <p:stCondLst>
                                    <p:cond delay="0"/>
                                  </p:stCondLst>
                                  <p:childTnLst>
                                    <p:animEffect transition="out" filter="fade">
                                      <p:cBhvr>
                                        <p:cTn id="206" dur="100"/>
                                        <p:tgtEl>
                                          <p:spTgt spid="171"/>
                                        </p:tgtEl>
                                      </p:cBhvr>
                                    </p:animEffect>
                                    <p:set>
                                      <p:cBhvr>
                                        <p:cTn id="207" dur="1" fill="hold">
                                          <p:stCondLst>
                                            <p:cond delay="99"/>
                                          </p:stCondLst>
                                        </p:cTn>
                                        <p:tgtEl>
                                          <p:spTgt spid="171"/>
                                        </p:tgtEl>
                                        <p:attrNameLst>
                                          <p:attrName>style.visibility</p:attrName>
                                        </p:attrNameLst>
                                      </p:cBhvr>
                                      <p:to>
                                        <p:strVal val="hidden"/>
                                      </p:to>
                                    </p:set>
                                  </p:childTnLst>
                                </p:cTn>
                              </p:par>
                              <p:par>
                                <p:cTn id="208" presetID="5" presetClass="entr" presetSubtype="10" fill="hold" grpId="0" nodeType="withEffect">
                                  <p:stCondLst>
                                    <p:cond delay="0"/>
                                  </p:stCondLst>
                                  <p:childTnLst>
                                    <p:set>
                                      <p:cBhvr>
                                        <p:cTn id="209" dur="1" fill="hold">
                                          <p:stCondLst>
                                            <p:cond delay="0"/>
                                          </p:stCondLst>
                                        </p:cTn>
                                        <p:tgtEl>
                                          <p:spTgt spid="175"/>
                                        </p:tgtEl>
                                        <p:attrNameLst>
                                          <p:attrName>style.visibility</p:attrName>
                                        </p:attrNameLst>
                                      </p:cBhvr>
                                      <p:to>
                                        <p:strVal val="visible"/>
                                      </p:to>
                                    </p:set>
                                    <p:animEffect transition="in" filter="checkerboard(across)">
                                      <p:cBhvr>
                                        <p:cTn id="210" dur="100"/>
                                        <p:tgtEl>
                                          <p:spTgt spid="175"/>
                                        </p:tgtEl>
                                      </p:cBhvr>
                                    </p:animEffect>
                                  </p:childTnLst>
                                </p:cTn>
                              </p:par>
                              <p:par>
                                <p:cTn id="211" presetID="0" presetClass="path" presetSubtype="0" accel="50000" decel="50000" fill="hold" grpId="1" nodeType="withEffect">
                                  <p:stCondLst>
                                    <p:cond delay="0"/>
                                  </p:stCondLst>
                                  <p:childTnLst>
                                    <p:animMotion origin="layout" path="M 0.0026 0.00023 L -0.03282 0.25231 " pathEditMode="relative" rAng="0" ptsTypes="AA">
                                      <p:cBhvr>
                                        <p:cTn id="212" dur="400" fill="hold"/>
                                        <p:tgtEl>
                                          <p:spTgt spid="175"/>
                                        </p:tgtEl>
                                        <p:attrNameLst>
                                          <p:attrName>ppt_x</p:attrName>
                                          <p:attrName>ppt_y</p:attrName>
                                        </p:attrNameLst>
                                      </p:cBhvr>
                                      <p:rCtr x="-1771" y="12593"/>
                                    </p:animMotion>
                                  </p:childTnLst>
                                </p:cTn>
                              </p:par>
                              <p:par>
                                <p:cTn id="213" presetID="5" presetClass="entr" presetSubtype="10" fill="hold" grpId="0" nodeType="withEffect">
                                  <p:stCondLst>
                                    <p:cond delay="100"/>
                                  </p:stCondLst>
                                  <p:childTnLst>
                                    <p:set>
                                      <p:cBhvr>
                                        <p:cTn id="214" dur="1" fill="hold">
                                          <p:stCondLst>
                                            <p:cond delay="0"/>
                                          </p:stCondLst>
                                        </p:cTn>
                                        <p:tgtEl>
                                          <p:spTgt spid="176"/>
                                        </p:tgtEl>
                                        <p:attrNameLst>
                                          <p:attrName>style.visibility</p:attrName>
                                        </p:attrNameLst>
                                      </p:cBhvr>
                                      <p:to>
                                        <p:strVal val="visible"/>
                                      </p:to>
                                    </p:set>
                                    <p:animEffect transition="in" filter="checkerboard(across)">
                                      <p:cBhvr>
                                        <p:cTn id="215" dur="100"/>
                                        <p:tgtEl>
                                          <p:spTgt spid="176"/>
                                        </p:tgtEl>
                                      </p:cBhvr>
                                    </p:animEffect>
                                  </p:childTnLst>
                                </p:cTn>
                              </p:par>
                              <p:par>
                                <p:cTn id="216" presetID="5" presetClass="entr" presetSubtype="10" fill="hold" grpId="0" nodeType="withEffect">
                                  <p:stCondLst>
                                    <p:cond delay="100"/>
                                  </p:stCondLst>
                                  <p:childTnLst>
                                    <p:set>
                                      <p:cBhvr>
                                        <p:cTn id="217" dur="1" fill="hold">
                                          <p:stCondLst>
                                            <p:cond delay="0"/>
                                          </p:stCondLst>
                                        </p:cTn>
                                        <p:tgtEl>
                                          <p:spTgt spid="177"/>
                                        </p:tgtEl>
                                        <p:attrNameLst>
                                          <p:attrName>style.visibility</p:attrName>
                                        </p:attrNameLst>
                                      </p:cBhvr>
                                      <p:to>
                                        <p:strVal val="visible"/>
                                      </p:to>
                                    </p:set>
                                    <p:animEffect transition="in" filter="checkerboard(across)">
                                      <p:cBhvr>
                                        <p:cTn id="218" dur="100"/>
                                        <p:tgtEl>
                                          <p:spTgt spid="177"/>
                                        </p:tgtEl>
                                      </p:cBhvr>
                                    </p:animEffect>
                                  </p:childTnLst>
                                </p:cTn>
                              </p:par>
                              <p:par>
                                <p:cTn id="219" presetID="5" presetClass="entr" presetSubtype="10" fill="hold" grpId="0" nodeType="withEffect">
                                  <p:stCondLst>
                                    <p:cond delay="200"/>
                                  </p:stCondLst>
                                  <p:childTnLst>
                                    <p:set>
                                      <p:cBhvr>
                                        <p:cTn id="220" dur="1" fill="hold">
                                          <p:stCondLst>
                                            <p:cond delay="0"/>
                                          </p:stCondLst>
                                        </p:cTn>
                                        <p:tgtEl>
                                          <p:spTgt spid="178"/>
                                        </p:tgtEl>
                                        <p:attrNameLst>
                                          <p:attrName>style.visibility</p:attrName>
                                        </p:attrNameLst>
                                      </p:cBhvr>
                                      <p:to>
                                        <p:strVal val="visible"/>
                                      </p:to>
                                    </p:set>
                                    <p:animEffect transition="in" filter="checkerboard(across)">
                                      <p:cBhvr>
                                        <p:cTn id="221" dur="100"/>
                                        <p:tgtEl>
                                          <p:spTgt spid="178"/>
                                        </p:tgtEl>
                                      </p:cBhvr>
                                    </p:animEffect>
                                  </p:childTnLst>
                                </p:cTn>
                              </p:par>
                              <p:par>
                                <p:cTn id="222" presetID="5" presetClass="entr" presetSubtype="10" fill="hold" grpId="0" nodeType="withEffect">
                                  <p:stCondLst>
                                    <p:cond delay="200"/>
                                  </p:stCondLst>
                                  <p:childTnLst>
                                    <p:set>
                                      <p:cBhvr>
                                        <p:cTn id="223" dur="1" fill="hold">
                                          <p:stCondLst>
                                            <p:cond delay="0"/>
                                          </p:stCondLst>
                                        </p:cTn>
                                        <p:tgtEl>
                                          <p:spTgt spid="179"/>
                                        </p:tgtEl>
                                        <p:attrNameLst>
                                          <p:attrName>style.visibility</p:attrName>
                                        </p:attrNameLst>
                                      </p:cBhvr>
                                      <p:to>
                                        <p:strVal val="visible"/>
                                      </p:to>
                                    </p:set>
                                    <p:animEffect transition="in" filter="checkerboard(across)">
                                      <p:cBhvr>
                                        <p:cTn id="224" dur="100"/>
                                        <p:tgtEl>
                                          <p:spTgt spid="179"/>
                                        </p:tgtEl>
                                      </p:cBhvr>
                                    </p:animEffect>
                                  </p:childTnLst>
                                </p:cTn>
                              </p:par>
                            </p:childTnLst>
                          </p:cTn>
                        </p:par>
                        <p:par>
                          <p:cTn id="225" fill="hold">
                            <p:stCondLst>
                              <p:cond delay="13300"/>
                            </p:stCondLst>
                            <p:childTnLst>
                              <p:par>
                                <p:cTn id="226" presetID="10" presetClass="exit" presetSubtype="0" fill="hold" grpId="1" nodeType="afterEffect">
                                  <p:stCondLst>
                                    <p:cond delay="0"/>
                                  </p:stCondLst>
                                  <p:childTnLst>
                                    <p:animEffect transition="out" filter="fade">
                                      <p:cBhvr>
                                        <p:cTn id="227" dur="100"/>
                                        <p:tgtEl>
                                          <p:spTgt spid="176"/>
                                        </p:tgtEl>
                                      </p:cBhvr>
                                    </p:animEffect>
                                    <p:set>
                                      <p:cBhvr>
                                        <p:cTn id="228" dur="1" fill="hold">
                                          <p:stCondLst>
                                            <p:cond delay="99"/>
                                          </p:stCondLst>
                                        </p:cTn>
                                        <p:tgtEl>
                                          <p:spTgt spid="176"/>
                                        </p:tgtEl>
                                        <p:attrNameLst>
                                          <p:attrName>style.visibility</p:attrName>
                                        </p:attrNameLst>
                                      </p:cBhvr>
                                      <p:to>
                                        <p:strVal val="hidden"/>
                                      </p:to>
                                    </p:set>
                                  </p:childTnLst>
                                </p:cTn>
                              </p:par>
                            </p:childTnLst>
                          </p:cTn>
                        </p:par>
                        <p:par>
                          <p:cTn id="229" fill="hold">
                            <p:stCondLst>
                              <p:cond delay="13400"/>
                            </p:stCondLst>
                            <p:childTnLst>
                              <p:par>
                                <p:cTn id="230" presetID="10" presetClass="exit" presetSubtype="0" fill="hold" grpId="1" nodeType="afterEffect">
                                  <p:stCondLst>
                                    <p:cond delay="0"/>
                                  </p:stCondLst>
                                  <p:childTnLst>
                                    <p:animEffect transition="out" filter="fade">
                                      <p:cBhvr>
                                        <p:cTn id="231" dur="100"/>
                                        <p:tgtEl>
                                          <p:spTgt spid="177"/>
                                        </p:tgtEl>
                                      </p:cBhvr>
                                    </p:animEffect>
                                    <p:set>
                                      <p:cBhvr>
                                        <p:cTn id="232" dur="1" fill="hold">
                                          <p:stCondLst>
                                            <p:cond delay="99"/>
                                          </p:stCondLst>
                                        </p:cTn>
                                        <p:tgtEl>
                                          <p:spTgt spid="177"/>
                                        </p:tgtEl>
                                        <p:attrNameLst>
                                          <p:attrName>style.visibility</p:attrName>
                                        </p:attrNameLst>
                                      </p:cBhvr>
                                      <p:to>
                                        <p:strVal val="hidden"/>
                                      </p:to>
                                    </p:set>
                                  </p:childTnLst>
                                </p:cTn>
                              </p:par>
                            </p:childTnLst>
                          </p:cTn>
                        </p:par>
                        <p:par>
                          <p:cTn id="233" fill="hold">
                            <p:stCondLst>
                              <p:cond delay="13500"/>
                            </p:stCondLst>
                            <p:childTnLst>
                              <p:par>
                                <p:cTn id="234" presetID="10" presetClass="exit" presetSubtype="0" fill="hold" grpId="1" nodeType="afterEffect">
                                  <p:stCondLst>
                                    <p:cond delay="0"/>
                                  </p:stCondLst>
                                  <p:childTnLst>
                                    <p:animEffect transition="out" filter="fade">
                                      <p:cBhvr>
                                        <p:cTn id="235" dur="100"/>
                                        <p:tgtEl>
                                          <p:spTgt spid="178"/>
                                        </p:tgtEl>
                                      </p:cBhvr>
                                    </p:animEffect>
                                    <p:set>
                                      <p:cBhvr>
                                        <p:cTn id="236" dur="1" fill="hold">
                                          <p:stCondLst>
                                            <p:cond delay="99"/>
                                          </p:stCondLst>
                                        </p:cTn>
                                        <p:tgtEl>
                                          <p:spTgt spid="178"/>
                                        </p:tgtEl>
                                        <p:attrNameLst>
                                          <p:attrName>style.visibility</p:attrName>
                                        </p:attrNameLst>
                                      </p:cBhvr>
                                      <p:to>
                                        <p:strVal val="hidden"/>
                                      </p:to>
                                    </p:set>
                                  </p:childTnLst>
                                </p:cTn>
                              </p:par>
                            </p:childTnLst>
                          </p:cTn>
                        </p:par>
                        <p:par>
                          <p:cTn id="237" fill="hold">
                            <p:stCondLst>
                              <p:cond delay="13600"/>
                            </p:stCondLst>
                            <p:childTnLst>
                              <p:par>
                                <p:cTn id="238" presetID="10" presetClass="exit" presetSubtype="0" fill="hold" grpId="1" nodeType="afterEffect">
                                  <p:stCondLst>
                                    <p:cond delay="0"/>
                                  </p:stCondLst>
                                  <p:childTnLst>
                                    <p:animEffect transition="out" filter="fade">
                                      <p:cBhvr>
                                        <p:cTn id="239" dur="100"/>
                                        <p:tgtEl>
                                          <p:spTgt spid="179"/>
                                        </p:tgtEl>
                                      </p:cBhvr>
                                    </p:animEffect>
                                    <p:set>
                                      <p:cBhvr>
                                        <p:cTn id="240" dur="1" fill="hold">
                                          <p:stCondLst>
                                            <p:cond delay="99"/>
                                          </p:stCondLst>
                                        </p:cTn>
                                        <p:tgtEl>
                                          <p:spTgt spid="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92" grpId="2" animBg="1"/>
      <p:bldP spid="93" grpId="0" animBg="1"/>
      <p:bldP spid="94" grpId="0" animBg="1"/>
      <p:bldP spid="95" grpId="0" animBg="1"/>
      <p:bldP spid="96" grpId="0" animBg="1"/>
      <p:bldP spid="97" grpId="0" animBg="1"/>
      <p:bldP spid="97" grpId="1" animBg="1"/>
      <p:bldP spid="97" grpId="2" animBg="1"/>
      <p:bldP spid="98" grpId="0" animBg="1"/>
      <p:bldP spid="98" grpId="1" animBg="1"/>
      <p:bldP spid="100" grpId="0" animBg="1"/>
      <p:bldP spid="100" grpId="1" animBg="1"/>
      <p:bldP spid="102" grpId="0" animBg="1"/>
      <p:bldP spid="102" grpId="1" animBg="1"/>
      <p:bldP spid="105" grpId="0" animBg="1"/>
      <p:bldP spid="105" grpId="1" animBg="1"/>
      <p:bldP spid="112" grpId="0" animBg="1"/>
      <p:bldP spid="116" grpId="0" animBg="1"/>
      <p:bldP spid="116" grpId="1" animBg="1"/>
      <p:bldP spid="116" grpId="2" animBg="1"/>
      <p:bldP spid="119" grpId="0" animBg="1"/>
      <p:bldP spid="122" grpId="0" animBg="1"/>
      <p:bldP spid="125" grpId="0" animBg="1"/>
      <p:bldP spid="129" grpId="0" animBg="1"/>
      <p:bldP spid="132" grpId="0" animBg="1"/>
      <p:bldP spid="132" grpId="1" animBg="1"/>
      <p:bldP spid="132" grpId="2" animBg="1"/>
      <p:bldP spid="136" grpId="0" animBg="1"/>
      <p:bldP spid="136" grpId="1" animBg="1"/>
      <p:bldP spid="139" grpId="0" animBg="1"/>
      <p:bldP spid="139" grpId="1" animBg="1"/>
      <p:bldP spid="145" grpId="0" animBg="1"/>
      <p:bldP spid="145" grpId="1" animBg="1"/>
      <p:bldP spid="147" grpId="0" animBg="1"/>
      <p:bldP spid="147" grpId="1" animBg="1"/>
      <p:bldP spid="148" grpId="0" animBg="1"/>
      <p:bldP spid="148" grpId="1" animBg="1"/>
      <p:bldP spid="149" grpId="0" animBg="1"/>
      <p:bldP spid="149" grpId="1" animBg="1"/>
      <p:bldP spid="149" grpId="2" animBg="1"/>
      <p:bldP spid="152" grpId="0" animBg="1"/>
      <p:bldP spid="155" grpId="0" animBg="1"/>
      <p:bldP spid="158" grpId="0" animBg="1"/>
      <p:bldP spid="159" grpId="0" animBg="1"/>
      <p:bldP spid="165" grpId="0" animBg="1"/>
      <p:bldP spid="167" grpId="0" animBg="1"/>
      <p:bldP spid="167" grpId="1" animBg="1"/>
      <p:bldP spid="167" grpId="2" animBg="1"/>
      <p:bldP spid="168" grpId="0" animBg="1"/>
      <p:bldP spid="168" grpId="1" animBg="1"/>
      <p:bldP spid="169" grpId="0" animBg="1"/>
      <p:bldP spid="169" grpId="1" animBg="1"/>
      <p:bldP spid="170" grpId="0" animBg="1"/>
      <p:bldP spid="170" grpId="1" animBg="1"/>
      <p:bldP spid="171" grpId="0" animBg="1"/>
      <p:bldP spid="171" grpId="1" animBg="1"/>
      <p:bldP spid="171" grpId="2" animBg="1"/>
      <p:bldP spid="172" grpId="0" animBg="1"/>
      <p:bldP spid="173" grpId="0" animBg="1"/>
      <p:bldP spid="174" grpId="0"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Lst>
  </p:timing>
</p:sld>
</file>

<file path=ppt/theme/theme1.xml><?xml version="1.0" encoding="utf-8"?>
<a:theme xmlns:a="http://schemas.openxmlformats.org/drawingml/2006/main" name="CAS">
  <a:themeElements>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CA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CAS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CAS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S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CAS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CAS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CAS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AS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CAS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CAS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CAS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102125</TotalTime>
  <Words>5049</Words>
  <Application>Microsoft Macintosh PowerPoint</Application>
  <PresentationFormat>全屏显示(4:3)</PresentationFormat>
  <Paragraphs>834</Paragraphs>
  <Slides>41</Slides>
  <Notes>41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41</vt:i4>
      </vt:variant>
    </vt:vector>
  </HeadingPairs>
  <TitlesOfParts>
    <vt:vector size="51" baseType="lpstr">
      <vt:lpstr>宋体</vt:lpstr>
      <vt:lpstr>Arial</vt:lpstr>
      <vt:lpstr>Arial Black</vt:lpstr>
      <vt:lpstr>Calibri</vt:lpstr>
      <vt:lpstr>Cambria Math</vt:lpstr>
      <vt:lpstr>Candara</vt:lpstr>
      <vt:lpstr>Corbel</vt:lpstr>
      <vt:lpstr>Times New Roman</vt:lpstr>
      <vt:lpstr>Wingdings</vt:lpstr>
      <vt:lpstr>CAS</vt:lpstr>
      <vt:lpstr>Approximate Graph Propagation</vt:lpstr>
      <vt:lpstr>Graphs are ubiquitous</vt:lpstr>
      <vt:lpstr>Graphs are ubiquitous</vt:lpstr>
      <vt:lpstr>Graphs are ubiquitous</vt:lpstr>
      <vt:lpstr>Graph</vt:lpstr>
      <vt:lpstr>Node Proximity</vt:lpstr>
      <vt:lpstr>Node Proximity</vt:lpstr>
      <vt:lpstr>L-hop Transition Probability</vt:lpstr>
      <vt:lpstr>Personalized PageRank (PPR)</vt:lpstr>
      <vt:lpstr>PageRank and Personalized PageRank</vt:lpstr>
      <vt:lpstr>Heat Kernel PageRank (HKPR)</vt:lpstr>
      <vt:lpstr>Katz</vt:lpstr>
      <vt:lpstr>Generalized Graph Propagation</vt:lpstr>
      <vt:lpstr>Graph Propagation in GNN</vt:lpstr>
      <vt:lpstr>Graph Propagation in GNN</vt:lpstr>
      <vt:lpstr>Graph Propagation in GNN</vt:lpstr>
      <vt:lpstr>Generalized Graph Propagation</vt:lpstr>
      <vt:lpstr>Generalized Graph Propagation</vt:lpstr>
      <vt:lpstr>Is there a unified algorithm to compute the generalized graph propagation equation?</vt:lpstr>
      <vt:lpstr>Monte-Carlo Methods</vt:lpstr>
      <vt:lpstr>Deterministic Propagation [FOCS’06, NeurIPS’ 15]</vt:lpstr>
      <vt:lpstr>Deterministic Propagation</vt:lpstr>
      <vt:lpstr>AGP: Approximate Graph Propagation</vt:lpstr>
      <vt:lpstr>AGP: Approximate Graph Propagation</vt:lpstr>
      <vt:lpstr>AGP: Approximate Graph Propagation</vt:lpstr>
      <vt:lpstr>AGP: Approximate Graph Propagation</vt:lpstr>
      <vt:lpstr>AGP: Approximate Graph Propagation</vt:lpstr>
      <vt:lpstr>AGP: Approximate Graph Propagation</vt:lpstr>
      <vt:lpstr>AGP: Approximate Graph Propagation</vt:lpstr>
      <vt:lpstr>AGP: Approximate Graph Propagation</vt:lpstr>
      <vt:lpstr>AGP: Approximate Graph Propagation</vt:lpstr>
      <vt:lpstr>AGP: Approximate Graph Propagation</vt:lpstr>
      <vt:lpstr>AGP: Approximate Graph Propagation</vt:lpstr>
      <vt:lpstr>Experiments</vt:lpstr>
      <vt:lpstr>Experiments</vt:lpstr>
      <vt:lpstr>Experiments: Local clustering with HKPR </vt:lpstr>
      <vt:lpstr>Experiments: Local clustering with HKPR </vt:lpstr>
      <vt:lpstr>Experiments</vt:lpstr>
      <vt:lpstr>Experiments: Node classification with GNN </vt:lpstr>
      <vt:lpstr>Conclusion</vt:lpstr>
      <vt:lpstr>Thank you!</vt:lpstr>
    </vt:vector>
  </TitlesOfParts>
  <Company>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L.Su</dc:creator>
  <cp:lastModifiedBy>ep437</cp:lastModifiedBy>
  <cp:revision>6262</cp:revision>
  <cp:lastPrinted>2014-06-10T00:11:33Z</cp:lastPrinted>
  <dcterms:created xsi:type="dcterms:W3CDTF">2009-06-29T05:49:26Z</dcterms:created>
  <dcterms:modified xsi:type="dcterms:W3CDTF">2021-08-16T07:33:09Z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